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9.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0.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1.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2.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3.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4.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5.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6.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17.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18.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theme/theme19.xml" ContentType="application/vnd.openxmlformats-officedocument.theme+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62" r:id="rId4"/>
    <p:sldMasterId id="2147485485" r:id="rId5"/>
    <p:sldMasterId id="2147485506" r:id="rId6"/>
    <p:sldMasterId id="2147485536" r:id="rId7"/>
    <p:sldMasterId id="2147485722" r:id="rId8"/>
    <p:sldMasterId id="2147485780" r:id="rId9"/>
    <p:sldMasterId id="2147485825" r:id="rId10"/>
    <p:sldMasterId id="2147486348" r:id="rId11"/>
    <p:sldMasterId id="2147486367" r:id="rId12"/>
    <p:sldMasterId id="2147486423" r:id="rId13"/>
    <p:sldMasterId id="2147486454" r:id="rId14"/>
    <p:sldMasterId id="2147486483" r:id="rId15"/>
    <p:sldMasterId id="2147486553" r:id="rId16"/>
    <p:sldMasterId id="2147486580" r:id="rId17"/>
    <p:sldMasterId id="2147486604" r:id="rId18"/>
    <p:sldMasterId id="2147486620" r:id="rId19"/>
    <p:sldMasterId id="2147486625" r:id="rId20"/>
    <p:sldMasterId id="2147486660" r:id="rId21"/>
    <p:sldMasterId id="2147486691" r:id="rId22"/>
    <p:sldMasterId id="2147486744" r:id="rId23"/>
  </p:sldMasterIdLst>
  <p:notesMasterIdLst>
    <p:notesMasterId r:id="rId122"/>
  </p:notesMasterIdLst>
  <p:sldIdLst>
    <p:sldId id="1053" r:id="rId24"/>
    <p:sldId id="2147470735" r:id="rId25"/>
    <p:sldId id="2147470734" r:id="rId26"/>
    <p:sldId id="3721" r:id="rId27"/>
    <p:sldId id="2141411221" r:id="rId28"/>
    <p:sldId id="2141411245" r:id="rId29"/>
    <p:sldId id="393" r:id="rId30"/>
    <p:sldId id="392" r:id="rId31"/>
    <p:sldId id="2141411286" r:id="rId32"/>
    <p:sldId id="2141411173" r:id="rId33"/>
    <p:sldId id="2141411255" r:id="rId34"/>
    <p:sldId id="2141411178" r:id="rId35"/>
    <p:sldId id="2141411253" r:id="rId36"/>
    <p:sldId id="2141411254" r:id="rId37"/>
    <p:sldId id="2147470732" r:id="rId38"/>
    <p:sldId id="10823" r:id="rId39"/>
    <p:sldId id="10746" r:id="rId40"/>
    <p:sldId id="10826" r:id="rId41"/>
    <p:sldId id="10827" r:id="rId42"/>
    <p:sldId id="10737" r:id="rId43"/>
    <p:sldId id="10689" r:id="rId44"/>
    <p:sldId id="10688" r:id="rId45"/>
    <p:sldId id="10756" r:id="rId46"/>
    <p:sldId id="2147470731" r:id="rId47"/>
    <p:sldId id="10657" r:id="rId48"/>
    <p:sldId id="10828" r:id="rId49"/>
    <p:sldId id="2142533005" r:id="rId50"/>
    <p:sldId id="2076137246" r:id="rId51"/>
    <p:sldId id="2142532901" r:id="rId52"/>
    <p:sldId id="2142532981" r:id="rId53"/>
    <p:sldId id="2142532855" r:id="rId54"/>
    <p:sldId id="4454" r:id="rId55"/>
    <p:sldId id="10819" r:id="rId56"/>
    <p:sldId id="10787" r:id="rId57"/>
    <p:sldId id="10799" r:id="rId58"/>
    <p:sldId id="10798" r:id="rId59"/>
    <p:sldId id="10794" r:id="rId60"/>
    <p:sldId id="10796" r:id="rId61"/>
    <p:sldId id="10758" r:id="rId62"/>
    <p:sldId id="10762" r:id="rId63"/>
    <p:sldId id="2142533028" r:id="rId64"/>
    <p:sldId id="2142532964" r:id="rId65"/>
    <p:sldId id="10659" r:id="rId66"/>
    <p:sldId id="2123258934" r:id="rId67"/>
    <p:sldId id="4473" r:id="rId68"/>
    <p:sldId id="2123258932" r:id="rId69"/>
    <p:sldId id="2142532975" r:id="rId70"/>
    <p:sldId id="2076137341" r:id="rId71"/>
    <p:sldId id="2142532970" r:id="rId72"/>
    <p:sldId id="2142532912" r:id="rId73"/>
    <p:sldId id="2076137260" r:id="rId74"/>
    <p:sldId id="2142532950" r:id="rId75"/>
    <p:sldId id="2142532951" r:id="rId76"/>
    <p:sldId id="2142532949" r:id="rId77"/>
    <p:sldId id="2142532952" r:id="rId78"/>
    <p:sldId id="2142532953" r:id="rId79"/>
    <p:sldId id="2142532948" r:id="rId80"/>
    <p:sldId id="2147470737" r:id="rId81"/>
    <p:sldId id="2076137339" r:id="rId82"/>
    <p:sldId id="10700" r:id="rId83"/>
    <p:sldId id="2147470733" r:id="rId84"/>
    <p:sldId id="10759" r:id="rId85"/>
    <p:sldId id="10792" r:id="rId86"/>
    <p:sldId id="262" r:id="rId87"/>
    <p:sldId id="10795" r:id="rId88"/>
    <p:sldId id="10644" r:id="rId89"/>
    <p:sldId id="2072" r:id="rId90"/>
    <p:sldId id="2142532920" r:id="rId91"/>
    <p:sldId id="2076136950" r:id="rId92"/>
    <p:sldId id="2142533007" r:id="rId93"/>
    <p:sldId id="2076137253" r:id="rId94"/>
    <p:sldId id="2076138105" r:id="rId95"/>
    <p:sldId id="2142532969" r:id="rId96"/>
    <p:sldId id="2123258910" r:id="rId97"/>
    <p:sldId id="2076137275" r:id="rId98"/>
    <p:sldId id="2076138108" r:id="rId99"/>
    <p:sldId id="2142532924" r:id="rId100"/>
    <p:sldId id="2123258918" r:id="rId101"/>
    <p:sldId id="10698" r:id="rId102"/>
    <p:sldId id="2142532939" r:id="rId103"/>
    <p:sldId id="2142532968" r:id="rId104"/>
    <p:sldId id="2142532967" r:id="rId105"/>
    <p:sldId id="2142532966" r:id="rId106"/>
    <p:sldId id="2142532977" r:id="rId107"/>
    <p:sldId id="10204" r:id="rId108"/>
    <p:sldId id="10786" r:id="rId109"/>
    <p:sldId id="10771" r:id="rId110"/>
    <p:sldId id="10200" r:id="rId111"/>
    <p:sldId id="10629" r:id="rId112"/>
    <p:sldId id="2076137346" r:id="rId113"/>
    <p:sldId id="4433" r:id="rId114"/>
    <p:sldId id="4434" r:id="rId115"/>
    <p:sldId id="4435" r:id="rId116"/>
    <p:sldId id="10780" r:id="rId117"/>
    <p:sldId id="10687" r:id="rId118"/>
    <p:sldId id="10630" r:id="rId119"/>
    <p:sldId id="2147470736" r:id="rId120"/>
    <p:sldId id="8455" r:id="rId121"/>
  </p:sldIdLst>
  <p:sldSz cx="12436475" cy="6994525"/>
  <p:notesSz cx="6807200" cy="9939338"/>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6530E3EA-82F2-4890-813A-A60705C0552A}">
          <p14:sldIdLst>
            <p14:sldId id="1053"/>
            <p14:sldId id="2147470735"/>
            <p14:sldId id="2147470734"/>
            <p14:sldId id="3721"/>
            <p14:sldId id="2141411221"/>
            <p14:sldId id="2141411245"/>
            <p14:sldId id="393"/>
            <p14:sldId id="392"/>
            <p14:sldId id="2141411286"/>
            <p14:sldId id="2141411173"/>
            <p14:sldId id="2141411255"/>
            <p14:sldId id="2141411178"/>
            <p14:sldId id="2141411253"/>
            <p14:sldId id="2141411254"/>
            <p14:sldId id="2147470732"/>
            <p14:sldId id="10823"/>
            <p14:sldId id="10746"/>
            <p14:sldId id="10826"/>
            <p14:sldId id="10827"/>
            <p14:sldId id="10737"/>
            <p14:sldId id="10689"/>
            <p14:sldId id="10688"/>
            <p14:sldId id="10756"/>
            <p14:sldId id="2147470731"/>
            <p14:sldId id="10657"/>
            <p14:sldId id="10828"/>
            <p14:sldId id="2142533005"/>
            <p14:sldId id="2076137246"/>
            <p14:sldId id="2142532901"/>
            <p14:sldId id="2142532981"/>
            <p14:sldId id="2142532855"/>
            <p14:sldId id="4454"/>
            <p14:sldId id="10819"/>
            <p14:sldId id="10787"/>
            <p14:sldId id="10799"/>
            <p14:sldId id="10798"/>
            <p14:sldId id="10794"/>
            <p14:sldId id="10796"/>
            <p14:sldId id="10758"/>
            <p14:sldId id="10762"/>
            <p14:sldId id="2142533028"/>
            <p14:sldId id="2142532964"/>
            <p14:sldId id="10659"/>
            <p14:sldId id="2123258934"/>
            <p14:sldId id="4473"/>
            <p14:sldId id="2123258932"/>
            <p14:sldId id="2142532975"/>
            <p14:sldId id="2076137341"/>
            <p14:sldId id="2142532970"/>
            <p14:sldId id="2142532912"/>
            <p14:sldId id="2076137260"/>
            <p14:sldId id="2142532950"/>
            <p14:sldId id="2142532951"/>
            <p14:sldId id="2142532949"/>
            <p14:sldId id="2142532952"/>
            <p14:sldId id="2142532953"/>
            <p14:sldId id="2142532948"/>
            <p14:sldId id="2147470737"/>
            <p14:sldId id="2076137339"/>
            <p14:sldId id="10700"/>
            <p14:sldId id="2147470733"/>
            <p14:sldId id="10759"/>
            <p14:sldId id="10792"/>
            <p14:sldId id="262"/>
            <p14:sldId id="10795"/>
            <p14:sldId id="10644"/>
            <p14:sldId id="2072"/>
            <p14:sldId id="2142532920"/>
            <p14:sldId id="2076136950"/>
            <p14:sldId id="2142533007"/>
            <p14:sldId id="2076137253"/>
            <p14:sldId id="2076138105"/>
            <p14:sldId id="2142532969"/>
            <p14:sldId id="2123258910"/>
            <p14:sldId id="2076137275"/>
            <p14:sldId id="2076138108"/>
            <p14:sldId id="2142532924"/>
            <p14:sldId id="2123258918"/>
            <p14:sldId id="10698"/>
            <p14:sldId id="2142532939"/>
            <p14:sldId id="2142532968"/>
            <p14:sldId id="2142532967"/>
            <p14:sldId id="2142532966"/>
            <p14:sldId id="2142532977"/>
            <p14:sldId id="10204"/>
            <p14:sldId id="10786"/>
            <p14:sldId id="10771"/>
            <p14:sldId id="10200"/>
            <p14:sldId id="10629"/>
            <p14:sldId id="2076137346"/>
            <p14:sldId id="4433"/>
            <p14:sldId id="4434"/>
            <p14:sldId id="4435"/>
            <p14:sldId id="10780"/>
            <p14:sldId id="10687"/>
            <p14:sldId id="10630"/>
            <p14:sldId id="2147470736"/>
            <p14:sldId id="8455"/>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41">
          <p15:clr>
            <a:srgbClr val="A4A3A4"/>
          </p15:clr>
        </p15:guide>
        <p15:guide id="4" orient="horz" pos="2521">
          <p15:clr>
            <a:srgbClr val="A4A3A4"/>
          </p15:clr>
        </p15:guide>
        <p15:guide id="5" orient="horz" pos="4244">
          <p15:clr>
            <a:srgbClr val="A4A3A4"/>
          </p15:clr>
        </p15:guide>
        <p15:guide id="6" orient="horz" pos="3609">
          <p15:clr>
            <a:srgbClr val="A4A3A4"/>
          </p15:clr>
        </p15:guide>
        <p15:guide id="7" orient="horz" pos="3065">
          <p15:clr>
            <a:srgbClr val="A4A3A4"/>
          </p15:clr>
        </p15:guide>
        <p15:guide id="8" orient="horz" pos="1931">
          <p15:clr>
            <a:srgbClr val="A4A3A4"/>
          </p15:clr>
        </p15:guide>
        <p15:guide id="9" pos="173">
          <p15:clr>
            <a:srgbClr val="A4A3A4"/>
          </p15:clr>
        </p15:guide>
        <p15:guide id="10" pos="1332">
          <p15:clr>
            <a:srgbClr val="A4A3A4"/>
          </p15:clr>
        </p15:guide>
        <p15:guide id="11" pos="7636">
          <p15:clr>
            <a:srgbClr val="A4A3A4"/>
          </p15:clr>
        </p15:guide>
        <p15:guide id="12" pos="742">
          <p15:clr>
            <a:srgbClr val="A4A3A4"/>
          </p15:clr>
        </p15:guide>
        <p15:guide id="13" pos="7092">
          <p15:clr>
            <a:srgbClr val="A4A3A4"/>
          </p15:clr>
        </p15:guide>
        <p15:guide id="14" pos="3629">
          <p15:clr>
            <a:srgbClr val="A4A3A4"/>
          </p15:clr>
        </p15:guide>
        <p15:guide id="15" pos="1876">
          <p15:clr>
            <a:srgbClr val="A4A3A4"/>
          </p15:clr>
        </p15:guide>
        <p15:guide id="16" pos="2477">
          <p15:clr>
            <a:srgbClr val="A4A3A4"/>
          </p15:clr>
        </p15:guide>
        <p15:guide id="17" pos="4235">
          <p15:clr>
            <a:srgbClr val="A4A3A4"/>
          </p15:clr>
        </p15:guide>
        <p15:guide id="18" pos="4779">
          <p15:clr>
            <a:srgbClr val="A4A3A4"/>
          </p15:clr>
        </p15:guide>
        <p15:guide id="19" pos="5323">
          <p15:clr>
            <a:srgbClr val="A4A3A4"/>
          </p15:clr>
        </p15:guide>
        <p15:guide id="20" pos="5913">
          <p15:clr>
            <a:srgbClr val="A4A3A4"/>
          </p15:clr>
        </p15:guide>
        <p15:guide id="21" pos="6502">
          <p15:clr>
            <a:srgbClr val="A4A3A4"/>
          </p15:clr>
        </p15:guide>
        <p15:guide id="22" pos="3055">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Dwyer" initials="ND" lastIdx="20" clrIdx="0">
    <p:extLst>
      <p:ext uri="{19B8F6BF-5375-455C-9EA6-DF929625EA0E}">
        <p15:presenceInfo xmlns:p15="http://schemas.microsoft.com/office/powerpoint/2012/main" userId="S::Nick@2a.consulting::637372cd-8f04-49e1-a9c8-f5dbbdc447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4EA"/>
    <a:srgbClr val="E9EBF5"/>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60"/>
    <p:restoredTop sz="80917" autoAdjust="0"/>
  </p:normalViewPr>
  <p:slideViewPr>
    <p:cSldViewPr snapToGrid="0">
      <p:cViewPr varScale="1">
        <p:scale>
          <a:sx n="152" d="100"/>
          <a:sy n="152" d="100"/>
        </p:scale>
        <p:origin x="1520" y="192"/>
      </p:cViewPr>
      <p:guideLst>
        <p:guide orient="horz" pos="187"/>
        <p:guide orient="horz" pos="763"/>
        <p:guide orient="horz" pos="1341"/>
        <p:guide orient="horz" pos="2521"/>
        <p:guide orient="horz" pos="4244"/>
        <p:guide orient="horz" pos="3609"/>
        <p:guide orient="horz" pos="3065"/>
        <p:guide orient="horz" pos="1931"/>
        <p:guide pos="173"/>
        <p:guide pos="1332"/>
        <p:guide pos="7636"/>
        <p:guide pos="742"/>
        <p:guide pos="7092"/>
        <p:guide pos="3629"/>
        <p:guide pos="1876"/>
        <p:guide pos="2477"/>
        <p:guide pos="4235"/>
        <p:guide pos="4779"/>
        <p:guide pos="5323"/>
        <p:guide pos="5913"/>
        <p:guide pos="6502"/>
        <p:guide pos="3055"/>
      </p:guideLst>
    </p:cSldViewPr>
  </p:slideViewPr>
  <p:notesTextViewPr>
    <p:cViewPr>
      <p:scale>
        <a:sx n="1" d="1"/>
        <a:sy n="1" d="1"/>
      </p:scale>
      <p:origin x="0" y="0"/>
    </p:cViewPr>
  </p:notesTextViewPr>
  <p:notesViewPr>
    <p:cSldViewPr snapToGrid="0">
      <p:cViewPr>
        <p:scale>
          <a:sx n="1" d="2"/>
          <a:sy n="1" d="2"/>
        </p:scale>
        <p:origin x="0" y="0"/>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117" Type="http://schemas.openxmlformats.org/officeDocument/2006/relationships/slide" Target="slides/slide94.xml"/><Relationship Id="rId21" Type="http://schemas.openxmlformats.org/officeDocument/2006/relationships/slideMaster" Target="slideMasters/slideMaster18.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112" Type="http://schemas.openxmlformats.org/officeDocument/2006/relationships/slide" Target="slides/slide89.xml"/><Relationship Id="rId16" Type="http://schemas.openxmlformats.org/officeDocument/2006/relationships/slideMaster" Target="slideMasters/slideMaster13.xml"/><Relationship Id="rId107" Type="http://schemas.openxmlformats.org/officeDocument/2006/relationships/slide" Target="slides/slide84.xml"/><Relationship Id="rId11" Type="http://schemas.openxmlformats.org/officeDocument/2006/relationships/slideMaster" Target="slideMasters/slideMaster8.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slideMaster" Target="slideMasters/slideMaster2.xml"/><Relationship Id="rId90" Type="http://schemas.openxmlformats.org/officeDocument/2006/relationships/slide" Target="slides/slide67.xml"/><Relationship Id="rId95" Type="http://schemas.openxmlformats.org/officeDocument/2006/relationships/slide" Target="slides/slide72.xml"/><Relationship Id="rId22" Type="http://schemas.openxmlformats.org/officeDocument/2006/relationships/slideMaster" Target="slideMasters/slideMaster19.xml"/><Relationship Id="rId27" Type="http://schemas.openxmlformats.org/officeDocument/2006/relationships/slide" Target="slides/slide4.xml"/><Relationship Id="rId43" Type="http://schemas.openxmlformats.org/officeDocument/2006/relationships/slide" Target="slides/slide20.xml"/><Relationship Id="rId48" Type="http://schemas.openxmlformats.org/officeDocument/2006/relationships/slide" Target="slides/slide25.xml"/><Relationship Id="rId64" Type="http://schemas.openxmlformats.org/officeDocument/2006/relationships/slide" Target="slides/slide41.xml"/><Relationship Id="rId69" Type="http://schemas.openxmlformats.org/officeDocument/2006/relationships/slide" Target="slides/slide46.xml"/><Relationship Id="rId113" Type="http://schemas.openxmlformats.org/officeDocument/2006/relationships/slide" Target="slides/slide90.xml"/><Relationship Id="rId118" Type="http://schemas.openxmlformats.org/officeDocument/2006/relationships/slide" Target="slides/slide95.xml"/><Relationship Id="rId80" Type="http://schemas.openxmlformats.org/officeDocument/2006/relationships/slide" Target="slides/slide57.xml"/><Relationship Id="rId85" Type="http://schemas.openxmlformats.org/officeDocument/2006/relationships/slide" Target="slides/slide62.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0.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08" Type="http://schemas.openxmlformats.org/officeDocument/2006/relationships/slide" Target="slides/slide85.xml"/><Relationship Id="rId124" Type="http://schemas.openxmlformats.org/officeDocument/2006/relationships/presProps" Target="presProps.xml"/><Relationship Id="rId54" Type="http://schemas.openxmlformats.org/officeDocument/2006/relationships/slide" Target="slides/slide31.xml"/><Relationship Id="rId70" Type="http://schemas.openxmlformats.org/officeDocument/2006/relationships/slide" Target="slides/slide47.xml"/><Relationship Id="rId75" Type="http://schemas.openxmlformats.org/officeDocument/2006/relationships/slide" Target="slides/slide52.xml"/><Relationship Id="rId91" Type="http://schemas.openxmlformats.org/officeDocument/2006/relationships/slide" Target="slides/slide68.xml"/><Relationship Id="rId96" Type="http://schemas.openxmlformats.org/officeDocument/2006/relationships/slide" Target="slides/slide73.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Master" Target="slideMasters/slideMaster20.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119" Type="http://schemas.openxmlformats.org/officeDocument/2006/relationships/slide" Target="slides/slide96.xml"/><Relationship Id="rId44" Type="http://schemas.openxmlformats.org/officeDocument/2006/relationships/slide" Target="slides/slide21.xml"/><Relationship Id="rId60" Type="http://schemas.openxmlformats.org/officeDocument/2006/relationships/slide" Target="slides/slide37.xml"/><Relationship Id="rId65" Type="http://schemas.openxmlformats.org/officeDocument/2006/relationships/slide" Target="slides/slide42.xml"/><Relationship Id="rId81" Type="http://schemas.openxmlformats.org/officeDocument/2006/relationships/slide" Target="slides/slide58.xml"/><Relationship Id="rId86" Type="http://schemas.openxmlformats.org/officeDocument/2006/relationships/slide" Target="slides/slide63.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48.xml"/><Relationship Id="rId92" Type="http://schemas.openxmlformats.org/officeDocument/2006/relationships/slide" Target="slides/slide69.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61" Type="http://schemas.openxmlformats.org/officeDocument/2006/relationships/slide" Target="slides/slide38.xml"/><Relationship Id="rId82" Type="http://schemas.openxmlformats.org/officeDocument/2006/relationships/slide" Target="slides/slide5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3" Type="http://schemas.openxmlformats.org/officeDocument/2006/relationships/customXml" Target="../customXml/item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20" Type="http://schemas.openxmlformats.org/officeDocument/2006/relationships/slideMaster" Target="slideMasters/slideMaster17.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5" Type="http://schemas.openxmlformats.org/officeDocument/2006/relationships/slideMaster" Target="slideMasters/slideMaster12.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suke Takahashi" userId="a3db1eab-8987-4160-b949-372b06a7df04" providerId="ADAL" clId="{09879C93-6793-E845-BD96-ADF619081EBA}"/>
    <pc:docChg chg="undo custSel addSld delSld modSld modSection">
      <pc:chgData name="Keisuke Takahashi" userId="a3db1eab-8987-4160-b949-372b06a7df04" providerId="ADAL" clId="{09879C93-6793-E845-BD96-ADF619081EBA}" dt="2022-08-20T05:36:04.740" v="3" actId="2696"/>
      <pc:docMkLst>
        <pc:docMk/>
      </pc:docMkLst>
      <pc:sldChg chg="delSp modSp mod">
        <pc:chgData name="Keisuke Takahashi" userId="a3db1eab-8987-4160-b949-372b06a7df04" providerId="ADAL" clId="{09879C93-6793-E845-BD96-ADF619081EBA}" dt="2022-08-20T04:23:57.023" v="1" actId="6549"/>
        <pc:sldMkLst>
          <pc:docMk/>
          <pc:sldMk cId="2417917325" sldId="1053"/>
        </pc:sldMkLst>
        <pc:spChg chg="mod">
          <ac:chgData name="Keisuke Takahashi" userId="a3db1eab-8987-4160-b949-372b06a7df04" providerId="ADAL" clId="{09879C93-6793-E845-BD96-ADF619081EBA}" dt="2022-08-20T04:23:57.023" v="1" actId="6549"/>
          <ac:spMkLst>
            <pc:docMk/>
            <pc:sldMk cId="2417917325" sldId="1053"/>
            <ac:spMk id="5" creationId="{00000000-0000-0000-0000-000000000000}"/>
          </ac:spMkLst>
        </pc:spChg>
        <pc:spChg chg="del">
          <ac:chgData name="Keisuke Takahashi" userId="a3db1eab-8987-4160-b949-372b06a7df04" providerId="ADAL" clId="{09879C93-6793-E845-BD96-ADF619081EBA}" dt="2022-08-20T04:23:33.553" v="0" actId="478"/>
          <ac:spMkLst>
            <pc:docMk/>
            <pc:sldMk cId="2417917325" sldId="1053"/>
            <ac:spMk id="6" creationId="{47B5AB84-9C98-EEE5-9C24-FE978B54DEDA}"/>
          </ac:spMkLst>
        </pc:spChg>
      </pc:sldChg>
      <pc:sldChg chg="add del">
        <pc:chgData name="Keisuke Takahashi" userId="a3db1eab-8987-4160-b949-372b06a7df04" providerId="ADAL" clId="{09879C93-6793-E845-BD96-ADF619081EBA}" dt="2022-08-20T05:36:04.740" v="3" actId="2696"/>
        <pc:sldMkLst>
          <pc:docMk/>
          <pc:sldMk cId="324811451" sldId="2141411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5DC1DE8B-1E19-483A-BC41-153076B7B8A6}" type="datetimeFigureOut">
              <a:rPr kumimoji="1" lang="ja-JP" altLang="en-US" smtClean="0"/>
              <a:t>2022/8/20</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F09351CE-6B28-4D0D-AC4D-CF376FAE0A0B}" type="slidenum">
              <a:rPr kumimoji="1" lang="ja-JP" altLang="en-US" smtClean="0"/>
              <a:t>‹#›</a:t>
            </a:fld>
            <a:endParaRPr kumimoji="1" lang="ja-JP" altLang="en-US"/>
          </a:p>
        </p:txBody>
      </p:sp>
    </p:spTree>
    <p:extLst>
      <p:ext uri="{BB962C8B-B14F-4D97-AF65-F5344CB8AC3E}">
        <p14:creationId xmlns:p14="http://schemas.microsoft.com/office/powerpoint/2010/main" val="14479515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icrosoft/onnxruntime#api-document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github.com/Microsoft/onnxruntime" TargetMode="External"/><Relationship Id="rId5" Type="http://schemas.openxmlformats.org/officeDocument/2006/relationships/hyperlink" Target="https://github.com/Microsoft/onnxruntime#apis-and-official-builds" TargetMode="External"/><Relationship Id="rId4" Type="http://schemas.openxmlformats.org/officeDocument/2006/relationships/hyperlink" Target="https://github.com/microsoft/onnxruntime/blob/master/docs/Versioning.md#compatibilit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insights.stackoverflow.com/survey/2019?utm_source=so-owned&amp;utm_medium=blog&amp;utm_campaign=dev-survey-2019&amp;utm_content=launch-blog"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db-engines.com/en/ranking_trend/system/PostgreSQL" TargetMode="External"/><Relationship Id="rId4" Type="http://schemas.openxmlformats.org/officeDocument/2006/relationships/hyperlink" Target="https://db-engines.com/en/blog_post/76"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insights.stackoverflow.com/survey/2019?utm_source=so-owned&amp;utm_medium=blog&amp;utm_campaign=dev-survey-2019&amp;utm_content=launch-blog"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db-engines.com/en/ranking_trend/system/PostgreSQL" TargetMode="External"/><Relationship Id="rId4" Type="http://schemas.openxmlformats.org/officeDocument/2006/relationships/hyperlink" Target="https://db-engines.com/en/blog_post/76"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ynopsys.com/content/dam/synopsys/sig-assets/reports/2018-ossra.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2ndquadrant.com/en/postgresql/postgresql-vs-mysq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2ndquadrant.com/en/postgresql/postgresql-vs-mysq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2ndquadrant.com/en/postgresql/postgresql-vs-mysq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customers.microsoft.com/en-us/story/845146-transit-authority-improves-traffic-monitoring-with-azure-database-for-postgresql-hyperscal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pensource.microsoft.com/ecosyste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youtube.com/watch?v=WtoU8gugP5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insights.stackoverflow.com/survey/2019?utm_source=so-owned&amp;utm_medium=blog&amp;utm_campaign=dev-survey-2019&amp;utm_content=launch-blog" TargetMode="External"/><Relationship Id="rId2" Type="http://schemas.openxmlformats.org/officeDocument/2006/relationships/slide" Target="../slides/slide86.xml"/><Relationship Id="rId1" Type="http://schemas.openxmlformats.org/officeDocument/2006/relationships/notesMaster" Target="../notesMasters/notesMaster1.xml"/><Relationship Id="rId5" Type="http://schemas.openxmlformats.org/officeDocument/2006/relationships/hyperlink" Target="https://db-engines.com/en/ranking_trend/system/PostgreSQL" TargetMode="External"/><Relationship Id="rId4" Type="http://schemas.openxmlformats.org/officeDocument/2006/relationships/hyperlink" Target="https://db-engines.com/en/blog_post/76"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insights.stackoverflow.com/survey/2019?utm_source=so-owned&amp;utm_medium=blog&amp;utm_campaign=dev-survey-2019&amp;utm_content=launch-blog" TargetMode="External"/><Relationship Id="rId2" Type="http://schemas.openxmlformats.org/officeDocument/2006/relationships/slide" Target="../slides/slide87.xml"/><Relationship Id="rId1" Type="http://schemas.openxmlformats.org/officeDocument/2006/relationships/notesMaster" Target="../notesMasters/notesMaster1.xml"/><Relationship Id="rId5" Type="http://schemas.openxmlformats.org/officeDocument/2006/relationships/hyperlink" Target="https://db-engines.com/en/ranking_trend/system/PostgreSQL" TargetMode="External"/><Relationship Id="rId4" Type="http://schemas.openxmlformats.org/officeDocument/2006/relationships/hyperlink" Target="https://db-engines.com/en/blog_post/76"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a:p>
        </p:txBody>
      </p:sp>
      <p:sp>
        <p:nvSpPr>
          <p:cNvPr id="4" name="ヘッダー プレースホルダー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日付プレースホルダー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2DCB9C-BA64-4199-BF74-D6942AFF12BF}" type="datetime1">
              <a:rPr kumimoji="0" lang="en-US" altLang="ja-JP" sz="1200" b="0" i="0" u="none" strike="noStrike" kern="1200" cap="none" spc="0" normalizeH="0" baseline="0" noProof="0" smtClean="0">
                <a:ln>
                  <a:noFill/>
                </a:ln>
                <a:solidFill>
                  <a:prstClr val="black"/>
                </a:solidFill>
                <a:effectLst/>
                <a:uLnTx/>
                <a:uFillTx/>
                <a:latin typeface="Segoe UI" pitchFamily="34" charset="0"/>
                <a:ea typeface="ＭＳ Ｐゴシック" panose="020B0600070205080204" pitchFamily="50"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754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 protect, and control your data, models, and processes to build trusted solutions, with machine learning toolkits that are fully open source. </a:t>
            </a:r>
            <a:r>
              <a:rPr lang="en-US" b="0" i="0">
                <a:solidFill>
                  <a:srgbClr val="4C4C51"/>
                </a:solidFill>
                <a:effectLst/>
                <a:latin typeface="Segoe UI" panose="020B0502040204020203" pitchFamily="34" charset="0"/>
              </a:rPr>
              <a:t>State-of-the-art technology enabling responsible ML development, deployment, and use. Put responsible AI principles into practice and build trust throughout the ML lifecycle.</a:t>
            </a:r>
          </a:p>
          <a:p>
            <a:endParaRPr lang="en-US" b="0" i="0">
              <a:solidFill>
                <a:srgbClr val="4C4C51"/>
              </a:solidFill>
              <a:effectLst/>
              <a:latin typeface="Segoe UI" panose="020B0502040204020203" pitchFamily="34" charset="0"/>
            </a:endParaRPr>
          </a:p>
          <a:p>
            <a:pPr algn="l"/>
            <a:r>
              <a:rPr lang="en-US" b="1" i="0">
                <a:solidFill>
                  <a:srgbClr val="1A1A1F"/>
                </a:solidFill>
                <a:effectLst/>
                <a:latin typeface="Segoe UI" panose="020B0502040204020203" pitchFamily="34" charset="0"/>
              </a:rPr>
              <a:t>Understand your models and build for fairness</a:t>
            </a:r>
          </a:p>
          <a:p>
            <a:pPr algn="l"/>
            <a:r>
              <a:rPr lang="en-US" b="0" i="0">
                <a:solidFill>
                  <a:srgbClr val="4C4C51"/>
                </a:solidFill>
                <a:effectLst/>
                <a:latin typeface="Segoe UI" panose="020B0502040204020203" pitchFamily="34" charset="0"/>
              </a:rPr>
              <a:t>Explain model behavior and uncover features that have the most impact on predictions. Use built-in explainers for both glass-box and black-box models during model training and inferencing. Use interactive visualizations to compare models and perform what-if analysis to improve model accuracy. Test your models for fairness using state-of-the-art algorithms. Mitigate unfairness throughout the ML lifecycle, compare mitigated models, and make intentional fairness versus accuracy trade-offs as desired.</a:t>
            </a:r>
          </a:p>
          <a:p>
            <a:endParaRPr lang="en-US" b="0" i="0">
              <a:solidFill>
                <a:srgbClr val="4C4C51"/>
              </a:solidFill>
              <a:effectLst/>
              <a:latin typeface="Segoe UI" panose="020B0502040204020203" pitchFamily="34" charset="0"/>
            </a:endParaRPr>
          </a:p>
          <a:p>
            <a:pPr algn="l"/>
            <a:r>
              <a:rPr lang="en-US" b="1" i="0">
                <a:solidFill>
                  <a:srgbClr val="1A1A1F"/>
                </a:solidFill>
                <a:effectLst/>
                <a:latin typeface="Segoe UI" panose="020B0502040204020203" pitchFamily="34" charset="0"/>
              </a:rPr>
              <a:t>Protect data privacy and confidentiality</a:t>
            </a:r>
          </a:p>
          <a:p>
            <a:pPr algn="l"/>
            <a:r>
              <a:rPr lang="en-US" b="0" i="0">
                <a:solidFill>
                  <a:srgbClr val="4C4C51"/>
                </a:solidFill>
                <a:effectLst/>
                <a:latin typeface="Segoe UI" panose="020B0502040204020203" pitchFamily="34" charset="0"/>
              </a:rPr>
              <a:t>Build models that preserve privacy using the latest innovations in differential privacy, which injects precise levels of statistical noise in data to limit the disclosure of sensitive information. Identify data leaks and intelligently limit repeat queries to manage exposure risk.</a:t>
            </a:r>
          </a:p>
          <a:p>
            <a:pPr algn="l"/>
            <a:r>
              <a:rPr lang="en-US" b="0" i="0">
                <a:solidFill>
                  <a:srgbClr val="4C4C51"/>
                </a:solidFill>
                <a:effectLst/>
                <a:latin typeface="Segoe UI" panose="020B0502040204020203" pitchFamily="34" charset="0"/>
              </a:rPr>
              <a:t>Use encryption and confidential machine learning (coming soon) techniques specifically designed for machine learning to securely build models using confidential data.</a:t>
            </a:r>
          </a:p>
          <a:p>
            <a:endParaRPr lang="en-US" b="0" i="0">
              <a:solidFill>
                <a:srgbClr val="4C4C51"/>
              </a:solidFill>
              <a:effectLst/>
              <a:latin typeface="Segoe UI" panose="020B0502040204020203" pitchFamily="34" charset="0"/>
            </a:endParaRPr>
          </a:p>
          <a:p>
            <a:pPr algn="l"/>
            <a:r>
              <a:rPr lang="en-US" b="1" i="0">
                <a:solidFill>
                  <a:srgbClr val="1A1A1F"/>
                </a:solidFill>
                <a:effectLst/>
                <a:latin typeface="Segoe UI" panose="020B0502040204020203" pitchFamily="34" charset="0"/>
              </a:rPr>
              <a:t>Control and govern through every step of the ML process</a:t>
            </a:r>
          </a:p>
          <a:p>
            <a:pPr algn="l"/>
            <a:r>
              <a:rPr lang="en-US" b="0" i="0">
                <a:solidFill>
                  <a:srgbClr val="4C4C51"/>
                </a:solidFill>
                <a:effectLst/>
                <a:latin typeface="Segoe UI" panose="020B0502040204020203" pitchFamily="34" charset="0"/>
              </a:rPr>
              <a:t>Access built-in capabilities to automatically track lineage and create an audit trial across the ML lifecycle. Obtain full visibility into the ML process by tracking datasets, models, experiments, code, and more. Use custom tags to implement model datasheets, document key model metadata, increase accountability, and ensure responsible process.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7F4DA-15F4-4C4D-A3BC-566A0847B7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8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A1A1A"/>
                </a:solidFill>
                <a:effectLst/>
                <a:latin typeface="Lato"/>
              </a:rPr>
              <a:t>ONNX Runtime is an open source project that is designed to accelerate machine learning across a wide range of frameworks, operating systems, and hardware platforms. It enables acceleration of machine learning inferencing across all of your deployment targets using a single set of API. ONNX Runtime automatically parses through your model to identify optimization opportunities and provides access to the best hardware acceleration available. ONNX Runtime also offers training acceleration (in preview), which incorporates innovations from Microsoft Research and is proven across production workloads like Office 365, Bing and Visual Studio.</a:t>
            </a:r>
          </a:p>
          <a:p>
            <a:endParaRPr lang="en-US"/>
          </a:p>
          <a:p>
            <a:pPr algn="l"/>
            <a:r>
              <a:rPr lang="en-US" b="1" i="0">
                <a:solidFill>
                  <a:srgbClr val="1A1A1A"/>
                </a:solidFill>
                <a:effectLst/>
                <a:latin typeface="Lato"/>
              </a:rPr>
              <a:t>Optimization and acceleration</a:t>
            </a:r>
          </a:p>
          <a:p>
            <a:pPr algn="l"/>
            <a:r>
              <a:rPr lang="en-US" b="0" i="0">
                <a:solidFill>
                  <a:srgbClr val="1A1A1A"/>
                </a:solidFill>
                <a:effectLst/>
                <a:latin typeface="Lato"/>
              </a:rPr>
              <a:t>Run any ONNX model using a single set of inference </a:t>
            </a:r>
            <a:r>
              <a:rPr lang="en-US" b="1" i="0" u="none" strike="noStrike">
                <a:solidFill>
                  <a:srgbClr val="0F77D2"/>
                </a:solidFill>
                <a:effectLst/>
                <a:latin typeface="Lato"/>
                <a:hlinkClick r:id="rId3"/>
              </a:rPr>
              <a:t>APIs</a:t>
            </a:r>
            <a:r>
              <a:rPr lang="en-US" b="0" i="0">
                <a:solidFill>
                  <a:srgbClr val="1A1A1A"/>
                </a:solidFill>
                <a:effectLst/>
                <a:latin typeface="Lato"/>
              </a:rPr>
              <a:t> that provide access to the best hardware acceleration available. Built-in optimization features trim and consolidate nodes without impacting model accuracy. Additionally, full backwards </a:t>
            </a:r>
            <a:r>
              <a:rPr lang="en-US" b="1" i="0" u="none" strike="noStrike">
                <a:solidFill>
                  <a:srgbClr val="0F77D2"/>
                </a:solidFill>
                <a:effectLst/>
                <a:latin typeface="Lato"/>
                <a:hlinkClick r:id="rId4"/>
              </a:rPr>
              <a:t>compatibility</a:t>
            </a:r>
            <a:r>
              <a:rPr lang="en-US" b="0" i="0">
                <a:solidFill>
                  <a:srgbClr val="1A1A1A"/>
                </a:solidFill>
                <a:effectLst/>
                <a:latin typeface="Lato"/>
              </a:rPr>
              <a:t> for ONNX and ONNX-ML ensures all ONNX models can be inferenced.</a:t>
            </a:r>
          </a:p>
          <a:p>
            <a:endParaRPr lang="en-US"/>
          </a:p>
          <a:p>
            <a:pPr algn="l"/>
            <a:r>
              <a:rPr lang="en-US" b="1" i="0">
                <a:solidFill>
                  <a:srgbClr val="1A1A1A"/>
                </a:solidFill>
                <a:effectLst/>
                <a:latin typeface="Lato"/>
              </a:rPr>
              <a:t>API and platform support</a:t>
            </a:r>
          </a:p>
          <a:p>
            <a:pPr algn="l"/>
            <a:r>
              <a:rPr lang="en-US" b="0" i="0">
                <a:solidFill>
                  <a:srgbClr val="1A1A1A"/>
                </a:solidFill>
                <a:effectLst/>
                <a:latin typeface="Lato"/>
              </a:rPr>
              <a:t>Take advantage of the benefits of ONNX Runtime without changing your technology stack. Access ONNX Runtime using your preferred </a:t>
            </a:r>
            <a:r>
              <a:rPr lang="en-US" b="1" i="0" u="none" strike="noStrike">
                <a:solidFill>
                  <a:srgbClr val="0F77D2"/>
                </a:solidFill>
                <a:effectLst/>
                <a:latin typeface="Lato"/>
                <a:hlinkClick r:id="rId5"/>
              </a:rPr>
              <a:t>API</a:t>
            </a:r>
            <a:r>
              <a:rPr lang="en-US" b="0" i="0">
                <a:solidFill>
                  <a:srgbClr val="1A1A1A"/>
                </a:solidFill>
                <a:effectLst/>
                <a:latin typeface="Lato"/>
              </a:rPr>
              <a:t> — C#, C++, C, Python, or Java. Support for Linux, Windows and Mac allows you to build and deploy applications without worry.</a:t>
            </a:r>
          </a:p>
          <a:p>
            <a:endParaRPr lang="en-US"/>
          </a:p>
          <a:p>
            <a:pPr algn="l"/>
            <a:r>
              <a:rPr lang="en-US" b="1" i="0">
                <a:solidFill>
                  <a:srgbClr val="1A1A1A"/>
                </a:solidFill>
                <a:effectLst/>
                <a:latin typeface="Lato"/>
              </a:rPr>
              <a:t>Continuous community innovation</a:t>
            </a:r>
          </a:p>
          <a:p>
            <a:pPr algn="l"/>
            <a:r>
              <a:rPr lang="en-US" b="0" i="0">
                <a:solidFill>
                  <a:srgbClr val="1A1A1A"/>
                </a:solidFill>
                <a:effectLst/>
                <a:latin typeface="Lato"/>
              </a:rPr>
              <a:t>Our community of partners and contributors drives constant innovation. Partners provide ONNX compatible compilers and accelerators to ensure models are as efficient as possible. Our contributor community improves ONNX Runtime by contributing code, ideas and feedback. Join us on </a:t>
            </a:r>
            <a:r>
              <a:rPr lang="en-US" b="1" i="0" u="none" strike="noStrike">
                <a:solidFill>
                  <a:srgbClr val="0F77D2"/>
                </a:solidFill>
                <a:effectLst/>
                <a:latin typeface="Lato"/>
                <a:hlinkClick r:id="rId6"/>
              </a:rPr>
              <a:t>GitHub</a:t>
            </a:r>
            <a:r>
              <a:rPr lang="en-US" b="0" i="0">
                <a:solidFill>
                  <a:srgbClr val="1A1A1A"/>
                </a:solidFill>
                <a:effectLst/>
                <a:latin typeface="Lato"/>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7F4DA-15F4-4C4D-A3BC-566A0847B7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27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81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Across our Azure managed databases, we bring top quality, enterprise-ready features to open source so customers that build on open source databases can focus on their applications and let us manage their databases. With a variety of features developed to bring application developers peace of mind, we are continuing to innovate and bring quality features to open source databases with Azure.</a:t>
            </a:r>
          </a:p>
          <a:p>
            <a:endParaRPr lang="en-US"/>
          </a:p>
          <a:p>
            <a:r>
              <a:rPr lang="en-US"/>
              <a:t>We give you the best of both worlds – all the benefits of the true open source communities coupled with the enterprise-ready features of Azure such as scale, high availability, security, and global reach, </a:t>
            </a:r>
            <a:r>
              <a:rPr lang="en-US" sz="1200" i="0">
                <a:solidFill>
                  <a:srgbClr val="000000"/>
                </a:solidFill>
                <a:effectLst/>
                <a:latin typeface="Calibri" panose="020F0502020204030204" pitchFamily="34" charset="0"/>
              </a:rPr>
              <a:t>with our fully managed Azure Databases for Postgres, MySQL, and MariaDB, and Azure Cache for Redis. These databases are 100% community edition versions, with open extension support.</a:t>
            </a:r>
          </a:p>
          <a:p>
            <a:endParaRPr lang="en-US" sz="1200" i="0">
              <a:solidFill>
                <a:srgbClr val="000000"/>
              </a:solidFill>
              <a:effectLst/>
              <a:latin typeface="Calibri" panose="020F0502020204030204" pitchFamily="34" charset="0"/>
            </a:endParaRPr>
          </a:p>
          <a:p>
            <a:r>
              <a:rPr lang="en-US" sz="1200" i="0">
                <a:solidFill>
                  <a:srgbClr val="000000"/>
                </a:solidFill>
                <a:effectLst/>
                <a:latin typeface="Calibri" panose="020F0502020204030204" pitchFamily="34" charset="0"/>
              </a:rPr>
              <a:t>With our NoSQL database, Azure Cosmos DB, developers get API support for MongoDB, Cassandra, and Gremlin, and benefit from elastic scalability, and automatic data replication across any Azure region.</a:t>
            </a:r>
          </a:p>
          <a:p>
            <a:endParaRPr lang="en-US" sz="1200" i="0">
              <a:solidFill>
                <a:srgbClr val="000000"/>
              </a:solidFill>
              <a:effectLst/>
              <a:latin typeface="Calibri" panose="020F0502020204030204" pitchFamily="34" charset="0"/>
            </a:endParaRPr>
          </a:p>
          <a:p>
            <a:r>
              <a:rPr lang="en-US" sz="1200" i="0">
                <a:solidFill>
                  <a:srgbClr val="000000"/>
                </a:solidFill>
                <a:effectLst/>
                <a:latin typeface="Calibri" panose="020F0502020204030204" pitchFamily="34" charset="0"/>
              </a:rPr>
              <a:t>Each of these databases is fully managed, so you can focus on building innovative applications while Azure makes your job simpler. And you can rest assured that these databases are enterprise-ready, providing the scale, high availability, and security you need for your most mission-critical applications.</a:t>
            </a:r>
            <a:endParaRPr lang="en-US" i="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7F4DA-15F4-4C4D-A3BC-566A0847B7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226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World's Best PostgreSQL on Azure</a:t>
            </a:r>
          </a:p>
          <a:p>
            <a:r>
              <a:rPr lang="en-US" dirty="0"/>
              <a:t>Overview &amp; Roadmap: PostgreSQL at any scale with </a:t>
            </a:r>
            <a:r>
              <a:rPr lang="en-US" dirty="0" err="1"/>
              <a:t>Citus</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F159E-4241-49CF-AECE-67834C200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617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why is PG so popular?</a:t>
            </a:r>
          </a:p>
          <a:p>
            <a:endParaRPr lang="en-US"/>
          </a:p>
          <a:p>
            <a:pPr marL="228600" indent="-228600">
              <a:buAutoNum type="arabicPeriod"/>
            </a:pPr>
            <a:r>
              <a:rPr lang="en-US"/>
              <a:t>Postgres is Open source which is financially palatable for many </a:t>
            </a:r>
            <a:r>
              <a:rPr lang="en-US">
                <a:sym typeface="Wingdings" pitchFamily="2" charset="2"/>
              </a:rPr>
              <a:t></a:t>
            </a:r>
            <a:endParaRPr lang="en-US"/>
          </a:p>
          <a:p>
            <a:pPr marL="685800" lvl="1" indent="-228600">
              <a:buFont typeface="Arial" panose="020B0604020202020204" pitchFamily="34" charset="0"/>
              <a:buChar char="•"/>
            </a:pPr>
            <a:r>
              <a:rPr lang="en-US"/>
              <a:t>Huge community invested in building the product</a:t>
            </a:r>
          </a:p>
          <a:p>
            <a:pPr marL="685800" lvl="1" indent="-228600">
              <a:buFont typeface="Arial" panose="020B0604020202020204" pitchFamily="34" charset="0"/>
              <a:buChar char="•"/>
            </a:pPr>
            <a:r>
              <a:rPr lang="en-US"/>
              <a:t>Has consistent annual major releases with new functionality</a:t>
            </a:r>
          </a:p>
          <a:p>
            <a:pPr marL="228600" indent="-228600">
              <a:buAutoNum type="arabicPeriod"/>
            </a:pPr>
            <a:r>
              <a:rPr lang="en-US"/>
              <a:t>This powerful functionality leads to both robustness </a:t>
            </a:r>
          </a:p>
          <a:p>
            <a:pPr marL="228600" indent="-228600">
              <a:buAutoNum type="arabicPeriod"/>
            </a:pPr>
            <a:r>
              <a:rPr lang="en-US"/>
              <a:t>and the long history, 22 years, leads to stability.  </a:t>
            </a:r>
          </a:p>
          <a:p>
            <a:pPr marL="228600" indent="-228600">
              <a:buAutoNum type="arabicPeriod"/>
            </a:pPr>
            <a:r>
              <a:rPr lang="en-US"/>
              <a:t>So it’s battle tested and hardened</a:t>
            </a:r>
          </a:p>
          <a:p>
            <a:pPr marL="228600" lvl="0" indent="-228600">
              <a:buFont typeface="+mj-lt"/>
              <a:buAutoNum type="arabicPeriod"/>
            </a:pPr>
            <a:r>
              <a:rPr lang="en-US"/>
              <a:t>Lastly its viewed in the market as a platform to be confident in:</a:t>
            </a:r>
          </a:p>
          <a:p>
            <a:pPr lvl="1"/>
            <a:endParaRPr lang="en-US"/>
          </a:p>
          <a:p>
            <a:pPr lvl="1"/>
            <a:r>
              <a:rPr lang="en-US"/>
              <a:t>Some recent recognition is:</a:t>
            </a:r>
          </a:p>
          <a:p>
            <a:pPr marL="628650" lvl="1" indent="-171450">
              <a:buFont typeface="Arial" panose="020B0604020202020204" pitchFamily="34" charset="0"/>
              <a:buChar char="•"/>
            </a:pPr>
            <a:r>
              <a:rPr lang="en-US"/>
              <a:t>PG is continuously growing in popularity</a:t>
            </a:r>
          </a:p>
          <a:p>
            <a:pPr marL="1085850" lvl="2" indent="-171450">
              <a:buFont typeface="Arial" panose="020B0604020202020204" pitchFamily="34" charset="0"/>
              <a:buChar char="•"/>
            </a:pPr>
            <a:r>
              <a:rPr lang="en-US"/>
              <a:t>Top in “most loved”  and “wanted” by Stack Overflows ‘19 survey</a:t>
            </a:r>
          </a:p>
          <a:p>
            <a:pPr marL="628650" lvl="1" indent="-171450">
              <a:buFont typeface="Arial" panose="020B0604020202020204" pitchFamily="34" charset="0"/>
              <a:buChar char="•"/>
            </a:pPr>
            <a:r>
              <a:rPr lang="en-US"/>
              <a:t>DBMS of the year now 2 years in a row by DB-Engines</a:t>
            </a:r>
          </a:p>
          <a:p>
            <a:endParaRPr lang="en-US"/>
          </a:p>
          <a:p>
            <a:r>
              <a:rPr lang="en-US"/>
              <a:t>Now feature-wise [CLICK]</a:t>
            </a:r>
          </a:p>
          <a:p>
            <a:endParaRPr lang="en-US"/>
          </a:p>
          <a:p>
            <a:r>
              <a:rPr lang="en-US"/>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https://insights.stackoverflow.com/survey/2019?utm_source=so-owned&amp;utm_medium=blog&amp;utm_campaign=dev-survey-2019&amp;utm_content=launch-blog</a:t>
            </a:r>
            <a:endParaRPr kumimoji="0" lang="en-US" sz="1200" b="0" i="0" u="none" strike="noStrike" kern="1200" cap="none" spc="0" normalizeH="0" baseline="0" noProof="0">
              <a:ln>
                <a:noFill/>
              </a:ln>
              <a:solidFill>
                <a:schemeClr val="accent4"/>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https://db-engines.com/en/blog_post/76</a:t>
            </a:r>
            <a:r>
              <a:rPr kumimoji="0" lang="en-US" sz="1200" b="0" i="0" u="none" strike="noStrike" kern="1200" cap="none" spc="0" normalizeH="0" baseline="0" noProof="0">
                <a:ln>
                  <a:noFill/>
                </a:ln>
                <a:solidFill>
                  <a:schemeClr val="accent4"/>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https://db-engines.com/en/ranking_trend/system/PostgreSQL</a:t>
            </a:r>
            <a:r>
              <a:rPr kumimoji="0" lang="en-US" sz="1200" b="0" i="0" u="none" strike="noStrike" kern="1200" cap="none" spc="0" normalizeH="0" baseline="0" noProof="0">
                <a:ln>
                  <a:noFill/>
                </a:ln>
                <a:solidFill>
                  <a:schemeClr val="accent4"/>
                </a:solidFill>
                <a:effectLst/>
                <a:uLnTx/>
                <a:uFillTx/>
                <a:latin typeface="Segoe UI"/>
                <a:ea typeface="+mn-ea"/>
                <a:cs typeface="+mn-cs"/>
              </a:rPr>
              <a:t> </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724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why is PG so popular?</a:t>
            </a:r>
          </a:p>
          <a:p>
            <a:endParaRPr lang="en-US"/>
          </a:p>
          <a:p>
            <a:pPr marL="228600" indent="-228600">
              <a:buAutoNum type="arabicPeriod"/>
            </a:pPr>
            <a:r>
              <a:rPr lang="en-US"/>
              <a:t>Postgres is Open source which is financially palatable for many </a:t>
            </a:r>
            <a:r>
              <a:rPr lang="en-US">
                <a:sym typeface="Wingdings" pitchFamily="2" charset="2"/>
              </a:rPr>
              <a:t></a:t>
            </a:r>
            <a:endParaRPr lang="en-US"/>
          </a:p>
          <a:p>
            <a:pPr marL="685800" lvl="1" indent="-228600">
              <a:buFont typeface="Arial" panose="020B0604020202020204" pitchFamily="34" charset="0"/>
              <a:buChar char="•"/>
            </a:pPr>
            <a:r>
              <a:rPr lang="en-US"/>
              <a:t>Huge community invested in building the product</a:t>
            </a:r>
          </a:p>
          <a:p>
            <a:pPr marL="685800" lvl="1" indent="-228600">
              <a:buFont typeface="Arial" panose="020B0604020202020204" pitchFamily="34" charset="0"/>
              <a:buChar char="•"/>
            </a:pPr>
            <a:r>
              <a:rPr lang="en-US"/>
              <a:t>Has consistent annual major releases with new functionality</a:t>
            </a:r>
          </a:p>
          <a:p>
            <a:pPr marL="228600" indent="-228600">
              <a:buAutoNum type="arabicPeriod"/>
            </a:pPr>
            <a:r>
              <a:rPr lang="en-US"/>
              <a:t>This powerful functionality leads to both robustness </a:t>
            </a:r>
          </a:p>
          <a:p>
            <a:pPr marL="228600" indent="-228600">
              <a:buAutoNum type="arabicPeriod"/>
            </a:pPr>
            <a:r>
              <a:rPr lang="en-US"/>
              <a:t>and the long history, 22 years, leads to stability.  </a:t>
            </a:r>
          </a:p>
          <a:p>
            <a:pPr marL="228600" indent="-228600">
              <a:buAutoNum type="arabicPeriod"/>
            </a:pPr>
            <a:r>
              <a:rPr lang="en-US"/>
              <a:t>So it’s battle tested and hardened</a:t>
            </a:r>
          </a:p>
          <a:p>
            <a:pPr marL="228600" lvl="0" indent="-228600">
              <a:buFont typeface="+mj-lt"/>
              <a:buAutoNum type="arabicPeriod"/>
            </a:pPr>
            <a:r>
              <a:rPr lang="en-US"/>
              <a:t>Lastly its viewed in the market as a platform to be confident in:</a:t>
            </a:r>
          </a:p>
          <a:p>
            <a:pPr lvl="1"/>
            <a:endParaRPr lang="en-US"/>
          </a:p>
          <a:p>
            <a:pPr lvl="1"/>
            <a:r>
              <a:rPr lang="en-US"/>
              <a:t>Some recent recognition is:</a:t>
            </a:r>
          </a:p>
          <a:p>
            <a:pPr marL="628650" lvl="1" indent="-171450">
              <a:buFont typeface="Arial" panose="020B0604020202020204" pitchFamily="34" charset="0"/>
              <a:buChar char="•"/>
            </a:pPr>
            <a:r>
              <a:rPr lang="en-US"/>
              <a:t>PG is continuously growing in popularity</a:t>
            </a:r>
          </a:p>
          <a:p>
            <a:pPr marL="1085850" lvl="2" indent="-171450">
              <a:buFont typeface="Arial" panose="020B0604020202020204" pitchFamily="34" charset="0"/>
              <a:buChar char="•"/>
            </a:pPr>
            <a:r>
              <a:rPr lang="en-US"/>
              <a:t>Top in “most loved”  and “wanted” by Stack Overflows ‘19 survey</a:t>
            </a:r>
          </a:p>
          <a:p>
            <a:pPr marL="628650" lvl="1" indent="-171450">
              <a:buFont typeface="Arial" panose="020B0604020202020204" pitchFamily="34" charset="0"/>
              <a:buChar char="•"/>
            </a:pPr>
            <a:r>
              <a:rPr lang="en-US"/>
              <a:t>DBMS of the year now 2 years in a row by DB-Engines</a:t>
            </a:r>
          </a:p>
          <a:p>
            <a:endParaRPr lang="en-US"/>
          </a:p>
          <a:p>
            <a:r>
              <a:rPr lang="en-US"/>
              <a:t>Now feature-wise [CLICK]</a:t>
            </a:r>
          </a:p>
          <a:p>
            <a:endParaRPr lang="en-US"/>
          </a:p>
          <a:p>
            <a:endParaRPr lang="en-US"/>
          </a:p>
          <a:p>
            <a:r>
              <a:rPr lang="en-US"/>
              <a:t>[IF NO FEATURE SLIDE]:</a:t>
            </a:r>
          </a:p>
          <a:p>
            <a:endParaRPr lang="en-US"/>
          </a:p>
          <a:p>
            <a:r>
              <a:rPr lang="en-US"/>
              <a:t>The community behind PG has contributed a lot to its development; including MSFT contributions.</a:t>
            </a:r>
          </a:p>
          <a:p>
            <a:endParaRPr lang="en-US"/>
          </a:p>
          <a:p>
            <a:r>
              <a:rPr lang="en-US"/>
              <a:t>For instance: [MAKE CONVERSATIONAL/FLUID]</a:t>
            </a:r>
          </a:p>
          <a:p>
            <a:endParaRPr lang="en-US"/>
          </a:p>
          <a:p>
            <a:pPr marL="228600" lvl="0" indent="-228600">
              <a:buAutoNum type="arabicPeriod"/>
            </a:pPr>
            <a:r>
              <a:rPr lang="en-US"/>
              <a:t>Its not just Structured data.  You can use semi-structured, key value, geo spatial, IP’s, </a:t>
            </a:r>
            <a:r>
              <a:rPr lang="en-US" err="1"/>
              <a:t>etc</a:t>
            </a:r>
            <a:r>
              <a:rPr lang="en-US"/>
              <a:t> – and you're also most likely able to index on those to increase speed &amp; performance</a:t>
            </a:r>
          </a:p>
          <a:p>
            <a:pPr marL="685800" lvl="1" indent="-228600">
              <a:buFont typeface="Arial" panose="020B0604020202020204" pitchFamily="34" charset="0"/>
              <a:buChar char="•"/>
            </a:pPr>
            <a:r>
              <a:rPr lang="en-US"/>
              <a:t>PG has support for wide variety of indexes (json, gin, </a:t>
            </a:r>
            <a:r>
              <a:rPr lang="en-US" err="1"/>
              <a:t>brin</a:t>
            </a:r>
            <a:r>
              <a:rPr lang="en-US"/>
              <a:t>, </a:t>
            </a:r>
            <a:r>
              <a:rPr lang="en-US" err="1"/>
              <a:t>btree</a:t>
            </a:r>
            <a:r>
              <a:rPr lang="en-US"/>
              <a:t>, and others).  Not just one type of index</a:t>
            </a:r>
          </a:p>
          <a:p>
            <a:pPr marL="685800" lvl="1" indent="-228600">
              <a:buFont typeface="Arial" panose="020B0604020202020204" pitchFamily="34" charset="0"/>
              <a:buChar char="•"/>
            </a:pPr>
            <a:r>
              <a:rPr lang="en-US"/>
              <a:t>And its not just storage but can query very fast</a:t>
            </a:r>
          </a:p>
          <a:p>
            <a:pPr marL="228600" lvl="0" indent="-228600">
              <a:buAutoNum type="arabicPeriod"/>
            </a:pPr>
            <a:r>
              <a:rPr lang="en-US"/>
              <a:t>Built in functions which Citus also takes advantage of like mapping, to allow computation in the DB</a:t>
            </a:r>
          </a:p>
          <a:p>
            <a:pPr marL="685800" lvl="1" indent="-228600">
              <a:buFont typeface="Arial" panose="020B0604020202020204" pitchFamily="34" charset="0"/>
              <a:buChar char="•"/>
            </a:pPr>
            <a:r>
              <a:rPr lang="en-US" err="1"/>
              <a:t>Theres</a:t>
            </a:r>
            <a:r>
              <a:rPr lang="en-US"/>
              <a:t> Functions to match and convert.  Maybe for instance where a road intersects a lake.</a:t>
            </a:r>
          </a:p>
          <a:p>
            <a:pPr marL="685800" lvl="1" indent="-228600">
              <a:buFont typeface="Arial" panose="020B0604020202020204" pitchFamily="34" charset="0"/>
              <a:buChar char="•"/>
            </a:pPr>
            <a:r>
              <a:rPr lang="en-US"/>
              <a:t>But done w/in the DB</a:t>
            </a:r>
          </a:p>
          <a:p>
            <a:pPr marL="228600" lvl="0" indent="-228600">
              <a:buAutoNum type="arabicPeriod"/>
            </a:pPr>
            <a:r>
              <a:rPr lang="en-US"/>
              <a:t>It has JSON</a:t>
            </a:r>
          </a:p>
          <a:p>
            <a:pPr marL="685800" lvl="1" indent="-228600">
              <a:buFont typeface="Arial" panose="020B0604020202020204" pitchFamily="34" charset="0"/>
              <a:buChar char="•"/>
            </a:pPr>
            <a:r>
              <a:rPr lang="en-US"/>
              <a:t>not just storage and retrieval but indexing w/in json objects</a:t>
            </a:r>
          </a:p>
          <a:p>
            <a:pPr marL="685800" lvl="1" indent="-228600">
              <a:buFont typeface="Arial" panose="020B0604020202020204" pitchFamily="34" charset="0"/>
              <a:buChar char="•"/>
            </a:pPr>
            <a:r>
              <a:rPr lang="en-US"/>
              <a:t>So with non relational and semi-structure data it uses the indexing concept for fast retrieval</a:t>
            </a:r>
          </a:p>
          <a:p>
            <a:pPr marL="228600" lvl="0" indent="-228600">
              <a:buAutoNum type="arabicPeriod"/>
            </a:pPr>
            <a:r>
              <a:rPr lang="en-US"/>
              <a:t>And further you can extend PG to much more functionality by allowing extensions beyond just the core:</a:t>
            </a:r>
          </a:p>
          <a:p>
            <a:pPr marL="685800" lvl="1" indent="-228600">
              <a:buFont typeface="Arial" panose="020B0604020202020204" pitchFamily="34" charset="0"/>
              <a:buChar char="•"/>
            </a:pPr>
            <a:r>
              <a:rPr lang="en-US"/>
              <a:t>Examples are:</a:t>
            </a:r>
          </a:p>
          <a:p>
            <a:pPr marL="1143000" lvl="2" indent="-228600">
              <a:buAutoNum type="arabicPeriod"/>
            </a:pPr>
            <a:r>
              <a:rPr lang="en-US" err="1"/>
              <a:t>Postgis</a:t>
            </a:r>
            <a:r>
              <a:rPr lang="en-US"/>
              <a:t> – geo spatial, (don’t start from scratch)  </a:t>
            </a:r>
          </a:p>
          <a:p>
            <a:pPr marL="1143000" lvl="2" indent="-228600">
              <a:buAutoNum type="arabicPeriod"/>
            </a:pPr>
            <a:r>
              <a:rPr lang="en-US"/>
              <a:t>Time series – PG </a:t>
            </a:r>
            <a:r>
              <a:rPr lang="en-US" err="1"/>
              <a:t>Partman</a:t>
            </a:r>
            <a:r>
              <a:rPr lang="en-US"/>
              <a:t> or timescale for faster perf when querying on time,</a:t>
            </a:r>
          </a:p>
          <a:p>
            <a:pPr marL="1143000" lvl="2" indent="-228600">
              <a:buAutoNum type="arabicPeriod"/>
            </a:pPr>
            <a:r>
              <a:rPr lang="en-US"/>
              <a:t>Fast approximations to do count distinct or find 10 N object in a database with - HLL, </a:t>
            </a:r>
            <a:r>
              <a:rPr lang="en-US" err="1"/>
              <a:t>TopN</a:t>
            </a:r>
            <a:endParaRPr lang="en-US"/>
          </a:p>
          <a:p>
            <a:pPr marL="1143000" lvl="2" indent="-228600">
              <a:buAutoNum type="arabicPeriod"/>
            </a:pPr>
            <a:r>
              <a:rPr lang="en-US"/>
              <a:t>and </a:t>
            </a:r>
            <a:r>
              <a:rPr lang="en-US" err="1"/>
              <a:t>PGCron</a:t>
            </a:r>
            <a:r>
              <a:rPr lang="en-US"/>
              <a:t> to run jobs w/in the DB</a:t>
            </a:r>
          </a:p>
          <a:p>
            <a:pPr marL="0" lvl="0" indent="0">
              <a:buNone/>
            </a:pPr>
            <a:endParaRPr lang="en-US"/>
          </a:p>
          <a:p>
            <a:pPr marL="0" lvl="0" indent="0">
              <a:buNone/>
            </a:pPr>
            <a:endParaRPr lang="en-US"/>
          </a:p>
          <a:p>
            <a:pPr marL="0" lvl="0" indent="0">
              <a:buNone/>
            </a:pPr>
            <a:r>
              <a:rPr lang="en-US"/>
              <a:t>Postgres has a lot of functionality and worldwide engineer and developer support.  BECAUSE of this PG is gaining momentum in both adoption and satisfaction while many other DB’s are stagnant on that chart.</a:t>
            </a:r>
          </a:p>
          <a:p>
            <a:endParaRPr lang="en-US"/>
          </a:p>
          <a:p>
            <a:endParaRPr lang="en-US"/>
          </a:p>
          <a:p>
            <a:endParaRPr lang="en-US"/>
          </a:p>
          <a:p>
            <a:r>
              <a:rPr lang="en-US"/>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https://insights.stackoverflow.com/survey/2019?utm_source=so-owned&amp;utm_medium=blog&amp;utm_campaign=dev-survey-2019&amp;utm_content=launch-blog</a:t>
            </a:r>
            <a:endParaRPr kumimoji="0" lang="en-US" sz="1200" b="0" i="0" u="none" strike="noStrike" kern="1200" cap="none" spc="0" normalizeH="0" baseline="0" noProof="0">
              <a:ln>
                <a:noFill/>
              </a:ln>
              <a:solidFill>
                <a:schemeClr val="accent4"/>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https://db-engines.com/en/blog_post/76</a:t>
            </a:r>
            <a:r>
              <a:rPr kumimoji="0" lang="en-US" sz="1200" b="0" i="0" u="none" strike="noStrike" kern="1200" cap="none" spc="0" normalizeH="0" baseline="0" noProof="0">
                <a:ln>
                  <a:noFill/>
                </a:ln>
                <a:solidFill>
                  <a:schemeClr val="accent4"/>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https://db-engines.com/en/ranking_trend/system/PostgreSQL</a:t>
            </a:r>
            <a:r>
              <a:rPr kumimoji="0" lang="en-US" sz="1200" b="0" i="0" u="none" strike="noStrike" kern="1200" cap="none" spc="0" normalizeH="0" baseline="0" noProof="0">
                <a:ln>
                  <a:noFill/>
                </a:ln>
                <a:solidFill>
                  <a:schemeClr val="accent4"/>
                </a:solidFill>
                <a:effectLst/>
                <a:uLnTx/>
                <a:uFillTx/>
                <a:latin typeface="Segoe UI"/>
                <a:ea typeface="+mn-ea"/>
                <a:cs typeface="+mn-cs"/>
              </a:rPr>
              <a:t> </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543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last but definitely not the least, we provide integration points with Active Directory Integration, Azure Data Factory and </a:t>
            </a:r>
            <a:r>
              <a:rPr lang="en-US" err="1"/>
              <a:t>PowerBI</a:t>
            </a:r>
            <a:r>
              <a:rPr lang="en-US"/>
              <a:t> so that you can build your application end to end on Azure.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8/20/22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144676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main UC’s we see commonly for PG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F633C-CD86-4217-88C2-9513EC7C93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74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Firstly apps that require using multiple types of data.  Think eCommerce with recommendations and social data, health care medical records with text, Utilities / wind farms, </a:t>
            </a:r>
            <a:r>
              <a:rPr lang="en-US" err="1">
                <a:cs typeface="Calibri"/>
              </a:rPr>
              <a:t>etc</a:t>
            </a:r>
            <a:r>
              <a:rPr lang="en-US">
                <a:cs typeface="Calibri"/>
              </a:rPr>
              <a:t> with geospatial,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r>
              <a:rPr lang="en-US"/>
              <a:t>[STORY]. </a:t>
            </a:r>
          </a:p>
          <a:p>
            <a:endParaRPr lang="en-US"/>
          </a:p>
          <a:p>
            <a:r>
              <a:rPr lang="en-US"/>
              <a:t>You have and [ecommerce] app that wants to notify clients about X or Y (think specific UC’s).  </a:t>
            </a:r>
          </a:p>
          <a:p>
            <a:endParaRPr lang="en-US"/>
          </a:p>
          <a:p>
            <a:pPr marL="171450" indent="-171450">
              <a:buFont typeface="Arial" panose="020B0604020202020204" pitchFamily="34" charset="0"/>
              <a:buChar char="•"/>
            </a:pPr>
            <a:r>
              <a:rPr lang="en-US"/>
              <a:t>EXAMPLES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You could have a Product catalogue, Customer/HR Comments (text), Marketing may need geo spatial, sales volumes, products, individual human capital perf history </a:t>
            </a:r>
            <a:r>
              <a:rPr lang="en-US" err="1">
                <a:cs typeface="Calibri"/>
              </a:rPr>
              <a:t>etc</a:t>
            </a:r>
            <a:r>
              <a:rPr lang="en-US">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w/out PG you’d have to piece 3-4 </a:t>
            </a:r>
            <a:r>
              <a:rPr lang="en-US" err="1">
                <a:cs typeface="Calibri"/>
              </a:rPr>
              <a:t>db’s</a:t>
            </a:r>
            <a:r>
              <a:rPr lang="en-US">
                <a:cs typeface="Calibri"/>
              </a:rPr>
              <a:t> to piece together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With PG you can have it in one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with query planner you can maintain state, and cache in mem to use most recent data more often which leads to better performance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It has Geo special and full text search 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It connect to different tools (like </a:t>
            </a:r>
            <a:r>
              <a:rPr lang="en-US" err="1">
                <a:cs typeface="Calibri"/>
              </a:rPr>
              <a:t>databrick</a:t>
            </a:r>
            <a:r>
              <a:rPr lang="en-US">
                <a:cs typeface="Calibri"/>
              </a:rPr>
              <a:t> or ML platforms) using standard PG connectors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Joining all these types data and workloads w/in a single PG </a:t>
            </a:r>
            <a:r>
              <a:rPr lang="en-US" err="1">
                <a:cs typeface="Calibri"/>
              </a:rPr>
              <a:t>db</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334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09351CE-6B28-4D0D-AC4D-CF376FAE0A0B}" type="slidenum">
              <a:rPr kumimoji="1" lang="ja-JP" altLang="en-US" smtClean="0"/>
              <a:t>2</a:t>
            </a:fld>
            <a:endParaRPr kumimoji="1" lang="ja-JP" altLang="en-US"/>
          </a:p>
        </p:txBody>
      </p:sp>
    </p:spTree>
    <p:extLst>
      <p:ext uri="{BB962C8B-B14F-4D97-AF65-F5344CB8AC3E}">
        <p14:creationId xmlns:p14="http://schemas.microsoft.com/office/powerpoint/2010/main" val="555027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a:t>
            </a:r>
          </a:p>
          <a:p>
            <a:endParaRPr lang="en-US"/>
          </a:p>
          <a:p>
            <a:r>
              <a:rPr lang="en-US"/>
              <a:t>[STORY]. </a:t>
            </a:r>
          </a:p>
          <a:p>
            <a:endParaRPr lang="en-US"/>
          </a:p>
          <a:p>
            <a:r>
              <a:rPr lang="en-US"/>
              <a:t>Your clients has a cloud app that wants to host, measure and track the data but also act upon that data . Maybe notify clients about X or Y; maybe </a:t>
            </a:r>
            <a:r>
              <a:rPr lang="en-US" err="1"/>
              <a:t>cros</a:t>
            </a:r>
            <a:r>
              <a:rPr lang="en-US"/>
              <a:t> sell </a:t>
            </a:r>
            <a:r>
              <a:rPr lang="en-US" err="1"/>
              <a:t>opps</a:t>
            </a:r>
            <a:r>
              <a:rPr lang="en-US"/>
              <a:t> for an ERP or HCM </a:t>
            </a:r>
            <a:r>
              <a:rPr lang="en-US" err="1"/>
              <a:t>saas</a:t>
            </a:r>
            <a:r>
              <a:rPr lang="en-US"/>
              <a:t> application or giving clients of your customers recommendations on new financial offerings that seem to be a fit based on the individuals data like financial advisors would like. </a:t>
            </a:r>
          </a:p>
          <a:p>
            <a:endParaRPr lang="en-US"/>
          </a:p>
          <a:p>
            <a:r>
              <a:rPr lang="en-US"/>
              <a:t>With cloud native apps you need a SOR.  PG can be that source and feed other MSFT tools for the entire infrastructure to build, maintain the app and reach out to the end users if opportunities are seen w/in the data in the DB.</a:t>
            </a:r>
          </a:p>
          <a:p>
            <a:endParaRPr lang="en-US"/>
          </a:p>
          <a:p>
            <a:r>
              <a:rPr lang="en-US"/>
              <a:t>Not only that but with Kubernetes to make portable as your clients continue to improve the application and their client experience.</a:t>
            </a:r>
          </a:p>
          <a:p>
            <a:endParaRPr lang="en-US"/>
          </a:p>
          <a:p>
            <a:endParaRPr lang="en-US"/>
          </a:p>
          <a:p>
            <a:r>
              <a:rPr lang="en-US" u="sng"/>
              <a:t>_____________</a:t>
            </a:r>
          </a:p>
          <a:p>
            <a:endParaRPr lang="en-US"/>
          </a:p>
          <a:p>
            <a:endParaRPr lang="en-US"/>
          </a:p>
          <a:p>
            <a:r>
              <a:rPr lang="en-US"/>
              <a:t>Certain frameworks have an affinity to certain DB’s</a:t>
            </a:r>
          </a:p>
          <a:p>
            <a:r>
              <a:rPr lang="en-US"/>
              <a:t>Django or rails are heavily tied to PG </a:t>
            </a:r>
          </a:p>
          <a:p>
            <a:r>
              <a:rPr lang="en-US"/>
              <a:t>Great drivers for PG </a:t>
            </a:r>
            <a:r>
              <a:rPr lang="en-US" err="1"/>
              <a:t>db</a:t>
            </a:r>
            <a:r>
              <a:rPr lang="en-US"/>
              <a:t> so they are a natural fit.</a:t>
            </a:r>
          </a:p>
          <a:p>
            <a:endParaRPr lang="en-US"/>
          </a:p>
          <a:p>
            <a:r>
              <a:rPr lang="en-US"/>
              <a:t>And Kubernetes can connect to the DB and run them in Django</a:t>
            </a:r>
          </a:p>
          <a:p>
            <a:endParaRPr lang="en-US"/>
          </a:p>
          <a:p>
            <a:endParaRPr lang="en-US"/>
          </a:p>
          <a:p>
            <a:r>
              <a:rPr lang="en-US"/>
              <a:t>Azure PG will provide the entire INFRA to build the app.</a:t>
            </a:r>
          </a:p>
          <a:p>
            <a:r>
              <a:rPr lang="en-US"/>
              <a:t>	Its managed</a:t>
            </a:r>
          </a:p>
          <a:p>
            <a:r>
              <a:rPr lang="en-US"/>
              <a:t>	You can offload managed session states and caching with our tool like Azure Cache for Redis</a:t>
            </a:r>
          </a:p>
          <a:p>
            <a:r>
              <a:rPr lang="en-US"/>
              <a:t>	We provide notifications to customers with azure notification hubs</a:t>
            </a:r>
          </a:p>
          <a:p>
            <a:r>
              <a:rPr lang="en-US"/>
              <a:t>	and ML with Databricks</a:t>
            </a:r>
          </a:p>
          <a:p>
            <a:endParaRPr lang="en-US"/>
          </a:p>
          <a:p>
            <a:r>
              <a:rPr lang="en-US"/>
              <a:t>PG can be a SOR for cloud native applications and can be the engine since all of these have connectivity to PG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F159E-4241-49CF-AECE-67834C200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72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a:t>
            </a:r>
            <a:r>
              <a:rPr lang="en-US" baseline="30000"/>
              <a:t>rd</a:t>
            </a:r>
            <a:r>
              <a:rPr lang="en-US"/>
              <a:t> workload is MIXED LOADS. Transactional and operational Analytics.  Not just good for reads but </a:t>
            </a:r>
            <a:r>
              <a:rPr lang="en-US" err="1"/>
              <a:t>Iot</a:t>
            </a:r>
            <a:r>
              <a:rPr lang="en-US"/>
              <a:t> and high ingest write workloads too.  </a:t>
            </a:r>
          </a:p>
          <a:p>
            <a:endParaRPr lang="en-US"/>
          </a:p>
          <a:p>
            <a:r>
              <a:rPr lang="en-US"/>
              <a:t>Great for:</a:t>
            </a:r>
          </a:p>
          <a:p>
            <a:pPr marL="171450" indent="-171450">
              <a:buFont typeface="Arial" panose="020B0604020202020204" pitchFamily="34" charset="0"/>
              <a:buChar char="•"/>
            </a:pPr>
            <a:r>
              <a:rPr lang="en-US" b="1"/>
              <a:t>Utilities</a:t>
            </a:r>
            <a:r>
              <a:rPr lang="en-US"/>
              <a:t>:</a:t>
            </a:r>
          </a:p>
          <a:p>
            <a:pPr marL="628650" lvl="1" indent="-171450">
              <a:buFont typeface="Arial" panose="020B0604020202020204" pitchFamily="34" charset="0"/>
              <a:buChar char="•"/>
            </a:pPr>
            <a:r>
              <a:rPr lang="en-US"/>
              <a:t>either grid optimization or even smart metering reporting</a:t>
            </a:r>
          </a:p>
          <a:p>
            <a:pPr marL="628650" lvl="1" indent="-171450">
              <a:buFont typeface="Arial" panose="020B0604020202020204" pitchFamily="34" charset="0"/>
              <a:buChar char="•"/>
            </a:pPr>
            <a:r>
              <a:rPr lang="en-US"/>
              <a:t>Need geo </a:t>
            </a:r>
            <a:r>
              <a:rPr lang="en-US" err="1"/>
              <a:t>spacial</a:t>
            </a:r>
            <a:endParaRPr lang="en-US"/>
          </a:p>
          <a:p>
            <a:pPr marL="171450" indent="-171450">
              <a:buFont typeface="Arial" panose="020B0604020202020204" pitchFamily="34" charset="0"/>
              <a:buChar char="•"/>
            </a:pPr>
            <a:r>
              <a:rPr lang="en-US" b="1"/>
              <a:t>Manufacturers</a:t>
            </a:r>
            <a:r>
              <a:rPr lang="en-US"/>
              <a:t>:</a:t>
            </a:r>
          </a:p>
          <a:p>
            <a:pPr marL="628650" lvl="1" indent="-171450">
              <a:buFont typeface="Arial" panose="020B0604020202020204" pitchFamily="34" charset="0"/>
              <a:buChar char="•"/>
            </a:pPr>
            <a:r>
              <a:rPr lang="en-US"/>
              <a:t>tracking plant level data perhaps around plant productivity</a:t>
            </a:r>
          </a:p>
          <a:p>
            <a:pPr marL="628650" lvl="1" indent="-171450">
              <a:buFont typeface="Arial" panose="020B0604020202020204" pitchFamily="34" charset="0"/>
              <a:buChar char="•"/>
            </a:pPr>
            <a:r>
              <a:rPr lang="en-US"/>
              <a:t>preventative maintenance</a:t>
            </a:r>
          </a:p>
          <a:p>
            <a:pPr marL="628650" lvl="1" indent="-171450">
              <a:buFont typeface="Arial" panose="020B0604020202020204" pitchFamily="34" charset="0"/>
              <a:buChar char="•"/>
            </a:pPr>
            <a:r>
              <a:rPr lang="en-US"/>
              <a:t>Even utility usage w/in a building</a:t>
            </a:r>
          </a:p>
          <a:p>
            <a:pPr marL="628650" lvl="1" indent="-171450">
              <a:buFont typeface="Arial" panose="020B0604020202020204" pitchFamily="34" charset="0"/>
              <a:buChar char="•"/>
            </a:pPr>
            <a:r>
              <a:rPr lang="en-US"/>
              <a:t>Mixed workloads where its not just about seeing the data fast and feeding that data to AI or ML like Databricks to make quick decisions that can control millions in productivity</a:t>
            </a:r>
          </a:p>
          <a:p>
            <a:pPr marL="1085850" lvl="2" indent="-171450">
              <a:buFont typeface="Arial" panose="020B0604020202020204" pitchFamily="34" charset="0"/>
              <a:buChar char="•"/>
            </a:pPr>
            <a:r>
              <a:rPr lang="en-US"/>
              <a:t>but also needing the ability to bring in data fast so the reporting and AI is being run against relevant data</a:t>
            </a:r>
          </a:p>
          <a:p>
            <a:pPr marL="171450" lvl="0" indent="-171450">
              <a:buFont typeface="Arial" panose="020B0604020202020204" pitchFamily="34" charset="0"/>
              <a:buChar char="•"/>
            </a:pPr>
            <a:r>
              <a:rPr lang="en-US"/>
              <a:t>Same with </a:t>
            </a:r>
            <a:r>
              <a:rPr lang="en-US" b="1"/>
              <a:t>Autonomous</a:t>
            </a:r>
            <a:r>
              <a:rPr lang="en-US"/>
              <a:t> vehicles.  They have loads of data</a:t>
            </a:r>
          </a:p>
          <a:p>
            <a:pPr marL="628650" lvl="1" indent="-171450">
              <a:buFont typeface="Arial" panose="020B0604020202020204" pitchFamily="34" charset="0"/>
              <a:buChar char="•"/>
            </a:pPr>
            <a:r>
              <a:rPr lang="en-US"/>
              <a:t>they have the need to quickly identify anomalies </a:t>
            </a:r>
          </a:p>
          <a:p>
            <a:pPr marL="628650" lvl="1" indent="-171450">
              <a:buFont typeface="Arial" panose="020B0604020202020204" pitchFamily="34" charset="0"/>
              <a:buChar char="•"/>
            </a:pPr>
            <a:r>
              <a:rPr lang="en-US"/>
              <a:t>look at all the sensor measurements directly around and leading up to the anomaly</a:t>
            </a:r>
          </a:p>
          <a:p>
            <a:pPr marL="628650" lvl="1" indent="-171450">
              <a:buFont typeface="Arial" panose="020B0604020202020204" pitchFamily="34" charset="0"/>
              <a:buChar char="•"/>
            </a:pPr>
            <a:r>
              <a:rPr lang="en-US"/>
              <a:t>In most cases this requirements stem from a need to control waste; which is costs and safety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ingesting to transactional DB – use extension, like timescale, to ingest at high speeds and run complex queries on</a:t>
            </a:r>
          </a:p>
          <a:p>
            <a:pPr marL="628650" lvl="1" indent="-171450">
              <a:buFont typeface="Arial" panose="020B0604020202020204" pitchFamily="34" charset="0"/>
              <a:buChar char="•"/>
            </a:pPr>
            <a:endParaRPr lang="en-US"/>
          </a:p>
          <a:p>
            <a:endParaRPr lang="en-US"/>
          </a:p>
          <a:p>
            <a:endParaRPr lang="en-US"/>
          </a:p>
          <a:p>
            <a:pPr marL="171450" indent="-171450">
              <a:buFont typeface="Arial" panose="020B0604020202020204" pitchFamily="34" charset="0"/>
              <a:buChar char="•"/>
            </a:pPr>
            <a:r>
              <a:rPr lang="en-US"/>
              <a:t>Postgres is great at both operation and analytic workload, AGAIN, in same DB vs having to stitch multiple DB’s</a:t>
            </a:r>
          </a:p>
          <a:p>
            <a:pPr marL="171450" indent="-171450">
              <a:buFont typeface="Arial" panose="020B0604020202020204" pitchFamily="34" charset="0"/>
              <a:buChar char="•"/>
            </a:pPr>
            <a:r>
              <a:rPr lang="en-US"/>
              <a:t>It is a powerful OLTP engine but also gives great SQL support for complex queries with allows both OLAP and OLTP in same DB</a:t>
            </a:r>
          </a:p>
          <a:p>
            <a:pPr marL="171450" indent="-171450">
              <a:buFont typeface="Arial" panose="020B0604020202020204" pitchFamily="34" charset="0"/>
              <a:buChar char="•"/>
            </a:pPr>
            <a:r>
              <a:rPr lang="en-US"/>
              <a:t>LASTLY, you can connect tools like </a:t>
            </a:r>
            <a:r>
              <a:rPr lang="en-US" err="1"/>
              <a:t>powerBI</a:t>
            </a:r>
            <a:r>
              <a:rPr lang="en-US"/>
              <a:t> (tableau, Qlik) or your own, so you can process in the DB and display in the tools you prefer.</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And It’s open because it's open source.  We’re not using a fork that we’ve created as proprietary [nod to AWS]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941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24</a:t>
            </a:fld>
            <a:endParaRPr lang="en-US"/>
          </a:p>
        </p:txBody>
      </p:sp>
    </p:spTree>
    <p:extLst>
      <p:ext uri="{BB962C8B-B14F-4D97-AF65-F5344CB8AC3E}">
        <p14:creationId xmlns:p14="http://schemas.microsoft.com/office/powerpoint/2010/main" val="2771423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0FF53B2-067D-483B-99FA-84C5891FF1A7}" type="datetime8">
              <a:rPr lang="en-US" smtClean="0"/>
              <a:t>8/20/22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86344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0FF53B2-067D-483B-99FA-84C5891FF1A7}" type="datetime8">
              <a:rPr lang="en-US" smtClean="0"/>
              <a:t>8/20/22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561849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Shape 3021"/>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022" name="Shape 30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778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br>
              <a:rPr lang="en-US" sz="1200" b="0" i="0" u="none" strike="noStrike" cap="none">
                <a:solidFill>
                  <a:schemeClr val="dk1"/>
                </a:solidFill>
                <a:latin typeface="+mn-lt"/>
                <a:ea typeface="Calibri"/>
                <a:cs typeface="Calibri"/>
                <a:sym typeface="Calibri"/>
              </a:rPr>
            </a:br>
            <a:r>
              <a:rPr lang="en-US" sz="1200" b="0" i="0" u="none" strike="noStrike" cap="none">
                <a:solidFill>
                  <a:schemeClr val="dk1"/>
                </a:solidFill>
                <a:latin typeface="+mn-lt"/>
                <a:ea typeface="Calibri"/>
                <a:cs typeface="Calibri"/>
                <a:sym typeface="Calibri"/>
              </a:rPr>
              <a:t>So you never have to worry about your database again</a:t>
            </a:r>
            <a:endParaRPr sz="1200" b="0" i="0" u="none" strike="noStrike" cap="none">
              <a:solidFill>
                <a:schemeClr val="dk1"/>
              </a:solidFill>
              <a:latin typeface="Calibri"/>
              <a:ea typeface="Calibri"/>
              <a:cs typeface="Calibri"/>
              <a:sym typeface="Calibri"/>
            </a:endParaRPr>
          </a:p>
        </p:txBody>
      </p:sp>
      <p:sp>
        <p:nvSpPr>
          <p:cNvPr id="1445" name="Shape 14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4282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Shape 144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br>
              <a:rPr lang="en-US" sz="1200" b="0" i="0" u="none" strike="noStrike" cap="none">
                <a:solidFill>
                  <a:schemeClr val="dk1"/>
                </a:solidFill>
                <a:latin typeface="+mn-lt"/>
                <a:ea typeface="Calibri"/>
                <a:cs typeface="Calibri"/>
                <a:sym typeface="Calibri"/>
              </a:rPr>
            </a:br>
            <a:r>
              <a:rPr lang="en-US" sz="1200" b="0" i="0" u="none" strike="noStrike" cap="none">
                <a:solidFill>
                  <a:schemeClr val="dk1"/>
                </a:solidFill>
                <a:latin typeface="+mn-lt"/>
                <a:ea typeface="Calibri"/>
                <a:cs typeface="Calibri"/>
                <a:sym typeface="Calibri"/>
              </a:rPr>
              <a:t>So you never have to worry about your database again</a:t>
            </a:r>
            <a:endParaRPr sz="1200" b="0" i="0" u="none" strike="noStrike" cap="none">
              <a:solidFill>
                <a:schemeClr val="dk1"/>
              </a:solidFill>
              <a:latin typeface="Calibri"/>
              <a:ea typeface="Calibri"/>
              <a:cs typeface="Calibri"/>
              <a:sym typeface="Calibri"/>
            </a:endParaRPr>
          </a:p>
        </p:txBody>
      </p:sp>
      <p:sp>
        <p:nvSpPr>
          <p:cNvPr id="1445" name="Shape 14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2453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Shape 12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6" name="Shape 126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67" name="Shape 126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066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Shape 12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6" name="Shape 126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67" name="Shape 126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6252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dk1"/>
                </a:solidFill>
              </a:rPr>
              <a:t>Open Source has changed software development. It’s not the same as it was, even as recently as 1-2 years ago. </a:t>
            </a:r>
            <a:r>
              <a:rPr lang="en-US"/>
              <a:t>No single person or team can make the progress that we can all make together. </a:t>
            </a:r>
          </a:p>
          <a:p>
            <a:pPr marL="0" lvl="0" indent="0" algn="l" rtl="0">
              <a:lnSpc>
                <a:spcPct val="115000"/>
              </a:lnSpc>
              <a:spcBef>
                <a:spcPts val="0"/>
              </a:spcBef>
              <a:spcAft>
                <a:spcPts val="0"/>
              </a:spcAft>
              <a:buNone/>
            </a:pPr>
            <a:endParaRPr lang="en-US">
              <a:solidFill>
                <a:schemeClr val="dk1"/>
              </a:solidFill>
            </a:endParaRPr>
          </a:p>
          <a:p>
            <a:pPr marL="0" lvl="0" indent="0" algn="l" rtl="0">
              <a:lnSpc>
                <a:spcPct val="115000"/>
              </a:lnSpc>
              <a:spcBef>
                <a:spcPts val="0"/>
              </a:spcBef>
              <a:spcAft>
                <a:spcPts val="0"/>
              </a:spcAft>
              <a:buNone/>
            </a:pPr>
            <a:r>
              <a:rPr lang="en-US">
                <a:solidFill>
                  <a:schemeClr val="dk1"/>
                </a:solidFill>
              </a:rPr>
              <a:t>Currently 96% of deployed applications have open source software in them. Open source within your codebase is growing too, and it’s because every new application you build today starts with open source as a basis.</a:t>
            </a:r>
          </a:p>
          <a:p>
            <a:pPr marL="0" lvl="0" indent="0" algn="l" rtl="0">
              <a:spcBef>
                <a:spcPts val="0"/>
              </a:spcBef>
              <a:spcAft>
                <a:spcPts val="0"/>
              </a:spcAft>
              <a:buClr>
                <a:schemeClr val="dk1"/>
              </a:buClr>
              <a:buSzPts val="1100"/>
              <a:buFont typeface="Arial"/>
              <a:buNone/>
            </a:pPr>
            <a:r>
              <a:rPr lang="en-US">
                <a:solidFill>
                  <a:schemeClr val="dk1"/>
                </a:solidFill>
              </a:rPr>
              <a:t>In fact, those new applications are made of 80-90% OSS software. That other 10-20% is where the most innovative companies are investing their time and resources.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solidFill>
                  <a:schemeClr val="dk1"/>
                </a:solidFill>
              </a:rPr>
              <a:t>Open source serves as the infrastructure that lets innovative companies focus on their core competencies and win their markets. Whether you know it or not, you’re already using it – and you </a:t>
            </a:r>
            <a:r>
              <a:rPr lang="en-US" i="1" u="sng">
                <a:solidFill>
                  <a:schemeClr val="dk1"/>
                </a:solidFill>
              </a:rPr>
              <a:t>need</a:t>
            </a:r>
            <a:r>
              <a:rPr lang="en-US">
                <a:solidFill>
                  <a:schemeClr val="dk1"/>
                </a:solidFill>
              </a:rPr>
              <a:t> to use it to keep up with the pace of industry innovations. </a:t>
            </a:r>
          </a:p>
          <a:p>
            <a:pPr marL="0" lvl="0" indent="0" algn="l" rtl="0">
              <a:spcBef>
                <a:spcPts val="0"/>
              </a:spcBef>
              <a:spcAft>
                <a:spcPts val="0"/>
              </a:spcAft>
              <a:buClr>
                <a:schemeClr val="dk1"/>
              </a:buClr>
              <a:buSzPts val="1100"/>
              <a:buFont typeface="Arial"/>
              <a:buNone/>
            </a:pPr>
            <a:endParaRPr lang="en-US">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solidFill>
                  <a:schemeClr val="dk1"/>
                </a:solidFill>
              </a:rPr>
              <a:t>Source: Synopsis 2018 Open Source Security and Risk Analysis (</a:t>
            </a:r>
            <a:r>
              <a:rPr lang="en-US" u="sng">
                <a:solidFill>
                  <a:schemeClr val="hlink"/>
                </a:solidFill>
                <a:hlinkClick r:id="rId3"/>
              </a:rPr>
              <a:t>https://www.synopsys.com/content/dam/synopsys/sig-assets/reports/2018-ossra.pdf</a:t>
            </a:r>
            <a:r>
              <a:rPr lang="en-US">
                <a:solidFill>
                  <a:schemeClr val="dk1"/>
                </a:solidFill>
              </a:rPr>
              <a: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DC2246-3626-419A-AC7A-698544639B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22412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Shape 12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6" name="Shape 126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67" name="Shape 126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8221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Realtime Is another sweet spot</a:t>
            </a:r>
          </a:p>
          <a:p>
            <a:pPr marL="171450" indent="-171450">
              <a:buFont typeface="Arial" panose="020B0604020202020204" pitchFamily="34" charset="0"/>
              <a:buChar char="•"/>
            </a:pPr>
            <a:r>
              <a:rPr lang="en-US"/>
              <a:t>Now can connect many tools (</a:t>
            </a:r>
            <a:r>
              <a:rPr lang="en-US" err="1"/>
              <a:t>databricks</a:t>
            </a:r>
            <a:r>
              <a:rPr lang="en-US"/>
              <a:t>, </a:t>
            </a:r>
            <a:r>
              <a:rPr lang="en-US" err="1"/>
              <a:t>kaftka</a:t>
            </a:r>
            <a:r>
              <a:rPr lang="en-US"/>
              <a:t>, and many others) to the </a:t>
            </a:r>
            <a:r>
              <a:rPr lang="en-US" err="1"/>
              <a:t>db</a:t>
            </a:r>
            <a:r>
              <a:rPr lang="en-US"/>
              <a:t> to have raw events, aggregations, and rollups,</a:t>
            </a:r>
          </a:p>
          <a:p>
            <a:pPr marL="171450" indent="-171450">
              <a:buFont typeface="Arial" panose="020B0604020202020204" pitchFamily="34" charset="0"/>
              <a:buChar char="•"/>
            </a:pPr>
            <a:r>
              <a:rPr lang="en-US"/>
              <a:t>You can Ingest very large data sets to the tune of millions writes / sec (batch), 50-100k single row inserts / sec (single row inserts)</a:t>
            </a:r>
          </a:p>
          <a:p>
            <a:pPr marL="171450" indent="-171450">
              <a:buFont typeface="Arial" panose="020B0604020202020204" pitchFamily="34" charset="0"/>
              <a:buChar char="•"/>
            </a:pPr>
            <a:r>
              <a:rPr lang="en-US"/>
              <a:t>while also showing sub second responses</a:t>
            </a:r>
          </a:p>
          <a:p>
            <a:pPr marL="171450" indent="-171450">
              <a:buFont typeface="Arial" panose="020B0604020202020204" pitchFamily="34" charset="0"/>
              <a:buChar char="•"/>
            </a:pPr>
            <a:r>
              <a:rPr lang="en-US"/>
              <a:t>This will help u build an entire analytics pipeline from event hub to the DB while using AppService and notifications</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Great for any client who has a need for very fast reporting, dashboarding and analytics served up to leaders but also on a large set of data</a:t>
            </a:r>
          </a:p>
          <a:p>
            <a:pPr marL="628650" lvl="1" indent="-171450">
              <a:buFont typeface="Arial" panose="020B0604020202020204" pitchFamily="34" charset="0"/>
              <a:buChar char="•"/>
            </a:pPr>
            <a:r>
              <a:rPr lang="en-US"/>
              <a:t>[TALK TO PARRALISM and CONCURRRENCY]</a:t>
            </a:r>
          </a:p>
          <a:p>
            <a:endParaRPr lang="en-US"/>
          </a:p>
          <a:p>
            <a:r>
              <a:rPr lang="en-US"/>
              <a:t>___________________________________________________________________________________________________________</a:t>
            </a:r>
          </a:p>
          <a:p>
            <a:endParaRPr lang="en-US"/>
          </a:p>
          <a:p>
            <a:r>
              <a:rPr lang="en-US"/>
              <a:t>Comp is:</a:t>
            </a:r>
          </a:p>
          <a:p>
            <a:endParaRPr lang="en-US"/>
          </a:p>
          <a:p>
            <a:pPr lvl="2"/>
            <a:r>
              <a:rPr lang="en-US"/>
              <a:t>Azure SQL DW – </a:t>
            </a:r>
            <a:r>
              <a:rPr lang="en-US" err="1"/>
              <a:t>datawarehouse</a:t>
            </a:r>
            <a:r>
              <a:rPr lang="en-US"/>
              <a:t> – so beyond they are </a:t>
            </a:r>
            <a:r>
              <a:rPr lang="en-US" err="1"/>
              <a:t>nosql</a:t>
            </a:r>
            <a:r>
              <a:rPr lang="en-US"/>
              <a:t> and we are </a:t>
            </a:r>
            <a:r>
              <a:rPr lang="en-US" err="1"/>
              <a:t>sql</a:t>
            </a:r>
            <a:r>
              <a:rPr lang="en-US"/>
              <a:t> </a:t>
            </a:r>
          </a:p>
          <a:p>
            <a:pPr marL="2000250" lvl="4" indent="-171450">
              <a:buFont typeface="Arial" panose="020B0604020202020204" pitchFamily="34" charset="0"/>
              <a:buChar char="•"/>
            </a:pPr>
            <a:r>
              <a:rPr lang="en-US"/>
              <a:t>They say fast analytics and similar architecture to us right?  lol</a:t>
            </a:r>
          </a:p>
          <a:p>
            <a:pPr marL="2000250" lvl="4" indent="-171450">
              <a:buFont typeface="Arial" panose="020B0604020202020204" pitchFamily="34" charset="0"/>
              <a:buChar char="•"/>
            </a:pPr>
            <a:r>
              <a:rPr lang="en-US"/>
              <a:t>True but more good for processing in batch, running over the whole data set</a:t>
            </a:r>
          </a:p>
          <a:p>
            <a:endParaRPr lang="en-US"/>
          </a:p>
          <a:p>
            <a:r>
              <a:rPr lang="en-US"/>
              <a:t>SAY (Citus):</a:t>
            </a:r>
          </a:p>
          <a:p>
            <a:endParaRPr lang="en-US"/>
          </a:p>
          <a:p>
            <a:pPr marL="628650" lvl="1" indent="-171450">
              <a:buFont typeface="Arial" panose="020B0604020202020204" pitchFamily="34" charset="0"/>
              <a:buChar char="•"/>
            </a:pPr>
            <a:r>
              <a:rPr lang="en-US"/>
              <a:t>We are hybrid – OLTP and OLAP</a:t>
            </a:r>
          </a:p>
          <a:p>
            <a:pPr marL="628650" lvl="1" indent="-171450">
              <a:buFont typeface="Arial" panose="020B0604020202020204" pitchFamily="34" charset="0"/>
              <a:buChar char="•"/>
            </a:pPr>
            <a:r>
              <a:rPr lang="en-US"/>
              <a:t>We bring hybrid for high throughput of ingest and high reads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10’s of k’s / sec</a:t>
            </a:r>
          </a:p>
          <a:p>
            <a:pPr marL="1085850" lvl="2" indent="-171450">
              <a:buFont typeface="Arial" panose="020B0604020202020204" pitchFamily="34" charset="0"/>
              <a:buChar char="•"/>
            </a:pPr>
            <a:r>
              <a:rPr lang="en-US"/>
              <a:t>Quick and short requests</a:t>
            </a:r>
          </a:p>
          <a:p>
            <a:pPr marL="1085850" lvl="2" indent="-171450">
              <a:buFont typeface="Arial" panose="020B0604020202020204" pitchFamily="34" charset="0"/>
              <a:buChar char="•"/>
            </a:pPr>
            <a:r>
              <a:rPr lang="en-US"/>
              <a:t>Higher concurrency on Citus</a:t>
            </a:r>
          </a:p>
          <a:p>
            <a:endParaRPr lang="en-US"/>
          </a:p>
          <a:p>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highlight>
                  <a:srgbClr val="FFFF00"/>
                </a:highlight>
                <a:cs typeface="Calibri"/>
              </a:rPr>
              <a:t>	Cosmos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TCO high – you have to piece together Spark or HDInsight and processing in Spark and store &amp; display in cosmos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Complexity high</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Good when u know its key value and one type of workload</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cs typeface="Calibri"/>
              </a:rPr>
              <a:t>SAY (Citus):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SQL – </a:t>
            </a:r>
            <a:r>
              <a:rPr lang="en-US" b="1">
                <a:cs typeface="Calibri"/>
              </a:rPr>
              <a:t>relational</a:t>
            </a:r>
            <a:r>
              <a:rPr lang="en-US">
                <a:cs typeface="Calibri"/>
              </a:rPr>
              <a:t> but also good for semi-structure/JSON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TCO less with Citus because its flexible and you don’t need to piece spark, plus cosmos plus </a:t>
            </a:r>
            <a:r>
              <a:rPr lang="en-US" err="1">
                <a:cs typeface="Calibri"/>
              </a:rPr>
              <a:t>datalake</a:t>
            </a:r>
            <a:endParaRPr lang="en-US">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Complexity low – 1 solution vs piecing together multiple pieces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More flexible – PG joins, json, multiple workloads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cs typeface="Calibri"/>
            </a:endParaRPr>
          </a:p>
          <a:p>
            <a:r>
              <a:rPr lang="en-US" sz="1200" kern="1200">
                <a:solidFill>
                  <a:schemeClr val="tx1"/>
                </a:solidFill>
                <a:effectLst/>
                <a:latin typeface="+mn-lt"/>
                <a:ea typeface="+mn-ea"/>
                <a:cs typeface="+mn-cs"/>
              </a:rPr>
              <a:t>MySQL (Oracle): 2</a:t>
            </a:r>
            <a:r>
              <a:rPr lang="en-US" sz="1200" kern="1200" baseline="30000">
                <a:solidFill>
                  <a:schemeClr val="tx1"/>
                </a:solidFill>
                <a:effectLst/>
                <a:latin typeface="+mn-lt"/>
                <a:ea typeface="+mn-ea"/>
                <a:cs typeface="+mn-cs"/>
              </a:rPr>
              <a:t>nd</a:t>
            </a:r>
            <a:r>
              <a:rPr lang="en-US" sz="1200" kern="1200">
                <a:solidFill>
                  <a:schemeClr val="tx1"/>
                </a:solidFill>
                <a:effectLst/>
                <a:latin typeface="+mn-lt"/>
                <a:ea typeface="+mn-ea"/>
                <a:cs typeface="+mn-cs"/>
              </a:rPr>
              <a:t> Quadrant </a:t>
            </a:r>
            <a:r>
              <a:rPr lang="en-US" sz="1200" u="sng" kern="1200">
                <a:solidFill>
                  <a:schemeClr val="tx1"/>
                </a:solidFill>
                <a:effectLst/>
                <a:latin typeface="+mn-lt"/>
                <a:ea typeface="+mn-ea"/>
                <a:cs typeface="+mn-cs"/>
                <a:hlinkClick r:id="rId3"/>
              </a:rPr>
              <a:t>LINK</a:t>
            </a:r>
            <a:r>
              <a:rPr lang="en-US" sz="1200" u="sng" kern="1200">
                <a:solidFill>
                  <a:schemeClr val="tx1"/>
                </a:solidFill>
                <a:effectLst/>
                <a:latin typeface="+mn-lt"/>
                <a:ea typeface="+mn-ea"/>
                <a:cs typeface="+mn-cs"/>
              </a:rPr>
              <a:t> – 1, 1(charter),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Bought by Oracle so now little by little going up.  Was $5k/sever but now we see 10k/node</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One of the two big OS Relational DB now only PG</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Search for PG vs </a:t>
            </a:r>
            <a:r>
              <a:rPr lang="en-US" sz="1200" kern="1200" err="1">
                <a:solidFill>
                  <a:schemeClr val="tx1"/>
                </a:solidFill>
                <a:effectLst/>
                <a:latin typeface="+mn-lt"/>
                <a:ea typeface="+mn-ea"/>
                <a:cs typeface="+mn-cs"/>
              </a:rPr>
              <a:t>mysql</a:t>
            </a:r>
            <a:r>
              <a:rPr lang="en-US" sz="1200" kern="1200">
                <a:solidFill>
                  <a:schemeClr val="tx1"/>
                </a:solidFill>
                <a:effectLst/>
                <a:latin typeface="+mn-lt"/>
                <a:ea typeface="+mn-ea"/>
                <a:cs typeface="+mn-cs"/>
              </a:rPr>
              <a:t> – 2</a:t>
            </a:r>
            <a:r>
              <a:rPr lang="en-US" sz="1200" kern="1200" baseline="30000">
                <a:solidFill>
                  <a:schemeClr val="tx1"/>
                </a:solidFill>
                <a:effectLst/>
                <a:latin typeface="+mn-lt"/>
                <a:ea typeface="+mn-ea"/>
                <a:cs typeface="+mn-cs"/>
              </a:rPr>
              <a:t>nd</a:t>
            </a:r>
            <a:r>
              <a:rPr lang="en-US" sz="1200" kern="1200">
                <a:solidFill>
                  <a:schemeClr val="tx1"/>
                </a:solidFill>
                <a:effectLst/>
                <a:latin typeface="+mn-lt"/>
                <a:ea typeface="+mn-ea"/>
                <a:cs typeface="+mn-cs"/>
              </a:rPr>
              <a:t> quadrants answers are good &amp; Quora </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Have good </a:t>
            </a:r>
            <a:r>
              <a:rPr lang="en-US" sz="1200" kern="1200" err="1">
                <a:solidFill>
                  <a:schemeClr val="tx1"/>
                </a:solidFill>
                <a:effectLst/>
                <a:latin typeface="+mn-lt"/>
                <a:ea typeface="+mn-ea"/>
                <a:cs typeface="+mn-cs"/>
              </a:rPr>
              <a:t>multimaster</a:t>
            </a:r>
            <a:r>
              <a:rPr lang="en-US" sz="1200" kern="1200">
                <a:solidFill>
                  <a:schemeClr val="tx1"/>
                </a:solidFill>
                <a:effectLst/>
                <a:latin typeface="+mn-lt"/>
                <a:ea typeface="+mn-ea"/>
                <a:cs typeface="+mn-cs"/>
              </a:rPr>
              <a:t> tool</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Only ACID if using </a:t>
            </a:r>
            <a:r>
              <a:rPr lang="en-US" sz="1200" kern="1200" err="1">
                <a:solidFill>
                  <a:schemeClr val="tx1"/>
                </a:solidFill>
                <a:effectLst/>
                <a:latin typeface="+mn-lt"/>
                <a:ea typeface="+mn-ea"/>
                <a:cs typeface="+mn-cs"/>
              </a:rPr>
              <a:t>InnovDB</a:t>
            </a:r>
            <a:r>
              <a:rPr lang="en-US" sz="1200" kern="1200">
                <a:solidFill>
                  <a:schemeClr val="tx1"/>
                </a:solidFill>
                <a:effectLst/>
                <a:latin typeface="+mn-lt"/>
                <a:ea typeface="+mn-ea"/>
                <a:cs typeface="+mn-cs"/>
              </a:rPr>
              <a:t> and NDV cluster storage engines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Common to underperform when strained by heavy loads or complex queries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Better for reads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Does not support indexing for JSON – access speed impact</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Only indexes on 1 (</a:t>
            </a:r>
            <a:r>
              <a:rPr lang="en-US" sz="1200" kern="1200" err="1">
                <a:solidFill>
                  <a:schemeClr val="tx1"/>
                </a:solidFill>
                <a:effectLst/>
                <a:latin typeface="+mn-lt"/>
                <a:ea typeface="+mn-ea"/>
                <a:cs typeface="+mn-cs"/>
              </a:rPr>
              <a:t>btree</a:t>
            </a:r>
            <a:r>
              <a:rPr lang="en-US" sz="1200" kern="1200">
                <a:solidFill>
                  <a:schemeClr val="tx1"/>
                </a:solidFill>
                <a:effectLst/>
                <a:latin typeface="+mn-lt"/>
                <a:ea typeface="+mn-ea"/>
                <a:cs typeface="+mn-cs"/>
              </a:rPr>
              <a:t>) while PG has 6 w/in PG along with more from the contributors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Does not support materialized views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Single language support – not extensible</a:t>
            </a:r>
            <a:endParaRPr lang="en-US"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cs typeface="Calibri"/>
              </a:rPr>
              <a:t>Aurora</a:t>
            </a:r>
            <a:r>
              <a:rPr lang="en-US">
                <a:cs typeface="Calibri"/>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cs typeface="Calibri"/>
            </a:endParaRPr>
          </a:p>
          <a:p>
            <a:r>
              <a:rPr lang="en-US" sz="1200" kern="1200">
                <a:solidFill>
                  <a:schemeClr val="tx1"/>
                </a:solidFill>
                <a:effectLst/>
                <a:latin typeface="+mn-lt"/>
                <a:ea typeface="+mn-ea"/>
                <a:cs typeface="+mn-cs"/>
              </a:rPr>
              <a:t>Stepping Stone,</a:t>
            </a:r>
            <a:endParaRPr lang="en-US" sz="14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 provisioning on Azure is a big leg up we have on AWS right now (41 minutes in Azure, 6 days on AWS).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#1 Aurora is PROPRIETARY vs. Citus = open source + run anywhere + NOT locked into one infrastructure</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#2 Aurora ONLY SCALES 2 things: STORAGE &amp; READ performance via max of 15 read-replicas.  Whereas Citus can scale out compute, memory, and disk—for both reads and writes—including separate read-replica support if needed (we call the read-replicas followers)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You cannot parallelize queries.  1 query 1 node</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Only scales to 64 TB</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#3 Aurora is a FORK of Postgres vs. Citus stays current because it’s an extension to Postgres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Index creation, writes, reads,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 all get spread out across different nodes giving you much higher performance</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Managed single node PostgreSQL service. Basically, the same as RDS, but with a different storage layer, better marketing, higher prices, and outdated Postgres. Storage layer is interesting because it is 6-way replicated across data centers and does not require pre-provisioning. Provides high availability. Overall system architecture is inspired by Oracle RAC.</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Single node: Cannot use the memory/CPU/IO capacity of multiple machines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No parallel query - this may change in the future, but will always remain *very* limited compared to Citus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Very hard to migrate off</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High IO costs – you pay $0.20 per 1M I/O operations in top of hardware costs, which is as obscure as it sounds. In practice, it means you pay about $25 for writing or reading a TB of data. Many Citus users write several TB per day and may read up to 100TB per day.</a:t>
            </a:r>
            <a:endParaRPr lang="en-US" sz="1400" kern="120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a:solidFill>
                  <a:schemeClr val="tx1"/>
                </a:solidFill>
                <a:effectLst/>
                <a:latin typeface="+mn-lt"/>
                <a:ea typeface="+mn-ea"/>
                <a:cs typeface="+mn-cs"/>
              </a:rPr>
              <a:t>Aurora multi-master replication – released a week ago</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AU" sz="1200" kern="1200">
                <a:solidFill>
                  <a:schemeClr val="tx1"/>
                </a:solidFill>
                <a:effectLst/>
                <a:latin typeface="+mn-lt"/>
                <a:ea typeface="+mn-ea"/>
                <a:cs typeface="+mn-cs"/>
              </a:rPr>
              <a:t>Does that create more connections?</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AU" sz="1200" kern="1200">
                <a:solidFill>
                  <a:schemeClr val="tx1"/>
                </a:solidFill>
                <a:effectLst/>
                <a:latin typeface="+mn-lt"/>
                <a:ea typeface="+mn-ea"/>
                <a:cs typeface="+mn-cs"/>
              </a:rPr>
              <a:t>How does that affect concurrency when at full load?</a:t>
            </a:r>
            <a:endParaRPr lang="en-US" sz="1200" kern="1200">
              <a:solidFill>
                <a:schemeClr val="tx1"/>
              </a:solidFill>
              <a:effectLst/>
              <a:latin typeface="+mn-lt"/>
              <a:ea typeface="+mn-ea"/>
              <a:cs typeface="+mn-cs"/>
            </a:endParaRPr>
          </a:p>
          <a:p>
            <a:pPr marL="171450" lvl="0" indent="-171450" fontAlgn="base">
              <a:buFont typeface="Arial" panose="020B0604020202020204" pitchFamily="34" charset="0"/>
              <a:buChar char="•"/>
            </a:pP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Positives: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Aurora is good at OLTP apps for databases &lt;100GB (same as RDS/Heroku/etc.)</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Amazon's marketing suggests Aurora scales, but this is not comparable to the way distributed database scale. The storage layer has a cap of 64TB and ~300MB/s write capacity. You still only have single-node PostgreSQL instance of at most 32 cores/488GB. </a:t>
            </a:r>
            <a:endParaRPr lang="en-US" sz="14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You can have read replicas (again, same as RDS/Heroku/etc.), but every replica will have roughly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Hyperscale (Citus).  Beyond the core you saw prior for Postgres - Hyperscale (Citus) allows some further functionality</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FF633C-CD86-4217-88C2-9513EC7C93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732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1400" b="0" i="0" u="none" strike="noStrike" cap="none">
                <a:solidFill>
                  <a:schemeClr val="dk1"/>
                </a:solidFill>
                <a:effectLst/>
                <a:latin typeface="+mn-lt"/>
                <a:ea typeface="Calibri"/>
                <a:cs typeface="Calibri"/>
                <a:sym typeface="Calibri"/>
              </a:rPr>
              <a:t>ok. so...Hyperscale (Citus) gives the ability to take a single node and size up the cluster to whatever you need.  I have a client with 2 </a:t>
            </a:r>
            <a:r>
              <a:rPr lang="en-US" sz="1400" b="0" i="0" u="none" strike="noStrike" cap="none" err="1">
                <a:solidFill>
                  <a:schemeClr val="dk1"/>
                </a:solidFill>
                <a:effectLst/>
                <a:latin typeface="+mn-lt"/>
                <a:ea typeface="Calibri"/>
                <a:cs typeface="Calibri"/>
                <a:sym typeface="Calibri"/>
              </a:rPr>
              <a:t>PiB’s</a:t>
            </a:r>
            <a:r>
              <a:rPr lang="en-US" sz="1400" b="0" i="0" u="none" strike="noStrike" cap="none">
                <a:solidFill>
                  <a:schemeClr val="dk1"/>
                </a:solidFill>
                <a:effectLst/>
                <a:latin typeface="+mn-lt"/>
                <a:ea typeface="Calibri"/>
                <a:cs typeface="Calibri"/>
                <a:sym typeface="Calibri"/>
              </a:rPr>
              <a:t> in a single PG cluster,  I also have multiple clients with over 150 nodes in a single PG cluster.  And we do this in a way where the application still is only working with a single PG node to help mitigate app changes.   We call this front node the coordinator</a:t>
            </a:r>
          </a:p>
          <a:p>
            <a:pPr>
              <a:buFont typeface="Arial" panose="020B0604020202020204" pitchFamily="34" charset="0"/>
              <a:buNone/>
            </a:pPr>
            <a:endParaRPr lang="en-US" sz="1400" b="0" i="0" u="none" strike="noStrike" cap="none">
              <a:solidFill>
                <a:schemeClr val="dk1"/>
              </a:solidFill>
              <a:effectLst/>
              <a:latin typeface="+mn-lt"/>
              <a:ea typeface="Calibri"/>
              <a:cs typeface="Calibri"/>
              <a:sym typeface="Calibri"/>
            </a:endParaRPr>
          </a:p>
          <a:p>
            <a:pPr>
              <a:buFont typeface="Arial" panose="020B0604020202020204" pitchFamily="34" charset="0"/>
              <a:buNone/>
            </a:pPr>
            <a:r>
              <a:rPr lang="en-US" sz="1400" b="0" i="0" u="none" strike="noStrike" cap="none">
                <a:solidFill>
                  <a:schemeClr val="dk1"/>
                </a:solidFill>
                <a:effectLst/>
                <a:latin typeface="+mn-lt"/>
                <a:ea typeface="Calibri"/>
                <a:cs typeface="Calibri"/>
                <a:sym typeface="Calibri"/>
              </a:rPr>
              <a:t>So how does Hyperscale (Citus) scale and increase performance?</a:t>
            </a:r>
          </a:p>
          <a:p>
            <a:pPr>
              <a:buFont typeface="Arial" panose="020B0604020202020204" pitchFamily="34" charset="0"/>
              <a:buChar char="•"/>
            </a:pPr>
            <a:endParaRPr lang="en-US" sz="1400" b="0" i="0" u="none" strike="noStrike" cap="none">
              <a:solidFill>
                <a:schemeClr val="dk1"/>
              </a:solidFill>
              <a:effectLst/>
              <a:latin typeface="+mn-lt"/>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cap="none">
                <a:solidFill>
                  <a:schemeClr val="dk1"/>
                </a:solidFill>
                <a:effectLst/>
                <a:latin typeface="+mn-lt"/>
                <a:ea typeface="Calibri"/>
                <a:cs typeface="Calibri"/>
                <a:sym typeface="Calibri"/>
              </a:rPr>
              <a:t>In Hyperscale (Citus) you have both a coordinator and worker nodes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cap="none">
                <a:solidFill>
                  <a:schemeClr val="dk1"/>
                </a:solidFill>
                <a:effectLst/>
                <a:latin typeface="+mn-lt"/>
                <a:ea typeface="Calibri"/>
                <a:cs typeface="Calibri"/>
                <a:sym typeface="Calibri"/>
              </a:rPr>
              <a:t>All of which are just simple Postgres nodes with the Citus extension installed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cap="none">
                <a:solidFill>
                  <a:schemeClr val="dk1"/>
                </a:solidFill>
                <a:effectLst/>
                <a:latin typeface="+mn-lt"/>
                <a:ea typeface="Calibri"/>
                <a:cs typeface="Calibri"/>
                <a:sym typeface="Calibri"/>
              </a:rPr>
              <a:t>The Coordinator is the node the app connects to and the one which stores metadata.  It does query planning and routing.  It’s just a router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cap="none">
                <a:solidFill>
                  <a:schemeClr val="dk1"/>
                </a:solidFill>
                <a:effectLst/>
                <a:latin typeface="+mn-lt"/>
                <a:ea typeface="Calibri"/>
                <a:cs typeface="Calibri"/>
                <a:sym typeface="Calibri"/>
              </a:rPr>
              <a:t>The Workers are where the data is stored and where the actual processing happens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u="none" strike="noStrike" cap="none">
              <a:solidFill>
                <a:schemeClr val="dk1"/>
              </a:solidFill>
              <a:effectLst/>
              <a:latin typeface="+mn-lt"/>
              <a:ea typeface="Calibri"/>
              <a:cs typeface="Calibri"/>
              <a:sym typeface="Calibri"/>
            </a:endParaRPr>
          </a:p>
          <a:p>
            <a:pPr>
              <a:buFont typeface="Arial" panose="020B0604020202020204" pitchFamily="34" charset="0"/>
              <a:buChar char="•"/>
            </a:pPr>
            <a:endParaRPr lang="en-US" sz="1400" b="0" i="0" u="none" strike="noStrike" cap="none">
              <a:solidFill>
                <a:schemeClr val="dk1"/>
              </a:solidFill>
              <a:effectLst/>
              <a:latin typeface="+mn-lt"/>
              <a:ea typeface="Calibri"/>
              <a:cs typeface="Calibri"/>
              <a:sym typeface="Calibri"/>
            </a:endParaRPr>
          </a:p>
          <a:p>
            <a:pPr marL="285750" indent="-285750">
              <a:buFont typeface="Arial" panose="020B0604020202020204" pitchFamily="34" charset="0"/>
              <a:buChar char="•"/>
            </a:pPr>
            <a:r>
              <a:rPr lang="en-US" sz="1400" b="0" i="0" u="none" strike="noStrike" cap="none">
                <a:solidFill>
                  <a:schemeClr val="dk1"/>
                </a:solidFill>
                <a:effectLst/>
                <a:latin typeface="+mn-lt"/>
                <a:ea typeface="Calibri"/>
                <a:cs typeface="Calibri"/>
                <a:sym typeface="Calibri"/>
              </a:rPr>
              <a:t>In Hyperscale (Citus)  architecture:</a:t>
            </a:r>
          </a:p>
          <a:p>
            <a:pPr marL="742950" lvl="1" indent="-285750">
              <a:buFont typeface="Arial" panose="020B0604020202020204" pitchFamily="34" charset="0"/>
              <a:buChar char="•"/>
            </a:pPr>
            <a:r>
              <a:rPr lang="en-US" sz="1400" b="0" i="0" u="none" strike="noStrike" cap="none">
                <a:solidFill>
                  <a:schemeClr val="dk1"/>
                </a:solidFill>
                <a:effectLst/>
                <a:latin typeface="+mn-lt"/>
                <a:ea typeface="Calibri"/>
                <a:cs typeface="Calibri"/>
                <a:sym typeface="Calibri"/>
              </a:rPr>
              <a:t>The Citus API breaks the query into smaller chunks </a:t>
            </a:r>
          </a:p>
          <a:p>
            <a:pPr marL="742950" lvl="1" indent="-285750">
              <a:buFont typeface="Arial" panose="020B0604020202020204" pitchFamily="34" charset="0"/>
              <a:buChar char="•"/>
            </a:pPr>
            <a:r>
              <a:rPr lang="en-US" sz="1400" b="0" i="0" u="none" strike="noStrike" cap="none">
                <a:solidFill>
                  <a:schemeClr val="dk1"/>
                </a:solidFill>
                <a:effectLst/>
                <a:latin typeface="+mn-lt"/>
                <a:ea typeface="Calibri"/>
                <a:cs typeface="Calibri"/>
                <a:sym typeface="Calibri"/>
              </a:rPr>
              <a:t>HSC also chunks, or shards, the data itself as well</a:t>
            </a:r>
          </a:p>
          <a:p>
            <a:pPr marL="742950" lvl="1" indent="-285750">
              <a:buFont typeface="Arial" panose="020B0604020202020204" pitchFamily="34" charset="0"/>
              <a:buChar char="•"/>
            </a:pPr>
            <a:r>
              <a:rPr lang="en-US" sz="1400" b="0" i="0" u="none" strike="noStrike" cap="none">
                <a:solidFill>
                  <a:schemeClr val="dk1"/>
                </a:solidFill>
                <a:effectLst/>
                <a:latin typeface="+mn-lt"/>
                <a:ea typeface="Calibri"/>
                <a:cs typeface="Calibri"/>
                <a:sym typeface="Calibri"/>
              </a:rPr>
              <a:t>Shards are made by hashing.  You pick a key and it divides the hash space across the cluster</a:t>
            </a:r>
          </a:p>
          <a:p>
            <a:pPr marL="742950" lvl="1" indent="-285750">
              <a:buFont typeface="Arial" panose="020B0604020202020204" pitchFamily="34" charset="0"/>
              <a:buChar char="•"/>
            </a:pPr>
            <a:r>
              <a:rPr lang="en-US" sz="1400" b="0" i="0" u="none" strike="noStrike" cap="none">
                <a:solidFill>
                  <a:schemeClr val="dk1"/>
                </a:solidFill>
                <a:effectLst/>
                <a:latin typeface="+mn-lt"/>
                <a:ea typeface="Calibri"/>
                <a:cs typeface="Calibri"/>
                <a:sym typeface="Calibri"/>
              </a:rPr>
              <a:t>If u query across shards it gives this parallelism. Think MapReduce from the Hadoop world.  Smaller queries run in parallel where the data resides then </a:t>
            </a:r>
            <a:r>
              <a:rPr lang="en-US" sz="1400" b="0" i="0" u="none" strike="noStrike" cap="none" err="1">
                <a:solidFill>
                  <a:schemeClr val="dk1"/>
                </a:solidFill>
                <a:effectLst/>
                <a:latin typeface="+mn-lt"/>
                <a:ea typeface="Calibri"/>
                <a:cs typeface="Calibri"/>
                <a:sym typeface="Calibri"/>
              </a:rPr>
              <a:t>sum’d</a:t>
            </a:r>
            <a:r>
              <a:rPr lang="en-US" sz="1400" b="0" i="0" u="none" strike="noStrike" cap="none">
                <a:solidFill>
                  <a:schemeClr val="dk1"/>
                </a:solidFill>
                <a:effectLst/>
                <a:latin typeface="+mn-lt"/>
                <a:ea typeface="Calibri"/>
                <a:cs typeface="Calibri"/>
                <a:sym typeface="Calibri"/>
              </a:rPr>
              <a:t>, or whatever, back up to serve the app</a:t>
            </a:r>
          </a:p>
          <a:p>
            <a:pPr marL="742950" lvl="1" indent="-285750">
              <a:buFont typeface="Arial" panose="020B0604020202020204" pitchFamily="34" charset="0"/>
              <a:buChar char="•"/>
            </a:pPr>
            <a:r>
              <a:rPr lang="en-US" sz="1400" b="0" i="0" u="none" strike="noStrike" cap="none">
                <a:solidFill>
                  <a:schemeClr val="dk1"/>
                </a:solidFill>
                <a:effectLst/>
                <a:latin typeface="+mn-lt"/>
                <a:ea typeface="Calibri"/>
                <a:cs typeface="Calibri"/>
                <a:sym typeface="Calibri"/>
              </a:rPr>
              <a:t>When you send a </a:t>
            </a:r>
            <a:r>
              <a:rPr lang="en-US" sz="1400" b="0" i="0" u="none" strike="noStrike" cap="none" err="1">
                <a:solidFill>
                  <a:schemeClr val="dk1"/>
                </a:solidFill>
                <a:effectLst/>
                <a:latin typeface="+mn-lt"/>
                <a:ea typeface="Calibri"/>
                <a:cs typeface="Calibri"/>
                <a:sym typeface="Calibri"/>
              </a:rPr>
              <a:t>uery</a:t>
            </a:r>
            <a:r>
              <a:rPr lang="en-US" sz="1400" b="0" i="0" u="none" strike="noStrike" cap="none">
                <a:solidFill>
                  <a:schemeClr val="dk1"/>
                </a:solidFill>
                <a:effectLst/>
                <a:latin typeface="+mn-lt"/>
                <a:ea typeface="Calibri"/>
                <a:cs typeface="Calibri"/>
                <a:sym typeface="Calibri"/>
              </a:rPr>
              <a:t> to coordinator it decides to either hit one of the shards or it runs in parallel across all, or multiple, shards and nodes to further add compute power</a:t>
            </a:r>
          </a:p>
          <a:p>
            <a:pPr marL="742950" lvl="1" indent="-285750">
              <a:buFont typeface="Arial" panose="020B0604020202020204" pitchFamily="34" charset="0"/>
              <a:buChar char="•"/>
            </a:pPr>
            <a:r>
              <a:rPr lang="en-US" sz="1400" b="0" i="0" u="none" strike="noStrike" cap="none">
                <a:solidFill>
                  <a:schemeClr val="dk1"/>
                </a:solidFill>
                <a:effectLst/>
                <a:latin typeface="+mn-lt"/>
                <a:ea typeface="Calibri"/>
                <a:cs typeface="Calibri"/>
                <a:sym typeface="Calibri"/>
              </a:rPr>
              <a:t>Additionally Shards are are nothing but small Postgres tables which store a set of the data.  Smaller tables, smaller indexes, much faster</a:t>
            </a:r>
          </a:p>
          <a:p>
            <a:pPr defTabSz="1088502">
              <a:defRPr/>
            </a:pPr>
            <a:endParaRPr lang="en-US" sz="1400" b="1" kern="0">
              <a:solidFill>
                <a:srgbClr val="0078D7"/>
              </a:solidFill>
              <a:latin typeface="Segoe UI"/>
              <a:ea typeface="Segoe UI" charset="0"/>
              <a:cs typeface="Segoe UI" charset="0"/>
            </a:endParaRPr>
          </a:p>
          <a:p>
            <a:pPr defTabSz="1088502">
              <a:defRPr/>
            </a:pPr>
            <a:endParaRPr lang="en-US" sz="1400" b="1" kern="0">
              <a:solidFill>
                <a:srgbClr val="0078D7"/>
              </a:solidFill>
              <a:latin typeface="Segoe UI"/>
              <a:ea typeface="Segoe UI" charset="0"/>
              <a:cs typeface="Segoe UI" charset="0"/>
            </a:endParaRPr>
          </a:p>
          <a:p>
            <a:pPr defTabSz="1088502">
              <a:defRPr/>
            </a:pPr>
            <a:r>
              <a:rPr lang="en-US" sz="1400" b="1" kern="0">
                <a:solidFill>
                  <a:srgbClr val="0078D7"/>
                </a:solidFill>
                <a:latin typeface="Segoe UI"/>
                <a:ea typeface="Segoe UI" charset="0"/>
                <a:cs typeface="Segoe UI" charset="0"/>
              </a:rPr>
              <a:t>I'll pause here for questions but Samay/Sai/Colton - anything you'd like to add?</a:t>
            </a:r>
          </a:p>
          <a:p>
            <a:pPr defTabSz="1088502">
              <a:defRPr/>
            </a:pPr>
            <a:endParaRPr lang="en-US" sz="1400" b="1" kern="0">
              <a:solidFill>
                <a:srgbClr val="0078D7"/>
              </a:solidFill>
              <a:latin typeface="Segoe UI"/>
              <a:ea typeface="Segoe UI" charset="0"/>
              <a:cs typeface="Segoe UI" charset="0"/>
            </a:endParaRPr>
          </a:p>
          <a:p>
            <a:pPr defTabSz="1088502">
              <a:defRPr/>
            </a:pPr>
            <a:endParaRPr lang="en-US" sz="1400" b="1" kern="0">
              <a:solidFill>
                <a:srgbClr val="0078D7"/>
              </a:solidFill>
              <a:latin typeface="Segoe UI"/>
              <a:ea typeface="Segoe UI" charset="0"/>
              <a:cs typeface="Segoe UI" charset="0"/>
            </a:endParaRPr>
          </a:p>
          <a:p>
            <a:pPr defTabSz="1088502">
              <a:defRPr/>
            </a:pPr>
            <a:endParaRPr lang="en-US" sz="1400" b="1" kern="0">
              <a:solidFill>
                <a:srgbClr val="0078D7"/>
              </a:solidFill>
              <a:latin typeface="Segoe UI"/>
              <a:ea typeface="Segoe UI" charset="0"/>
              <a:cs typeface="Segoe UI" charset="0"/>
            </a:endParaRPr>
          </a:p>
          <a:p>
            <a:pPr defTabSz="1088502">
              <a:defRPr/>
            </a:pPr>
            <a:endParaRPr lang="en-US" sz="1400" b="1" kern="0">
              <a:solidFill>
                <a:srgbClr val="0078D7"/>
              </a:solidFill>
              <a:latin typeface="Segoe UI"/>
              <a:ea typeface="Segoe UI" charset="0"/>
              <a:cs typeface="Segoe UI" charset="0"/>
            </a:endParaRPr>
          </a:p>
          <a:p>
            <a:pPr defTabSz="1088502">
              <a:defRPr/>
            </a:pPr>
            <a:endParaRPr lang="en-US" sz="1400" b="1" kern="0">
              <a:solidFill>
                <a:srgbClr val="0078D7"/>
              </a:solidFill>
              <a:latin typeface="Segoe UI"/>
              <a:ea typeface="Segoe UI" charset="0"/>
              <a:cs typeface="Segoe UI" charset="0"/>
            </a:endParaRPr>
          </a:p>
          <a:p>
            <a:pPr defTabSz="1088502">
              <a:defRPr/>
            </a:pPr>
            <a:r>
              <a:rPr lang="en-US" sz="1400" b="1" kern="0">
                <a:solidFill>
                  <a:srgbClr val="0078D7"/>
                </a:solidFill>
                <a:latin typeface="Segoe UI"/>
                <a:ea typeface="Segoe UI" charset="0"/>
                <a:cs typeface="Segoe UI" charset="0"/>
              </a:rPr>
              <a:t>Details on shard rebalancer</a:t>
            </a:r>
            <a:r>
              <a:rPr lang="en-US" sz="1400" kern="0">
                <a:solidFill>
                  <a:srgbClr val="0078D7"/>
                </a:solidFill>
                <a:latin typeface="Segoe UI"/>
                <a:ea typeface="Segoe UI" charset="0"/>
                <a:cs typeface="Segoe UI" charset="0"/>
              </a:rPr>
              <a:t>: https://</a:t>
            </a:r>
            <a:r>
              <a:rPr lang="en-US" sz="1400" kern="0" err="1">
                <a:solidFill>
                  <a:srgbClr val="0078D7"/>
                </a:solidFill>
                <a:latin typeface="Segoe UI"/>
                <a:ea typeface="Segoe UI" charset="0"/>
                <a:cs typeface="Segoe UI" charset="0"/>
              </a:rPr>
              <a:t>www.citusdata.com</a:t>
            </a:r>
            <a:r>
              <a:rPr lang="en-US" sz="1400" kern="0">
                <a:solidFill>
                  <a:srgbClr val="0078D7"/>
                </a:solidFill>
                <a:latin typeface="Segoe UI"/>
                <a:ea typeface="Segoe UI" charset="0"/>
                <a:cs typeface="Segoe UI" charset="0"/>
              </a:rPr>
              <a:t>/blog/2017/04/11/rebalancing-your-database-with-</a:t>
            </a:r>
            <a:r>
              <a:rPr lang="en-US" sz="1400" kern="0" err="1">
                <a:solidFill>
                  <a:srgbClr val="0078D7"/>
                </a:solidFill>
                <a:latin typeface="Segoe UI"/>
                <a:ea typeface="Segoe UI" charset="0"/>
                <a:cs typeface="Segoe UI" charset="0"/>
              </a:rPr>
              <a:t>citus</a:t>
            </a:r>
            <a:r>
              <a:rPr lang="en-US" sz="1400" kern="0">
                <a:solidFill>
                  <a:srgbClr val="0078D7"/>
                </a:solidFill>
                <a:latin typeface="Segoe UI"/>
                <a:ea typeface="Segoe UI" charset="0"/>
                <a:cs typeface="Segoe UI" charset="0"/>
              </a:rPr>
              <a:t>/</a:t>
            </a:r>
          </a:p>
          <a:p>
            <a:pPr defTabSz="1088502">
              <a:defRPr/>
            </a:pPr>
            <a:r>
              <a:rPr lang="en-US" sz="1400" b="1" kern="0">
                <a:solidFill>
                  <a:srgbClr val="0078D7"/>
                </a:solidFill>
                <a:latin typeface="Segoe UI"/>
                <a:ea typeface="Segoe UI" charset="0"/>
                <a:cs typeface="Segoe UI" charset="0"/>
              </a:rPr>
              <a:t>Details on tenant isolation: </a:t>
            </a:r>
            <a:r>
              <a:rPr lang="en-US" sz="1400" b="0" kern="0">
                <a:solidFill>
                  <a:srgbClr val="0078D7"/>
                </a:solidFill>
                <a:latin typeface="Segoe UI"/>
                <a:ea typeface="Segoe UI" charset="0"/>
                <a:cs typeface="Segoe UI" charset="0"/>
              </a:rPr>
              <a:t>https://</a:t>
            </a:r>
            <a:r>
              <a:rPr lang="en-US" sz="1400" b="0" kern="0" err="1">
                <a:solidFill>
                  <a:srgbClr val="0078D7"/>
                </a:solidFill>
                <a:latin typeface="Segoe UI"/>
                <a:ea typeface="Segoe UI" charset="0"/>
                <a:cs typeface="Segoe UI" charset="0"/>
              </a:rPr>
              <a:t>www.citusdata.com</a:t>
            </a:r>
            <a:r>
              <a:rPr lang="en-US" sz="1400" b="0" kern="0">
                <a:solidFill>
                  <a:srgbClr val="0078D7"/>
                </a:solidFill>
                <a:latin typeface="Segoe UI"/>
                <a:ea typeface="Segoe UI" charset="0"/>
                <a:cs typeface="Segoe UI" charset="0"/>
              </a:rPr>
              <a:t>/blog/2017/03/15/a-look-at-isolating-tenants/</a:t>
            </a:r>
          </a:p>
          <a:p>
            <a:pPr defTabSz="1088502">
              <a:defRPr/>
            </a:pPr>
            <a:endParaRPr lang="en-US" sz="1400" kern="0">
              <a:solidFill>
                <a:srgbClr val="0078D7"/>
              </a:solidFill>
              <a:latin typeface="Segoe UI"/>
              <a:ea typeface="Segoe UI" charset="0"/>
              <a:cs typeface="Segoe UI"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39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445-A5CF-48B5-A355-429B85BE23CA}" type="slidenum">
              <a:rPr lang="en-US" smtClean="0"/>
              <a:t>44</a:t>
            </a:fld>
            <a:endParaRPr lang="en-US"/>
          </a:p>
        </p:txBody>
      </p:sp>
    </p:spTree>
    <p:extLst>
      <p:ext uri="{BB962C8B-B14F-4D97-AF65-F5344CB8AC3E}">
        <p14:creationId xmlns:p14="http://schemas.microsoft.com/office/powerpoint/2010/main" val="1295163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1200"/>
              <a:buFont typeface="Calibri"/>
              <a:buNone/>
            </a:pPr>
            <a:r>
              <a:rPr lang="en-US" sz="1400" b="0" i="0" u="none" strike="noStrike" cap="none">
                <a:solidFill>
                  <a:schemeClr val="dk1"/>
                </a:solidFill>
                <a:latin typeface="+mn-lt"/>
                <a:ea typeface="Calibri"/>
                <a:cs typeface="Calibri"/>
                <a:sym typeface="Calibri"/>
              </a:rPr>
              <a:t>So what happens when I need to add a node or two to the cluster to keep performant to your SLA’s?  Will there be downtime?  Is performance impacted?</a:t>
            </a:r>
          </a:p>
          <a:p>
            <a:pPr marL="0" marR="0" lvl="0" indent="0" algn="l" rtl="0">
              <a:spcBef>
                <a:spcPts val="0"/>
              </a:spcBef>
              <a:spcAft>
                <a:spcPts val="0"/>
              </a:spcAft>
              <a:buClr>
                <a:schemeClr val="dk1"/>
              </a:buClr>
              <a:buSzPts val="1200"/>
              <a:buFont typeface="Calibri"/>
              <a:buNone/>
            </a:pPr>
            <a:endParaRPr lang="en-US" sz="1400" b="0" i="0" u="none" strike="noStrike" cap="none">
              <a:solidFill>
                <a:schemeClr val="dk1"/>
              </a:solidFill>
              <a:latin typeface="+mn-lt"/>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400" b="0" i="0" u="none" strike="noStrike" cap="none">
                <a:solidFill>
                  <a:schemeClr val="dk1"/>
                </a:solidFill>
                <a:latin typeface="+mn-lt"/>
                <a:ea typeface="Calibri"/>
                <a:cs typeface="Calibri"/>
                <a:sym typeface="Calibri"/>
              </a:rPr>
              <a:t>In the past clients tried to enable their data volume and ingest velocity by growing vertically.  But the economics of that strategy eventually go upside down</a:t>
            </a:r>
          </a:p>
          <a:p>
            <a:pPr marL="0" marR="0" lvl="0" indent="0" algn="l" rtl="0">
              <a:spcBef>
                <a:spcPts val="0"/>
              </a:spcBef>
              <a:spcAft>
                <a:spcPts val="0"/>
              </a:spcAft>
              <a:buClr>
                <a:schemeClr val="dk1"/>
              </a:buClr>
              <a:buSzPts val="1200"/>
              <a:buFont typeface="Calibri"/>
              <a:buNone/>
            </a:pPr>
            <a:endParaRPr lang="en-US" sz="1400" b="0" i="0" u="none" strike="noStrike" cap="none">
              <a:solidFill>
                <a:schemeClr val="dk1"/>
              </a:solidFill>
              <a:latin typeface="+mn-lt"/>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400" b="0" i="0" u="none" strike="noStrike" cap="none">
                <a:solidFill>
                  <a:schemeClr val="dk1"/>
                </a:solidFill>
                <a:latin typeface="+mn-lt"/>
                <a:ea typeface="Calibri"/>
                <a:cs typeface="Calibri"/>
                <a:sym typeface="Calibri"/>
              </a:rPr>
              <a:t>Citus allows you to grow horizontally on any size node you want....in the SQL world</a:t>
            </a:r>
          </a:p>
          <a:p>
            <a:pPr marL="0" marR="0" lvl="0" indent="0" algn="l" rtl="0">
              <a:spcBef>
                <a:spcPts val="0"/>
              </a:spcBef>
              <a:spcAft>
                <a:spcPts val="0"/>
              </a:spcAft>
              <a:buClr>
                <a:schemeClr val="dk1"/>
              </a:buClr>
              <a:buSzPts val="1200"/>
              <a:buFont typeface="Calibri"/>
              <a:buNone/>
            </a:pPr>
            <a:endParaRPr lang="en-US" sz="1400" b="0" i="0" u="none" strike="noStrike" cap="none">
              <a:solidFill>
                <a:schemeClr val="dk1"/>
              </a:solidFill>
              <a:latin typeface="+mn-lt"/>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400" b="0" i="0" u="none" strike="noStrike" cap="none">
                <a:solidFill>
                  <a:schemeClr val="dk1"/>
                </a:solidFill>
                <a:latin typeface="+mn-lt"/>
                <a:ea typeface="Calibri"/>
                <a:cs typeface="Calibri"/>
                <a:sym typeface="Calibri"/>
              </a:rPr>
              <a:t>This allows you to chose 1. how much hardware, 2. how much storage and 3. how fast you want the workload</a:t>
            </a:r>
          </a:p>
          <a:p>
            <a:pPr defTabSz="1088502">
              <a:defRPr/>
            </a:pPr>
            <a:endParaRPr lang="en-US" sz="1400" b="0" kern="0">
              <a:solidFill>
                <a:srgbClr val="0078D7"/>
              </a:solidFill>
              <a:latin typeface="Segoe UI"/>
              <a:ea typeface="Segoe UI" charset="0"/>
              <a:cs typeface="Segoe UI" charset="0"/>
            </a:endParaRPr>
          </a:p>
          <a:p>
            <a:pPr defTabSz="1088502">
              <a:defRPr/>
            </a:pPr>
            <a:r>
              <a:rPr lang="en-US" sz="1400" b="0" kern="0">
                <a:solidFill>
                  <a:srgbClr val="0078D7"/>
                </a:solidFill>
                <a:latin typeface="Segoe UI"/>
                <a:ea typeface="Segoe UI" charset="0"/>
                <a:cs typeface="Segoe UI" charset="0"/>
              </a:rPr>
              <a:t>This is a representation of a feature called “rebalancer”.  This visual walks through how Citus manages scaling out for clients</a:t>
            </a:r>
          </a:p>
          <a:p>
            <a:pPr marL="285750" marR="0" lvl="0" indent="-285750" algn="l" defTabSz="108850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0">
                <a:solidFill>
                  <a:srgbClr val="0078D7"/>
                </a:solidFill>
                <a:latin typeface="Segoe UI"/>
                <a:ea typeface="Segoe UI" charset="0"/>
                <a:cs typeface="Segoe UI" charset="0"/>
              </a:rPr>
              <a:t>Imagine you are going from 2 nodes to 4</a:t>
            </a:r>
          </a:p>
          <a:p>
            <a:pPr marL="285750" marR="0" lvl="0" indent="-285750" algn="l" defTabSz="108850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0">
                <a:solidFill>
                  <a:srgbClr val="0078D7"/>
                </a:solidFill>
                <a:latin typeface="Segoe UI"/>
                <a:ea typeface="Segoe UI" charset="0"/>
                <a:cs typeface="Segoe UI" charset="0"/>
              </a:rPr>
              <a:t>You add the 2 additional nodes then run the rebalance</a:t>
            </a:r>
          </a:p>
          <a:p>
            <a:pPr marL="285750" marR="0" lvl="0" indent="-285750" algn="l" defTabSz="108850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0">
                <a:solidFill>
                  <a:srgbClr val="0078D7"/>
                </a:solidFill>
                <a:latin typeface="Segoe UI"/>
                <a:ea typeface="Segoe UI" charset="0"/>
                <a:cs typeface="Segoe UI" charset="0"/>
              </a:rPr>
              <a:t>Rebalance then moves one shard at a time (remember a shard is just a small table of data) to balance the cluster taking the new nodes and new cluster config in to account</a:t>
            </a:r>
          </a:p>
          <a:p>
            <a:pPr marL="285750" indent="-285750" defTabSz="1088502">
              <a:buFont typeface="Arial" panose="020B0604020202020204" pitchFamily="34" charset="0"/>
              <a:buChar char="•"/>
              <a:defRPr/>
            </a:pPr>
            <a:r>
              <a:rPr lang="en-US" sz="1400" b="0" kern="0">
                <a:solidFill>
                  <a:srgbClr val="0078D7"/>
                </a:solidFill>
                <a:latin typeface="Segoe UI"/>
                <a:ea typeface="Segoe UI" charset="0"/>
                <a:cs typeface="Segoe UI" charset="0"/>
              </a:rPr>
              <a:t>This is an online operation so no downtime in regards to reads or writes</a:t>
            </a:r>
          </a:p>
          <a:p>
            <a:pPr defTabSz="1088502">
              <a:defRPr/>
            </a:pPr>
            <a:endParaRPr lang="en-US" sz="1400" b="0" kern="0">
              <a:solidFill>
                <a:srgbClr val="0078D7"/>
              </a:solidFill>
              <a:latin typeface="Segoe UI"/>
              <a:ea typeface="Segoe UI" charset="0"/>
              <a:cs typeface="Segoe UI" charset="0"/>
            </a:endParaRPr>
          </a:p>
          <a:p>
            <a:pPr defTabSz="1088502">
              <a:defRPr/>
            </a:pPr>
            <a:r>
              <a:rPr lang="en-US" sz="1400" b="0" kern="0">
                <a:solidFill>
                  <a:srgbClr val="0078D7"/>
                </a:solidFill>
                <a:latin typeface="Segoe UI"/>
                <a:ea typeface="Segoe UI" charset="0"/>
                <a:cs typeface="Segoe UI" charset="0"/>
              </a:rPr>
              <a:t>any questions on this?</a:t>
            </a:r>
          </a:p>
          <a:p>
            <a:pPr defTabSz="1088502">
              <a:defRPr/>
            </a:pPr>
            <a:endParaRPr lang="en-US" sz="1400" b="0" kern="0">
              <a:solidFill>
                <a:srgbClr val="0078D7"/>
              </a:solidFill>
              <a:latin typeface="Segoe UI"/>
              <a:ea typeface="Segoe UI" charset="0"/>
              <a:cs typeface="Segoe UI" charset="0"/>
            </a:endParaRPr>
          </a:p>
          <a:p>
            <a:pPr defTabSz="1088502">
              <a:defRPr/>
            </a:pPr>
            <a:endParaRPr lang="en-US" sz="1400" b="1" kern="0">
              <a:solidFill>
                <a:srgbClr val="0078D7"/>
              </a:solidFill>
              <a:latin typeface="Segoe UI"/>
              <a:ea typeface="Segoe UI" charset="0"/>
              <a:cs typeface="Segoe UI" charset="0"/>
            </a:endParaRPr>
          </a:p>
          <a:p>
            <a:pPr defTabSz="1088502">
              <a:defRPr/>
            </a:pPr>
            <a:endParaRPr lang="en-US" sz="1400" b="1" kern="0">
              <a:solidFill>
                <a:srgbClr val="0078D7"/>
              </a:solidFill>
              <a:latin typeface="Segoe UI"/>
              <a:ea typeface="Segoe UI" charset="0"/>
              <a:cs typeface="Segoe UI" charset="0"/>
            </a:endParaRPr>
          </a:p>
          <a:p>
            <a:pPr defTabSz="1088502">
              <a:defRPr/>
            </a:pPr>
            <a:endParaRPr lang="en-US" sz="1400" b="1" kern="0">
              <a:solidFill>
                <a:srgbClr val="0078D7"/>
              </a:solidFill>
              <a:latin typeface="Segoe UI"/>
              <a:ea typeface="Segoe UI" charset="0"/>
              <a:cs typeface="Segoe UI" charset="0"/>
            </a:endParaRPr>
          </a:p>
          <a:p>
            <a:pPr defTabSz="1088502">
              <a:defRPr/>
            </a:pPr>
            <a:endParaRPr lang="en-US" sz="1400" b="1" kern="0">
              <a:solidFill>
                <a:srgbClr val="0078D7"/>
              </a:solidFill>
              <a:latin typeface="Segoe UI"/>
              <a:ea typeface="Segoe UI" charset="0"/>
              <a:cs typeface="Segoe UI" charset="0"/>
            </a:endParaRPr>
          </a:p>
          <a:p>
            <a:pPr defTabSz="1088502">
              <a:defRPr/>
            </a:pPr>
            <a:r>
              <a:rPr lang="en-US" sz="1400" b="1" kern="0">
                <a:solidFill>
                  <a:srgbClr val="0078D7"/>
                </a:solidFill>
                <a:latin typeface="Segoe UI"/>
                <a:ea typeface="Segoe UI" charset="0"/>
                <a:cs typeface="Segoe UI" charset="0"/>
              </a:rPr>
              <a:t>Details on shard rebalancer</a:t>
            </a:r>
            <a:r>
              <a:rPr lang="en-US" sz="1400" kern="0">
                <a:solidFill>
                  <a:srgbClr val="0078D7"/>
                </a:solidFill>
                <a:latin typeface="Segoe UI"/>
                <a:ea typeface="Segoe UI" charset="0"/>
                <a:cs typeface="Segoe UI" charset="0"/>
              </a:rPr>
              <a:t>: https://</a:t>
            </a:r>
            <a:r>
              <a:rPr lang="en-US" sz="1400" kern="0" err="1">
                <a:solidFill>
                  <a:srgbClr val="0078D7"/>
                </a:solidFill>
                <a:latin typeface="Segoe UI"/>
                <a:ea typeface="Segoe UI" charset="0"/>
                <a:cs typeface="Segoe UI" charset="0"/>
              </a:rPr>
              <a:t>www.citusdata.com</a:t>
            </a:r>
            <a:r>
              <a:rPr lang="en-US" sz="1400" kern="0">
                <a:solidFill>
                  <a:srgbClr val="0078D7"/>
                </a:solidFill>
                <a:latin typeface="Segoe UI"/>
                <a:ea typeface="Segoe UI" charset="0"/>
                <a:cs typeface="Segoe UI" charset="0"/>
              </a:rPr>
              <a:t>/blog/2017/04/11/rebalancing-your-database-with-</a:t>
            </a:r>
            <a:r>
              <a:rPr lang="en-US" sz="1400" kern="0" err="1">
                <a:solidFill>
                  <a:srgbClr val="0078D7"/>
                </a:solidFill>
                <a:latin typeface="Segoe UI"/>
                <a:ea typeface="Segoe UI" charset="0"/>
                <a:cs typeface="Segoe UI" charset="0"/>
              </a:rPr>
              <a:t>citus</a:t>
            </a:r>
            <a:r>
              <a:rPr lang="en-US" sz="1400" kern="0">
                <a:solidFill>
                  <a:srgbClr val="0078D7"/>
                </a:solidFill>
                <a:latin typeface="Segoe UI"/>
                <a:ea typeface="Segoe UI" charset="0"/>
                <a:cs typeface="Segoe UI" charset="0"/>
              </a:rPr>
              <a:t>/</a:t>
            </a:r>
          </a:p>
          <a:p>
            <a:pPr defTabSz="1088502">
              <a:defRPr/>
            </a:pPr>
            <a:r>
              <a:rPr lang="en-US" sz="1400" b="1" kern="0">
                <a:solidFill>
                  <a:srgbClr val="0078D7"/>
                </a:solidFill>
                <a:latin typeface="Segoe UI"/>
                <a:ea typeface="Segoe UI" charset="0"/>
                <a:cs typeface="Segoe UI" charset="0"/>
              </a:rPr>
              <a:t>Details on tenant isolation: </a:t>
            </a:r>
            <a:r>
              <a:rPr lang="en-US" sz="1400" b="0" kern="0">
                <a:solidFill>
                  <a:srgbClr val="0078D7"/>
                </a:solidFill>
                <a:latin typeface="Segoe UI"/>
                <a:ea typeface="Segoe UI" charset="0"/>
                <a:cs typeface="Segoe UI" charset="0"/>
              </a:rPr>
              <a:t>https://</a:t>
            </a:r>
            <a:r>
              <a:rPr lang="en-US" sz="1400" b="0" kern="0" err="1">
                <a:solidFill>
                  <a:srgbClr val="0078D7"/>
                </a:solidFill>
                <a:latin typeface="Segoe UI"/>
                <a:ea typeface="Segoe UI" charset="0"/>
                <a:cs typeface="Segoe UI" charset="0"/>
              </a:rPr>
              <a:t>www.citusdata.com</a:t>
            </a:r>
            <a:r>
              <a:rPr lang="en-US" sz="1400" b="0" kern="0">
                <a:solidFill>
                  <a:srgbClr val="0078D7"/>
                </a:solidFill>
                <a:latin typeface="Segoe UI"/>
                <a:ea typeface="Segoe UI" charset="0"/>
                <a:cs typeface="Segoe UI" charset="0"/>
              </a:rPr>
              <a:t>/blog/2017/03/15/a-look-at-isolating-tenants/</a:t>
            </a:r>
          </a:p>
          <a:p>
            <a:pPr defTabSz="1088502">
              <a:defRPr/>
            </a:pPr>
            <a:endParaRPr lang="en-US" sz="1400" kern="0">
              <a:solidFill>
                <a:srgbClr val="0078D7"/>
              </a:solidFill>
              <a:latin typeface="Segoe UI"/>
              <a:ea typeface="Segoe UI" charset="0"/>
              <a:cs typeface="Segoe UI"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356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7813" y="820738"/>
            <a:ext cx="3914775" cy="2201862"/>
          </a:xfrm>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9AC785C-E119-40DC-9E80-0FE26608D50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7043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48</a:t>
            </a:fld>
            <a:endParaRPr lang="en-US"/>
          </a:p>
        </p:txBody>
      </p:sp>
    </p:spTree>
    <p:extLst>
      <p:ext uri="{BB962C8B-B14F-4D97-AF65-F5344CB8AC3E}">
        <p14:creationId xmlns:p14="http://schemas.microsoft.com/office/powerpoint/2010/main" val="2641866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Deploy and manage </a:t>
            </a:r>
            <a:r>
              <a:rPr kumimoji="0" lang="en-US" sz="900" b="1" i="0" u="none" strike="noStrike" kern="1200" cap="none" spc="0" normalizeH="0" baseline="0" noProof="0">
                <a:ln>
                  <a:noFill/>
                </a:ln>
                <a:solidFill>
                  <a:schemeClr val="accent1"/>
                </a:solidFill>
                <a:effectLst/>
                <a:uLnTx/>
                <a:uFillTx/>
                <a:latin typeface="Segoe UI"/>
                <a:ea typeface="+mn-ea"/>
                <a:cs typeface="+mn-cs"/>
              </a:rPr>
              <a:t>containerized enterprise applications (AKS) </a:t>
            </a:r>
            <a:r>
              <a:rPr kumimoji="0" lang="en-US" sz="900" b="0" i="0" u="none" strike="noStrike" kern="1200" cap="none" spc="0" normalizeH="0" baseline="0" noProof="0">
                <a:ln>
                  <a:noFill/>
                </a:ln>
                <a:solidFill>
                  <a:prstClr val="black"/>
                </a:solidFill>
                <a:effectLst/>
                <a:uLnTx/>
                <a:uFillTx/>
                <a:latin typeface="Segoe UI"/>
                <a:ea typeface="+mn-ea"/>
                <a:cs typeface="+mn-cs"/>
              </a:rPr>
              <a:t>easily with a continuous integration and delivery experience (CI/CD), and </a:t>
            </a:r>
            <a:r>
              <a:rPr kumimoji="0" lang="en-US" sz="900" b="0" i="0" u="none" strike="noStrike" kern="1200" cap="none" spc="0" normalizeH="0" baseline="0" noProof="0">
                <a:ln>
                  <a:noFill/>
                </a:ln>
                <a:solidFill>
                  <a:schemeClr val="accent1"/>
                </a:solidFill>
                <a:effectLst/>
                <a:uLnTx/>
                <a:uFillTx/>
                <a:latin typeface="Segoe UI"/>
                <a:ea typeface="+mn-ea"/>
                <a:cs typeface="+mn-cs"/>
              </a:rPr>
              <a:t>enterprise grade security and governance</a:t>
            </a:r>
            <a:r>
              <a:rPr kumimoji="0" lang="en-US" sz="900" b="0" i="0" u="none" strike="noStrike" kern="1200" cap="none" spc="0" normalizeH="0" baseline="0" noProof="0">
                <a:ln>
                  <a:noFill/>
                </a:ln>
                <a:solidFill>
                  <a:prstClr val="black"/>
                </a:soli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900">
                <a:solidFill>
                  <a:prstClr val="black"/>
                </a:solidFill>
                <a:latin typeface="Segoe UI"/>
              </a:rPr>
              <a:t>Deploy</a:t>
            </a:r>
            <a:r>
              <a:rPr kumimoji="0" lang="en-US" sz="900" b="0" i="0" u="none" strike="noStrike" kern="1200" cap="none" spc="0" normalizeH="0" baseline="0" noProof="0">
                <a:ln>
                  <a:noFill/>
                </a:ln>
                <a:solidFill>
                  <a:prstClr val="black"/>
                </a:solidFill>
                <a:effectLst/>
                <a:uLnTx/>
                <a:uFillTx/>
                <a:latin typeface="Segoe UI"/>
                <a:ea typeface="+mn-ea"/>
                <a:cs typeface="+mn-cs"/>
              </a:rPr>
              <a:t> a fully </a:t>
            </a:r>
            <a:r>
              <a:rPr kumimoji="0" lang="en-US" sz="900" b="0" i="0" u="none" strike="noStrike" kern="1200" cap="none" spc="0" normalizeH="0" baseline="0" noProof="0">
                <a:ln>
                  <a:noFill/>
                </a:ln>
                <a:solidFill>
                  <a:schemeClr val="accent1"/>
                </a:solidFill>
                <a:effectLst/>
                <a:uLnTx/>
                <a:uFillTx/>
                <a:latin typeface="Segoe UI"/>
                <a:ea typeface="+mn-ea"/>
                <a:cs typeface="+mn-cs"/>
              </a:rPr>
              <a:t>managed PostgreSQL – Flexible server configured </a:t>
            </a:r>
            <a:r>
              <a:rPr kumimoji="0" lang="en-US" sz="900" b="0" i="0" u="none" strike="noStrike" kern="1200" cap="none" spc="0" normalizeH="0" baseline="0" noProof="0">
                <a:ln>
                  <a:noFill/>
                </a:ln>
                <a:effectLst/>
                <a:uLnTx/>
                <a:uFillTx/>
                <a:latin typeface="Segoe UI"/>
                <a:ea typeface="+mn-ea"/>
                <a:cs typeface="+mn-cs"/>
              </a:rPr>
              <a:t>with </a:t>
            </a:r>
            <a:r>
              <a:rPr kumimoji="0" lang="en-US" sz="900" b="0" i="0" u="none" strike="noStrike" kern="1200" cap="none" spc="0" normalizeH="0" baseline="0" noProof="0" err="1">
                <a:ln>
                  <a:noFill/>
                </a:ln>
                <a:effectLst/>
                <a:uLnTx/>
                <a:uFillTx/>
                <a:latin typeface="Segoe UI"/>
                <a:ea typeface="+mn-ea"/>
                <a:cs typeface="+mn-cs"/>
              </a:rPr>
              <a:t>VNet</a:t>
            </a:r>
            <a:r>
              <a:rPr kumimoji="0" lang="en-US" sz="900" b="0" i="0" u="none" strike="noStrike" kern="1200" cap="none" spc="0" normalizeH="0" baseline="0" noProof="0">
                <a:ln>
                  <a:noFill/>
                </a:ln>
                <a:effectLst/>
                <a:uLnTx/>
                <a:uFillTx/>
                <a:latin typeface="Segoe UI"/>
                <a:ea typeface="+mn-ea"/>
                <a:cs typeface="+mn-cs"/>
              </a:rPr>
              <a:t> and zone redundant high availability.</a:t>
            </a:r>
            <a:r>
              <a:rPr kumimoji="0" lang="en-US" sz="900" b="0" i="0" u="none" strike="noStrike" kern="1200" cap="none" spc="0" normalizeH="0" baseline="0" noProof="0">
                <a:ln>
                  <a:noFill/>
                </a:ln>
                <a:solidFill>
                  <a:prstClr val="black"/>
                </a:soli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Offload database demands by managing sessions state and asset caching with </a:t>
            </a:r>
            <a:r>
              <a:rPr kumimoji="0" lang="en-US" sz="900" b="0" i="0" u="none" strike="noStrike" kern="1200" cap="none" spc="0" normalizeH="0" baseline="0" noProof="0">
                <a:ln>
                  <a:noFill/>
                </a:ln>
                <a:solidFill>
                  <a:schemeClr val="accent1"/>
                </a:solidFill>
                <a:effectLst/>
                <a:uLnTx/>
                <a:uFillTx/>
                <a:latin typeface="Segoe UI"/>
                <a:ea typeface="+mn-ea"/>
                <a:cs typeface="+mn-cs"/>
              </a:rPr>
              <a:t>Azure Cache for Redis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Alert based on key events such as location or user activity using the serverless compute platform of </a:t>
            </a:r>
            <a:r>
              <a:rPr kumimoji="0" lang="en-US" sz="900" b="0" i="0" u="none" strike="noStrike" kern="1200" cap="none" spc="0" normalizeH="0" baseline="0" noProof="0">
                <a:ln>
                  <a:noFill/>
                </a:ln>
                <a:solidFill>
                  <a:schemeClr val="accent1"/>
                </a:solidFill>
                <a:effectLst/>
                <a:uLnTx/>
                <a:uFillTx/>
                <a:latin typeface="Segoe UI"/>
                <a:ea typeface="+mn-ea"/>
                <a:cs typeface="+mn-cs"/>
              </a:rPr>
              <a:t>Azure Functions</a:t>
            </a:r>
            <a:r>
              <a:rPr kumimoji="0" lang="en-US" sz="900" b="0" i="0" u="none" strike="noStrike" kern="1200" cap="none" spc="0" normalizeH="0" baseline="0" noProof="0">
                <a:ln>
                  <a:noFill/>
                </a:ln>
                <a:solidFill>
                  <a:prstClr val="black"/>
                </a:solidFill>
                <a:effectLst/>
                <a:uLnTx/>
                <a:uFillTx/>
                <a:latin typeface="Segoe UI"/>
                <a:ea typeface="+mn-ea"/>
                <a:cs typeface="+mn-cs"/>
              </a:rPr>
              <a:t>.</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schemeClr val="accent1"/>
                </a:solidFill>
                <a:effectLst/>
                <a:uLnTx/>
                <a:uFillTx/>
                <a:latin typeface="Segoe UI"/>
                <a:ea typeface="+mn-ea"/>
                <a:cs typeface="+mn-cs"/>
              </a:rPr>
              <a:t>Push notifications </a:t>
            </a:r>
            <a:r>
              <a:rPr kumimoji="0" lang="en-US" sz="900" b="0" i="0" u="none" strike="noStrike" kern="1200" cap="none" spc="0" normalizeH="0" baseline="0" noProof="0">
                <a:ln>
                  <a:noFill/>
                </a:ln>
                <a:solidFill>
                  <a:prstClr val="black"/>
                </a:solidFill>
                <a:effectLst/>
                <a:uLnTx/>
                <a:uFillTx/>
                <a:latin typeface="Segoe UI"/>
                <a:ea typeface="+mn-ea"/>
                <a:cs typeface="+mn-cs"/>
              </a:rPr>
              <a:t>directly to your users on their preferred service or medium.</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Use scalable </a:t>
            </a:r>
            <a:r>
              <a:rPr kumimoji="0" lang="en-US" sz="900" b="0" i="0" u="none" strike="noStrike" kern="1200" cap="none" spc="0" normalizeH="0" baseline="0" noProof="0">
                <a:ln>
                  <a:noFill/>
                </a:ln>
                <a:solidFill>
                  <a:schemeClr val="accent1"/>
                </a:solidFill>
                <a:effectLst/>
                <a:uLnTx/>
                <a:uFillTx/>
                <a:latin typeface="Segoe UI"/>
                <a:ea typeface="+mn-ea"/>
                <a:cs typeface="+mn-cs"/>
              </a:rPr>
              <a:t>machine learning/deep learning techniques</a:t>
            </a:r>
            <a:r>
              <a:rPr kumimoji="0" lang="en-US" sz="900" b="0" i="0" u="none" strike="noStrike" kern="1200" cap="none" spc="0" normalizeH="0" baseline="0" noProof="0">
                <a:ln>
                  <a:noFill/>
                </a:ln>
                <a:solidFill>
                  <a:prstClr val="black"/>
                </a:solidFill>
                <a:effectLst/>
                <a:uLnTx/>
                <a:uFillTx/>
                <a:latin typeface="Segoe UI"/>
                <a:ea typeface="+mn-ea"/>
                <a:cs typeface="+mn-cs"/>
              </a:rPr>
              <a:t>, to derive deeper insights from this data using Python, R or Scala, with inbuilt notebook experiences in </a:t>
            </a:r>
            <a:r>
              <a:rPr kumimoji="0" lang="en-US" sz="900" b="0" i="0" u="none" strike="noStrike" kern="1200" cap="none" spc="0" normalizeH="0" baseline="0" noProof="0">
                <a:ln>
                  <a:noFill/>
                </a:ln>
                <a:solidFill>
                  <a:schemeClr val="accent1"/>
                </a:solidFill>
                <a:effectLst/>
                <a:uLnTx/>
                <a:uFillTx/>
                <a:latin typeface="Segoe UI"/>
                <a:ea typeface="+mn-ea"/>
                <a:cs typeface="+mn-cs"/>
              </a:rPr>
              <a:t>Azure Databricks</a:t>
            </a:r>
            <a:r>
              <a:rPr kumimoji="0" lang="en-US" sz="900" b="0" i="0" u="none" strike="noStrike" kern="1200" cap="none" spc="0" normalizeH="0" baseline="0" noProof="0">
                <a:ln>
                  <a:noFill/>
                </a:ln>
                <a:solidFill>
                  <a:prstClr val="black"/>
                </a:solidFill>
                <a:effectLst/>
                <a:uLnTx/>
                <a:uFillTx/>
                <a:latin typeface="Segoe UI"/>
                <a:ea typeface="+mn-ea"/>
                <a:cs typeface="+mn-cs"/>
              </a:rPr>
              <a:t>.</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Monitor your application’s performance for degradation or anomalies and auto-scale your application to changing performance requirements.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0FF53B2-067D-483B-99FA-84C5891FF1A7}" type="datetime8">
              <a:rPr lang="en-US" smtClean="0"/>
              <a:t>8/20/22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871315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Deploy and manage </a:t>
            </a:r>
            <a:r>
              <a:rPr kumimoji="0" lang="en-US" sz="900" b="1" i="0" u="none" strike="noStrike" kern="1200" cap="none" spc="0" normalizeH="0" baseline="0" noProof="0">
                <a:ln>
                  <a:noFill/>
                </a:ln>
                <a:solidFill>
                  <a:schemeClr val="accent1"/>
                </a:solidFill>
                <a:effectLst/>
                <a:uLnTx/>
                <a:uFillTx/>
                <a:latin typeface="Segoe UI"/>
                <a:ea typeface="+mn-ea"/>
                <a:cs typeface="+mn-cs"/>
              </a:rPr>
              <a:t>containerized enterprise applications (AKS) </a:t>
            </a:r>
            <a:r>
              <a:rPr kumimoji="0" lang="en-US" sz="900" b="0" i="0" u="none" strike="noStrike" kern="1200" cap="none" spc="0" normalizeH="0" baseline="0" noProof="0">
                <a:ln>
                  <a:noFill/>
                </a:ln>
                <a:solidFill>
                  <a:prstClr val="black"/>
                </a:solidFill>
                <a:effectLst/>
                <a:uLnTx/>
                <a:uFillTx/>
                <a:latin typeface="Segoe UI"/>
                <a:ea typeface="+mn-ea"/>
                <a:cs typeface="+mn-cs"/>
              </a:rPr>
              <a:t>easily with a continuous integration and delivery experience (CI/CD), and </a:t>
            </a:r>
            <a:r>
              <a:rPr kumimoji="0" lang="en-US" sz="900" b="0" i="0" u="none" strike="noStrike" kern="1200" cap="none" spc="0" normalizeH="0" baseline="0" noProof="0">
                <a:ln>
                  <a:noFill/>
                </a:ln>
                <a:solidFill>
                  <a:schemeClr val="accent1"/>
                </a:solidFill>
                <a:effectLst/>
                <a:uLnTx/>
                <a:uFillTx/>
                <a:latin typeface="Segoe UI"/>
                <a:ea typeface="+mn-ea"/>
                <a:cs typeface="+mn-cs"/>
              </a:rPr>
              <a:t>enterprise grade security and governance</a:t>
            </a:r>
            <a:r>
              <a:rPr kumimoji="0" lang="en-US" sz="900" b="0" i="0" u="none" strike="noStrike" kern="1200" cap="none" spc="0" normalizeH="0" baseline="0" noProof="0">
                <a:ln>
                  <a:noFill/>
                </a:ln>
                <a:solidFill>
                  <a:prstClr val="black"/>
                </a:soli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900">
                <a:solidFill>
                  <a:prstClr val="black"/>
                </a:solidFill>
                <a:latin typeface="Segoe UI"/>
              </a:rPr>
              <a:t>Deploy</a:t>
            </a:r>
            <a:r>
              <a:rPr kumimoji="0" lang="en-US" sz="900" b="0" i="0" u="none" strike="noStrike" kern="1200" cap="none" spc="0" normalizeH="0" baseline="0" noProof="0">
                <a:ln>
                  <a:noFill/>
                </a:ln>
                <a:solidFill>
                  <a:prstClr val="black"/>
                </a:solidFill>
                <a:effectLst/>
                <a:uLnTx/>
                <a:uFillTx/>
                <a:latin typeface="Segoe UI"/>
                <a:ea typeface="+mn-ea"/>
                <a:cs typeface="+mn-cs"/>
              </a:rPr>
              <a:t> a fully </a:t>
            </a:r>
            <a:r>
              <a:rPr kumimoji="0" lang="en-US" sz="900" b="0" i="0" u="none" strike="noStrike" kern="1200" cap="none" spc="0" normalizeH="0" baseline="0" noProof="0">
                <a:ln>
                  <a:noFill/>
                </a:ln>
                <a:solidFill>
                  <a:schemeClr val="accent1"/>
                </a:solidFill>
                <a:effectLst/>
                <a:uLnTx/>
                <a:uFillTx/>
                <a:latin typeface="Segoe UI"/>
                <a:ea typeface="+mn-ea"/>
                <a:cs typeface="+mn-cs"/>
              </a:rPr>
              <a:t>managed PostgreSQL – Flexible server configured </a:t>
            </a:r>
            <a:r>
              <a:rPr kumimoji="0" lang="en-US" sz="900" b="0" i="0" u="none" strike="noStrike" kern="1200" cap="none" spc="0" normalizeH="0" baseline="0" noProof="0">
                <a:ln>
                  <a:noFill/>
                </a:ln>
                <a:effectLst/>
                <a:uLnTx/>
                <a:uFillTx/>
                <a:latin typeface="Segoe UI"/>
                <a:ea typeface="+mn-ea"/>
                <a:cs typeface="+mn-cs"/>
              </a:rPr>
              <a:t>with </a:t>
            </a:r>
            <a:r>
              <a:rPr kumimoji="0" lang="en-US" sz="900" b="0" i="0" u="none" strike="noStrike" kern="1200" cap="none" spc="0" normalizeH="0" baseline="0" noProof="0" err="1">
                <a:ln>
                  <a:noFill/>
                </a:ln>
                <a:effectLst/>
                <a:uLnTx/>
                <a:uFillTx/>
                <a:latin typeface="Segoe UI"/>
                <a:ea typeface="+mn-ea"/>
                <a:cs typeface="+mn-cs"/>
              </a:rPr>
              <a:t>VNet</a:t>
            </a:r>
            <a:r>
              <a:rPr kumimoji="0" lang="en-US" sz="900" b="0" i="0" u="none" strike="noStrike" kern="1200" cap="none" spc="0" normalizeH="0" baseline="0" noProof="0">
                <a:ln>
                  <a:noFill/>
                </a:ln>
                <a:effectLst/>
                <a:uLnTx/>
                <a:uFillTx/>
                <a:latin typeface="Segoe UI"/>
                <a:ea typeface="+mn-ea"/>
                <a:cs typeface="+mn-cs"/>
              </a:rPr>
              <a:t> and zone redundant high availability.</a:t>
            </a:r>
            <a:r>
              <a:rPr kumimoji="0" lang="en-US" sz="900" b="0" i="0" u="none" strike="noStrike" kern="1200" cap="none" spc="0" normalizeH="0" baseline="0" noProof="0">
                <a:ln>
                  <a:noFill/>
                </a:ln>
                <a:solidFill>
                  <a:prstClr val="black"/>
                </a:soli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Offload database demands by managing sessions state and asset caching with </a:t>
            </a:r>
            <a:r>
              <a:rPr kumimoji="0" lang="en-US" sz="900" b="0" i="0" u="none" strike="noStrike" kern="1200" cap="none" spc="0" normalizeH="0" baseline="0" noProof="0">
                <a:ln>
                  <a:noFill/>
                </a:ln>
                <a:solidFill>
                  <a:schemeClr val="accent1"/>
                </a:solidFill>
                <a:effectLst/>
                <a:uLnTx/>
                <a:uFillTx/>
                <a:latin typeface="Segoe UI"/>
                <a:ea typeface="+mn-ea"/>
                <a:cs typeface="+mn-cs"/>
              </a:rPr>
              <a:t>Azure Cache for Redis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Alert based on key events such as location or user activity using the serverless compute platform of </a:t>
            </a:r>
            <a:r>
              <a:rPr kumimoji="0" lang="en-US" sz="900" b="0" i="0" u="none" strike="noStrike" kern="1200" cap="none" spc="0" normalizeH="0" baseline="0" noProof="0">
                <a:ln>
                  <a:noFill/>
                </a:ln>
                <a:solidFill>
                  <a:schemeClr val="accent1"/>
                </a:solidFill>
                <a:effectLst/>
                <a:uLnTx/>
                <a:uFillTx/>
                <a:latin typeface="Segoe UI"/>
                <a:ea typeface="+mn-ea"/>
                <a:cs typeface="+mn-cs"/>
              </a:rPr>
              <a:t>Azure Functions</a:t>
            </a:r>
            <a:r>
              <a:rPr kumimoji="0" lang="en-US" sz="900" b="0" i="0" u="none" strike="noStrike" kern="1200" cap="none" spc="0" normalizeH="0" baseline="0" noProof="0">
                <a:ln>
                  <a:noFill/>
                </a:ln>
                <a:solidFill>
                  <a:prstClr val="black"/>
                </a:solidFill>
                <a:effectLst/>
                <a:uLnTx/>
                <a:uFillTx/>
                <a:latin typeface="Segoe UI"/>
                <a:ea typeface="+mn-ea"/>
                <a:cs typeface="+mn-cs"/>
              </a:rPr>
              <a:t>.</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schemeClr val="accent1"/>
                </a:solidFill>
                <a:effectLst/>
                <a:uLnTx/>
                <a:uFillTx/>
                <a:latin typeface="Segoe UI"/>
                <a:ea typeface="+mn-ea"/>
                <a:cs typeface="+mn-cs"/>
              </a:rPr>
              <a:t>Push notifications </a:t>
            </a:r>
            <a:r>
              <a:rPr kumimoji="0" lang="en-US" sz="900" b="0" i="0" u="none" strike="noStrike" kern="1200" cap="none" spc="0" normalizeH="0" baseline="0" noProof="0">
                <a:ln>
                  <a:noFill/>
                </a:ln>
                <a:solidFill>
                  <a:prstClr val="black"/>
                </a:solidFill>
                <a:effectLst/>
                <a:uLnTx/>
                <a:uFillTx/>
                <a:latin typeface="Segoe UI"/>
                <a:ea typeface="+mn-ea"/>
                <a:cs typeface="+mn-cs"/>
              </a:rPr>
              <a:t>directly to your users on their preferred service or medium.</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Use scalable </a:t>
            </a:r>
            <a:r>
              <a:rPr kumimoji="0" lang="en-US" sz="900" b="0" i="0" u="none" strike="noStrike" kern="1200" cap="none" spc="0" normalizeH="0" baseline="0" noProof="0">
                <a:ln>
                  <a:noFill/>
                </a:ln>
                <a:solidFill>
                  <a:schemeClr val="accent1"/>
                </a:solidFill>
                <a:effectLst/>
                <a:uLnTx/>
                <a:uFillTx/>
                <a:latin typeface="Segoe UI"/>
                <a:ea typeface="+mn-ea"/>
                <a:cs typeface="+mn-cs"/>
              </a:rPr>
              <a:t>machine learning/deep learning techniques</a:t>
            </a:r>
            <a:r>
              <a:rPr kumimoji="0" lang="en-US" sz="900" b="0" i="0" u="none" strike="noStrike" kern="1200" cap="none" spc="0" normalizeH="0" baseline="0" noProof="0">
                <a:ln>
                  <a:noFill/>
                </a:ln>
                <a:solidFill>
                  <a:prstClr val="black"/>
                </a:solidFill>
                <a:effectLst/>
                <a:uLnTx/>
                <a:uFillTx/>
                <a:latin typeface="Segoe UI"/>
                <a:ea typeface="+mn-ea"/>
                <a:cs typeface="+mn-cs"/>
              </a:rPr>
              <a:t>, to derive deeper insights from this data using Python, R or Scala, with inbuilt notebook experiences in </a:t>
            </a:r>
            <a:r>
              <a:rPr kumimoji="0" lang="en-US" sz="900" b="0" i="0" u="none" strike="noStrike" kern="1200" cap="none" spc="0" normalizeH="0" baseline="0" noProof="0">
                <a:ln>
                  <a:noFill/>
                </a:ln>
                <a:solidFill>
                  <a:schemeClr val="accent1"/>
                </a:solidFill>
                <a:effectLst/>
                <a:uLnTx/>
                <a:uFillTx/>
                <a:latin typeface="Segoe UI"/>
                <a:ea typeface="+mn-ea"/>
                <a:cs typeface="+mn-cs"/>
              </a:rPr>
              <a:t>Azure Databricks</a:t>
            </a:r>
            <a:r>
              <a:rPr kumimoji="0" lang="en-US" sz="900" b="0" i="0" u="none" strike="noStrike" kern="1200" cap="none" spc="0" normalizeH="0" baseline="0" noProof="0">
                <a:ln>
                  <a:noFill/>
                </a:ln>
                <a:solidFill>
                  <a:prstClr val="black"/>
                </a:solidFill>
                <a:effectLst/>
                <a:uLnTx/>
                <a:uFillTx/>
                <a:latin typeface="Segoe UI"/>
                <a:ea typeface="+mn-ea"/>
                <a:cs typeface="+mn-cs"/>
              </a:rPr>
              <a:t>.</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Monitor your application’s performance for degradation or anomalies and auto-scale your application to changing performance requirements.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0FF53B2-067D-483B-99FA-84C5891FF1A7}" type="datetime8">
              <a:rPr lang="en-US" smtClean="0"/>
              <a:t>8/20/22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25266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50" kern="1200">
                <a:solidFill>
                  <a:schemeClr val="tx1"/>
                </a:solidFill>
                <a:effectLst/>
                <a:latin typeface="Segoe UI"/>
                <a:cs typeface="Segoe UI"/>
              </a:rPr>
              <a:t>Open Source is also a key differentiator for Enterprises interested in driving digital transformation efforts that lead to better business outcomes.</a:t>
            </a:r>
          </a:p>
          <a:p>
            <a:pPr marL="171450" indent="-171450">
              <a:buFont typeface="Arial" panose="020B0604020202020204" pitchFamily="34" charset="0"/>
              <a:buChar char="•"/>
            </a:pPr>
            <a:r>
              <a:rPr lang="en-US" sz="850" kern="1200">
                <a:solidFill>
                  <a:schemeClr val="tx1"/>
                </a:solidFill>
                <a:effectLst/>
                <a:latin typeface="Segoe UI"/>
                <a:cs typeface="Segoe UI"/>
              </a:rPr>
              <a:t>Based on the McKinsey research, </a:t>
            </a:r>
            <a:r>
              <a:rPr lang="en-US" sz="850" b="1" kern="1200">
                <a:solidFill>
                  <a:schemeClr val="tx1"/>
                </a:solidFill>
                <a:effectLst/>
                <a:latin typeface="Segoe UI"/>
                <a:cs typeface="Segoe UI"/>
              </a:rPr>
              <a:t>open-source adoption is the biggest differentiator </a:t>
            </a:r>
            <a:r>
              <a:rPr lang="en-US" sz="850" kern="1200">
                <a:solidFill>
                  <a:schemeClr val="tx1"/>
                </a:solidFill>
                <a:effectLst/>
                <a:latin typeface="Segoe UI"/>
                <a:cs typeface="Segoe UI"/>
              </a:rPr>
              <a:t>for top performing organizations.</a:t>
            </a:r>
          </a:p>
          <a:p>
            <a:pPr marL="171450" indent="-171450">
              <a:buFont typeface="Arial" panose="020B0604020202020204" pitchFamily="34" charset="0"/>
              <a:buChar char="•"/>
            </a:pPr>
            <a:r>
              <a:rPr lang="en-US" sz="850" kern="1200">
                <a:solidFill>
                  <a:schemeClr val="tx1"/>
                </a:solidFill>
                <a:effectLst/>
                <a:latin typeface="Segoe UI"/>
                <a:cs typeface="Segoe UI"/>
              </a:rPr>
              <a:t>These organizations are seeing 3X more impact from the adoption of open source than the rest of the industry.</a:t>
            </a:r>
            <a:r>
              <a:rPr lang="en-US" sz="850">
                <a:latin typeface="Segoe UI"/>
                <a:cs typeface="Segoe UI"/>
              </a:rPr>
              <a:t> </a:t>
            </a:r>
          </a:p>
          <a:p>
            <a:pPr marL="171450" indent="-171450">
              <a:buFont typeface="Arial" panose="020B0604020202020204" pitchFamily="34" charset="0"/>
              <a:buChar char="•"/>
            </a:pPr>
            <a:r>
              <a:rPr lang="en-US" sz="850" kern="1200">
                <a:solidFill>
                  <a:schemeClr val="tx1"/>
                </a:solidFill>
                <a:effectLst/>
                <a:latin typeface="Segoe UI"/>
                <a:cs typeface="Segoe UI"/>
              </a:rPr>
              <a:t>Organizations who are best in class on open source capabilities also score 30% higher on innovation and 20% higher on developer satisfaction.</a:t>
            </a:r>
          </a:p>
          <a:p>
            <a:pPr marL="171450" indent="-171450">
              <a:buFont typeface="Arial" panose="020B0604020202020204" pitchFamily="34" charset="0"/>
              <a:buChar char="•"/>
            </a:pPr>
            <a:r>
              <a:rPr lang="en-US" sz="850" kern="1200">
                <a:solidFill>
                  <a:schemeClr val="tx1"/>
                </a:solidFill>
                <a:effectLst/>
                <a:latin typeface="Segoe UI"/>
                <a:cs typeface="Segoe UI"/>
              </a:rPr>
              <a:t>Open source adoption is not just about the use of open source code or technologies.</a:t>
            </a:r>
            <a:r>
              <a:rPr lang="en-US" sz="850">
                <a:latin typeface="Segoe UI"/>
                <a:cs typeface="Segoe UI"/>
              </a:rPr>
              <a:t> </a:t>
            </a:r>
            <a:endParaRPr lang="en-US" sz="850" kern="1200">
              <a:solidFill>
                <a:schemeClr val="tx1"/>
              </a:solidFill>
              <a:effectLst/>
              <a:latin typeface="Segoe UI" panose="020B0502040204020203" pitchFamily="34" charset="0"/>
              <a:cs typeface="Segoe UI"/>
            </a:endParaRPr>
          </a:p>
          <a:p>
            <a:pPr marL="171450" indent="-171450">
              <a:buFont typeface="Arial" panose="020B0604020202020204" pitchFamily="34" charset="0"/>
              <a:buChar char="•"/>
            </a:pPr>
            <a:r>
              <a:rPr lang="en-US" sz="850" kern="1200">
                <a:solidFill>
                  <a:schemeClr val="tx1"/>
                </a:solidFill>
                <a:effectLst/>
                <a:latin typeface="Segoe UI"/>
                <a:cs typeface="Segoe UI"/>
              </a:rPr>
              <a:t>It’s about embracing an open source mindset—creating a culture of knowledge sharing and contributing to software development to realize the collective power of a broader development team or community.</a:t>
            </a:r>
            <a:r>
              <a:rPr lang="en-US" sz="850">
                <a:latin typeface="Segoe UI"/>
                <a:cs typeface="Segoe UI"/>
              </a:rPr>
              <a:t> </a:t>
            </a:r>
            <a:endParaRPr lang="en-US" sz="850" kern="1200">
              <a:solidFill>
                <a:schemeClr val="tx1"/>
              </a:solidFill>
              <a:effectLst/>
              <a:latin typeface="Segoe UI" panose="020B0502040204020203" pitchFamily="34" charset="0"/>
              <a:cs typeface="Segoe UI"/>
            </a:endParaRPr>
          </a:p>
          <a:p>
            <a:pPr marL="17145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endParaRPr lang="en-US">
              <a:ea typeface="等线"/>
            </a:endParaRPr>
          </a:p>
          <a:p>
            <a:pPr marL="171450" indent="-171450">
              <a:buFont typeface="Arial" panose="020B0604020202020204" pitchFamily="34" charset="0"/>
              <a:buChar char="•"/>
            </a:pPr>
            <a:r>
              <a:rPr lang="en-US">
                <a:ea typeface="等线"/>
              </a:rPr>
              <a:t>Notes should include how Microsoft is seeing this too.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8/20/22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653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Stream millions of events per second from devices and sensors into a scalable system that speaks and understands Apache Kafka. Build downstream pipelines to process, manipulate, and ingest your data</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Ingest </a:t>
            </a:r>
            <a:r>
              <a:rPr kumimoji="0" lang="en-US" sz="900" b="0" i="0" u="none" strike="noStrike" kern="1200" cap="none" spc="0" normalizeH="0" baseline="0" noProof="0">
                <a:ln>
                  <a:noFill/>
                </a:ln>
                <a:solidFill>
                  <a:schemeClr val="accent1"/>
                </a:solidFill>
                <a:effectLst/>
                <a:uLnTx/>
                <a:uFillTx/>
                <a:latin typeface="Segoe UI"/>
                <a:ea typeface="+mn-ea"/>
                <a:cs typeface="+mn-cs"/>
              </a:rPr>
              <a:t>millions of raw transactional events </a:t>
            </a:r>
            <a:r>
              <a:rPr kumimoji="0" lang="en-US" sz="900" b="0" i="0" u="none" strike="noStrike" kern="1200" cap="none" spc="0" normalizeH="0" baseline="0" noProof="0">
                <a:ln>
                  <a:noFill/>
                </a:ln>
                <a:solidFill>
                  <a:prstClr val="black"/>
                </a:solidFill>
                <a:effectLst/>
                <a:uLnTx/>
                <a:uFillTx/>
                <a:latin typeface="Segoe UI"/>
                <a:ea typeface="+mn-ea"/>
                <a:cs typeface="+mn-cs"/>
              </a:rPr>
              <a:t>into Hyperscale (Citus</a:t>
            </a:r>
            <a:r>
              <a:rPr kumimoji="0" lang="en-US" sz="900" b="0" i="0" u="none" strike="noStrike" kern="1200" cap="none" spc="0" normalizeH="0" baseline="0" noProof="0">
                <a:ln>
                  <a:noFill/>
                </a:ln>
                <a:solidFill>
                  <a:schemeClr val="accent1"/>
                </a:solidFill>
                <a:effectLst/>
                <a:uLnTx/>
                <a:uFillTx/>
                <a:latin typeface="Segoe UI"/>
                <a:ea typeface="+mn-ea"/>
                <a:cs typeface="+mn-cs"/>
              </a:rPr>
              <a:t>) per second</a:t>
            </a:r>
            <a:r>
              <a:rPr kumimoji="0" lang="en-US" sz="900" b="0" i="0" u="none" strike="noStrike" kern="1200" cap="none" spc="0" normalizeH="0" baseline="0" noProof="0">
                <a:ln>
                  <a:noFill/>
                </a:ln>
                <a:solidFill>
                  <a:prstClr val="black"/>
                </a:solidFill>
                <a:effectLst/>
                <a:uLnTx/>
                <a:uFillTx/>
                <a:latin typeface="Segoe UI"/>
                <a:ea typeface="+mn-ea"/>
                <a:cs typeface="+mn-cs"/>
              </a:rPr>
              <a:t>, allowing you to query and alert on granular events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Perform </a:t>
            </a:r>
            <a:r>
              <a:rPr kumimoji="0" lang="en-US" sz="900" b="0" i="0" u="none" strike="noStrike" kern="1200" cap="none" spc="0" normalizeH="0" baseline="0" noProof="0">
                <a:ln>
                  <a:noFill/>
                </a:ln>
                <a:solidFill>
                  <a:schemeClr val="accent1"/>
                </a:solidFill>
                <a:effectLst/>
                <a:uLnTx/>
                <a:uFillTx/>
                <a:latin typeface="Segoe UI"/>
                <a:ea typeface="+mn-ea"/>
                <a:cs typeface="+mn-cs"/>
              </a:rPr>
              <a:t>incremental rollups directly in your database </a:t>
            </a:r>
            <a:r>
              <a:rPr kumimoji="0" lang="en-US" sz="900" b="0" i="0" u="none" strike="noStrike" kern="1200" cap="none" spc="0" normalizeH="0" baseline="0" noProof="0">
                <a:ln>
                  <a:noFill/>
                </a:ln>
                <a:solidFill>
                  <a:prstClr val="black"/>
                </a:solidFill>
                <a:effectLst/>
                <a:uLnTx/>
                <a:uFillTx/>
                <a:latin typeface="Segoe UI"/>
                <a:ea typeface="+mn-ea"/>
                <a:cs typeface="+mn-cs"/>
              </a:rPr>
              <a:t>at granularities you define such as minutely, hourly, daily, to </a:t>
            </a:r>
            <a:r>
              <a:rPr kumimoji="0" lang="en-US" sz="900" b="0" i="0" u="none" strike="noStrike" kern="1200" cap="none" spc="0" normalizeH="0" baseline="0" noProof="0">
                <a:ln>
                  <a:noFill/>
                </a:ln>
                <a:solidFill>
                  <a:schemeClr val="accent1"/>
                </a:solidFill>
                <a:effectLst/>
                <a:uLnTx/>
                <a:uFillTx/>
                <a:latin typeface="Segoe UI"/>
                <a:ea typeface="+mn-ea"/>
                <a:cs typeface="+mn-cs"/>
              </a:rPr>
              <a:t>real-time reporting </a:t>
            </a:r>
            <a:r>
              <a:rPr kumimoji="0" lang="en-US" sz="900" b="0" i="0" u="none" strike="noStrike" kern="1200" cap="none" spc="0" normalizeH="0" baseline="0" noProof="0">
                <a:ln>
                  <a:noFill/>
                </a:ln>
                <a:solidFill>
                  <a:prstClr val="black"/>
                </a:solidFill>
                <a:effectLst/>
                <a:uLnTx/>
                <a:uFillTx/>
                <a:latin typeface="Segoe UI"/>
                <a:ea typeface="+mn-ea"/>
                <a:cs typeface="+mn-cs"/>
              </a:rPr>
              <a:t>and dashboarding for down stream applications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srgbClr val="323237"/>
                </a:solidFill>
                <a:effectLst/>
                <a:uLnTx/>
                <a:uFillTx/>
                <a:latin typeface="Segoe UI"/>
                <a:ea typeface="+mn-ea"/>
                <a:cs typeface="+mn-cs"/>
              </a:rPr>
              <a:t>Take advantage of </a:t>
            </a:r>
            <a:r>
              <a:rPr kumimoji="0" lang="en-US" sz="900" b="0" i="0" u="none" strike="noStrike" kern="1200" cap="none" spc="0" normalizeH="0" baseline="0" noProof="0">
                <a:ln>
                  <a:noFill/>
                </a:ln>
                <a:solidFill>
                  <a:schemeClr val="accent1"/>
                </a:solidFill>
                <a:effectLst/>
                <a:uLnTx/>
                <a:uFillTx/>
                <a:latin typeface="Segoe UI"/>
                <a:ea typeface="+mn-ea"/>
                <a:cs typeface="+mn-cs"/>
              </a:rPr>
              <a:t>Azure Databricks </a:t>
            </a:r>
            <a:r>
              <a:rPr kumimoji="0" lang="en-US" sz="900" b="0" i="0" u="none" strike="noStrike" kern="1200" cap="none" spc="0" normalizeH="0" baseline="0" noProof="0">
                <a:ln>
                  <a:noFill/>
                </a:ln>
                <a:solidFill>
                  <a:srgbClr val="323237"/>
                </a:solidFill>
                <a:effectLst/>
                <a:uLnTx/>
                <a:uFillTx/>
                <a:latin typeface="Segoe UI"/>
                <a:ea typeface="+mn-ea"/>
                <a:cs typeface="+mn-cs"/>
              </a:rPr>
              <a:t>to clean, transform, and analyze the streaming data, and </a:t>
            </a:r>
            <a:r>
              <a:rPr kumimoji="0" lang="en-US" sz="900" b="0" i="0" u="none" strike="noStrike" kern="1200" cap="none" spc="0" normalizeH="0" baseline="0" noProof="0">
                <a:ln>
                  <a:noFill/>
                </a:ln>
                <a:solidFill>
                  <a:schemeClr val="accent1"/>
                </a:solidFill>
                <a:effectLst/>
                <a:uLnTx/>
                <a:uFillTx/>
                <a:latin typeface="Segoe UI"/>
                <a:ea typeface="+mn-ea"/>
                <a:cs typeface="+mn-cs"/>
              </a:rPr>
              <a:t>combine it with structured data </a:t>
            </a:r>
            <a:r>
              <a:rPr kumimoji="0" lang="en-US" sz="900" b="0" i="0" u="none" strike="noStrike" kern="1200" cap="none" spc="0" normalizeH="0" baseline="0" noProof="0">
                <a:ln>
                  <a:noFill/>
                </a:ln>
                <a:solidFill>
                  <a:srgbClr val="323237"/>
                </a:solidFill>
                <a:effectLst/>
                <a:uLnTx/>
                <a:uFillTx/>
                <a:latin typeface="Segoe UI"/>
                <a:ea typeface="+mn-ea"/>
                <a:cs typeface="+mn-cs"/>
              </a:rPr>
              <a:t>from operational databases or data warehouses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Provide insights to users and operators on current device status</a:t>
            </a:r>
            <a:endParaRPr kumimoji="0" lang="en-US" sz="900" b="0" i="0" u="none" strike="noStrike" kern="1200" cap="none" spc="0" normalizeH="0" baseline="0" noProof="0">
              <a:ln>
                <a:noFill/>
              </a:ln>
              <a:solidFill>
                <a:prstClr val="black"/>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Push timely notifications directly to your users on their preferred service or medium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879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Stream millions of events per second from devices and sensors into a scalable system that speaks and understands Apache Kafka. Build downstream pipelines to process, manipulate, and ingest your data</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Ingest </a:t>
            </a:r>
            <a:r>
              <a:rPr kumimoji="0" lang="en-US" sz="900" b="0" i="0" u="none" strike="noStrike" kern="1200" cap="none" spc="0" normalizeH="0" baseline="0" noProof="0">
                <a:ln>
                  <a:noFill/>
                </a:ln>
                <a:solidFill>
                  <a:schemeClr val="accent1"/>
                </a:solidFill>
                <a:effectLst/>
                <a:uLnTx/>
                <a:uFillTx/>
                <a:latin typeface="Segoe UI"/>
                <a:ea typeface="+mn-ea"/>
                <a:cs typeface="+mn-cs"/>
              </a:rPr>
              <a:t>millions of raw transactional events </a:t>
            </a:r>
            <a:r>
              <a:rPr kumimoji="0" lang="en-US" sz="900" b="0" i="0" u="none" strike="noStrike" kern="1200" cap="none" spc="0" normalizeH="0" baseline="0" noProof="0">
                <a:ln>
                  <a:noFill/>
                </a:ln>
                <a:solidFill>
                  <a:prstClr val="black"/>
                </a:solidFill>
                <a:effectLst/>
                <a:uLnTx/>
                <a:uFillTx/>
                <a:latin typeface="Segoe UI"/>
                <a:ea typeface="+mn-ea"/>
                <a:cs typeface="+mn-cs"/>
              </a:rPr>
              <a:t>into Hyperscale (Citus</a:t>
            </a:r>
            <a:r>
              <a:rPr kumimoji="0" lang="en-US" sz="900" b="0" i="0" u="none" strike="noStrike" kern="1200" cap="none" spc="0" normalizeH="0" baseline="0" noProof="0">
                <a:ln>
                  <a:noFill/>
                </a:ln>
                <a:solidFill>
                  <a:schemeClr val="accent1"/>
                </a:solidFill>
                <a:effectLst/>
                <a:uLnTx/>
                <a:uFillTx/>
                <a:latin typeface="Segoe UI"/>
                <a:ea typeface="+mn-ea"/>
                <a:cs typeface="+mn-cs"/>
              </a:rPr>
              <a:t>) per second</a:t>
            </a:r>
            <a:r>
              <a:rPr kumimoji="0" lang="en-US" sz="900" b="0" i="0" u="none" strike="noStrike" kern="1200" cap="none" spc="0" normalizeH="0" baseline="0" noProof="0">
                <a:ln>
                  <a:noFill/>
                </a:ln>
                <a:solidFill>
                  <a:prstClr val="black"/>
                </a:solidFill>
                <a:effectLst/>
                <a:uLnTx/>
                <a:uFillTx/>
                <a:latin typeface="Segoe UI"/>
                <a:ea typeface="+mn-ea"/>
                <a:cs typeface="+mn-cs"/>
              </a:rPr>
              <a:t>, allowing you to query and alert on granular events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Perform </a:t>
            </a:r>
            <a:r>
              <a:rPr kumimoji="0" lang="en-US" sz="900" b="0" i="0" u="none" strike="noStrike" kern="1200" cap="none" spc="0" normalizeH="0" baseline="0" noProof="0">
                <a:ln>
                  <a:noFill/>
                </a:ln>
                <a:solidFill>
                  <a:schemeClr val="accent1"/>
                </a:solidFill>
                <a:effectLst/>
                <a:uLnTx/>
                <a:uFillTx/>
                <a:latin typeface="Segoe UI"/>
                <a:ea typeface="+mn-ea"/>
                <a:cs typeface="+mn-cs"/>
              </a:rPr>
              <a:t>incremental rollups directly in your database </a:t>
            </a:r>
            <a:r>
              <a:rPr kumimoji="0" lang="en-US" sz="900" b="0" i="0" u="none" strike="noStrike" kern="1200" cap="none" spc="0" normalizeH="0" baseline="0" noProof="0">
                <a:ln>
                  <a:noFill/>
                </a:ln>
                <a:solidFill>
                  <a:prstClr val="black"/>
                </a:solidFill>
                <a:effectLst/>
                <a:uLnTx/>
                <a:uFillTx/>
                <a:latin typeface="Segoe UI"/>
                <a:ea typeface="+mn-ea"/>
                <a:cs typeface="+mn-cs"/>
              </a:rPr>
              <a:t>at granularities you define such as minutely, hourly, daily, to </a:t>
            </a:r>
            <a:r>
              <a:rPr kumimoji="0" lang="en-US" sz="900" b="0" i="0" u="none" strike="noStrike" kern="1200" cap="none" spc="0" normalizeH="0" baseline="0" noProof="0">
                <a:ln>
                  <a:noFill/>
                </a:ln>
                <a:solidFill>
                  <a:schemeClr val="accent1"/>
                </a:solidFill>
                <a:effectLst/>
                <a:uLnTx/>
                <a:uFillTx/>
                <a:latin typeface="Segoe UI"/>
                <a:ea typeface="+mn-ea"/>
                <a:cs typeface="+mn-cs"/>
              </a:rPr>
              <a:t>real-time reporting </a:t>
            </a:r>
            <a:r>
              <a:rPr kumimoji="0" lang="en-US" sz="900" b="0" i="0" u="none" strike="noStrike" kern="1200" cap="none" spc="0" normalizeH="0" baseline="0" noProof="0">
                <a:ln>
                  <a:noFill/>
                </a:ln>
                <a:solidFill>
                  <a:prstClr val="black"/>
                </a:solidFill>
                <a:effectLst/>
                <a:uLnTx/>
                <a:uFillTx/>
                <a:latin typeface="Segoe UI"/>
                <a:ea typeface="+mn-ea"/>
                <a:cs typeface="+mn-cs"/>
              </a:rPr>
              <a:t>and dashboarding for down stream applications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srgbClr val="323237"/>
                </a:solidFill>
                <a:effectLst/>
                <a:uLnTx/>
                <a:uFillTx/>
                <a:latin typeface="Segoe UI"/>
                <a:ea typeface="+mn-ea"/>
                <a:cs typeface="+mn-cs"/>
              </a:rPr>
              <a:t>Take advantage of </a:t>
            </a:r>
            <a:r>
              <a:rPr kumimoji="0" lang="en-US" sz="900" b="0" i="0" u="none" strike="noStrike" kern="1200" cap="none" spc="0" normalizeH="0" baseline="0" noProof="0">
                <a:ln>
                  <a:noFill/>
                </a:ln>
                <a:solidFill>
                  <a:schemeClr val="accent1"/>
                </a:solidFill>
                <a:effectLst/>
                <a:uLnTx/>
                <a:uFillTx/>
                <a:latin typeface="Segoe UI"/>
                <a:ea typeface="+mn-ea"/>
                <a:cs typeface="+mn-cs"/>
              </a:rPr>
              <a:t>Azure Databricks </a:t>
            </a:r>
            <a:r>
              <a:rPr kumimoji="0" lang="en-US" sz="900" b="0" i="0" u="none" strike="noStrike" kern="1200" cap="none" spc="0" normalizeH="0" baseline="0" noProof="0">
                <a:ln>
                  <a:noFill/>
                </a:ln>
                <a:solidFill>
                  <a:srgbClr val="323237"/>
                </a:solidFill>
                <a:effectLst/>
                <a:uLnTx/>
                <a:uFillTx/>
                <a:latin typeface="Segoe UI"/>
                <a:ea typeface="+mn-ea"/>
                <a:cs typeface="+mn-cs"/>
              </a:rPr>
              <a:t>to clean, transform, and analyze the streaming data, and </a:t>
            </a:r>
            <a:r>
              <a:rPr kumimoji="0" lang="en-US" sz="900" b="0" i="0" u="none" strike="noStrike" kern="1200" cap="none" spc="0" normalizeH="0" baseline="0" noProof="0">
                <a:ln>
                  <a:noFill/>
                </a:ln>
                <a:solidFill>
                  <a:schemeClr val="accent1"/>
                </a:solidFill>
                <a:effectLst/>
                <a:uLnTx/>
                <a:uFillTx/>
                <a:latin typeface="Segoe UI"/>
                <a:ea typeface="+mn-ea"/>
                <a:cs typeface="+mn-cs"/>
              </a:rPr>
              <a:t>combine it with structured data </a:t>
            </a:r>
            <a:r>
              <a:rPr kumimoji="0" lang="en-US" sz="900" b="0" i="0" u="none" strike="noStrike" kern="1200" cap="none" spc="0" normalizeH="0" baseline="0" noProof="0">
                <a:ln>
                  <a:noFill/>
                </a:ln>
                <a:solidFill>
                  <a:srgbClr val="323237"/>
                </a:solidFill>
                <a:effectLst/>
                <a:uLnTx/>
                <a:uFillTx/>
                <a:latin typeface="Segoe UI"/>
                <a:ea typeface="+mn-ea"/>
                <a:cs typeface="+mn-cs"/>
              </a:rPr>
              <a:t>from operational databases or data warehouses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Provide insights to users and operators on current device status</a:t>
            </a:r>
            <a:endParaRPr kumimoji="0" lang="en-US" sz="900" b="0" i="0" u="none" strike="noStrike" kern="1200" cap="none" spc="0" normalizeH="0" baseline="0" noProof="0">
              <a:ln>
                <a:noFill/>
              </a:ln>
              <a:solidFill>
                <a:prstClr val="black"/>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Push timely notifications directly to your users on their preferred service or medium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456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Stream millions of events per second from devices and sensors into a scalable system that speaks and understands Apache Kafka. Build downstream pipelines to process, manipulate, and ingest your data</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Ingest </a:t>
            </a:r>
            <a:r>
              <a:rPr kumimoji="0" lang="en-US" sz="900" b="0" i="0" u="none" strike="noStrike" kern="1200" cap="none" spc="0" normalizeH="0" baseline="0" noProof="0">
                <a:ln>
                  <a:noFill/>
                </a:ln>
                <a:solidFill>
                  <a:schemeClr val="accent1"/>
                </a:solidFill>
                <a:effectLst/>
                <a:uLnTx/>
                <a:uFillTx/>
                <a:latin typeface="Segoe UI"/>
                <a:ea typeface="+mn-ea"/>
                <a:cs typeface="+mn-cs"/>
              </a:rPr>
              <a:t>millions of raw transactional events </a:t>
            </a:r>
            <a:r>
              <a:rPr kumimoji="0" lang="en-US" sz="900" b="0" i="0" u="none" strike="noStrike" kern="1200" cap="none" spc="0" normalizeH="0" baseline="0" noProof="0">
                <a:ln>
                  <a:noFill/>
                </a:ln>
                <a:solidFill>
                  <a:prstClr val="black"/>
                </a:solidFill>
                <a:effectLst/>
                <a:uLnTx/>
                <a:uFillTx/>
                <a:latin typeface="Segoe UI"/>
                <a:ea typeface="+mn-ea"/>
                <a:cs typeface="+mn-cs"/>
              </a:rPr>
              <a:t>into Hyperscale (Citus</a:t>
            </a:r>
            <a:r>
              <a:rPr kumimoji="0" lang="en-US" sz="900" b="0" i="0" u="none" strike="noStrike" kern="1200" cap="none" spc="0" normalizeH="0" baseline="0" noProof="0">
                <a:ln>
                  <a:noFill/>
                </a:ln>
                <a:solidFill>
                  <a:schemeClr val="accent1"/>
                </a:solidFill>
                <a:effectLst/>
                <a:uLnTx/>
                <a:uFillTx/>
                <a:latin typeface="Segoe UI"/>
                <a:ea typeface="+mn-ea"/>
                <a:cs typeface="+mn-cs"/>
              </a:rPr>
              <a:t>) per second</a:t>
            </a:r>
            <a:r>
              <a:rPr kumimoji="0" lang="en-US" sz="900" b="0" i="0" u="none" strike="noStrike" kern="1200" cap="none" spc="0" normalizeH="0" baseline="0" noProof="0">
                <a:ln>
                  <a:noFill/>
                </a:ln>
                <a:solidFill>
                  <a:prstClr val="black"/>
                </a:solidFill>
                <a:effectLst/>
                <a:uLnTx/>
                <a:uFillTx/>
                <a:latin typeface="Segoe UI"/>
                <a:ea typeface="+mn-ea"/>
                <a:cs typeface="+mn-cs"/>
              </a:rPr>
              <a:t>, allowing you to query and alert on granular events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Perform </a:t>
            </a:r>
            <a:r>
              <a:rPr kumimoji="0" lang="en-US" sz="900" b="0" i="0" u="none" strike="noStrike" kern="1200" cap="none" spc="0" normalizeH="0" baseline="0" noProof="0">
                <a:ln>
                  <a:noFill/>
                </a:ln>
                <a:solidFill>
                  <a:schemeClr val="accent1"/>
                </a:solidFill>
                <a:effectLst/>
                <a:uLnTx/>
                <a:uFillTx/>
                <a:latin typeface="Segoe UI"/>
                <a:ea typeface="+mn-ea"/>
                <a:cs typeface="+mn-cs"/>
              </a:rPr>
              <a:t>incremental rollups directly in your database </a:t>
            </a:r>
            <a:r>
              <a:rPr kumimoji="0" lang="en-US" sz="900" b="0" i="0" u="none" strike="noStrike" kern="1200" cap="none" spc="0" normalizeH="0" baseline="0" noProof="0">
                <a:ln>
                  <a:noFill/>
                </a:ln>
                <a:solidFill>
                  <a:prstClr val="black"/>
                </a:solidFill>
                <a:effectLst/>
                <a:uLnTx/>
                <a:uFillTx/>
                <a:latin typeface="Segoe UI"/>
                <a:ea typeface="+mn-ea"/>
                <a:cs typeface="+mn-cs"/>
              </a:rPr>
              <a:t>at granularities you define such as minutely, hourly, daily, to </a:t>
            </a:r>
            <a:r>
              <a:rPr kumimoji="0" lang="en-US" sz="900" b="0" i="0" u="none" strike="noStrike" kern="1200" cap="none" spc="0" normalizeH="0" baseline="0" noProof="0">
                <a:ln>
                  <a:noFill/>
                </a:ln>
                <a:solidFill>
                  <a:schemeClr val="accent1"/>
                </a:solidFill>
                <a:effectLst/>
                <a:uLnTx/>
                <a:uFillTx/>
                <a:latin typeface="Segoe UI"/>
                <a:ea typeface="+mn-ea"/>
                <a:cs typeface="+mn-cs"/>
              </a:rPr>
              <a:t>real-time reporting </a:t>
            </a:r>
            <a:r>
              <a:rPr kumimoji="0" lang="en-US" sz="900" b="0" i="0" u="none" strike="noStrike" kern="1200" cap="none" spc="0" normalizeH="0" baseline="0" noProof="0">
                <a:ln>
                  <a:noFill/>
                </a:ln>
                <a:solidFill>
                  <a:prstClr val="black"/>
                </a:solidFill>
                <a:effectLst/>
                <a:uLnTx/>
                <a:uFillTx/>
                <a:latin typeface="Segoe UI"/>
                <a:ea typeface="+mn-ea"/>
                <a:cs typeface="+mn-cs"/>
              </a:rPr>
              <a:t>and dashboarding for down stream applications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srgbClr val="323237"/>
                </a:solidFill>
                <a:effectLst/>
                <a:uLnTx/>
                <a:uFillTx/>
                <a:latin typeface="Segoe UI"/>
                <a:ea typeface="+mn-ea"/>
                <a:cs typeface="+mn-cs"/>
              </a:rPr>
              <a:t>Take advantage of </a:t>
            </a:r>
            <a:r>
              <a:rPr kumimoji="0" lang="en-US" sz="900" b="0" i="0" u="none" strike="noStrike" kern="1200" cap="none" spc="0" normalizeH="0" baseline="0" noProof="0">
                <a:ln>
                  <a:noFill/>
                </a:ln>
                <a:solidFill>
                  <a:schemeClr val="accent1"/>
                </a:solidFill>
                <a:effectLst/>
                <a:uLnTx/>
                <a:uFillTx/>
                <a:latin typeface="Segoe UI"/>
                <a:ea typeface="+mn-ea"/>
                <a:cs typeface="+mn-cs"/>
              </a:rPr>
              <a:t>Azure Databricks </a:t>
            </a:r>
            <a:r>
              <a:rPr kumimoji="0" lang="en-US" sz="900" b="0" i="0" u="none" strike="noStrike" kern="1200" cap="none" spc="0" normalizeH="0" baseline="0" noProof="0">
                <a:ln>
                  <a:noFill/>
                </a:ln>
                <a:solidFill>
                  <a:srgbClr val="323237"/>
                </a:solidFill>
                <a:effectLst/>
                <a:uLnTx/>
                <a:uFillTx/>
                <a:latin typeface="Segoe UI"/>
                <a:ea typeface="+mn-ea"/>
                <a:cs typeface="+mn-cs"/>
              </a:rPr>
              <a:t>to clean, transform, and analyze the streaming data, and </a:t>
            </a:r>
            <a:r>
              <a:rPr kumimoji="0" lang="en-US" sz="900" b="0" i="0" u="none" strike="noStrike" kern="1200" cap="none" spc="0" normalizeH="0" baseline="0" noProof="0">
                <a:ln>
                  <a:noFill/>
                </a:ln>
                <a:solidFill>
                  <a:schemeClr val="accent1"/>
                </a:solidFill>
                <a:effectLst/>
                <a:uLnTx/>
                <a:uFillTx/>
                <a:latin typeface="Segoe UI"/>
                <a:ea typeface="+mn-ea"/>
                <a:cs typeface="+mn-cs"/>
              </a:rPr>
              <a:t>combine it with structured data </a:t>
            </a:r>
            <a:r>
              <a:rPr kumimoji="0" lang="en-US" sz="900" b="0" i="0" u="none" strike="noStrike" kern="1200" cap="none" spc="0" normalizeH="0" baseline="0" noProof="0">
                <a:ln>
                  <a:noFill/>
                </a:ln>
                <a:solidFill>
                  <a:srgbClr val="323237"/>
                </a:solidFill>
                <a:effectLst/>
                <a:uLnTx/>
                <a:uFillTx/>
                <a:latin typeface="Segoe UI"/>
                <a:ea typeface="+mn-ea"/>
                <a:cs typeface="+mn-cs"/>
              </a:rPr>
              <a:t>from operational databases or data warehouses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Provide insights to users and operators on current device status</a:t>
            </a:r>
            <a:endParaRPr kumimoji="0" lang="en-US" sz="900" b="0" i="0" u="none" strike="noStrike" kern="1200" cap="none" spc="0" normalizeH="0" baseline="0" noProof="0">
              <a:ln>
                <a:noFill/>
              </a:ln>
              <a:solidFill>
                <a:prstClr val="black"/>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Push timely notifications directly to your users on their preferred service or medium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150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Stream millions of events per second from devices and sensors into a scalable system that speaks and understands Apache Kafka. Build downstream pipelines to process, manipulate, and ingest your data</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Ingest </a:t>
            </a:r>
            <a:r>
              <a:rPr kumimoji="0" lang="en-US" sz="900" b="0" i="0" u="none" strike="noStrike" kern="1200" cap="none" spc="0" normalizeH="0" baseline="0" noProof="0">
                <a:ln>
                  <a:noFill/>
                </a:ln>
                <a:solidFill>
                  <a:schemeClr val="accent1"/>
                </a:solidFill>
                <a:effectLst/>
                <a:uLnTx/>
                <a:uFillTx/>
                <a:latin typeface="Segoe UI"/>
                <a:ea typeface="+mn-ea"/>
                <a:cs typeface="+mn-cs"/>
              </a:rPr>
              <a:t>millions of raw transactional events </a:t>
            </a:r>
            <a:r>
              <a:rPr kumimoji="0" lang="en-US" sz="900" b="0" i="0" u="none" strike="noStrike" kern="1200" cap="none" spc="0" normalizeH="0" baseline="0" noProof="0">
                <a:ln>
                  <a:noFill/>
                </a:ln>
                <a:solidFill>
                  <a:prstClr val="black"/>
                </a:solidFill>
                <a:effectLst/>
                <a:uLnTx/>
                <a:uFillTx/>
                <a:latin typeface="Segoe UI"/>
                <a:ea typeface="+mn-ea"/>
                <a:cs typeface="+mn-cs"/>
              </a:rPr>
              <a:t>into Hyperscale (Citus</a:t>
            </a:r>
            <a:r>
              <a:rPr kumimoji="0" lang="en-US" sz="900" b="0" i="0" u="none" strike="noStrike" kern="1200" cap="none" spc="0" normalizeH="0" baseline="0" noProof="0">
                <a:ln>
                  <a:noFill/>
                </a:ln>
                <a:solidFill>
                  <a:schemeClr val="accent1"/>
                </a:solidFill>
                <a:effectLst/>
                <a:uLnTx/>
                <a:uFillTx/>
                <a:latin typeface="Segoe UI"/>
                <a:ea typeface="+mn-ea"/>
                <a:cs typeface="+mn-cs"/>
              </a:rPr>
              <a:t>) per second</a:t>
            </a:r>
            <a:r>
              <a:rPr kumimoji="0" lang="en-US" sz="900" b="0" i="0" u="none" strike="noStrike" kern="1200" cap="none" spc="0" normalizeH="0" baseline="0" noProof="0">
                <a:ln>
                  <a:noFill/>
                </a:ln>
                <a:solidFill>
                  <a:prstClr val="black"/>
                </a:solidFill>
                <a:effectLst/>
                <a:uLnTx/>
                <a:uFillTx/>
                <a:latin typeface="Segoe UI"/>
                <a:ea typeface="+mn-ea"/>
                <a:cs typeface="+mn-cs"/>
              </a:rPr>
              <a:t>, allowing you to query and alert on granular events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Perform </a:t>
            </a:r>
            <a:r>
              <a:rPr kumimoji="0" lang="en-US" sz="900" b="0" i="0" u="none" strike="noStrike" kern="1200" cap="none" spc="0" normalizeH="0" baseline="0" noProof="0">
                <a:ln>
                  <a:noFill/>
                </a:ln>
                <a:solidFill>
                  <a:schemeClr val="accent1"/>
                </a:solidFill>
                <a:effectLst/>
                <a:uLnTx/>
                <a:uFillTx/>
                <a:latin typeface="Segoe UI"/>
                <a:ea typeface="+mn-ea"/>
                <a:cs typeface="+mn-cs"/>
              </a:rPr>
              <a:t>incremental rollups directly in your database </a:t>
            </a:r>
            <a:r>
              <a:rPr kumimoji="0" lang="en-US" sz="900" b="0" i="0" u="none" strike="noStrike" kern="1200" cap="none" spc="0" normalizeH="0" baseline="0" noProof="0">
                <a:ln>
                  <a:noFill/>
                </a:ln>
                <a:solidFill>
                  <a:prstClr val="black"/>
                </a:solidFill>
                <a:effectLst/>
                <a:uLnTx/>
                <a:uFillTx/>
                <a:latin typeface="Segoe UI"/>
                <a:ea typeface="+mn-ea"/>
                <a:cs typeface="+mn-cs"/>
              </a:rPr>
              <a:t>at granularities you define such as minutely, hourly, daily, to </a:t>
            </a:r>
            <a:r>
              <a:rPr kumimoji="0" lang="en-US" sz="900" b="0" i="0" u="none" strike="noStrike" kern="1200" cap="none" spc="0" normalizeH="0" baseline="0" noProof="0">
                <a:ln>
                  <a:noFill/>
                </a:ln>
                <a:solidFill>
                  <a:schemeClr val="accent1"/>
                </a:solidFill>
                <a:effectLst/>
                <a:uLnTx/>
                <a:uFillTx/>
                <a:latin typeface="Segoe UI"/>
                <a:ea typeface="+mn-ea"/>
                <a:cs typeface="+mn-cs"/>
              </a:rPr>
              <a:t>real-time reporting </a:t>
            </a:r>
            <a:r>
              <a:rPr kumimoji="0" lang="en-US" sz="900" b="0" i="0" u="none" strike="noStrike" kern="1200" cap="none" spc="0" normalizeH="0" baseline="0" noProof="0">
                <a:ln>
                  <a:noFill/>
                </a:ln>
                <a:solidFill>
                  <a:prstClr val="black"/>
                </a:solidFill>
                <a:effectLst/>
                <a:uLnTx/>
                <a:uFillTx/>
                <a:latin typeface="Segoe UI"/>
                <a:ea typeface="+mn-ea"/>
                <a:cs typeface="+mn-cs"/>
              </a:rPr>
              <a:t>and dashboarding for down stream applications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srgbClr val="323237"/>
                </a:solidFill>
                <a:effectLst/>
                <a:uLnTx/>
                <a:uFillTx/>
                <a:latin typeface="Segoe UI"/>
                <a:ea typeface="+mn-ea"/>
                <a:cs typeface="+mn-cs"/>
              </a:rPr>
              <a:t>Take advantage of </a:t>
            </a:r>
            <a:r>
              <a:rPr kumimoji="0" lang="en-US" sz="900" b="0" i="0" u="none" strike="noStrike" kern="1200" cap="none" spc="0" normalizeH="0" baseline="0" noProof="0">
                <a:ln>
                  <a:noFill/>
                </a:ln>
                <a:solidFill>
                  <a:schemeClr val="accent1"/>
                </a:solidFill>
                <a:effectLst/>
                <a:uLnTx/>
                <a:uFillTx/>
                <a:latin typeface="Segoe UI"/>
                <a:ea typeface="+mn-ea"/>
                <a:cs typeface="+mn-cs"/>
              </a:rPr>
              <a:t>Azure Databricks </a:t>
            </a:r>
            <a:r>
              <a:rPr kumimoji="0" lang="en-US" sz="900" b="0" i="0" u="none" strike="noStrike" kern="1200" cap="none" spc="0" normalizeH="0" baseline="0" noProof="0">
                <a:ln>
                  <a:noFill/>
                </a:ln>
                <a:solidFill>
                  <a:srgbClr val="323237"/>
                </a:solidFill>
                <a:effectLst/>
                <a:uLnTx/>
                <a:uFillTx/>
                <a:latin typeface="Segoe UI"/>
                <a:ea typeface="+mn-ea"/>
                <a:cs typeface="+mn-cs"/>
              </a:rPr>
              <a:t>to clean, transform, and analyze the streaming data, and </a:t>
            </a:r>
            <a:r>
              <a:rPr kumimoji="0" lang="en-US" sz="900" b="0" i="0" u="none" strike="noStrike" kern="1200" cap="none" spc="0" normalizeH="0" baseline="0" noProof="0">
                <a:ln>
                  <a:noFill/>
                </a:ln>
                <a:solidFill>
                  <a:schemeClr val="accent1"/>
                </a:solidFill>
                <a:effectLst/>
                <a:uLnTx/>
                <a:uFillTx/>
                <a:latin typeface="Segoe UI"/>
                <a:ea typeface="+mn-ea"/>
                <a:cs typeface="+mn-cs"/>
              </a:rPr>
              <a:t>combine it with structured data </a:t>
            </a:r>
            <a:r>
              <a:rPr kumimoji="0" lang="en-US" sz="900" b="0" i="0" u="none" strike="noStrike" kern="1200" cap="none" spc="0" normalizeH="0" baseline="0" noProof="0">
                <a:ln>
                  <a:noFill/>
                </a:ln>
                <a:solidFill>
                  <a:srgbClr val="323237"/>
                </a:solidFill>
                <a:effectLst/>
                <a:uLnTx/>
                <a:uFillTx/>
                <a:latin typeface="Segoe UI"/>
                <a:ea typeface="+mn-ea"/>
                <a:cs typeface="+mn-cs"/>
              </a:rPr>
              <a:t>from operational databases or data warehouses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Provide insights to users and operators on current device status</a:t>
            </a:r>
            <a:endParaRPr kumimoji="0" lang="en-US" sz="900" b="0" i="0" u="none" strike="noStrike" kern="1200" cap="none" spc="0" normalizeH="0" baseline="0" noProof="0">
              <a:ln>
                <a:noFill/>
              </a:ln>
              <a:solidFill>
                <a:prstClr val="black"/>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Push timely notifications directly to your users on their preferred service or medium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16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Stream millions of events per second from devices and sensors into a scalable system that speaks and understands Apache Kafka. Build downstream pipelines to process, manipulate, and ingest your data</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Ingest </a:t>
            </a:r>
            <a:r>
              <a:rPr kumimoji="0" lang="en-US" sz="900" b="0" i="0" u="none" strike="noStrike" kern="1200" cap="none" spc="0" normalizeH="0" baseline="0" noProof="0">
                <a:ln>
                  <a:noFill/>
                </a:ln>
                <a:solidFill>
                  <a:schemeClr val="accent1"/>
                </a:solidFill>
                <a:effectLst/>
                <a:uLnTx/>
                <a:uFillTx/>
                <a:latin typeface="Segoe UI"/>
                <a:ea typeface="+mn-ea"/>
                <a:cs typeface="+mn-cs"/>
              </a:rPr>
              <a:t>millions of raw transactional events </a:t>
            </a:r>
            <a:r>
              <a:rPr kumimoji="0" lang="en-US" sz="900" b="0" i="0" u="none" strike="noStrike" kern="1200" cap="none" spc="0" normalizeH="0" baseline="0" noProof="0">
                <a:ln>
                  <a:noFill/>
                </a:ln>
                <a:solidFill>
                  <a:prstClr val="black"/>
                </a:solidFill>
                <a:effectLst/>
                <a:uLnTx/>
                <a:uFillTx/>
                <a:latin typeface="Segoe UI"/>
                <a:ea typeface="+mn-ea"/>
                <a:cs typeface="+mn-cs"/>
              </a:rPr>
              <a:t>into Hyperscale (Citus</a:t>
            </a:r>
            <a:r>
              <a:rPr kumimoji="0" lang="en-US" sz="900" b="0" i="0" u="none" strike="noStrike" kern="1200" cap="none" spc="0" normalizeH="0" baseline="0" noProof="0">
                <a:ln>
                  <a:noFill/>
                </a:ln>
                <a:solidFill>
                  <a:schemeClr val="accent1"/>
                </a:solidFill>
                <a:effectLst/>
                <a:uLnTx/>
                <a:uFillTx/>
                <a:latin typeface="Segoe UI"/>
                <a:ea typeface="+mn-ea"/>
                <a:cs typeface="+mn-cs"/>
              </a:rPr>
              <a:t>) per second</a:t>
            </a:r>
            <a:r>
              <a:rPr kumimoji="0" lang="en-US" sz="900" b="0" i="0" u="none" strike="noStrike" kern="1200" cap="none" spc="0" normalizeH="0" baseline="0" noProof="0">
                <a:ln>
                  <a:noFill/>
                </a:ln>
                <a:solidFill>
                  <a:prstClr val="black"/>
                </a:solidFill>
                <a:effectLst/>
                <a:uLnTx/>
                <a:uFillTx/>
                <a:latin typeface="Segoe UI"/>
                <a:ea typeface="+mn-ea"/>
                <a:cs typeface="+mn-cs"/>
              </a:rPr>
              <a:t>, allowing you to query and alert on granular events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Perform </a:t>
            </a:r>
            <a:r>
              <a:rPr kumimoji="0" lang="en-US" sz="900" b="0" i="0" u="none" strike="noStrike" kern="1200" cap="none" spc="0" normalizeH="0" baseline="0" noProof="0">
                <a:ln>
                  <a:noFill/>
                </a:ln>
                <a:solidFill>
                  <a:schemeClr val="accent1"/>
                </a:solidFill>
                <a:effectLst/>
                <a:uLnTx/>
                <a:uFillTx/>
                <a:latin typeface="Segoe UI"/>
                <a:ea typeface="+mn-ea"/>
                <a:cs typeface="+mn-cs"/>
              </a:rPr>
              <a:t>incremental rollups directly in your database </a:t>
            </a:r>
            <a:r>
              <a:rPr kumimoji="0" lang="en-US" sz="900" b="0" i="0" u="none" strike="noStrike" kern="1200" cap="none" spc="0" normalizeH="0" baseline="0" noProof="0">
                <a:ln>
                  <a:noFill/>
                </a:ln>
                <a:solidFill>
                  <a:prstClr val="black"/>
                </a:solidFill>
                <a:effectLst/>
                <a:uLnTx/>
                <a:uFillTx/>
                <a:latin typeface="Segoe UI"/>
                <a:ea typeface="+mn-ea"/>
                <a:cs typeface="+mn-cs"/>
              </a:rPr>
              <a:t>at granularities you define such as minutely, hourly, daily, to </a:t>
            </a:r>
            <a:r>
              <a:rPr kumimoji="0" lang="en-US" sz="900" b="0" i="0" u="none" strike="noStrike" kern="1200" cap="none" spc="0" normalizeH="0" baseline="0" noProof="0">
                <a:ln>
                  <a:noFill/>
                </a:ln>
                <a:solidFill>
                  <a:schemeClr val="accent1"/>
                </a:solidFill>
                <a:effectLst/>
                <a:uLnTx/>
                <a:uFillTx/>
                <a:latin typeface="Segoe UI"/>
                <a:ea typeface="+mn-ea"/>
                <a:cs typeface="+mn-cs"/>
              </a:rPr>
              <a:t>real-time reporting </a:t>
            </a:r>
            <a:r>
              <a:rPr kumimoji="0" lang="en-US" sz="900" b="0" i="0" u="none" strike="noStrike" kern="1200" cap="none" spc="0" normalizeH="0" baseline="0" noProof="0">
                <a:ln>
                  <a:noFill/>
                </a:ln>
                <a:solidFill>
                  <a:prstClr val="black"/>
                </a:solidFill>
                <a:effectLst/>
                <a:uLnTx/>
                <a:uFillTx/>
                <a:latin typeface="Segoe UI"/>
                <a:ea typeface="+mn-ea"/>
                <a:cs typeface="+mn-cs"/>
              </a:rPr>
              <a:t>and dashboarding for down stream applications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srgbClr val="323237"/>
                </a:solidFill>
                <a:effectLst/>
                <a:uLnTx/>
                <a:uFillTx/>
                <a:latin typeface="Segoe UI"/>
                <a:ea typeface="+mn-ea"/>
                <a:cs typeface="+mn-cs"/>
              </a:rPr>
              <a:t>Take advantage of </a:t>
            </a:r>
            <a:r>
              <a:rPr kumimoji="0" lang="en-US" sz="900" b="0" i="0" u="none" strike="noStrike" kern="1200" cap="none" spc="0" normalizeH="0" baseline="0" noProof="0">
                <a:ln>
                  <a:noFill/>
                </a:ln>
                <a:solidFill>
                  <a:schemeClr val="accent1"/>
                </a:solidFill>
                <a:effectLst/>
                <a:uLnTx/>
                <a:uFillTx/>
                <a:latin typeface="Segoe UI"/>
                <a:ea typeface="+mn-ea"/>
                <a:cs typeface="+mn-cs"/>
              </a:rPr>
              <a:t>Azure Databricks </a:t>
            </a:r>
            <a:r>
              <a:rPr kumimoji="0" lang="en-US" sz="900" b="0" i="0" u="none" strike="noStrike" kern="1200" cap="none" spc="0" normalizeH="0" baseline="0" noProof="0">
                <a:ln>
                  <a:noFill/>
                </a:ln>
                <a:solidFill>
                  <a:srgbClr val="323237"/>
                </a:solidFill>
                <a:effectLst/>
                <a:uLnTx/>
                <a:uFillTx/>
                <a:latin typeface="Segoe UI"/>
                <a:ea typeface="+mn-ea"/>
                <a:cs typeface="+mn-cs"/>
              </a:rPr>
              <a:t>to clean, transform, and analyze the streaming data, and </a:t>
            </a:r>
            <a:r>
              <a:rPr kumimoji="0" lang="en-US" sz="900" b="0" i="0" u="none" strike="noStrike" kern="1200" cap="none" spc="0" normalizeH="0" baseline="0" noProof="0">
                <a:ln>
                  <a:noFill/>
                </a:ln>
                <a:solidFill>
                  <a:schemeClr val="accent1"/>
                </a:solidFill>
                <a:effectLst/>
                <a:uLnTx/>
                <a:uFillTx/>
                <a:latin typeface="Segoe UI"/>
                <a:ea typeface="+mn-ea"/>
                <a:cs typeface="+mn-cs"/>
              </a:rPr>
              <a:t>combine it with structured data </a:t>
            </a:r>
            <a:r>
              <a:rPr kumimoji="0" lang="en-US" sz="900" b="0" i="0" u="none" strike="noStrike" kern="1200" cap="none" spc="0" normalizeH="0" baseline="0" noProof="0">
                <a:ln>
                  <a:noFill/>
                </a:ln>
                <a:solidFill>
                  <a:srgbClr val="323237"/>
                </a:solidFill>
                <a:effectLst/>
                <a:uLnTx/>
                <a:uFillTx/>
                <a:latin typeface="Segoe UI"/>
                <a:ea typeface="+mn-ea"/>
                <a:cs typeface="+mn-cs"/>
              </a:rPr>
              <a:t>from operational databases or data warehouses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Provide insights to users and operators on current device status</a:t>
            </a:r>
            <a:endParaRPr kumimoji="0" lang="en-US" sz="900" b="0" i="0" u="none" strike="noStrike" kern="1200" cap="none" spc="0" normalizeH="0" baseline="0" noProof="0">
              <a:ln>
                <a:noFill/>
              </a:ln>
              <a:solidFill>
                <a:prstClr val="black"/>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Push timely notifications directly to your users on their preferred service or medium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962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Stream millions of events per second from devices and sensors into a scalable system that speaks and understands Apache Kafka. Build downstream pipelines to process, manipulate, and ingest your data</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Ingest </a:t>
            </a:r>
            <a:r>
              <a:rPr kumimoji="0" lang="en-US" sz="900" b="0" i="0" u="none" strike="noStrike" kern="1200" cap="none" spc="0" normalizeH="0" baseline="0" noProof="0">
                <a:ln>
                  <a:noFill/>
                </a:ln>
                <a:solidFill>
                  <a:schemeClr val="accent1"/>
                </a:solidFill>
                <a:effectLst/>
                <a:uLnTx/>
                <a:uFillTx/>
                <a:latin typeface="Segoe UI"/>
                <a:ea typeface="+mn-ea"/>
                <a:cs typeface="+mn-cs"/>
              </a:rPr>
              <a:t>millions of raw transactional events </a:t>
            </a:r>
            <a:r>
              <a:rPr kumimoji="0" lang="en-US" sz="900" b="0" i="0" u="none" strike="noStrike" kern="1200" cap="none" spc="0" normalizeH="0" baseline="0" noProof="0">
                <a:ln>
                  <a:noFill/>
                </a:ln>
                <a:solidFill>
                  <a:prstClr val="black"/>
                </a:solidFill>
                <a:effectLst/>
                <a:uLnTx/>
                <a:uFillTx/>
                <a:latin typeface="Segoe UI"/>
                <a:ea typeface="+mn-ea"/>
                <a:cs typeface="+mn-cs"/>
              </a:rPr>
              <a:t>into Hyperscale (Citus</a:t>
            </a:r>
            <a:r>
              <a:rPr kumimoji="0" lang="en-US" sz="900" b="0" i="0" u="none" strike="noStrike" kern="1200" cap="none" spc="0" normalizeH="0" baseline="0" noProof="0">
                <a:ln>
                  <a:noFill/>
                </a:ln>
                <a:solidFill>
                  <a:schemeClr val="accent1"/>
                </a:solidFill>
                <a:effectLst/>
                <a:uLnTx/>
                <a:uFillTx/>
                <a:latin typeface="Segoe UI"/>
                <a:ea typeface="+mn-ea"/>
                <a:cs typeface="+mn-cs"/>
              </a:rPr>
              <a:t>) per second</a:t>
            </a:r>
            <a:r>
              <a:rPr kumimoji="0" lang="en-US" sz="900" b="0" i="0" u="none" strike="noStrike" kern="1200" cap="none" spc="0" normalizeH="0" baseline="0" noProof="0">
                <a:ln>
                  <a:noFill/>
                </a:ln>
                <a:solidFill>
                  <a:prstClr val="black"/>
                </a:solidFill>
                <a:effectLst/>
                <a:uLnTx/>
                <a:uFillTx/>
                <a:latin typeface="Segoe UI"/>
                <a:ea typeface="+mn-ea"/>
                <a:cs typeface="+mn-cs"/>
              </a:rPr>
              <a:t>, allowing you to query and alert on granular events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Perform </a:t>
            </a:r>
            <a:r>
              <a:rPr kumimoji="0" lang="en-US" sz="900" b="0" i="0" u="none" strike="noStrike" kern="1200" cap="none" spc="0" normalizeH="0" baseline="0" noProof="0">
                <a:ln>
                  <a:noFill/>
                </a:ln>
                <a:solidFill>
                  <a:schemeClr val="accent1"/>
                </a:solidFill>
                <a:effectLst/>
                <a:uLnTx/>
                <a:uFillTx/>
                <a:latin typeface="Segoe UI"/>
                <a:ea typeface="+mn-ea"/>
                <a:cs typeface="+mn-cs"/>
              </a:rPr>
              <a:t>incremental rollups directly in your database </a:t>
            </a:r>
            <a:r>
              <a:rPr kumimoji="0" lang="en-US" sz="900" b="0" i="0" u="none" strike="noStrike" kern="1200" cap="none" spc="0" normalizeH="0" baseline="0" noProof="0">
                <a:ln>
                  <a:noFill/>
                </a:ln>
                <a:solidFill>
                  <a:prstClr val="black"/>
                </a:solidFill>
                <a:effectLst/>
                <a:uLnTx/>
                <a:uFillTx/>
                <a:latin typeface="Segoe UI"/>
                <a:ea typeface="+mn-ea"/>
                <a:cs typeface="+mn-cs"/>
              </a:rPr>
              <a:t>at granularities you define such as minutely, hourly, daily, to </a:t>
            </a:r>
            <a:r>
              <a:rPr kumimoji="0" lang="en-US" sz="900" b="0" i="0" u="none" strike="noStrike" kern="1200" cap="none" spc="0" normalizeH="0" baseline="0" noProof="0">
                <a:ln>
                  <a:noFill/>
                </a:ln>
                <a:solidFill>
                  <a:schemeClr val="accent1"/>
                </a:solidFill>
                <a:effectLst/>
                <a:uLnTx/>
                <a:uFillTx/>
                <a:latin typeface="Segoe UI"/>
                <a:ea typeface="+mn-ea"/>
                <a:cs typeface="+mn-cs"/>
              </a:rPr>
              <a:t>real-time reporting </a:t>
            </a:r>
            <a:r>
              <a:rPr kumimoji="0" lang="en-US" sz="900" b="0" i="0" u="none" strike="noStrike" kern="1200" cap="none" spc="0" normalizeH="0" baseline="0" noProof="0">
                <a:ln>
                  <a:noFill/>
                </a:ln>
                <a:solidFill>
                  <a:prstClr val="black"/>
                </a:solidFill>
                <a:effectLst/>
                <a:uLnTx/>
                <a:uFillTx/>
                <a:latin typeface="Segoe UI"/>
                <a:ea typeface="+mn-ea"/>
                <a:cs typeface="+mn-cs"/>
              </a:rPr>
              <a:t>and dashboarding for down stream applications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srgbClr val="323237"/>
                </a:solidFill>
                <a:effectLst/>
                <a:uLnTx/>
                <a:uFillTx/>
                <a:latin typeface="Segoe UI"/>
                <a:ea typeface="+mn-ea"/>
                <a:cs typeface="+mn-cs"/>
              </a:rPr>
              <a:t>Take advantage of </a:t>
            </a:r>
            <a:r>
              <a:rPr kumimoji="0" lang="en-US" sz="900" b="0" i="0" u="none" strike="noStrike" kern="1200" cap="none" spc="0" normalizeH="0" baseline="0" noProof="0">
                <a:ln>
                  <a:noFill/>
                </a:ln>
                <a:solidFill>
                  <a:schemeClr val="accent1"/>
                </a:solidFill>
                <a:effectLst/>
                <a:uLnTx/>
                <a:uFillTx/>
                <a:latin typeface="Segoe UI"/>
                <a:ea typeface="+mn-ea"/>
                <a:cs typeface="+mn-cs"/>
              </a:rPr>
              <a:t>Azure Databricks </a:t>
            </a:r>
            <a:r>
              <a:rPr kumimoji="0" lang="en-US" sz="900" b="0" i="0" u="none" strike="noStrike" kern="1200" cap="none" spc="0" normalizeH="0" baseline="0" noProof="0">
                <a:ln>
                  <a:noFill/>
                </a:ln>
                <a:solidFill>
                  <a:srgbClr val="323237"/>
                </a:solidFill>
                <a:effectLst/>
                <a:uLnTx/>
                <a:uFillTx/>
                <a:latin typeface="Segoe UI"/>
                <a:ea typeface="+mn-ea"/>
                <a:cs typeface="+mn-cs"/>
              </a:rPr>
              <a:t>to clean, transform, and analyze the streaming data, and </a:t>
            </a:r>
            <a:r>
              <a:rPr kumimoji="0" lang="en-US" sz="900" b="0" i="0" u="none" strike="noStrike" kern="1200" cap="none" spc="0" normalizeH="0" baseline="0" noProof="0">
                <a:ln>
                  <a:noFill/>
                </a:ln>
                <a:solidFill>
                  <a:schemeClr val="accent1"/>
                </a:solidFill>
                <a:effectLst/>
                <a:uLnTx/>
                <a:uFillTx/>
                <a:latin typeface="Segoe UI"/>
                <a:ea typeface="+mn-ea"/>
                <a:cs typeface="+mn-cs"/>
              </a:rPr>
              <a:t>combine it with structured data </a:t>
            </a:r>
            <a:r>
              <a:rPr kumimoji="0" lang="en-US" sz="900" b="0" i="0" u="none" strike="noStrike" kern="1200" cap="none" spc="0" normalizeH="0" baseline="0" noProof="0">
                <a:ln>
                  <a:noFill/>
                </a:ln>
                <a:solidFill>
                  <a:srgbClr val="323237"/>
                </a:solidFill>
                <a:effectLst/>
                <a:uLnTx/>
                <a:uFillTx/>
                <a:latin typeface="Segoe UI"/>
                <a:ea typeface="+mn-ea"/>
                <a:cs typeface="+mn-cs"/>
              </a:rPr>
              <a:t>from operational databases or data warehouses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Provide insights to users and operators on current device status</a:t>
            </a:r>
            <a:endParaRPr kumimoji="0" lang="en-US" sz="900" b="0" i="0" u="none" strike="noStrike" kern="1200" cap="none" spc="0" normalizeH="0" baseline="0" noProof="0">
              <a:ln>
                <a:noFill/>
              </a:ln>
              <a:solidFill>
                <a:prstClr val="black"/>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Push timely notifications directly to your users on their preferred service or medium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7881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Stream millions of events per second from devices and sensors into a scalable system that speaks and understands Apache Kafka. Build downstream pipelines to process, manipulate, and ingest your data</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Ingest </a:t>
            </a:r>
            <a:r>
              <a:rPr kumimoji="0" lang="en-US" sz="900" b="0" i="0" u="none" strike="noStrike" kern="1200" cap="none" spc="0" normalizeH="0" baseline="0" noProof="0">
                <a:ln>
                  <a:noFill/>
                </a:ln>
                <a:solidFill>
                  <a:schemeClr val="accent1"/>
                </a:solidFill>
                <a:effectLst/>
                <a:uLnTx/>
                <a:uFillTx/>
                <a:latin typeface="Segoe UI"/>
                <a:ea typeface="+mn-ea"/>
                <a:cs typeface="+mn-cs"/>
              </a:rPr>
              <a:t>millions of raw transactional events </a:t>
            </a:r>
            <a:r>
              <a:rPr kumimoji="0" lang="en-US" sz="900" b="0" i="0" u="none" strike="noStrike" kern="1200" cap="none" spc="0" normalizeH="0" baseline="0" noProof="0">
                <a:ln>
                  <a:noFill/>
                </a:ln>
                <a:solidFill>
                  <a:prstClr val="black"/>
                </a:solidFill>
                <a:effectLst/>
                <a:uLnTx/>
                <a:uFillTx/>
                <a:latin typeface="Segoe UI"/>
                <a:ea typeface="+mn-ea"/>
                <a:cs typeface="+mn-cs"/>
              </a:rPr>
              <a:t>into Hyperscale (Citus</a:t>
            </a:r>
            <a:r>
              <a:rPr kumimoji="0" lang="en-US" sz="900" b="0" i="0" u="none" strike="noStrike" kern="1200" cap="none" spc="0" normalizeH="0" baseline="0" noProof="0">
                <a:ln>
                  <a:noFill/>
                </a:ln>
                <a:solidFill>
                  <a:schemeClr val="accent1"/>
                </a:solidFill>
                <a:effectLst/>
                <a:uLnTx/>
                <a:uFillTx/>
                <a:latin typeface="Segoe UI"/>
                <a:ea typeface="+mn-ea"/>
                <a:cs typeface="+mn-cs"/>
              </a:rPr>
              <a:t>) per second</a:t>
            </a:r>
            <a:r>
              <a:rPr kumimoji="0" lang="en-US" sz="900" b="0" i="0" u="none" strike="noStrike" kern="1200" cap="none" spc="0" normalizeH="0" baseline="0" noProof="0">
                <a:ln>
                  <a:noFill/>
                </a:ln>
                <a:solidFill>
                  <a:prstClr val="black"/>
                </a:solidFill>
                <a:effectLst/>
                <a:uLnTx/>
                <a:uFillTx/>
                <a:latin typeface="Segoe UI"/>
                <a:ea typeface="+mn-ea"/>
                <a:cs typeface="+mn-cs"/>
              </a:rPr>
              <a:t>, allowing you to query and alert on granular events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Perform </a:t>
            </a:r>
            <a:r>
              <a:rPr kumimoji="0" lang="en-US" sz="900" b="0" i="0" u="none" strike="noStrike" kern="1200" cap="none" spc="0" normalizeH="0" baseline="0" noProof="0">
                <a:ln>
                  <a:noFill/>
                </a:ln>
                <a:solidFill>
                  <a:schemeClr val="accent1"/>
                </a:solidFill>
                <a:effectLst/>
                <a:uLnTx/>
                <a:uFillTx/>
                <a:latin typeface="Segoe UI"/>
                <a:ea typeface="+mn-ea"/>
                <a:cs typeface="+mn-cs"/>
              </a:rPr>
              <a:t>incremental rollups directly in your database </a:t>
            </a:r>
            <a:r>
              <a:rPr kumimoji="0" lang="en-US" sz="900" b="0" i="0" u="none" strike="noStrike" kern="1200" cap="none" spc="0" normalizeH="0" baseline="0" noProof="0">
                <a:ln>
                  <a:noFill/>
                </a:ln>
                <a:solidFill>
                  <a:prstClr val="black"/>
                </a:solidFill>
                <a:effectLst/>
                <a:uLnTx/>
                <a:uFillTx/>
                <a:latin typeface="Segoe UI"/>
                <a:ea typeface="+mn-ea"/>
                <a:cs typeface="+mn-cs"/>
              </a:rPr>
              <a:t>at granularities you define such as minutely, hourly, daily, to </a:t>
            </a:r>
            <a:r>
              <a:rPr kumimoji="0" lang="en-US" sz="900" b="0" i="0" u="none" strike="noStrike" kern="1200" cap="none" spc="0" normalizeH="0" baseline="0" noProof="0">
                <a:ln>
                  <a:noFill/>
                </a:ln>
                <a:solidFill>
                  <a:schemeClr val="accent1"/>
                </a:solidFill>
                <a:effectLst/>
                <a:uLnTx/>
                <a:uFillTx/>
                <a:latin typeface="Segoe UI"/>
                <a:ea typeface="+mn-ea"/>
                <a:cs typeface="+mn-cs"/>
              </a:rPr>
              <a:t>real-time reporting </a:t>
            </a:r>
            <a:r>
              <a:rPr kumimoji="0" lang="en-US" sz="900" b="0" i="0" u="none" strike="noStrike" kern="1200" cap="none" spc="0" normalizeH="0" baseline="0" noProof="0">
                <a:ln>
                  <a:noFill/>
                </a:ln>
                <a:solidFill>
                  <a:prstClr val="black"/>
                </a:solidFill>
                <a:effectLst/>
                <a:uLnTx/>
                <a:uFillTx/>
                <a:latin typeface="Segoe UI"/>
                <a:ea typeface="+mn-ea"/>
                <a:cs typeface="+mn-cs"/>
              </a:rPr>
              <a:t>and dashboarding for down stream applications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srgbClr val="323237"/>
                </a:solidFill>
                <a:effectLst/>
                <a:uLnTx/>
                <a:uFillTx/>
                <a:latin typeface="Segoe UI"/>
                <a:ea typeface="+mn-ea"/>
                <a:cs typeface="+mn-cs"/>
              </a:rPr>
              <a:t>Take advantage of </a:t>
            </a:r>
            <a:r>
              <a:rPr kumimoji="0" lang="en-US" sz="900" b="0" i="0" u="none" strike="noStrike" kern="1200" cap="none" spc="0" normalizeH="0" baseline="0" noProof="0">
                <a:ln>
                  <a:noFill/>
                </a:ln>
                <a:solidFill>
                  <a:schemeClr val="accent1"/>
                </a:solidFill>
                <a:effectLst/>
                <a:uLnTx/>
                <a:uFillTx/>
                <a:latin typeface="Segoe UI"/>
                <a:ea typeface="+mn-ea"/>
                <a:cs typeface="+mn-cs"/>
              </a:rPr>
              <a:t>Azure Databricks </a:t>
            </a:r>
            <a:r>
              <a:rPr kumimoji="0" lang="en-US" sz="900" b="0" i="0" u="none" strike="noStrike" kern="1200" cap="none" spc="0" normalizeH="0" baseline="0" noProof="0">
                <a:ln>
                  <a:noFill/>
                </a:ln>
                <a:solidFill>
                  <a:srgbClr val="323237"/>
                </a:solidFill>
                <a:effectLst/>
                <a:uLnTx/>
                <a:uFillTx/>
                <a:latin typeface="Segoe UI"/>
                <a:ea typeface="+mn-ea"/>
                <a:cs typeface="+mn-cs"/>
              </a:rPr>
              <a:t>to clean, transform, and analyze the streaming data, and </a:t>
            </a:r>
            <a:r>
              <a:rPr kumimoji="0" lang="en-US" sz="900" b="0" i="0" u="none" strike="noStrike" kern="1200" cap="none" spc="0" normalizeH="0" baseline="0" noProof="0">
                <a:ln>
                  <a:noFill/>
                </a:ln>
                <a:solidFill>
                  <a:schemeClr val="accent1"/>
                </a:solidFill>
                <a:effectLst/>
                <a:uLnTx/>
                <a:uFillTx/>
                <a:latin typeface="Segoe UI"/>
                <a:ea typeface="+mn-ea"/>
                <a:cs typeface="+mn-cs"/>
              </a:rPr>
              <a:t>combine it with structured data </a:t>
            </a:r>
            <a:r>
              <a:rPr kumimoji="0" lang="en-US" sz="900" b="0" i="0" u="none" strike="noStrike" kern="1200" cap="none" spc="0" normalizeH="0" baseline="0" noProof="0">
                <a:ln>
                  <a:noFill/>
                </a:ln>
                <a:solidFill>
                  <a:srgbClr val="323237"/>
                </a:solidFill>
                <a:effectLst/>
                <a:uLnTx/>
                <a:uFillTx/>
                <a:latin typeface="Segoe UI"/>
                <a:ea typeface="+mn-ea"/>
                <a:cs typeface="+mn-cs"/>
              </a:rPr>
              <a:t>from operational databases or data warehouses</a:t>
            </a: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Provide insights to users and operators on current device status</a:t>
            </a:r>
            <a:endParaRPr kumimoji="0" lang="en-US" sz="900" b="0" i="0" u="none" strike="noStrike" kern="1200" cap="none" spc="0" normalizeH="0" baseline="0" noProof="0">
              <a:ln>
                <a:noFill/>
              </a:ln>
              <a:solidFill>
                <a:prstClr val="black"/>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1800"/>
              </a:spcBef>
              <a:spcAft>
                <a:spcPts val="0"/>
              </a:spcAft>
              <a:buClrTx/>
              <a:buSzTx/>
              <a:buFont typeface="+mj-lt"/>
              <a:buAutoNum type="arabicPeriod"/>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Push timely notifications directly to your users on their preferred service or medium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563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Small data but larger bank in new Zealand</a:t>
            </a:r>
          </a:p>
          <a:p>
            <a:r>
              <a:rPr lang="en-US" sz="1200" kern="1200">
                <a:solidFill>
                  <a:schemeClr val="tx1"/>
                </a:solidFill>
                <a:effectLst/>
                <a:latin typeface="+mn-lt"/>
                <a:ea typeface="+mn-ea"/>
                <a:cs typeface="+mn-cs"/>
              </a:rPr>
              <a:t>They wanted onboarding faster and went from 40 to 2 mins</a:t>
            </a:r>
          </a:p>
          <a:p>
            <a:r>
              <a:rPr lang="en-US" sz="1200" kern="1200">
                <a:solidFill>
                  <a:schemeClr val="tx1"/>
                </a:solidFill>
                <a:effectLst/>
                <a:latin typeface="+mn-lt"/>
                <a:ea typeface="+mn-ea"/>
                <a:cs typeface="+mn-cs"/>
              </a:rPr>
              <a:t>They are now able to grow the app</a:t>
            </a:r>
          </a:p>
          <a:p>
            <a:r>
              <a:rPr lang="en-US" sz="1200" kern="1200">
                <a:solidFill>
                  <a:schemeClr val="tx1"/>
                </a:solidFill>
                <a:effectLst/>
                <a:latin typeface="+mn-lt"/>
                <a:ea typeface="+mn-ea"/>
                <a:cs typeface="+mn-cs"/>
              </a:rPr>
              <a:t>Hyperscale (Citus) gives ability to disk, compute and mem to the </a:t>
            </a:r>
            <a:r>
              <a:rPr lang="en-US" sz="1200" kern="1200" err="1">
                <a:solidFill>
                  <a:schemeClr val="tx1"/>
                </a:solidFill>
                <a:effectLst/>
                <a:latin typeface="+mn-lt"/>
                <a:ea typeface="+mn-ea"/>
                <a:cs typeface="+mn-cs"/>
              </a:rPr>
              <a:t>db</a:t>
            </a:r>
            <a:r>
              <a:rPr lang="en-US" sz="1200" kern="1200">
                <a:solidFill>
                  <a:schemeClr val="tx1"/>
                </a:solidFill>
                <a:effectLst/>
                <a:latin typeface="+mn-lt"/>
                <a:ea typeface="+mn-ea"/>
                <a:cs typeface="+mn-cs"/>
              </a:rPr>
              <a:t> as you like</a:t>
            </a:r>
          </a:p>
          <a:p>
            <a:r>
              <a:rPr lang="en-US" sz="1200" kern="1200">
                <a:solidFill>
                  <a:schemeClr val="tx1"/>
                </a:solidFill>
                <a:effectLst/>
                <a:latin typeface="+mn-lt"/>
                <a:ea typeface="+mn-ea"/>
                <a:cs typeface="+mn-cs"/>
              </a:rPr>
              <a:t>Typically mem is the bottleneck in multitenant arch – Here you can throw hardware at it</a:t>
            </a:r>
          </a:p>
          <a:p>
            <a:r>
              <a:rPr lang="en-US" sz="1200" kern="1200">
                <a:solidFill>
                  <a:schemeClr val="tx1"/>
                </a:solidFill>
                <a:effectLst/>
                <a:latin typeface="+mn-lt"/>
                <a:ea typeface="+mn-ea"/>
                <a:cs typeface="+mn-cs"/>
              </a:rPr>
              <a:t>In past they’d have to get a bigger box and react and worry again or manually shard</a:t>
            </a:r>
          </a:p>
          <a:p>
            <a:r>
              <a:rPr lang="en-US" sz="1200" kern="1200">
                <a:solidFill>
                  <a:schemeClr val="tx1"/>
                </a:solidFill>
                <a:effectLst/>
                <a:latin typeface="+mn-lt"/>
                <a:ea typeface="+mn-ea"/>
                <a:cs typeface="+mn-cs"/>
              </a:rPr>
              <a:t>App would have to manage the manual sharding and know where the data is which is extremely painful &amp; complex</a:t>
            </a:r>
          </a:p>
        </p:txBody>
      </p:sp>
      <p:sp>
        <p:nvSpPr>
          <p:cNvPr id="4" name="Slide Number Placeholder 3"/>
          <p:cNvSpPr>
            <a:spLocks noGrp="1"/>
          </p:cNvSpPr>
          <p:nvPr>
            <p:ph type="sldNum" sz="quarter" idx="5"/>
          </p:nvPr>
        </p:nvSpPr>
        <p:spPr/>
        <p:txBody>
          <a:bodyPr/>
          <a:lstStyle/>
          <a:p>
            <a:fld id="{F3160074-8563-4F84-946D-F1435DF22C42}" type="slidenum">
              <a:rPr lang="en-US" smtClean="0"/>
              <a:t>61</a:t>
            </a:fld>
            <a:endParaRPr lang="en-US"/>
          </a:p>
        </p:txBody>
      </p:sp>
    </p:spTree>
    <p:extLst>
      <p:ext uri="{BB962C8B-B14F-4D97-AF65-F5344CB8AC3E}">
        <p14:creationId xmlns:p14="http://schemas.microsoft.com/office/powerpoint/2010/main" val="3056419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Think Saas applications built in the cloud – ERP’s, HR platforms, client facing Analytics platforms, banking platforms</a:t>
            </a:r>
          </a:p>
          <a:p>
            <a:endParaRPr lang="en-US"/>
          </a:p>
          <a:p>
            <a:r>
              <a:rPr lang="en-US"/>
              <a:t>Any app that is </a:t>
            </a:r>
          </a:p>
          <a:p>
            <a:pPr marL="228600" indent="-228600">
              <a:buFont typeface="+mj-lt"/>
              <a:buAutoNum type="arabicPeriod"/>
            </a:pPr>
            <a:r>
              <a:rPr lang="en-US"/>
              <a:t>Built for cloud</a:t>
            </a:r>
          </a:p>
          <a:p>
            <a:pPr marL="228600" indent="-228600">
              <a:buFont typeface="+mj-lt"/>
              <a:buAutoNum type="arabicPeriod"/>
            </a:pPr>
            <a:r>
              <a:rPr lang="en-US"/>
              <a:t>Has a need to grow and scale as their client volume grows</a:t>
            </a:r>
          </a:p>
          <a:p>
            <a:pPr marL="228600" indent="-228600">
              <a:buFont typeface="+mj-lt"/>
              <a:buAutoNum type="arabicPeriod"/>
            </a:pPr>
            <a:r>
              <a:rPr lang="en-US"/>
              <a:t>Has need to keep client data separate w/out adding the operational burden of standup a separate DB per client</a:t>
            </a:r>
          </a:p>
          <a:p>
            <a:pPr marL="228600" indent="-228600">
              <a:buFont typeface="+mj-lt"/>
              <a:buAutoNum type="arabicPeriod"/>
            </a:pPr>
            <a:r>
              <a:rPr lang="en-US"/>
              <a:t>Or a Saas app that has one really really big client that maybe should be isolated so as not to be a burden on other smaller ones</a:t>
            </a:r>
          </a:p>
          <a:p>
            <a:pPr marL="228600" indent="-228600">
              <a:buFont typeface="+mj-lt"/>
              <a:buAutoNum type="arabicPeriod"/>
            </a:pPr>
            <a:endParaRPr lang="en-US"/>
          </a:p>
          <a:p>
            <a:endParaRPr lang="en-US"/>
          </a:p>
          <a:p>
            <a:endParaRPr lang="en-US"/>
          </a:p>
          <a:p>
            <a:r>
              <a:rPr lang="en-US"/>
              <a:t>Deploy on Kubernetes and using notification hubs</a:t>
            </a:r>
          </a:p>
          <a:p>
            <a:r>
              <a:rPr lang="en-US"/>
              <a:t>Not just Storing data but also using notifications to reach out to customer again</a:t>
            </a:r>
          </a:p>
          <a:p>
            <a:r>
              <a:rPr lang="en-US"/>
              <a:t>This while having the ability to Elastically scale as you need</a:t>
            </a:r>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___________________________________________________________________________________________________________</a:t>
            </a:r>
          </a:p>
          <a:p>
            <a:endParaRPr lang="en-US"/>
          </a:p>
          <a:p>
            <a:endParaRPr lang="en-US"/>
          </a:p>
          <a:p>
            <a:endParaRPr lang="en-US"/>
          </a:p>
          <a:p>
            <a:r>
              <a:rPr lang="en-US" sz="1200" kern="1200">
                <a:solidFill>
                  <a:schemeClr val="tx1"/>
                </a:solidFill>
                <a:effectLst/>
                <a:latin typeface="+mn-lt"/>
                <a:ea typeface="+mn-ea"/>
                <a:cs typeface="+mn-cs"/>
              </a:rPr>
              <a:t>MySQL (Oracle): 2</a:t>
            </a:r>
            <a:r>
              <a:rPr lang="en-US" sz="1200" kern="1200" baseline="30000">
                <a:solidFill>
                  <a:schemeClr val="tx1"/>
                </a:solidFill>
                <a:effectLst/>
                <a:latin typeface="+mn-lt"/>
                <a:ea typeface="+mn-ea"/>
                <a:cs typeface="+mn-cs"/>
              </a:rPr>
              <a:t>nd</a:t>
            </a:r>
            <a:r>
              <a:rPr lang="en-US" sz="1200" kern="1200">
                <a:solidFill>
                  <a:schemeClr val="tx1"/>
                </a:solidFill>
                <a:effectLst/>
                <a:latin typeface="+mn-lt"/>
                <a:ea typeface="+mn-ea"/>
                <a:cs typeface="+mn-cs"/>
              </a:rPr>
              <a:t> Quadrant </a:t>
            </a:r>
            <a:r>
              <a:rPr lang="en-US" sz="1200" u="sng" kern="1200">
                <a:solidFill>
                  <a:schemeClr val="tx1"/>
                </a:solidFill>
                <a:effectLst/>
                <a:latin typeface="+mn-lt"/>
                <a:ea typeface="+mn-ea"/>
                <a:cs typeface="+mn-cs"/>
                <a:hlinkClick r:id="rId3"/>
              </a:rPr>
              <a:t>LINK</a:t>
            </a:r>
            <a:r>
              <a:rPr lang="en-US" sz="1200" u="sng" kern="1200">
                <a:solidFill>
                  <a:schemeClr val="tx1"/>
                </a:solidFill>
                <a:effectLst/>
                <a:latin typeface="+mn-lt"/>
                <a:ea typeface="+mn-ea"/>
                <a:cs typeface="+mn-cs"/>
              </a:rPr>
              <a:t> – 1, 1(charter),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Bought by Oracle so now little by little going up.  Was $5k/sever but now we see 10k/node</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One of the two big OS Relational DB now only PG</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Search for PG vs </a:t>
            </a:r>
            <a:r>
              <a:rPr lang="en-US" sz="1200" kern="1200" err="1">
                <a:solidFill>
                  <a:schemeClr val="tx1"/>
                </a:solidFill>
                <a:effectLst/>
                <a:latin typeface="+mn-lt"/>
                <a:ea typeface="+mn-ea"/>
                <a:cs typeface="+mn-cs"/>
              </a:rPr>
              <a:t>mysql</a:t>
            </a:r>
            <a:r>
              <a:rPr lang="en-US" sz="1200" kern="1200">
                <a:solidFill>
                  <a:schemeClr val="tx1"/>
                </a:solidFill>
                <a:effectLst/>
                <a:latin typeface="+mn-lt"/>
                <a:ea typeface="+mn-ea"/>
                <a:cs typeface="+mn-cs"/>
              </a:rPr>
              <a:t> – 2</a:t>
            </a:r>
            <a:r>
              <a:rPr lang="en-US" sz="1200" kern="1200" baseline="30000">
                <a:solidFill>
                  <a:schemeClr val="tx1"/>
                </a:solidFill>
                <a:effectLst/>
                <a:latin typeface="+mn-lt"/>
                <a:ea typeface="+mn-ea"/>
                <a:cs typeface="+mn-cs"/>
              </a:rPr>
              <a:t>nd</a:t>
            </a:r>
            <a:r>
              <a:rPr lang="en-US" sz="1200" kern="1200">
                <a:solidFill>
                  <a:schemeClr val="tx1"/>
                </a:solidFill>
                <a:effectLst/>
                <a:latin typeface="+mn-lt"/>
                <a:ea typeface="+mn-ea"/>
                <a:cs typeface="+mn-cs"/>
              </a:rPr>
              <a:t> quadrants answers are good &amp; Quora </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Have good </a:t>
            </a:r>
            <a:r>
              <a:rPr lang="en-US" sz="1200" kern="1200" err="1">
                <a:solidFill>
                  <a:schemeClr val="tx1"/>
                </a:solidFill>
                <a:effectLst/>
                <a:latin typeface="+mn-lt"/>
                <a:ea typeface="+mn-ea"/>
                <a:cs typeface="+mn-cs"/>
              </a:rPr>
              <a:t>multimaster</a:t>
            </a:r>
            <a:r>
              <a:rPr lang="en-US" sz="1200" kern="1200">
                <a:solidFill>
                  <a:schemeClr val="tx1"/>
                </a:solidFill>
                <a:effectLst/>
                <a:latin typeface="+mn-lt"/>
                <a:ea typeface="+mn-ea"/>
                <a:cs typeface="+mn-cs"/>
              </a:rPr>
              <a:t> tool</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Only ACID if using </a:t>
            </a:r>
            <a:r>
              <a:rPr lang="en-US" sz="1200" kern="1200" err="1">
                <a:solidFill>
                  <a:schemeClr val="tx1"/>
                </a:solidFill>
                <a:effectLst/>
                <a:latin typeface="+mn-lt"/>
                <a:ea typeface="+mn-ea"/>
                <a:cs typeface="+mn-cs"/>
              </a:rPr>
              <a:t>InnovDB</a:t>
            </a:r>
            <a:r>
              <a:rPr lang="en-US" sz="1200" kern="1200">
                <a:solidFill>
                  <a:schemeClr val="tx1"/>
                </a:solidFill>
                <a:effectLst/>
                <a:latin typeface="+mn-lt"/>
                <a:ea typeface="+mn-ea"/>
                <a:cs typeface="+mn-cs"/>
              </a:rPr>
              <a:t> and NDV cluster storage engines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Common to underperform when strained by heavy loads or complex queries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Better for reads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Does not support indexing for JSON – access speed impact</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Only indexes on 1 (</a:t>
            </a:r>
            <a:r>
              <a:rPr lang="en-US" sz="1200" kern="1200" err="1">
                <a:solidFill>
                  <a:schemeClr val="tx1"/>
                </a:solidFill>
                <a:effectLst/>
                <a:latin typeface="+mn-lt"/>
                <a:ea typeface="+mn-ea"/>
                <a:cs typeface="+mn-cs"/>
              </a:rPr>
              <a:t>btree</a:t>
            </a:r>
            <a:r>
              <a:rPr lang="en-US" sz="1200" kern="1200">
                <a:solidFill>
                  <a:schemeClr val="tx1"/>
                </a:solidFill>
                <a:effectLst/>
                <a:latin typeface="+mn-lt"/>
                <a:ea typeface="+mn-ea"/>
                <a:cs typeface="+mn-cs"/>
              </a:rPr>
              <a:t>) while PG has 6 w/in PG along with more from the contributors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Does not support materialized views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Single language support – not extensible</a:t>
            </a:r>
            <a:endParaRPr lang="en-US" sz="1400" kern="1200">
              <a:solidFill>
                <a:schemeClr val="tx1"/>
              </a:solidFill>
              <a:effectLst/>
              <a:latin typeface="+mn-lt"/>
              <a:ea typeface="+mn-ea"/>
              <a:cs typeface="+mn-cs"/>
            </a:endParaRP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cs typeface="Calibri"/>
              </a:rPr>
              <a:t>Aurora</a:t>
            </a:r>
            <a:r>
              <a:rPr lang="en-US">
                <a:cs typeface="Calibri"/>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cs typeface="Calibri"/>
            </a:endParaRPr>
          </a:p>
          <a:p>
            <a:r>
              <a:rPr lang="en-US" sz="1200" kern="1200">
                <a:solidFill>
                  <a:schemeClr val="tx1"/>
                </a:solidFill>
                <a:effectLst/>
                <a:latin typeface="+mn-lt"/>
                <a:ea typeface="+mn-ea"/>
                <a:cs typeface="+mn-cs"/>
              </a:rPr>
              <a:t>Stepping Stone,</a:t>
            </a:r>
            <a:endParaRPr lang="en-US" sz="14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 provisioning on Azure is a big leg up we have on AWS right now (41 minutes in Azure, 6 days on AWS).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#1 Aurora is PROPRIETARY vs. Citus = open source + run anywhere + NOT locked into one infrastructure</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#2 Aurora ONLY SCALES 2 things: STORAGE &amp; READ performance via max of 15 read-replicas.  Whereas Citus can scale out compute, memory, and disk—for both reads and writes—including separate read-replica support if needed (we call the read-replicas followers)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You cannot parallelize queries.  1 query 1 node</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Only scales to 64 TB</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#3 Aurora is a FORK of Postgres vs. Citus stays current because it’s an extension to Postgres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Index creation, writes, reads,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 all get spread out across different nodes giving you much higher performance</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Managed single node PostgreSQL service. Basically, the same as RDS, but with a different storage layer, better marketing, higher prices, and outdated Postgres. Storage layer is interesting because it is 6-way replicated across data centers and does not require pre-provisioning. Provides high availability. Overall system architecture is inspired by Oracle RAC.</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Single node: Cannot use the memory/CPU/IO capacity of multiple machines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No parallel query - this may change in the future, but will always remain *very* limited compared to Citus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Very hard to migrate off</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High IO costs – you pay $0.20 per 1M I/O operations in top of hardware costs, which is as obscure as it sounds. In practice, it means you pay about $25 for writing or reading a TB of data. Many Citus users write several TB per day and may read up to 100TB per day.</a:t>
            </a:r>
            <a:endParaRPr lang="en-US" sz="1400" kern="120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a:solidFill>
                  <a:schemeClr val="tx1"/>
                </a:solidFill>
                <a:effectLst/>
                <a:latin typeface="+mn-lt"/>
                <a:ea typeface="+mn-ea"/>
                <a:cs typeface="+mn-cs"/>
              </a:rPr>
              <a:t>Aurora multi-master replication – released a week ago</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AU" sz="1200" kern="1200">
                <a:solidFill>
                  <a:schemeClr val="tx1"/>
                </a:solidFill>
                <a:effectLst/>
                <a:latin typeface="+mn-lt"/>
                <a:ea typeface="+mn-ea"/>
                <a:cs typeface="+mn-cs"/>
              </a:rPr>
              <a:t>Does that create more connections?</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AU" sz="1200" kern="1200">
                <a:solidFill>
                  <a:schemeClr val="tx1"/>
                </a:solidFill>
                <a:effectLst/>
                <a:latin typeface="+mn-lt"/>
                <a:ea typeface="+mn-ea"/>
                <a:cs typeface="+mn-cs"/>
              </a:rPr>
              <a:t>How does that affect concurrency when at full load?</a:t>
            </a:r>
            <a:endParaRPr lang="en-US" sz="1200" kern="1200">
              <a:solidFill>
                <a:schemeClr val="tx1"/>
              </a:solidFill>
              <a:effectLst/>
              <a:latin typeface="+mn-lt"/>
              <a:ea typeface="+mn-ea"/>
              <a:cs typeface="+mn-cs"/>
            </a:endParaRPr>
          </a:p>
          <a:p>
            <a:pPr marL="171450" lvl="0" indent="-171450" fontAlgn="base">
              <a:buFont typeface="Arial" panose="020B0604020202020204" pitchFamily="34" charset="0"/>
              <a:buChar char="•"/>
            </a:pP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Positives: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Aurora is good at OLTP apps for databases &lt;100GB (same as RDS/Heroku/etc.)</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Amazon's marketing suggests Aurora scales, but this is not comparable to the way distributed database scale. The storage layer has a cap of 64TB and ~300MB/s write capacity. You still only have single-node PostgreSQL instance of at most 32 cores/488GB. </a:t>
            </a:r>
            <a:endParaRPr lang="en-US" sz="14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You can have read replicas (again, same as RDS/Heroku/etc.), but every replica will have roughly </a:t>
            </a:r>
            <a:endParaRPr lang="en-US">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F159E-4241-49CF-AECE-67834C200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4968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8/20/22 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938537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a:t>Microsoft has a strong open source program that encourages contribution, respects license obligations, and allows engineers to use open source with ease, work in the open, release projects, and be secure.</a:t>
            </a:r>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8/20/22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1427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Then of course, High throughput online / real-time transactional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Large ingest of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Millisecond latency for high throughput transactions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High concurrency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Are done well by the Citus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Next I’ll walk through a few features of both single node and the Hyperscale (Citus) scalable PG offering but any questions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___________________________________________________________________________________________________________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Potential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a:highlight>
                  <a:srgbClr val="FFFF00"/>
                </a:highlight>
                <a:cs typeface="Calibri"/>
              </a:rPr>
              <a:t>Cosmos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Good when u know its key value and one type of workload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TCO high – you have to piece together Spark or HDInsight and processing in Spark and store &amp; display in cosmos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Complexity high</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cs typeface="Calibri"/>
              </a:rPr>
              <a:t>Citus: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SQL – </a:t>
            </a:r>
            <a:r>
              <a:rPr lang="en-US" b="1">
                <a:cs typeface="Calibri"/>
              </a:rPr>
              <a:t>relational</a:t>
            </a:r>
            <a:r>
              <a:rPr lang="en-US">
                <a:cs typeface="Calibri"/>
              </a:rPr>
              <a:t> but also good for semi-structure/JSON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TCO less with Citus because its flexible and you don’t need to piece spark, plus cosmos plus </a:t>
            </a:r>
            <a:r>
              <a:rPr lang="en-US" err="1">
                <a:cs typeface="Calibri"/>
              </a:rPr>
              <a:t>datalake</a:t>
            </a:r>
            <a:endParaRPr lang="en-US">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Complexity low – 1 solution vs piecing together multiple pieces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More flexible – PG joins, json, better for multiple types of workloads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cs typeface="Calibri"/>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cs typeface="Calibri"/>
              </a:rPr>
              <a:t>Oracle: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Financial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Open source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cs typeface="Calibri"/>
              </a:rPr>
              <a:t>Cloud native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cs typeface="Calibri"/>
            </a:endParaRPr>
          </a:p>
          <a:p>
            <a:r>
              <a:rPr lang="en-US" sz="1200" kern="1200">
                <a:solidFill>
                  <a:schemeClr val="tx1"/>
                </a:solidFill>
                <a:effectLst/>
                <a:latin typeface="+mn-lt"/>
                <a:ea typeface="+mn-ea"/>
                <a:cs typeface="+mn-cs"/>
              </a:rPr>
              <a:t>MySQL (Oracle): 2</a:t>
            </a:r>
            <a:r>
              <a:rPr lang="en-US" sz="1200" kern="1200" baseline="30000">
                <a:solidFill>
                  <a:schemeClr val="tx1"/>
                </a:solidFill>
                <a:effectLst/>
                <a:latin typeface="+mn-lt"/>
                <a:ea typeface="+mn-ea"/>
                <a:cs typeface="+mn-cs"/>
              </a:rPr>
              <a:t>nd</a:t>
            </a:r>
            <a:r>
              <a:rPr lang="en-US" sz="1200" kern="1200">
                <a:solidFill>
                  <a:schemeClr val="tx1"/>
                </a:solidFill>
                <a:effectLst/>
                <a:latin typeface="+mn-lt"/>
                <a:ea typeface="+mn-ea"/>
                <a:cs typeface="+mn-cs"/>
              </a:rPr>
              <a:t> Quadrant </a:t>
            </a:r>
            <a:r>
              <a:rPr lang="en-US" sz="1200" u="sng" kern="1200">
                <a:solidFill>
                  <a:schemeClr val="tx1"/>
                </a:solidFill>
                <a:effectLst/>
                <a:latin typeface="+mn-lt"/>
                <a:ea typeface="+mn-ea"/>
                <a:cs typeface="+mn-cs"/>
                <a:hlinkClick r:id="rId3"/>
              </a:rPr>
              <a:t>LINK</a:t>
            </a:r>
            <a:r>
              <a:rPr lang="en-US" sz="1200" u="sng" kern="1200">
                <a:solidFill>
                  <a:schemeClr val="tx1"/>
                </a:solidFill>
                <a:effectLst/>
                <a:latin typeface="+mn-lt"/>
                <a:ea typeface="+mn-ea"/>
                <a:cs typeface="+mn-cs"/>
              </a:rPr>
              <a:t> – 1, 1(charter),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Bought by Oracle so now little by little going up.  Was $5k/sever but now we see 10k/node</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One of the two big OS Relational DB now only PG</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Search for PG vs </a:t>
            </a:r>
            <a:r>
              <a:rPr lang="en-US" sz="1200" kern="1200" err="1">
                <a:solidFill>
                  <a:schemeClr val="tx1"/>
                </a:solidFill>
                <a:effectLst/>
                <a:latin typeface="+mn-lt"/>
                <a:ea typeface="+mn-ea"/>
                <a:cs typeface="+mn-cs"/>
              </a:rPr>
              <a:t>mysql</a:t>
            </a:r>
            <a:r>
              <a:rPr lang="en-US" sz="1200" kern="1200">
                <a:solidFill>
                  <a:schemeClr val="tx1"/>
                </a:solidFill>
                <a:effectLst/>
                <a:latin typeface="+mn-lt"/>
                <a:ea typeface="+mn-ea"/>
                <a:cs typeface="+mn-cs"/>
              </a:rPr>
              <a:t> – 2</a:t>
            </a:r>
            <a:r>
              <a:rPr lang="en-US" sz="1200" kern="1200" baseline="30000">
                <a:solidFill>
                  <a:schemeClr val="tx1"/>
                </a:solidFill>
                <a:effectLst/>
                <a:latin typeface="+mn-lt"/>
                <a:ea typeface="+mn-ea"/>
                <a:cs typeface="+mn-cs"/>
              </a:rPr>
              <a:t>nd</a:t>
            </a:r>
            <a:r>
              <a:rPr lang="en-US" sz="1200" kern="1200">
                <a:solidFill>
                  <a:schemeClr val="tx1"/>
                </a:solidFill>
                <a:effectLst/>
                <a:latin typeface="+mn-lt"/>
                <a:ea typeface="+mn-ea"/>
                <a:cs typeface="+mn-cs"/>
              </a:rPr>
              <a:t> quadrants answers are good &amp; Quora </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Have good </a:t>
            </a:r>
            <a:r>
              <a:rPr lang="en-US" sz="1200" kern="1200" err="1">
                <a:solidFill>
                  <a:schemeClr val="tx1"/>
                </a:solidFill>
                <a:effectLst/>
                <a:latin typeface="+mn-lt"/>
                <a:ea typeface="+mn-ea"/>
                <a:cs typeface="+mn-cs"/>
              </a:rPr>
              <a:t>multimaster</a:t>
            </a:r>
            <a:r>
              <a:rPr lang="en-US" sz="1200" kern="1200">
                <a:solidFill>
                  <a:schemeClr val="tx1"/>
                </a:solidFill>
                <a:effectLst/>
                <a:latin typeface="+mn-lt"/>
                <a:ea typeface="+mn-ea"/>
                <a:cs typeface="+mn-cs"/>
              </a:rPr>
              <a:t> tool</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Only ACID if using </a:t>
            </a:r>
            <a:r>
              <a:rPr lang="en-US" sz="1200" kern="1200" err="1">
                <a:solidFill>
                  <a:schemeClr val="tx1"/>
                </a:solidFill>
                <a:effectLst/>
                <a:latin typeface="+mn-lt"/>
                <a:ea typeface="+mn-ea"/>
                <a:cs typeface="+mn-cs"/>
              </a:rPr>
              <a:t>InnovDB</a:t>
            </a:r>
            <a:r>
              <a:rPr lang="en-US" sz="1200" kern="1200">
                <a:solidFill>
                  <a:schemeClr val="tx1"/>
                </a:solidFill>
                <a:effectLst/>
                <a:latin typeface="+mn-lt"/>
                <a:ea typeface="+mn-ea"/>
                <a:cs typeface="+mn-cs"/>
              </a:rPr>
              <a:t> and NDV cluster storage engines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Common to underperform when strained by heavy loads or complex queries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Better for reads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Does not support indexing for JSON – access speed impact</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Only indexes on 1 (</a:t>
            </a:r>
            <a:r>
              <a:rPr lang="en-US" sz="1200" kern="1200" err="1">
                <a:solidFill>
                  <a:schemeClr val="tx1"/>
                </a:solidFill>
                <a:effectLst/>
                <a:latin typeface="+mn-lt"/>
                <a:ea typeface="+mn-ea"/>
                <a:cs typeface="+mn-cs"/>
              </a:rPr>
              <a:t>btree</a:t>
            </a:r>
            <a:r>
              <a:rPr lang="en-US" sz="1200" kern="1200">
                <a:solidFill>
                  <a:schemeClr val="tx1"/>
                </a:solidFill>
                <a:effectLst/>
                <a:latin typeface="+mn-lt"/>
                <a:ea typeface="+mn-ea"/>
                <a:cs typeface="+mn-cs"/>
              </a:rPr>
              <a:t>) while PG has 6 w/in PG along with more from the contributors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Does not support materialized views</a:t>
            </a:r>
            <a:endParaRPr lang="en-US" sz="1400" kern="1200">
              <a:solidFill>
                <a:schemeClr val="tx1"/>
              </a:solidFill>
              <a:effectLst/>
              <a:latin typeface="+mn-lt"/>
              <a:ea typeface="+mn-ea"/>
              <a:cs typeface="+mn-cs"/>
            </a:endParaRPr>
          </a:p>
          <a:p>
            <a:pPr marL="628650" lvl="1" indent="-171450" fontAlgn="base">
              <a:buFont typeface="Arial" panose="020B0604020202020204" pitchFamily="34" charset="0"/>
              <a:buChar char="•"/>
            </a:pPr>
            <a:r>
              <a:rPr lang="en-US" sz="1200" kern="1200">
                <a:solidFill>
                  <a:schemeClr val="tx1"/>
                </a:solidFill>
                <a:effectLst/>
                <a:latin typeface="+mn-lt"/>
                <a:ea typeface="+mn-ea"/>
                <a:cs typeface="+mn-cs"/>
              </a:rPr>
              <a:t>Single language support – not extensible</a:t>
            </a:r>
            <a:endParaRPr lang="en-US" sz="1400" kern="120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cs typeface="Calibri"/>
              </a:rPr>
              <a:t>Aurora</a:t>
            </a:r>
            <a:r>
              <a:rPr lang="en-US">
                <a:cs typeface="Calibri"/>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cs typeface="Calibri"/>
            </a:endParaRPr>
          </a:p>
          <a:p>
            <a:r>
              <a:rPr lang="en-US" sz="1200" kern="1200">
                <a:solidFill>
                  <a:schemeClr val="tx1"/>
                </a:solidFill>
                <a:effectLst/>
                <a:latin typeface="+mn-lt"/>
                <a:ea typeface="+mn-ea"/>
                <a:cs typeface="+mn-cs"/>
              </a:rPr>
              <a:t>Stepping Stone,</a:t>
            </a:r>
            <a:endParaRPr lang="en-US" sz="14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 provisioning on Azure is a big leg up we have on AWS right now (41 minutes in Azure, 6 days on AWS).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#1 Aurora is PROPRIETARY vs. Citus = open source + run anywhere + NOT locked into one infrastructure</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#2 Aurora ONLY SCALES 2 things: STORAGE &amp; READ performance via max of 15 read-replicas.  Whereas Citus can scale out compute, memory, and disk—for both reads and writes—including separate read-replica support if needed (we call the read-replicas followers)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You cannot parallelize queries.  1 query 1 node</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Only scales to 64 TB</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#3 Aurora is a FORK of Postgres vs. Citus stays current because it’s an extension to Postgres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Index creation, writes, reads,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 all get spread out across different nodes giving you much higher performance</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Managed single node PostgreSQL service. Basically, the same as RDS, but with a different storage layer, better marketing, higher prices, and outdated Postgres. Storage layer is interesting because it is 6-way replicated across data centers and does not require pre-provisioning. Provides high availability. Overall system architecture is inspired by Oracle RAC.</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Single node: Cannot use the memory/CPU/IO capacity of multiple machines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No parallel query - this may change in the future, but will always remain *very* limited compared to Citus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Very hard to migrate off</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High IO costs – you pay $0.20 per 1M I/O operations in top of hardware costs, which is as obscure as it sounds. In practice, it means you pay about $25 for writing or reading a TB of data. Many Citus users write several TB per day and may read up to 100TB per day.</a:t>
            </a:r>
            <a:endParaRPr lang="en-US" sz="1400" kern="120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a:solidFill>
                  <a:schemeClr val="tx1"/>
                </a:solidFill>
                <a:effectLst/>
                <a:latin typeface="+mn-lt"/>
                <a:ea typeface="+mn-ea"/>
                <a:cs typeface="+mn-cs"/>
              </a:rPr>
              <a:t>Aurora multi-master replication – released a week ago</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AU" sz="1200" kern="1200">
                <a:solidFill>
                  <a:schemeClr val="tx1"/>
                </a:solidFill>
                <a:effectLst/>
                <a:latin typeface="+mn-lt"/>
                <a:ea typeface="+mn-ea"/>
                <a:cs typeface="+mn-cs"/>
              </a:rPr>
              <a:t>Does that create more connections?</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AU" sz="1200" kern="1200">
                <a:solidFill>
                  <a:schemeClr val="tx1"/>
                </a:solidFill>
                <a:effectLst/>
                <a:latin typeface="+mn-lt"/>
                <a:ea typeface="+mn-ea"/>
                <a:cs typeface="+mn-cs"/>
              </a:rPr>
              <a:t>How does that affect concurrency when at full load?</a:t>
            </a:r>
            <a:endParaRPr lang="en-US" sz="1200" kern="1200">
              <a:solidFill>
                <a:schemeClr val="tx1"/>
              </a:solidFill>
              <a:effectLst/>
              <a:latin typeface="+mn-lt"/>
              <a:ea typeface="+mn-ea"/>
              <a:cs typeface="+mn-cs"/>
            </a:endParaRPr>
          </a:p>
          <a:p>
            <a:pPr marL="171450" lvl="0" indent="-171450" fontAlgn="base">
              <a:buFont typeface="Arial" panose="020B0604020202020204" pitchFamily="34" charset="0"/>
              <a:buChar char="•"/>
            </a:pP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Positives:</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Aurora is good at OLTP apps for databases &lt;100GB (same as RDS/Heroku/etc.)</a:t>
            </a:r>
            <a:endParaRPr lang="en-US" sz="1400" kern="1200">
              <a:solidFill>
                <a:schemeClr val="tx1"/>
              </a:solidFill>
              <a:effectLst/>
              <a:latin typeface="+mn-lt"/>
              <a:ea typeface="+mn-ea"/>
              <a:cs typeface="+mn-cs"/>
            </a:endParaRPr>
          </a:p>
          <a:p>
            <a:pPr marL="171450" lvl="0" indent="-171450" fontAlgn="base">
              <a:buFont typeface="Arial" panose="020B0604020202020204" pitchFamily="34" charset="0"/>
              <a:buChar char="•"/>
            </a:pPr>
            <a:r>
              <a:rPr lang="en-US" sz="1200" kern="1200">
                <a:solidFill>
                  <a:schemeClr val="tx1"/>
                </a:solidFill>
                <a:effectLst/>
                <a:latin typeface="+mn-lt"/>
                <a:ea typeface="+mn-ea"/>
                <a:cs typeface="+mn-cs"/>
              </a:rPr>
              <a:t>Amazon's marketing suggests Aurora scales, but this is not comparable to the way distributed database scale. The storage layer has a cap of 64TB and ~300MB/s write capacity. You still only have single-node PostgreSQL instance of at most 32 cores/488GB. </a:t>
            </a:r>
            <a:endParaRPr lang="en-US" sz="14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You can have read replicas (again, same as RDS/Heroku/etc.), but every replica will have roughly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289B6-927D-764D-9769-314C19DAFB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8404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8/20/22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4126985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a:solidFill>
                  <a:srgbClr val="0563C1"/>
                </a:solidFill>
                <a:effectLst/>
                <a:latin typeface="Calibri" panose="020F0502020204030204" pitchFamily="34" charset="0"/>
                <a:ea typeface="Times New Roman" panose="02020603050405020304" pitchFamily="18" charset="0"/>
                <a:hlinkClick r:id="rId3"/>
              </a:rPr>
              <a:t>https://customers.microsoft.com/en-us/story/845146-transit-authority-improves-traffic-monitoring-with-azure-database-for-postgresql-hyperscale</a:t>
            </a:r>
            <a:endParaRPr lang="en-US" sz="1800">
              <a:effectLst/>
              <a:latin typeface="Calibri" panose="020F0502020204030204" pitchFamily="34" charset="0"/>
              <a:ea typeface="Calibri" panose="020F0502020204030204" pitchFamily="34" charset="0"/>
            </a:endParaRPr>
          </a:p>
          <a:p>
            <a:endParaRPr lang="en-US"/>
          </a:p>
          <a:p>
            <a:r>
              <a:rPr lang="en-US" b="0" i="0">
                <a:effectLst/>
                <a:latin typeface="SegoeUI"/>
              </a:rPr>
              <a:t>Helsinki Region Transport Authority (HSL) is responsible for more than half of all public transportation in Finland. Every day, over 1 million journeys are made on HSL bus, train, Metro, tram, and ferry services. To help log and monitor this traffic more efficiently, HSL replaced its on-premises PostgreSQL solution with a new system using Azure Database for PostgreSQL Hyperscale (</a:t>
            </a:r>
            <a:r>
              <a:rPr lang="en-US" b="0" i="0" err="1">
                <a:effectLst/>
                <a:latin typeface="SegoeUI"/>
              </a:rPr>
              <a:t>Citus</a:t>
            </a:r>
            <a:r>
              <a:rPr lang="en-US" b="0" i="0">
                <a:effectLst/>
                <a:latin typeface="SegoeUI"/>
              </a:rPr>
              <a:t>). The new solution dramatically improved performance while also reducing operating costs.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5054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392B89-7F7A-40C6-BA82-541ECD924F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8818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rPr>
              <a:t>How to govern and operate disparate environments at scale?</a:t>
            </a: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rPr>
              <a:t>How to ensure integrated security across the entire organization?</a:t>
            </a: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rPr>
              <a:t>How to best enable innovation and developer agility?</a:t>
            </a:r>
          </a:p>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236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3442-42F1-49F9-A400-5175855DC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17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alpha val="60000"/>
                  </a:schemeClr>
                </a:solidFill>
              </a:rPr>
              <a:t>It is one of the services offered with Azure Arc. Azure Arc is a hybrid solution that brings Azure PaaS services to any  physical infrastructure: on your premises, in public clouds (Azure, AWS, GCP) and at the Edge. </a:t>
            </a:r>
          </a:p>
          <a:p>
            <a:r>
              <a:rPr lang="en-US" sz="1200">
                <a:solidFill>
                  <a:schemeClr val="tx1">
                    <a:alpha val="60000"/>
                  </a:schemeClr>
                </a:solidFill>
              </a:rPr>
              <a:t>Azure Arc enabled PostgreSQL Hyperscale runs the standard PostgreSQL database engine along with the Open Source Citus extension.</a:t>
            </a:r>
          </a:p>
          <a:p>
            <a:r>
              <a:rPr lang="en-US" sz="1200">
                <a:solidFill>
                  <a:schemeClr val="tx1">
                    <a:alpha val="60000"/>
                  </a:schemeClr>
                </a:solidFill>
              </a:rPr>
              <a:t>Together they transforms the standard PostgreSQL database engine into a distributed database that offers unprecedented levels of scale and performance.</a:t>
            </a:r>
          </a:p>
          <a:p>
            <a:endParaRPr lang="en-US"/>
          </a:p>
        </p:txBody>
      </p:sp>
      <p:sp>
        <p:nvSpPr>
          <p:cNvPr id="4" name="Slide Number Placeholder 3"/>
          <p:cNvSpPr>
            <a:spLocks noGrp="1"/>
          </p:cNvSpPr>
          <p:nvPr>
            <p:ph type="sldNum" sz="quarter" idx="5"/>
          </p:nvPr>
        </p:nvSpPr>
        <p:spPr/>
        <p:txBody>
          <a:bodyPr/>
          <a:lstStyle/>
          <a:p>
            <a:fld id="{381B81E1-D1CF-456A-834B-29B6EF528848}" type="slidenum">
              <a:rPr lang="en-US" smtClean="0"/>
              <a:t>72</a:t>
            </a:fld>
            <a:endParaRPr lang="en-US"/>
          </a:p>
        </p:txBody>
      </p:sp>
    </p:spTree>
    <p:extLst>
      <p:ext uri="{BB962C8B-B14F-4D97-AF65-F5344CB8AC3E}">
        <p14:creationId xmlns:p14="http://schemas.microsoft.com/office/powerpoint/2010/main" val="12603338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8552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With Azure Arc, you can now bring Azure data services to any infrastructure </a:t>
            </a:r>
            <a:r>
              <a:rPr lang="en-US" sz="1200" b="1" i="0" kern="1200">
                <a:solidFill>
                  <a:schemeClr val="tx1"/>
                </a:solidFill>
                <a:effectLst/>
                <a:latin typeface="+mn-lt"/>
                <a:ea typeface="+mn-ea"/>
                <a:cs typeface="+mn-cs"/>
              </a:rPr>
              <a:t>across on-premises data centers, edge and 3rd party clouds, using Kubernetes on hardware of your choice</a:t>
            </a:r>
            <a:r>
              <a:rPr lang="en-US" sz="1200" b="0" i="0" kern="1200">
                <a:solidFill>
                  <a:schemeClr val="tx1"/>
                </a:solidFill>
                <a:effectLst/>
                <a:latin typeface="+mn-lt"/>
                <a:ea typeface="+mn-ea"/>
                <a:cs typeface="+mn-cs"/>
              </a:rPr>
              <a:t>.  For customers who need to maintain data estate on-premises, you will gain unique benefits for those on-premises data workloads.</a:t>
            </a:r>
          </a:p>
          <a:p>
            <a:endParaRPr lang="en-US" sz="1200" b="0" i="0" kern="1200">
              <a:solidFill>
                <a:schemeClr val="tx1"/>
              </a:solidFill>
              <a:effectLst/>
              <a:latin typeface="+mn-lt"/>
              <a:ea typeface="+mn-ea"/>
              <a:cs typeface="+mn-cs"/>
            </a:endParaRPr>
          </a:p>
          <a:p>
            <a:r>
              <a:rPr lang="en-US" sz="1200" b="0" i="0" u="sng" kern="1200">
                <a:solidFill>
                  <a:schemeClr val="tx1"/>
                </a:solidFill>
                <a:effectLst/>
                <a:latin typeface="+mn-lt"/>
                <a:ea typeface="+mn-ea"/>
                <a:cs typeface="+mn-cs"/>
              </a:rPr>
              <a:t>First, </a:t>
            </a:r>
            <a:r>
              <a:rPr lang="en-US" sz="1200" b="0" i="0" kern="1200">
                <a:solidFill>
                  <a:schemeClr val="tx1"/>
                </a:solidFill>
                <a:effectLst/>
                <a:latin typeface="+mn-lt"/>
                <a:ea typeface="+mn-ea"/>
                <a:cs typeface="+mn-cs"/>
              </a:rPr>
              <a:t>you will always be current, meaning updates and upgrades are </a:t>
            </a:r>
            <a:r>
              <a:rPr lang="en-US" sz="1200" b="1" i="0" kern="1200">
                <a:solidFill>
                  <a:schemeClr val="tx1"/>
                </a:solidFill>
                <a:effectLst/>
                <a:latin typeface="+mn-lt"/>
                <a:ea typeface="+mn-ea"/>
                <a:cs typeface="+mn-cs"/>
              </a:rPr>
              <a:t>fully automated</a:t>
            </a:r>
            <a:r>
              <a:rPr lang="en-US" sz="1200" b="0" i="0" kern="1200">
                <a:solidFill>
                  <a:schemeClr val="tx1"/>
                </a:solidFill>
                <a:effectLst/>
                <a:latin typeface="+mn-lt"/>
                <a:ea typeface="+mn-ea"/>
                <a:cs typeface="+mn-cs"/>
              </a:rPr>
              <a:t>, and the </a:t>
            </a:r>
            <a:r>
              <a:rPr lang="en-US" sz="1200" b="1" i="0" kern="1200">
                <a:solidFill>
                  <a:schemeClr val="tx1"/>
                </a:solidFill>
                <a:effectLst/>
                <a:latin typeface="+mn-lt"/>
                <a:ea typeface="+mn-ea"/>
                <a:cs typeface="+mn-cs"/>
              </a:rPr>
              <a:t>deployment is controlled by your policy. </a:t>
            </a:r>
            <a:r>
              <a:rPr lang="en-US" sz="1200" b="0" i="0" kern="1200">
                <a:solidFill>
                  <a:schemeClr val="tx1"/>
                </a:solidFill>
                <a:effectLst/>
                <a:latin typeface="+mn-lt"/>
                <a:ea typeface="+mn-ea"/>
                <a:cs typeface="+mn-cs"/>
              </a:rPr>
              <a:t>You will gain unique and cloud proven innovation ahead of any other hybrid cloud offering like the </a:t>
            </a:r>
            <a:r>
              <a:rPr lang="en-US" sz="1200" b="1" i="0" kern="1200">
                <a:solidFill>
                  <a:schemeClr val="tx1"/>
                </a:solidFill>
                <a:effectLst/>
                <a:latin typeface="+mn-lt"/>
                <a:ea typeface="+mn-ea"/>
                <a:cs typeface="+mn-cs"/>
              </a:rPr>
              <a:t>evergreen SQL with no end-of-support </a:t>
            </a:r>
            <a:r>
              <a:rPr lang="en-US" sz="1200" b="0" i="0" kern="1200">
                <a:solidFill>
                  <a:schemeClr val="tx1"/>
                </a:solidFill>
                <a:effectLst/>
                <a:latin typeface="+mn-lt"/>
                <a:ea typeface="+mn-ea"/>
                <a:cs typeface="+mn-cs"/>
              </a:rPr>
              <a:t>through Azure SQL Database, and the </a:t>
            </a:r>
            <a:r>
              <a:rPr lang="en-US" sz="1200" b="1" i="0" kern="1200">
                <a:solidFill>
                  <a:schemeClr val="tx1"/>
                </a:solidFill>
                <a:effectLst/>
                <a:latin typeface="+mn-lt"/>
                <a:ea typeface="+mn-ea"/>
                <a:cs typeface="+mn-cs"/>
              </a:rPr>
              <a:t>hyperscale deployment option of Azure Database for PostgreSQL</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u="sng" kern="1200">
                <a:solidFill>
                  <a:schemeClr val="tx1"/>
                </a:solidFill>
                <a:effectLst/>
                <a:latin typeface="+mn-lt"/>
                <a:ea typeface="+mn-ea"/>
                <a:cs typeface="+mn-cs"/>
              </a:rPr>
              <a:t>Second, </a:t>
            </a:r>
            <a:r>
              <a:rPr lang="en-US" sz="1200" b="0" i="0" kern="1200">
                <a:solidFill>
                  <a:schemeClr val="tx1"/>
                </a:solidFill>
                <a:effectLst/>
                <a:latin typeface="+mn-lt"/>
                <a:ea typeface="+mn-ea"/>
                <a:cs typeface="+mn-cs"/>
              </a:rPr>
              <a:t>we will bring cloud elasticity on-premises so you can optimize performance of data workloads with the ability to </a:t>
            </a:r>
            <a:r>
              <a:rPr lang="en-US" sz="1200" b="1" i="0" kern="1200">
                <a:solidFill>
                  <a:schemeClr val="tx1"/>
                </a:solidFill>
                <a:effectLst/>
                <a:latin typeface="+mn-lt"/>
                <a:ea typeface="+mn-ea"/>
                <a:cs typeface="+mn-cs"/>
              </a:rPr>
              <a:t>dynamically scale up/down and scale out, without application downtime</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u="sng" kern="1200">
                <a:solidFill>
                  <a:schemeClr val="tx1"/>
                </a:solidFill>
                <a:effectLst/>
                <a:latin typeface="+mn-lt"/>
                <a:ea typeface="+mn-ea"/>
                <a:cs typeface="+mn-cs"/>
              </a:rPr>
              <a:t>Moreover, </a:t>
            </a:r>
            <a:r>
              <a:rPr lang="en-US" sz="1200" b="0" i="0" kern="1200">
                <a:solidFill>
                  <a:schemeClr val="tx1"/>
                </a:solidFill>
                <a:effectLst/>
                <a:latin typeface="+mn-lt"/>
                <a:ea typeface="+mn-ea"/>
                <a:cs typeface="+mn-cs"/>
              </a:rPr>
              <a:t>by connecting to Azure you will gain unified management.  Imagine being able to see your data services running on-premises along side those running in Azure through </a:t>
            </a:r>
            <a:r>
              <a:rPr lang="en-US" sz="1200" b="1" i="0" kern="1200">
                <a:solidFill>
                  <a:schemeClr val="tx1"/>
                </a:solidFill>
                <a:effectLst/>
                <a:latin typeface="+mn-lt"/>
                <a:ea typeface="+mn-ea"/>
                <a:cs typeface="+mn-cs"/>
              </a:rPr>
              <a:t>a single pane of glass, using familiar tools </a:t>
            </a:r>
            <a:r>
              <a:rPr lang="en-US" sz="1200" b="0" i="0" kern="1200">
                <a:solidFill>
                  <a:schemeClr val="tx1"/>
                </a:solidFill>
                <a:effectLst/>
                <a:latin typeface="+mn-lt"/>
                <a:ea typeface="+mn-ea"/>
                <a:cs typeface="+mn-cs"/>
              </a:rPr>
              <a:t>like </a:t>
            </a:r>
            <a:r>
              <a:rPr lang="en-US" sz="1200" b="1" i="0" kern="1200">
                <a:solidFill>
                  <a:schemeClr val="tx1"/>
                </a:solidFill>
                <a:effectLst/>
                <a:latin typeface="+mn-lt"/>
                <a:ea typeface="+mn-ea"/>
                <a:cs typeface="+mn-cs"/>
              </a:rPr>
              <a:t>Azure Portal, Azure Data Studio and Azure CLI</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u="sng" kern="1200">
                <a:solidFill>
                  <a:schemeClr val="tx1"/>
                </a:solidFill>
                <a:effectLst/>
                <a:latin typeface="+mn-lt"/>
                <a:ea typeface="+mn-ea"/>
                <a:cs typeface="+mn-cs"/>
              </a:rPr>
              <a:t>For the first time, </a:t>
            </a:r>
            <a:r>
              <a:rPr lang="en-US" sz="1200" b="0" i="0" kern="1200">
                <a:solidFill>
                  <a:schemeClr val="tx1"/>
                </a:solidFill>
                <a:effectLst/>
                <a:latin typeface="+mn-lt"/>
                <a:ea typeface="+mn-ea"/>
                <a:cs typeface="+mn-cs"/>
              </a:rPr>
              <a:t>you will be able to </a:t>
            </a:r>
            <a:r>
              <a:rPr lang="en-US" sz="1200" b="1" i="0" kern="1200">
                <a:solidFill>
                  <a:schemeClr val="tx1"/>
                </a:solidFill>
                <a:effectLst/>
                <a:latin typeface="+mn-lt"/>
                <a:ea typeface="+mn-ea"/>
                <a:cs typeface="+mn-cs"/>
              </a:rPr>
              <a:t>access Azure’s industry leading security and governance capabilities </a:t>
            </a:r>
            <a:r>
              <a:rPr lang="en-US" sz="1200" b="0" i="0" kern="1200">
                <a:solidFill>
                  <a:schemeClr val="tx1"/>
                </a:solidFill>
                <a:effectLst/>
                <a:latin typeface="+mn-lt"/>
                <a:ea typeface="+mn-ea"/>
                <a:cs typeface="+mn-cs"/>
              </a:rPr>
              <a:t>to your on-premises data workloads using Azure Security Center, Azure policy and Azure RBAC to </a:t>
            </a:r>
            <a:r>
              <a:rPr lang="en-US" sz="1200" b="1" i="0" kern="1200">
                <a:solidFill>
                  <a:schemeClr val="tx1"/>
                </a:solidFill>
                <a:effectLst/>
                <a:latin typeface="+mn-lt"/>
                <a:ea typeface="+mn-ea"/>
                <a:cs typeface="+mn-cs"/>
              </a:rPr>
              <a:t>protect your data on-premises.</a:t>
            </a:r>
          </a:p>
          <a:p>
            <a:endParaRPr lang="en-US" sz="1200" b="0" i="0" kern="1200">
              <a:solidFill>
                <a:schemeClr val="tx1"/>
              </a:solidFill>
              <a:effectLst/>
              <a:latin typeface="+mn-lt"/>
              <a:ea typeface="+mn-ea"/>
              <a:cs typeface="+mn-cs"/>
            </a:endParaRPr>
          </a:p>
          <a:p>
            <a:r>
              <a:rPr lang="en-US" sz="1200" b="0" i="0" u="sng" kern="1200">
                <a:solidFill>
                  <a:schemeClr val="tx1"/>
                </a:solidFill>
                <a:effectLst/>
                <a:latin typeface="+mn-lt"/>
                <a:ea typeface="+mn-ea"/>
                <a:cs typeface="+mn-cs"/>
              </a:rPr>
              <a:t>Best of all</a:t>
            </a:r>
            <a:r>
              <a:rPr lang="en-US" sz="1200" b="0" i="0" kern="1200">
                <a:solidFill>
                  <a:schemeClr val="tx1"/>
                </a:solidFill>
                <a:effectLst/>
                <a:latin typeface="+mn-lt"/>
                <a:ea typeface="+mn-ea"/>
                <a:cs typeface="+mn-cs"/>
              </a:rPr>
              <a:t>, you can now have </a:t>
            </a:r>
            <a:r>
              <a:rPr lang="en-US" sz="1200" b="1" i="0" kern="1200">
                <a:solidFill>
                  <a:schemeClr val="tx1"/>
                </a:solidFill>
                <a:effectLst/>
                <a:latin typeface="+mn-lt"/>
                <a:ea typeface="+mn-ea"/>
                <a:cs typeface="+mn-cs"/>
              </a:rPr>
              <a:t>the option to use modern cloud billing model </a:t>
            </a:r>
            <a:r>
              <a:rPr lang="en-US" sz="1200" b="0" i="0" kern="1200">
                <a:solidFill>
                  <a:schemeClr val="tx1"/>
                </a:solidFill>
                <a:effectLst/>
                <a:latin typeface="+mn-lt"/>
                <a:ea typeface="+mn-ea"/>
                <a:cs typeface="+mn-cs"/>
              </a:rPr>
              <a:t>for better cost efficiency across your hybrid infrastructure.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9558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C0E98-D18B-45FE-8890-81B9CD767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845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0" i="0" u="none" strike="noStrike">
                <a:solidFill>
                  <a:srgbClr val="FFFFFF"/>
                </a:solidFill>
                <a:effectLst/>
                <a:latin typeface="Segoe UI" panose="020B0502040204020203" pitchFamily="34" charset="0"/>
              </a:rPr>
              <a:t>Get logos from here: </a:t>
            </a:r>
            <a:r>
              <a:rPr lang="en-US" b="0" i="0" u="sng" strike="noStrike">
                <a:solidFill>
                  <a:srgbClr val="50E6FF"/>
                </a:solidFill>
                <a:effectLst/>
                <a:latin typeface="Segoe UI" panose="020B0502040204020203" pitchFamily="34" charset="0"/>
                <a:hlinkClick r:id="rId3"/>
              </a:rPr>
              <a:t>https://opensource.microsoft.com/ecosystem/</a:t>
            </a:r>
            <a:r>
              <a:rPr lang="en-US" b="0" i="0" u="none" strike="noStrike">
                <a:solidFill>
                  <a:srgbClr val="FFFFFF"/>
                </a:solidFill>
                <a:effectLst/>
                <a:latin typeface="Segoe UI" panose="020B0502040204020203" pitchFamily="34" charset="0"/>
              </a:rPr>
              <a:t> (Scroll down page)</a:t>
            </a:r>
            <a:r>
              <a:rPr lang="en-US" b="0" i="0">
                <a:effectLst/>
                <a:latin typeface="Segoe UI" panose="020B0502040204020203" pitchFamily="34" charset="0"/>
              </a:rPr>
              <a:t>​</a:t>
            </a:r>
            <a:endParaRPr lang="en-US" b="0" i="0">
              <a:effectLst/>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8/20/22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376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last but definitely not the least, we provide integration points with Active Directory Integration, Azure Data Factory and </a:t>
            </a:r>
            <a:r>
              <a:rPr lang="en-US" err="1"/>
              <a:t>PowerBI</a:t>
            </a:r>
            <a:r>
              <a:rPr lang="en-US"/>
              <a:t> so that you can build your application end to end on Azure.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8/20/22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734405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Microsoft Azure is the cloud that lets you turn ideas into solutions with more than 100 services to build, deploy, and manage </a:t>
            </a:r>
            <a:r>
              <a:rPr lang="en-US" sz="1200" b="0" i="0" u="none" strike="noStrike" kern="1200">
                <a:solidFill>
                  <a:schemeClr val="tx1"/>
                </a:solidFill>
                <a:effectLst/>
                <a:latin typeface="+mn-lt"/>
                <a:ea typeface="+mn-ea"/>
                <a:cs typeface="+mn-cs"/>
              </a:rPr>
              <a:t>applications—in the cloud, on-premises, and at the edge—using the tools and frameworks of your choice.  Our track record of continuous innovation supports your development today and your visions for tomorrow.  Over the past year, we’ve launched over 1000 capabilities on the platform, helping our customers be future-ready. </a:t>
            </a:r>
            <a:r>
              <a:rPr lang="en-US" sz="1200"/>
              <a:t>The cloud is moving fast – every week a new technology is coming out. So it’s about meeting new capabilities now and investing in those on the horizon.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sz="1200"/>
              <a:t>In the world of data, we are committed to </a:t>
            </a:r>
            <a:r>
              <a:rPr lang="en-US" sz="1200" kern="1200">
                <a:solidFill>
                  <a:schemeClr val="tx1"/>
                </a:solidFill>
                <a:effectLst/>
                <a:latin typeface="+mn-lt"/>
                <a:ea typeface="+mn-ea"/>
                <a:cs typeface="+mn-cs"/>
              </a:rPr>
              <a:t>empowering organizations to build on their terms with flexibility and choice, and that includes the </a:t>
            </a:r>
            <a:r>
              <a:rPr lang="en-US" sz="1200" b="1" kern="1200">
                <a:solidFill>
                  <a:schemeClr val="tx1"/>
                </a:solidFill>
                <a:effectLst/>
                <a:latin typeface="+mn-lt"/>
                <a:ea typeface="+mn-ea"/>
                <a:cs typeface="+mn-cs"/>
              </a:rPr>
              <a:t>freedom to operate anywhere</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Nothing is more important than trust, particularly when you’re talking about the cloud. We spend $1B a year on cyber security with 3500 cyber security engineers who are constantly monitoring your data for threats. We’ve invested ahead of the curve in </a:t>
            </a:r>
            <a:r>
              <a:rPr lang="en-US" sz="1200" b="1" kern="1200">
                <a:solidFill>
                  <a:schemeClr val="tx1"/>
                </a:solidFill>
                <a:effectLst/>
                <a:latin typeface="+mn-lt"/>
                <a:ea typeface="+mn-ea"/>
                <a:cs typeface="+mn-cs"/>
              </a:rPr>
              <a:t>layers of security with built-in controls </a:t>
            </a:r>
            <a:r>
              <a:rPr lang="en-US" sz="1200" kern="1200">
                <a:solidFill>
                  <a:schemeClr val="tx1"/>
                </a:solidFill>
                <a:effectLst/>
                <a:latin typeface="+mn-lt"/>
                <a:ea typeface="+mn-ea"/>
                <a:cs typeface="+mn-cs"/>
              </a:rPr>
              <a:t>to protect your data and close the gaps that attackers can exploit.  Trust your workloads to Azure, built upon the most secure cloud with the broadest compliance coverage.</a:t>
            </a:r>
            <a:endParaRPr lang="en-US" sz="1200"/>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Break through the resource constraints of modern application development with </a:t>
            </a:r>
            <a:r>
              <a:rPr lang="en-US" sz="1200" b="1" kern="1200">
                <a:solidFill>
                  <a:schemeClr val="tx1"/>
                </a:solidFill>
                <a:effectLst/>
                <a:latin typeface="+mn-lt"/>
                <a:ea typeface="+mn-ea"/>
                <a:cs typeface="+mn-cs"/>
              </a:rPr>
              <a:t>limitless scale</a:t>
            </a:r>
            <a:r>
              <a:rPr lang="en-US" sz="1200" kern="1200">
                <a:solidFill>
                  <a:schemeClr val="tx1"/>
                </a:solidFill>
                <a:effectLst/>
                <a:latin typeface="+mn-lt"/>
                <a:ea typeface="+mn-ea"/>
                <a:cs typeface="+mn-cs"/>
              </a:rPr>
              <a:t> that goes </a:t>
            </a:r>
            <a:r>
              <a:rPr lang="en-US" sz="1200" u="sng" kern="1200">
                <a:solidFill>
                  <a:schemeClr val="tx1"/>
                </a:solidFill>
                <a:effectLst/>
                <a:latin typeface="+mn-lt"/>
                <a:ea typeface="+mn-ea"/>
                <a:cs typeface="+mn-cs"/>
                <a:hlinkClick r:id="rId3"/>
              </a:rPr>
              <a:t>far beyond other cloud providers</a:t>
            </a:r>
            <a:r>
              <a:rPr lang="en-US" sz="1200" u="sng"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Modernize existing apps or build new apps on Azure with </a:t>
            </a:r>
            <a:r>
              <a:rPr lang="en-US" sz="1200" b="1" kern="1200">
                <a:solidFill>
                  <a:schemeClr val="tx1"/>
                </a:solidFill>
                <a:effectLst/>
                <a:latin typeface="+mn-lt"/>
                <a:ea typeface="+mn-ea"/>
                <a:cs typeface="+mn-cs"/>
              </a:rPr>
              <a:t>built-in, AI-based technologies</a:t>
            </a:r>
            <a:r>
              <a:rPr lang="en-US" sz="1200" kern="1200">
                <a:solidFill>
                  <a:schemeClr val="tx1"/>
                </a:solidFill>
                <a:effectLst/>
                <a:latin typeface="+mn-lt"/>
                <a:ea typeface="+mn-ea"/>
                <a:cs typeface="+mn-cs"/>
              </a:rPr>
              <a:t> that power new customer experiences. </a:t>
            </a:r>
            <a:endParaRPr lang="en-US" sz="1200" u="sng" kern="1200">
              <a:solidFill>
                <a:schemeClr val="tx1"/>
              </a:solidFill>
              <a:effectLst/>
              <a:latin typeface="+mn-lt"/>
              <a:ea typeface="+mn-ea"/>
              <a:cs typeface="+mn-cs"/>
            </a:endParaRPr>
          </a:p>
          <a:p>
            <a:endParaRPr lang="en-US" sz="1200"/>
          </a:p>
          <a:p>
            <a:r>
              <a:rPr lang="en-US" sz="1200"/>
              <a:t>Azure can help you innovate today, tomorrow, and in the future. We are constantly providing capabilities that can help meet your needs.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8/20/22 2:36 PM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1280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last but definitely not the least, we provide integration points with Active Directory Integration, Azure Data Factory and PowerBI so that you can build your application end to end on Azure.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8/20/22 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62830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last but definitely not the least, we provide integration points with Active Directory Integration, Azure Data Factory and PowerBI so that you can build your application end to end on Azure.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8/20/22 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800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last but definitely not the least, we provide integration points with Active Directory Integration, Azure Data Factory and PowerBI so that you can build your application end to end on Azure.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8/20/22 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296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last but definitely not the least, we provide integration points with Active Directory Integration, Azure Data Factory and PowerBI so that you can build your application end to end on Azure.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8/20/22 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077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last but definitely not the least, we provide integration points with Active Directory Integration, Azure Data Factory and PowerBI so that you can build your application end to end on Azure.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8/20/22 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24940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4210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why is PG so popular?</a:t>
            </a:r>
          </a:p>
          <a:p>
            <a:endParaRPr lang="en-US"/>
          </a:p>
          <a:p>
            <a:pPr marL="228600" indent="-228600">
              <a:buAutoNum type="arabicPeriod"/>
            </a:pPr>
            <a:r>
              <a:rPr lang="en-US"/>
              <a:t>Postgres is Open source which is financially palatable for many </a:t>
            </a:r>
            <a:r>
              <a:rPr lang="en-US">
                <a:sym typeface="Wingdings" pitchFamily="2" charset="2"/>
              </a:rPr>
              <a:t></a:t>
            </a:r>
            <a:endParaRPr lang="en-US"/>
          </a:p>
          <a:p>
            <a:pPr marL="685800" lvl="1" indent="-228600">
              <a:buFont typeface="Arial" panose="020B0604020202020204" pitchFamily="34" charset="0"/>
              <a:buChar char="•"/>
            </a:pPr>
            <a:r>
              <a:rPr lang="en-US"/>
              <a:t>Huge community invested in building the product</a:t>
            </a:r>
          </a:p>
          <a:p>
            <a:pPr marL="685800" lvl="1" indent="-228600">
              <a:buFont typeface="Arial" panose="020B0604020202020204" pitchFamily="34" charset="0"/>
              <a:buChar char="•"/>
            </a:pPr>
            <a:r>
              <a:rPr lang="en-US"/>
              <a:t>Has consistent annual major releases with new functionality</a:t>
            </a:r>
          </a:p>
          <a:p>
            <a:pPr marL="228600" indent="-228600">
              <a:buAutoNum type="arabicPeriod"/>
            </a:pPr>
            <a:r>
              <a:rPr lang="en-US"/>
              <a:t>This powerful functionality leads to both robustness </a:t>
            </a:r>
          </a:p>
          <a:p>
            <a:pPr marL="228600" indent="-228600">
              <a:buAutoNum type="arabicPeriod"/>
            </a:pPr>
            <a:r>
              <a:rPr lang="en-US"/>
              <a:t>and the long history, 22 years, leads to stability.  </a:t>
            </a:r>
          </a:p>
          <a:p>
            <a:pPr marL="228600" indent="-228600">
              <a:buAutoNum type="arabicPeriod"/>
            </a:pPr>
            <a:r>
              <a:rPr lang="en-US"/>
              <a:t>So it’s battle tested and hardened</a:t>
            </a:r>
          </a:p>
          <a:p>
            <a:pPr marL="228600" lvl="0" indent="-228600">
              <a:buFont typeface="+mj-lt"/>
              <a:buAutoNum type="arabicPeriod"/>
            </a:pPr>
            <a:r>
              <a:rPr lang="en-US"/>
              <a:t>Lastly its viewed in the market as a platform to be confident in:</a:t>
            </a:r>
          </a:p>
          <a:p>
            <a:pPr lvl="1"/>
            <a:endParaRPr lang="en-US"/>
          </a:p>
          <a:p>
            <a:pPr lvl="1"/>
            <a:r>
              <a:rPr lang="en-US"/>
              <a:t>Some recent recognition is:</a:t>
            </a:r>
          </a:p>
          <a:p>
            <a:pPr marL="628650" lvl="1" indent="-171450">
              <a:buFont typeface="Arial" panose="020B0604020202020204" pitchFamily="34" charset="0"/>
              <a:buChar char="•"/>
            </a:pPr>
            <a:r>
              <a:rPr lang="en-US"/>
              <a:t>PG is continuously growing in popularity</a:t>
            </a:r>
          </a:p>
          <a:p>
            <a:pPr marL="1085850" lvl="2" indent="-171450">
              <a:buFont typeface="Arial" panose="020B0604020202020204" pitchFamily="34" charset="0"/>
              <a:buChar char="•"/>
            </a:pPr>
            <a:r>
              <a:rPr lang="en-US"/>
              <a:t>Top in “most loved”  and “wanted” by Stack Overflows ‘19 survey</a:t>
            </a:r>
          </a:p>
          <a:p>
            <a:pPr marL="628650" lvl="1" indent="-171450">
              <a:buFont typeface="Arial" panose="020B0604020202020204" pitchFamily="34" charset="0"/>
              <a:buChar char="•"/>
            </a:pPr>
            <a:r>
              <a:rPr lang="en-US"/>
              <a:t>DBMS of the year now 2 years in a row by DB-Engines</a:t>
            </a:r>
          </a:p>
          <a:p>
            <a:endParaRPr lang="en-US"/>
          </a:p>
          <a:p>
            <a:r>
              <a:rPr lang="en-US"/>
              <a:t>Now feature-wise [CLICK]</a:t>
            </a:r>
          </a:p>
          <a:p>
            <a:endParaRPr lang="en-US"/>
          </a:p>
          <a:p>
            <a:r>
              <a:rPr lang="en-US"/>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https://insights.stackoverflow.com/survey/2019?utm_source=so-owned&amp;utm_medium=blog&amp;utm_campaign=dev-survey-2019&amp;utm_content=launch-blog</a:t>
            </a:r>
            <a:endParaRPr kumimoji="0" lang="en-US" sz="1200" b="0" i="0" u="none" strike="noStrike" kern="1200" cap="none" spc="0" normalizeH="0" baseline="0" noProof="0">
              <a:ln>
                <a:noFill/>
              </a:ln>
              <a:solidFill>
                <a:schemeClr val="accent4"/>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https://db-engines.com/en/blog_post/76</a:t>
            </a:r>
            <a:r>
              <a:rPr kumimoji="0" lang="en-US" sz="1200" b="0" i="0" u="none" strike="noStrike" kern="1200" cap="none" spc="0" normalizeH="0" baseline="0" noProof="0">
                <a:ln>
                  <a:noFill/>
                </a:ln>
                <a:solidFill>
                  <a:schemeClr val="accent4"/>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https://db-engines.com/en/ranking_trend/system/PostgreSQL</a:t>
            </a:r>
            <a:r>
              <a:rPr kumimoji="0" lang="en-US" sz="1200" b="0" i="0" u="none" strike="noStrike" kern="1200" cap="none" spc="0" normalizeH="0" baseline="0" noProof="0">
                <a:ln>
                  <a:noFill/>
                </a:ln>
                <a:solidFill>
                  <a:schemeClr val="accent4"/>
                </a:solidFill>
                <a:effectLst/>
                <a:uLnTx/>
                <a:uFillTx/>
                <a:latin typeface="Segoe UI"/>
                <a:ea typeface="+mn-ea"/>
                <a:cs typeface="+mn-cs"/>
              </a:rPr>
              <a:t> </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11151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community behind PG has contributed a lot to its development; including MSFT contributions.</a:t>
            </a:r>
          </a:p>
          <a:p>
            <a:endParaRPr lang="en-US"/>
          </a:p>
          <a:p>
            <a:r>
              <a:rPr lang="en-US"/>
              <a:t>For instance: [MAKE CONVERSATIONAL/FLUID]</a:t>
            </a:r>
          </a:p>
          <a:p>
            <a:endParaRPr lang="en-US"/>
          </a:p>
          <a:p>
            <a:pPr marL="228600" lvl="0" indent="-228600">
              <a:buAutoNum type="arabicPeriod"/>
            </a:pPr>
            <a:r>
              <a:rPr lang="en-US"/>
              <a:t>Its not just Structured data.  You can use semi-structured, key value, geo spatial, IP’s, </a:t>
            </a:r>
            <a:r>
              <a:rPr lang="en-US" err="1"/>
              <a:t>etc</a:t>
            </a:r>
            <a:r>
              <a:rPr lang="en-US"/>
              <a:t> – and you're also most likely able to index on those to increase speed &amp; performance</a:t>
            </a:r>
          </a:p>
          <a:p>
            <a:pPr marL="685800" lvl="1" indent="-228600">
              <a:buFont typeface="Arial" panose="020B0604020202020204" pitchFamily="34" charset="0"/>
              <a:buChar char="•"/>
            </a:pPr>
            <a:r>
              <a:rPr lang="en-US"/>
              <a:t>PG has support for wide variety of indexes (json, gin, </a:t>
            </a:r>
            <a:r>
              <a:rPr lang="en-US" err="1"/>
              <a:t>brin</a:t>
            </a:r>
            <a:r>
              <a:rPr lang="en-US"/>
              <a:t>, </a:t>
            </a:r>
            <a:r>
              <a:rPr lang="en-US" err="1"/>
              <a:t>btree</a:t>
            </a:r>
            <a:r>
              <a:rPr lang="en-US"/>
              <a:t>, and others).  Not just one type of index</a:t>
            </a:r>
          </a:p>
          <a:p>
            <a:pPr marL="685800" lvl="1" indent="-228600">
              <a:buFont typeface="Arial" panose="020B0604020202020204" pitchFamily="34" charset="0"/>
              <a:buChar char="•"/>
            </a:pPr>
            <a:r>
              <a:rPr lang="en-US"/>
              <a:t>And its not just storage but can query very fast</a:t>
            </a:r>
          </a:p>
          <a:p>
            <a:pPr marL="228600" lvl="0" indent="-228600">
              <a:buAutoNum type="arabicPeriod"/>
            </a:pPr>
            <a:r>
              <a:rPr lang="en-US"/>
              <a:t>Built in functions which Citus also takes advantage of like mapping, to allow computation in the DB</a:t>
            </a:r>
          </a:p>
          <a:p>
            <a:pPr marL="685800" lvl="1" indent="-228600">
              <a:buFont typeface="Arial" panose="020B0604020202020204" pitchFamily="34" charset="0"/>
              <a:buChar char="•"/>
            </a:pPr>
            <a:r>
              <a:rPr lang="en-US" err="1"/>
              <a:t>Theres</a:t>
            </a:r>
            <a:r>
              <a:rPr lang="en-US"/>
              <a:t> Functions to match and convert.  Maybe for instance where a road intersects a lake.</a:t>
            </a:r>
          </a:p>
          <a:p>
            <a:pPr marL="685800" lvl="1" indent="-228600">
              <a:buFont typeface="Arial" panose="020B0604020202020204" pitchFamily="34" charset="0"/>
              <a:buChar char="•"/>
            </a:pPr>
            <a:r>
              <a:rPr lang="en-US"/>
              <a:t>But done w/in the DB</a:t>
            </a:r>
          </a:p>
          <a:p>
            <a:pPr marL="228600" lvl="0" indent="-228600">
              <a:buAutoNum type="arabicPeriod"/>
            </a:pPr>
            <a:r>
              <a:rPr lang="en-US"/>
              <a:t>It has JSON</a:t>
            </a:r>
          </a:p>
          <a:p>
            <a:pPr marL="685800" lvl="1" indent="-228600">
              <a:buFont typeface="Arial" panose="020B0604020202020204" pitchFamily="34" charset="0"/>
              <a:buChar char="•"/>
            </a:pPr>
            <a:r>
              <a:rPr lang="en-US"/>
              <a:t>not just storage and retrieval but indexing w/in json objects</a:t>
            </a:r>
          </a:p>
          <a:p>
            <a:pPr marL="685800" lvl="1" indent="-228600">
              <a:buFont typeface="Arial" panose="020B0604020202020204" pitchFamily="34" charset="0"/>
              <a:buChar char="•"/>
            </a:pPr>
            <a:r>
              <a:rPr lang="en-US"/>
              <a:t>So with non relational and semi-structure data it uses the indexing concept for fast retrieval</a:t>
            </a:r>
          </a:p>
          <a:p>
            <a:pPr marL="228600" lvl="0" indent="-228600">
              <a:buAutoNum type="arabicPeriod"/>
            </a:pPr>
            <a:r>
              <a:rPr lang="en-US"/>
              <a:t>And further you can extend PG to much more functionality by allowing extensions beyond just the core:</a:t>
            </a:r>
          </a:p>
          <a:p>
            <a:pPr marL="685800" lvl="1" indent="-228600">
              <a:buFont typeface="Arial" panose="020B0604020202020204" pitchFamily="34" charset="0"/>
              <a:buChar char="•"/>
            </a:pPr>
            <a:r>
              <a:rPr lang="en-US"/>
              <a:t>Examples are:</a:t>
            </a:r>
          </a:p>
          <a:p>
            <a:pPr marL="1143000" lvl="2" indent="-228600">
              <a:buAutoNum type="arabicPeriod"/>
            </a:pPr>
            <a:r>
              <a:rPr lang="en-US" err="1"/>
              <a:t>Postgis</a:t>
            </a:r>
            <a:r>
              <a:rPr lang="en-US"/>
              <a:t> – geo spatial, (don’t start from scratch)  </a:t>
            </a:r>
          </a:p>
          <a:p>
            <a:pPr marL="1143000" lvl="2" indent="-228600">
              <a:buAutoNum type="arabicPeriod"/>
            </a:pPr>
            <a:r>
              <a:rPr lang="en-US"/>
              <a:t>Time series – PG </a:t>
            </a:r>
            <a:r>
              <a:rPr lang="en-US" err="1"/>
              <a:t>Partman</a:t>
            </a:r>
            <a:r>
              <a:rPr lang="en-US"/>
              <a:t> or timescale for faster perf when querying on time,</a:t>
            </a:r>
          </a:p>
          <a:p>
            <a:pPr marL="1143000" lvl="2" indent="-228600">
              <a:buAutoNum type="arabicPeriod"/>
            </a:pPr>
            <a:r>
              <a:rPr lang="en-US"/>
              <a:t>Fast approximations to do count distinct or find 10 N object in a database with - HLL, </a:t>
            </a:r>
            <a:r>
              <a:rPr lang="en-US" err="1"/>
              <a:t>TopN</a:t>
            </a:r>
            <a:endParaRPr lang="en-US"/>
          </a:p>
          <a:p>
            <a:pPr marL="1143000" lvl="2" indent="-228600">
              <a:buAutoNum type="arabicPeriod"/>
            </a:pPr>
            <a:r>
              <a:rPr lang="en-US"/>
              <a:t>and </a:t>
            </a:r>
            <a:r>
              <a:rPr lang="en-US" err="1"/>
              <a:t>PGCron</a:t>
            </a:r>
            <a:r>
              <a:rPr lang="en-US"/>
              <a:t> to run jobs w/in the DB</a:t>
            </a:r>
          </a:p>
          <a:p>
            <a:pPr marL="0" lvl="0" indent="0">
              <a:buNone/>
            </a:pPr>
            <a:endParaRPr lang="en-US"/>
          </a:p>
          <a:p>
            <a:pPr marL="0" lvl="0" indent="0">
              <a:buNone/>
            </a:pPr>
            <a:endParaRPr lang="en-US"/>
          </a:p>
          <a:p>
            <a:pPr marL="0" lvl="0" indent="0">
              <a:buNone/>
            </a:pPr>
            <a:r>
              <a:rPr lang="en-US"/>
              <a:t>Postgres has a lot of functionality and worldwide engineer and developer support.  BECAUSE of this PG is gaining momentum in both adoption and satisfaction while many other DB’s are stagnant on that chart.</a:t>
            </a:r>
          </a:p>
          <a:p>
            <a:pPr marL="228600" lvl="0" indent="-228600">
              <a:buAutoNum type="arabicPeriod"/>
            </a:pPr>
            <a:endParaRPr lang="en-US"/>
          </a:p>
          <a:p>
            <a:pPr marL="228600" lvl="0" indent="-228600">
              <a:buAutoNum type="arabicPeriod"/>
            </a:pPr>
            <a:endParaRPr lang="en-US"/>
          </a:p>
          <a:p>
            <a:pPr marL="228600" lvl="0" indent="-228600">
              <a:buAutoNum type="arabicPeriod"/>
            </a:pPr>
            <a:endParaRPr lang="en-US"/>
          </a:p>
          <a:p>
            <a:r>
              <a:rPr lang="en-US"/>
              <a:t>Sources: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https://insights.stackoverflow.com/survey/2019?utm_source=so-owned&amp;utm_medium=blog&amp;utm_campaign=dev-survey-2019&amp;utm_content=launch-blog</a:t>
            </a:r>
            <a:endParaRPr kumimoji="0" lang="en-US" sz="1200" b="0" i="0" u="none" strike="noStrike" kern="1200" cap="none" spc="0" normalizeH="0" baseline="0" noProof="0">
              <a:ln>
                <a:noFill/>
              </a:ln>
              <a:solidFill>
                <a:schemeClr val="accent4"/>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https://db-engines.com/en/blog_post/76</a:t>
            </a:r>
            <a:r>
              <a:rPr kumimoji="0" lang="en-US" sz="1200" b="0" i="0" u="none" strike="noStrike" kern="1200" cap="none" spc="0" normalizeH="0" baseline="0" noProof="0">
                <a:ln>
                  <a:noFill/>
                </a:ln>
                <a:solidFill>
                  <a:schemeClr val="accent4"/>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https://db-engines.com/en/ranking_trend/system/PostgreSQL</a:t>
            </a:r>
            <a:r>
              <a:rPr kumimoji="0" lang="en-US" sz="1200" b="0" i="0" u="none" strike="noStrike" kern="1200" cap="none" spc="0" normalizeH="0" baseline="0" noProof="0">
                <a:ln>
                  <a:noFill/>
                </a:ln>
                <a:solidFill>
                  <a:schemeClr val="accent4"/>
                </a:solidFill>
                <a:effectLst/>
                <a:uLnTx/>
                <a:uFillTx/>
                <a:latin typeface="Segoe UI"/>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67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a:ea typeface="新細明體"/>
              <a:cs typeface="Calibri"/>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4A7FB-1EC1-4392-BA4E-227A434B8B4C}"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7391416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60074-8563-4F84-946D-F1435DF22C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9093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D71E05-3588-4CC8-883E-4919596DF3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338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r>
              <a:rPr lang="en-US"/>
              <a:t>https://customers.microsoft.com/en-us/story/822002-finxact-banks-on-azure-for-core-financial-services</a:t>
            </a:r>
          </a:p>
          <a:p>
            <a:endParaRPr lang="en-US"/>
          </a:p>
          <a:p>
            <a:r>
              <a:rPr lang="en-US" b="0" i="0">
                <a:effectLst/>
                <a:latin typeface="SegoeUI"/>
              </a:rPr>
              <a:t>A bank’s core software handles its most critical transactions, yet most banks still run expensive mainframe systems that can’t keep pace with a rapidly changing marketplace. </a:t>
            </a:r>
            <a:r>
              <a:rPr lang="en-US" b="0" i="0" err="1">
                <a:effectLst/>
                <a:latin typeface="SegoeUI"/>
              </a:rPr>
              <a:t>Finxact</a:t>
            </a:r>
            <a:r>
              <a:rPr lang="en-US" b="0" i="0">
                <a:effectLst/>
                <a:latin typeface="SegoeUI"/>
              </a:rPr>
              <a:t> is the innovator behind a new approach to a bank’s system of record—the core services that handle deposits, loans, and other banking functions. </a:t>
            </a:r>
            <a:r>
              <a:rPr lang="en-US" b="0" i="0" err="1">
                <a:effectLst/>
                <a:latin typeface="SegoeUI"/>
              </a:rPr>
              <a:t>Finxact</a:t>
            </a:r>
            <a:r>
              <a:rPr lang="en-US" b="0" i="0">
                <a:effectLst/>
                <a:latin typeface="SegoeUI"/>
              </a:rPr>
              <a:t> Core as a Service is a modern, cloud-native banking platform on Azure based on open-source components, and it’s giving agile banks a competitive edge.</a:t>
            </a:r>
            <a:endParaRPr lang="en-US"/>
          </a:p>
        </p:txBody>
      </p:sp>
    </p:spTree>
    <p:extLst>
      <p:ext uri="{BB962C8B-B14F-4D97-AF65-F5344CB8AC3E}">
        <p14:creationId xmlns:p14="http://schemas.microsoft.com/office/powerpoint/2010/main" val="25375547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https://customers.microsoft.com/en-us/story/782270-cloud9-esports-gaming-azure-power-bi</a:t>
            </a:r>
          </a:p>
          <a:p>
            <a:endParaRPr lang="en-US"/>
          </a:p>
          <a:p>
            <a:r>
              <a:rPr lang="en-US" b="0" i="0">
                <a:effectLst/>
                <a:latin typeface="SegoeUI"/>
              </a:rPr>
              <a:t>Competitive esports organization Cloud9 fields 14 teams across 12 of the most popular esports. To give its teams an edge over opponents, Cloud9 has brought in data scientists and embraced the power of cloud computing with Microsoft Azure. With data tools like Microsoft Power BI, Cloud9 saves time and gives its players, coaches, and executives meaningful insights into individual and team performance. These insights help Cloud9 better the competition—simultaneously boosting its profile and the popularity of esports.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B77466-98EE-664C-AEB4-58E98CC9B1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49337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https://customers.microsoft.com/story/fracttal-professionalservices-azure</a:t>
            </a:r>
          </a:p>
          <a:p>
            <a:endParaRPr lang="en-US"/>
          </a:p>
          <a:p>
            <a:r>
              <a:rPr lang="en-US" err="1"/>
              <a:t>Fracttal</a:t>
            </a:r>
            <a:r>
              <a:rPr lang="en-US"/>
              <a:t> is a company based in Chile specializing in building IOT based solution for the manufacturing industry. </a:t>
            </a:r>
          </a:p>
          <a:p>
            <a:endParaRPr lang="en-US"/>
          </a:p>
          <a:p>
            <a:r>
              <a:rPr lang="en-US"/>
              <a:t>IoT provider sought to standardize on a reliable cloud platform while preserving existing investments in open-source software, including its PostgreSQL database. They initially used Amazon Web Services for one year, including the Amazon Relational Database Service, but switched to Microsoft Azure and its </a:t>
            </a:r>
            <a:r>
              <a:rPr lang="en-US" b="1"/>
              <a:t>Azure Database for PostgreSQL </a:t>
            </a:r>
            <a:r>
              <a:rPr lang="en-US"/>
              <a:t>technology. Now, they gains exceptional service and attention from Microsoft, new customer opportunities, and a database solution that supports exponential growth. </a:t>
            </a:r>
          </a:p>
          <a:p>
            <a:endParaRPr lang="en-US"/>
          </a:p>
          <a:p>
            <a:r>
              <a:rPr lang="en-US"/>
              <a:t>The manageability of Azure freed up their developer time to focus more on applications than worry about database maintenance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4385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7813" y="820738"/>
            <a:ext cx="3914775" cy="2201862"/>
          </a:xfrm>
        </p:spPr>
      </p:sp>
      <p:sp>
        <p:nvSpPr>
          <p:cNvPr id="4" name="Slide Number Placeholder 3"/>
          <p:cNvSpPr>
            <a:spLocks noGrp="1"/>
          </p:cNvSpPr>
          <p:nvPr>
            <p:ph type="sldNum" sz="quarter" idx="5"/>
          </p:nvPr>
        </p:nvSpPr>
        <p:spPr/>
        <p:txBody>
          <a:bodyPr/>
          <a:lstStyle/>
          <a:p>
            <a:fld id="{CC8879B6-07CF-41BF-AA25-1C316A3F64F9}" type="slidenum">
              <a:rPr lang="en-US" smtClean="0"/>
              <a:t>94</a:t>
            </a:fld>
            <a:endParaRPr lang="en-US"/>
          </a:p>
        </p:txBody>
      </p:sp>
    </p:spTree>
    <p:extLst>
      <p:ext uri="{BB962C8B-B14F-4D97-AF65-F5344CB8AC3E}">
        <p14:creationId xmlns:p14="http://schemas.microsoft.com/office/powerpoint/2010/main" val="23828902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95</a:t>
            </a:fld>
            <a:endParaRPr lang="en-US"/>
          </a:p>
        </p:txBody>
      </p:sp>
    </p:spTree>
    <p:extLst>
      <p:ext uri="{BB962C8B-B14F-4D97-AF65-F5344CB8AC3E}">
        <p14:creationId xmlns:p14="http://schemas.microsoft.com/office/powerpoint/2010/main" val="47308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indent="-285750" algn="l" rtl="0" fontAlgn="base">
              <a:buFont typeface="Arial" panose="020B0604020202020204" pitchFamily="34" charset="0"/>
              <a:buChar char="•"/>
            </a:pPr>
            <a:endParaRPr lang="en-US" sz="1800" b="0" i="0" dirty="0">
              <a:solidFill>
                <a:srgbClr val="000000"/>
              </a:solidFill>
              <a:effectLst/>
              <a:latin typeface="Segoe UI" panose="020B0502040204020203" pitchFamily="34"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4A7FB-1EC1-4392-BA4E-227A434B8B4C}"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726217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Azure HDInsight is provides a fully managed service for your open source big data needs. Since our inception, we have been dedicated to the spirit and community of open source. Starting July 2020, Microsoft began supporting our distribution of Apache clusters full in-house, thus deepening our commitment to being 100% open. </a:t>
            </a:r>
          </a:p>
          <a:p>
            <a:endParaRPr lang="en-US">
              <a:cs typeface="Calibri"/>
            </a:endParaRPr>
          </a:p>
          <a:p>
            <a:r>
              <a:rPr lang="en-US">
                <a:cs typeface="Calibri"/>
              </a:rPr>
              <a:t>With HDInsight, customers get </a:t>
            </a:r>
            <a:r>
              <a:rPr lang="en-US"/>
              <a:t>all the benefits of open source analytics, but with the security, cost control, and enterprise-readiness of Azure. HDInsight is a managed cluster service that is integrated with other Azure services, including Azure Storage, Azure Networking and Monitoring. The native development capabilities and unified experience makes HDInsight developer-friendly, while its data science features boost data scientist productivity and makes implementation easy for IT administrators.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7F4DA-15F4-4C4D-A3BC-566A0847B7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818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7.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Master" Target="../slideMasters/slideMaster8.xml"/><Relationship Id="rId4" Type="http://schemas.openxmlformats.org/officeDocument/2006/relationships/image" Target="../media/image43.emf"/></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9.xml"/><Relationship Id="rId4" Type="http://schemas.openxmlformats.org/officeDocument/2006/relationships/image" Target="../media/image53.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9.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9.xml"/><Relationship Id="rId4" Type="http://schemas.openxmlformats.org/officeDocument/2006/relationships/image" Target="../media/image59.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9.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9.xml"/><Relationship Id="rId6" Type="http://schemas.openxmlformats.org/officeDocument/2006/relationships/image" Target="../media/image64.jpeg"/><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9.xml"/><Relationship Id="rId4" Type="http://schemas.openxmlformats.org/officeDocument/2006/relationships/image" Target="../media/image53.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9.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9.xml"/><Relationship Id="rId6" Type="http://schemas.openxmlformats.org/officeDocument/2006/relationships/image" Target="../media/image64.jpeg"/><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emf"/><Relationship Id="rId1" Type="http://schemas.openxmlformats.org/officeDocument/2006/relationships/slideMaster" Target="../slideMasters/slideMaster11.xml"/><Relationship Id="rId4" Type="http://schemas.openxmlformats.org/officeDocument/2006/relationships/image" Target="../media/image68.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hyperlink" Target="https://docs.microsoft.com/ja-jp/learn/paths/azure-fundamentals/" TargetMode="External"/><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Master" Target="../slideMasters/slideMaster12.xml"/><Relationship Id="rId4" Type="http://schemas.openxmlformats.org/officeDocument/2006/relationships/image" Target="../media/image75.emf"/></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2.png"/><Relationship Id="rId1" Type="http://schemas.openxmlformats.org/officeDocument/2006/relationships/slideMaster" Target="../slideMasters/slideMaster17.xml"/><Relationship Id="rId4" Type="http://schemas.openxmlformats.org/officeDocument/2006/relationships/image" Target="../media/image2.emf"/></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5.png"/><Relationship Id="rId1" Type="http://schemas.openxmlformats.org/officeDocument/2006/relationships/slideMaster" Target="../slideMasters/slideMaster19.xml"/><Relationship Id="rId4" Type="http://schemas.openxmlformats.org/officeDocument/2006/relationships/image" Target="../media/image86.png"/></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2.png"/><Relationship Id="rId1" Type="http://schemas.openxmlformats.org/officeDocument/2006/relationships/slideMaster" Target="../slideMasters/slideMaster20.xml"/><Relationship Id="rId4" Type="http://schemas.openxmlformats.org/officeDocument/2006/relationships/image" Target="../media/image2.emf"/></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2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440959" y="0"/>
            <a:ext cx="6995517" cy="6994525"/>
          </a:xfrm>
          <a:prstGeom prst="rect">
            <a:avLst/>
          </a:prstGeom>
        </p:spPr>
      </p:pic>
    </p:spTree>
    <p:extLst>
      <p:ext uri="{BB962C8B-B14F-4D97-AF65-F5344CB8AC3E}">
        <p14:creationId xmlns:p14="http://schemas.microsoft.com/office/powerpoint/2010/main" val="2762308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1046441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1"/>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04" lvl="0" indent="-23310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02978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2"/>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04" lvl="0" indent="-23310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04" lvl="0" indent="-23310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59532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2"/>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7"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6"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1"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68975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2"/>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7"/>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7"/>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7"/>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7"/>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7791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66512015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5"/>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4"/>
            <a:ext cx="7100774" cy="376706"/>
          </a:xfrm>
        </p:spPr>
        <p:txBody>
          <a:bodyPr/>
          <a:lstStyle>
            <a:lvl1pPr marL="0" indent="0">
              <a:spcAft>
                <a:spcPts val="1224"/>
              </a:spcAft>
              <a:buNone/>
              <a:defRPr sz="2448"/>
            </a:lvl1pPr>
            <a:lvl2pPr marL="23310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60"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94887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5"/>
            <a:ext cx="6803399" cy="439479"/>
          </a:xfrm>
        </p:spPr>
        <p:txBody>
          <a:bodyPr anchor="ctr" anchorCtr="0"/>
          <a:lstStyle>
            <a:lvl1pPr marL="0" indent="0">
              <a:spcAft>
                <a:spcPts val="1224"/>
              </a:spcAft>
              <a:buNone/>
              <a:defRPr sz="2856"/>
            </a:lvl1pPr>
            <a:lvl2pPr marL="233104" indent="0">
              <a:buNone/>
              <a:defRPr/>
            </a:lvl2pPr>
          </a:lstStyle>
          <a:p>
            <a:pPr lvl="0"/>
            <a:r>
              <a:rPr lang="en-US"/>
              <a:t>Click to edit Master text styles</a:t>
            </a:r>
          </a:p>
        </p:txBody>
      </p:sp>
    </p:spTree>
    <p:extLst>
      <p:ext uri="{BB962C8B-B14F-4D97-AF65-F5344CB8AC3E}">
        <p14:creationId xmlns:p14="http://schemas.microsoft.com/office/powerpoint/2010/main" val="996817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9"/>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5"/>
            <a:ext cx="6803399" cy="439479"/>
          </a:xfrm>
        </p:spPr>
        <p:txBody>
          <a:bodyPr anchor="ctr" anchorCtr="0"/>
          <a:lstStyle>
            <a:lvl1pPr marL="0" indent="0">
              <a:spcAft>
                <a:spcPts val="1224"/>
              </a:spcAft>
              <a:buNone/>
              <a:defRPr sz="2856"/>
            </a:lvl1pPr>
            <a:lvl2pPr marL="233104" indent="0">
              <a:buNone/>
              <a:defRPr/>
            </a:lvl2pPr>
          </a:lstStyle>
          <a:p>
            <a:pPr lvl="0"/>
            <a:r>
              <a:rPr lang="en-US"/>
              <a:t>Click to edit Master text styles</a:t>
            </a:r>
          </a:p>
        </p:txBody>
      </p:sp>
    </p:spTree>
    <p:extLst>
      <p:ext uri="{BB962C8B-B14F-4D97-AF65-F5344CB8AC3E}">
        <p14:creationId xmlns:p14="http://schemas.microsoft.com/office/powerpoint/2010/main" val="2398465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1" y="3213099"/>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5"/>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962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2" y="3093607"/>
            <a:ext cx="5621287" cy="508524"/>
          </a:xfrm>
          <a:noFill/>
        </p:spPr>
        <p:txBody>
          <a:bodyPr wrap="square"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2"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53383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2" y="2355796"/>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2" y="2355795"/>
            <a:ext cx="7400340" cy="439479"/>
          </a:xfrm>
        </p:spPr>
        <p:txBody>
          <a:bodyPr anchor="t"/>
          <a:lstStyle>
            <a:lvl1pPr marL="0" indent="0">
              <a:spcAft>
                <a:spcPts val="816"/>
              </a:spcAft>
              <a:buNone/>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2"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9983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6243"/>
            <a:ext cx="5621287" cy="508524"/>
          </a:xfrm>
          <a:noFill/>
        </p:spPr>
        <p:txBody>
          <a:bodyPr wrap="square"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1" y="-1"/>
            <a:ext cx="4199945" cy="6994526"/>
          </a:xfrm>
          <a:prstGeom prst="rect">
            <a:avLst/>
          </a:prstGeom>
        </p:spPr>
      </p:pic>
    </p:spTree>
    <p:extLst>
      <p:ext uri="{BB962C8B-B14F-4D97-AF65-F5344CB8AC3E}">
        <p14:creationId xmlns:p14="http://schemas.microsoft.com/office/powerpoint/2010/main" val="2960998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971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419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71921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64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028124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19731" y="337705"/>
            <a:ext cx="11239464" cy="439465"/>
          </a:xfrm>
        </p:spPr>
        <p:txBody>
          <a:bodyPr/>
          <a:lstStyle>
            <a:lvl1pPr>
              <a:defRPr sz="2856" b="1">
                <a:solidFill>
                  <a:schemeClr val="bg2">
                    <a:lumMod val="10000"/>
                  </a:schemeClr>
                </a:solidFill>
              </a:defRPr>
            </a:lvl1pPr>
          </a:lstStyle>
          <a:p>
            <a:r>
              <a:rPr lang="en-US"/>
              <a:t>Click to edit Master title style</a:t>
            </a:r>
          </a:p>
        </p:txBody>
      </p:sp>
      <p:sp>
        <p:nvSpPr>
          <p:cNvPr id="8" name="Rectangle 7">
            <a:extLst>
              <a:ext uri="{FF2B5EF4-FFF2-40B4-BE49-F238E27FC236}">
                <a16:creationId xmlns:a16="http://schemas.microsoft.com/office/drawing/2014/main" id="{97B1D769-239B-4329-BD18-C4BE7CBF6ED6}"/>
              </a:ext>
            </a:extLst>
          </p:cNvPr>
          <p:cNvSpPr/>
          <p:nvPr userDrawn="1"/>
        </p:nvSpPr>
        <p:spPr bwMode="auto">
          <a:xfrm>
            <a:off x="0" y="6605940"/>
            <a:ext cx="12436475" cy="388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9" name="MS logo gray - EMF" descr="Microsoft logo, gray text version">
            <a:extLst>
              <a:ext uri="{FF2B5EF4-FFF2-40B4-BE49-F238E27FC236}">
                <a16:creationId xmlns:a16="http://schemas.microsoft.com/office/drawing/2014/main" id="{5E6A185A-AC3F-4126-A092-F40280BB7924}"/>
              </a:ext>
            </a:extLst>
          </p:cNvPr>
          <p:cNvPicPr>
            <a:picLocks noChangeAspect="1"/>
          </p:cNvPicPr>
          <p:nvPr userDrawn="1"/>
        </p:nvPicPr>
        <p:blipFill>
          <a:blip r:embed="rId2"/>
          <a:stretch>
            <a:fillRect/>
          </a:stretch>
        </p:blipFill>
        <p:spPr bwMode="black">
          <a:xfrm>
            <a:off x="10593927" y="6697436"/>
            <a:ext cx="957861" cy="205086"/>
          </a:xfrm>
          <a:prstGeom prst="rect">
            <a:avLst/>
          </a:prstGeom>
        </p:spPr>
      </p:pic>
      <p:sp>
        <p:nvSpPr>
          <p:cNvPr id="10" name="TextBox 9">
            <a:extLst>
              <a:ext uri="{FF2B5EF4-FFF2-40B4-BE49-F238E27FC236}">
                <a16:creationId xmlns:a16="http://schemas.microsoft.com/office/drawing/2014/main" id="{C8FDD9FB-A7B2-4886-B018-3705FAE64B77}"/>
              </a:ext>
            </a:extLst>
          </p:cNvPr>
          <p:cNvSpPr txBox="1"/>
          <p:nvPr userDrawn="1"/>
        </p:nvSpPr>
        <p:spPr>
          <a:xfrm>
            <a:off x="11580227" y="6631537"/>
            <a:ext cx="587615" cy="336882"/>
          </a:xfrm>
          <a:prstGeom prst="rect">
            <a:avLst/>
          </a:prstGeom>
          <a:noFill/>
        </p:spPr>
        <p:txBody>
          <a:bodyPr wrap="square" lIns="91427" tIns="91427" rIns="91427" bIns="91427" rtlCol="0" anchor="b" anchorCtr="0">
            <a:spAutoFit/>
          </a:bodyPr>
          <a:lstStyle/>
          <a:p>
            <a:pPr>
              <a:lnSpc>
                <a:spcPct val="90000"/>
              </a:lnSpc>
              <a:spcAft>
                <a:spcPts val="600"/>
              </a:spcAft>
            </a:pPr>
            <a:r>
              <a:rPr lang="en-US" sz="1099"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99"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600"/>
                </a:spcAft>
              </a:pPr>
              <a:t>‹#›</a:t>
            </a:fld>
            <a:endParaRPr lang="en-US" sz="1099" b="0">
              <a:solidFill>
                <a:schemeClr val="tx1">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10827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2"/>
            <a:ext cx="12436475" cy="6994524"/>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1"/>
            <a:ext cx="1393840" cy="298433"/>
          </a:xfrm>
          <a:prstGeom prst="rect">
            <a:avLst/>
          </a:prstGeom>
        </p:spPr>
      </p:pic>
      <p:sp>
        <p:nvSpPr>
          <p:cNvPr id="7" name="Title 1">
            <a:extLst>
              <a:ext uri="{FF2B5EF4-FFF2-40B4-BE49-F238E27FC236}">
                <a16:creationId xmlns:a16="http://schemas.microsoft.com/office/drawing/2014/main" id="{552BDD99-ED3C-422C-9DC4-3A0464A0CCC0}"/>
              </a:ext>
            </a:extLst>
          </p:cNvPr>
          <p:cNvSpPr>
            <a:spLocks noGrp="1"/>
          </p:cNvSpPr>
          <p:nvPr>
            <p:ph type="title" hasCustomPrompt="1"/>
          </p:nvPr>
        </p:nvSpPr>
        <p:spPr>
          <a:xfrm>
            <a:off x="274702" y="1643538"/>
            <a:ext cx="9143936" cy="1437715"/>
          </a:xfrm>
          <a:noFill/>
        </p:spPr>
        <p:txBody>
          <a:bodyPr lIns="146304" tIns="91440" rIns="146304" bIns="91440" anchor="t" anchorCtr="0"/>
          <a:lstStyle>
            <a:lvl1pPr>
              <a:defRPr sz="5000" spc="-100" baseline="0">
                <a:gradFill>
                  <a:gsLst>
                    <a:gs pos="62564">
                      <a:schemeClr val="tx1"/>
                    </a:gs>
                    <a:gs pos="55000">
                      <a:schemeClr val="tx1"/>
                    </a:gs>
                  </a:gsLst>
                  <a:lin ang="5400000" scaled="0"/>
                </a:gradFill>
              </a:defRPr>
            </a:lvl1pPr>
          </a:lstStyle>
          <a:p>
            <a:r>
              <a:rPr lang="en-US"/>
              <a:t>Presentation title</a:t>
            </a:r>
          </a:p>
        </p:txBody>
      </p:sp>
      <p:sp>
        <p:nvSpPr>
          <p:cNvPr id="9" name="Text Placeholder 4">
            <a:extLst>
              <a:ext uri="{FF2B5EF4-FFF2-40B4-BE49-F238E27FC236}">
                <a16:creationId xmlns:a16="http://schemas.microsoft.com/office/drawing/2014/main" id="{DE48B334-72C5-4D05-A399-C2D91BCD8699}"/>
              </a:ext>
            </a:extLst>
          </p:cNvPr>
          <p:cNvSpPr>
            <a:spLocks noGrp="1"/>
          </p:cNvSpPr>
          <p:nvPr>
            <p:ph type="body" sz="quarter" idx="12" hasCustomPrompt="1"/>
          </p:nvPr>
        </p:nvSpPr>
        <p:spPr>
          <a:xfrm>
            <a:off x="274702" y="3081252"/>
            <a:ext cx="7315137" cy="2291414"/>
          </a:xfrm>
          <a:noFill/>
        </p:spPr>
        <p:txBody>
          <a:bodyPr lIns="164592" tIns="109728" rIns="164592" bIns="109728">
            <a:noAutofit/>
          </a:bodyPr>
          <a:lstStyle>
            <a:lvl1pPr marL="0" indent="0">
              <a:spcBef>
                <a:spcPts val="0"/>
              </a:spcBef>
              <a:buNone/>
              <a:defRPr sz="2400"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97683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3" name="Text Box 3">
            <a:extLst>
              <a:ext uri="{FF2B5EF4-FFF2-40B4-BE49-F238E27FC236}">
                <a16:creationId xmlns:a16="http://schemas.microsoft.com/office/drawing/2014/main" id="{23D2A99B-EC9C-4E8D-9D9A-B84C4508D58B}"/>
              </a:ext>
            </a:extLst>
          </p:cNvPr>
          <p:cNvSpPr txBox="1">
            <a:spLocks noChangeArrowheads="1"/>
          </p:cNvSpPr>
          <p:nvPr userDrawn="1"/>
        </p:nvSpPr>
        <p:spPr bwMode="blackWhite">
          <a:xfrm>
            <a:off x="612360" y="5947704"/>
            <a:ext cx="11484237" cy="96054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indent="0" defTabSz="699082" eaLnBrk="0" hangingPunct="0">
              <a:buFontTx/>
              <a:buNone/>
            </a:pPr>
            <a:r>
              <a:rPr lang="ja-JP" altLang="en-US" sz="1020">
                <a:solidFill>
                  <a:schemeClr val="tx1"/>
                </a:solidFill>
                <a:latin typeface="游ゴシック" panose="020B0400000000000000" pitchFamily="50" charset="-128"/>
                <a:ea typeface="游ゴシック" panose="020B0400000000000000" pitchFamily="50" charset="-128"/>
                <a:cs typeface="Arial" charset="0"/>
              </a:rPr>
              <a:t>本資料は情報提供のみを目的としており、本資料に記載されている情報は、本資料作成時点でのマイクロソフトの見解を示したものです。状況等の変化により、内容は変更される場合があります。本資料に表記されている内容（提示されている条件等を含みます）は、貴社との有効な契約を通じて決定されます。それまでは、正式に確定するものではありません。従って、本資料の記載内容とは異なる場合があります。また、本資料に記載されている価格はいずれも、別段の表記がない限り、参考価格となります。貴社の最終的な購入価格は、貴社のリセラー様により決定されます。マイクロソフトは、本資料の情報に対して明示的、黙示的または法的な、いかなる保証も行いません。 </a:t>
            </a:r>
          </a:p>
          <a:p>
            <a:pPr marL="0" indent="0" defTabSz="699082" eaLnBrk="0" hangingPunct="0">
              <a:buFontTx/>
              <a:buNone/>
            </a:pPr>
            <a:endParaRPr lang="ja-JP" altLang="en-US" sz="1020">
              <a:solidFill>
                <a:schemeClr val="tx1"/>
              </a:solidFill>
              <a:latin typeface="游ゴシック" panose="020B0400000000000000" pitchFamily="50" charset="-128"/>
              <a:ea typeface="游ゴシック" panose="020B0400000000000000" pitchFamily="50" charset="-128"/>
              <a:cs typeface="Arial" charset="0"/>
            </a:endParaRPr>
          </a:p>
          <a:p>
            <a:pPr marL="0" indent="0" defTabSz="699082" eaLnBrk="0" hangingPunct="0">
              <a:buFontTx/>
              <a:buNone/>
            </a:pPr>
            <a:r>
              <a:rPr lang="en-US" altLang="ja-JP" sz="1020">
                <a:solidFill>
                  <a:schemeClr val="tx1"/>
                </a:solidFill>
                <a:latin typeface="游ゴシック" panose="020B0400000000000000" pitchFamily="50" charset="-128"/>
                <a:ea typeface="游ゴシック" panose="020B0400000000000000" pitchFamily="50" charset="-128"/>
                <a:cs typeface="Arial" charset="0"/>
              </a:rPr>
              <a:t>© 2020 Microsoft Corporation. All rights reserved. </a:t>
            </a:r>
          </a:p>
        </p:txBody>
      </p:sp>
    </p:spTree>
    <p:extLst>
      <p:ext uri="{BB962C8B-B14F-4D97-AF65-F5344CB8AC3E}">
        <p14:creationId xmlns:p14="http://schemas.microsoft.com/office/powerpoint/2010/main" val="3710322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30981"/>
            <a:ext cx="11887200" cy="932563"/>
          </a:xfrm>
          <a:noFill/>
        </p:spPr>
        <p:txBody>
          <a:bodyPr tIns="91440" bIns="91440" anchor="ctr" anchorCtr="0">
            <a:spAutoFit/>
          </a:bodyPr>
          <a:lstStyle>
            <a:lvl1pPr>
              <a:defRPr sz="5399" spc="-100" baseline="0">
                <a:solidFill>
                  <a:srgbClr val="0078D7"/>
                </a:solidFill>
              </a:defRPr>
            </a:lvl1pPr>
          </a:lstStyle>
          <a:p>
            <a:r>
              <a:rPr lang="ja-JP" altLang="en-US"/>
              <a:t>セクションタイトル</a:t>
            </a:r>
            <a:endParaRPr lang="en-US"/>
          </a:p>
        </p:txBody>
      </p:sp>
    </p:spTree>
    <p:extLst>
      <p:ext uri="{BB962C8B-B14F-4D97-AF65-F5344CB8AC3E}">
        <p14:creationId xmlns:p14="http://schemas.microsoft.com/office/powerpoint/2010/main" val="2893002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1" y="3213099"/>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5"/>
            <a:ext cx="6801197" cy="439479"/>
          </a:xfrm>
        </p:spPr>
        <p:txBody>
          <a:bodyPr anchor="ctr"/>
          <a:lstStyle>
            <a:lvl1pPr marL="0" indent="0">
              <a:buNone/>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646994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370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8557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6"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674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004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79406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90"/>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877950"/>
          </a:xfrm>
        </p:spPr>
        <p:txBody>
          <a:bodyPr>
            <a:spAutoFit/>
          </a:bodyPr>
          <a:lstStyle>
            <a:lvl1pPr marL="174828" indent="-174828">
              <a:defRPr lang="en-US" sz="2448" dirty="0"/>
            </a:lvl1pPr>
            <a:lvl2pPr marL="349656" indent="-174828">
              <a:defRPr lang="en-US" dirty="0"/>
            </a:lvl2pPr>
            <a:lvl3pPr marL="524486" indent="-174828">
              <a:defRPr lang="en-US" dirty="0"/>
            </a:lvl3pPr>
            <a:lvl4pPr marL="679888" indent="-155403">
              <a:defRPr lang="en-US" dirty="0"/>
            </a:lvl4pPr>
            <a:lvl5pPr marL="809391" indent="-1230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90"/>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877950"/>
          </a:xfrm>
        </p:spPr>
        <p:txBody>
          <a:bodyPr>
            <a:spAutoFit/>
          </a:bodyPr>
          <a:lstStyle>
            <a:lvl1pPr marL="174828" indent="-174828">
              <a:defRPr lang="en-US" sz="2448" dirty="0"/>
            </a:lvl1pPr>
            <a:lvl2pPr marL="349656" indent="-174828">
              <a:defRPr lang="en-US" dirty="0"/>
            </a:lvl2pPr>
            <a:lvl3pPr marL="524486" indent="-174828">
              <a:defRPr lang="en-US" dirty="0"/>
            </a:lvl3pPr>
            <a:lvl4pPr marL="699313" indent="-139215">
              <a:defRPr lang="en-US" dirty="0"/>
            </a:lvl4pPr>
            <a:lvl5pPr marL="809391" indent="-1230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982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794064"/>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70"/>
            <a:ext cx="3329866" cy="2008370"/>
          </a:xfrm>
        </p:spPr>
        <p:txBody>
          <a:bodyPr wrap="square">
            <a:spAutoFit/>
          </a:bodyPr>
          <a:lstStyle>
            <a:lvl1pPr marL="179686" indent="-179686">
              <a:defRPr lang="en-US" sz="2040" dirty="0"/>
            </a:lvl1pPr>
            <a:lvl2pPr marL="328613" indent="-153785">
              <a:defRPr lang="en-US" sz="1836" dirty="0"/>
            </a:lvl2pPr>
            <a:lvl3pPr marL="475922" indent="-140834">
              <a:defRPr lang="en-US" dirty="0"/>
            </a:lvl3pPr>
            <a:lvl4pPr marL="607043" indent="-131121">
              <a:defRPr lang="en-US" dirty="0"/>
            </a:lvl4pPr>
            <a:lvl5pPr marL="746259" indent="-12464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2008370"/>
          </a:xfrm>
        </p:spPr>
        <p:txBody>
          <a:bodyPr wrap="square">
            <a:spAutoFit/>
          </a:bodyPr>
          <a:lstStyle>
            <a:lvl1pPr marL="179686" indent="-179686">
              <a:defRPr lang="en-US" sz="2040" dirty="0"/>
            </a:lvl1pPr>
            <a:lvl2pPr marL="406314" indent="-173210">
              <a:defRPr lang="en-US" sz="1836" dirty="0"/>
            </a:lvl2pPr>
            <a:lvl3pPr marL="566573" indent="-160260">
              <a:defRPr lang="en-US" dirty="0"/>
            </a:lvl3pPr>
            <a:lvl4pPr marL="699313" indent="-139215">
              <a:defRPr lang="en-US" dirty="0"/>
            </a:lvl4pPr>
            <a:lvl5pPr marL="815865" indent="-113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70"/>
            <a:ext cx="3329866" cy="2008370"/>
          </a:xfrm>
        </p:spPr>
        <p:txBody>
          <a:bodyPr wrap="square">
            <a:spAutoFit/>
          </a:bodyPr>
          <a:lstStyle>
            <a:lvl1pPr marL="179686" indent="-179686">
              <a:defRPr lang="en-US" sz="2040" dirty="0"/>
            </a:lvl1pPr>
            <a:lvl2pPr marL="406314" indent="-173210">
              <a:defRPr lang="en-US" sz="1836" dirty="0"/>
            </a:lvl2pPr>
            <a:lvl3pPr marL="566573" indent="-160260">
              <a:defRPr lang="en-US" dirty="0"/>
            </a:lvl3pPr>
            <a:lvl4pPr marL="699313" indent="-139215">
              <a:defRPr lang="en-US" dirty="0"/>
            </a:lvl4pPr>
            <a:lvl5pPr marL="815865" indent="-113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129629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794064"/>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9"/>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917320"/>
          </a:xfrm>
        </p:spPr>
        <p:txBody>
          <a:bodyPr wrap="square">
            <a:spAutoFit/>
          </a:bodyPr>
          <a:lstStyle>
            <a:lvl1pPr marL="144072" indent="-144072">
              <a:defRPr lang="en-US" sz="1836" dirty="0"/>
            </a:lvl1pPr>
            <a:lvl2pPr marL="291380" indent="-127884">
              <a:defRPr lang="en-US" sz="1632" dirty="0"/>
            </a:lvl2pPr>
            <a:lvl3pPr marL="446784" indent="-135978">
              <a:defRPr lang="en-US" dirty="0"/>
            </a:lvl3pPr>
            <a:lvl4pPr marL="577905" indent="-116552">
              <a:defRPr lang="en-US" dirty="0"/>
            </a:lvl4pPr>
            <a:lvl5pPr marL="699313" indent="-1116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9"/>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7" y="2321794"/>
            <a:ext cx="2582836" cy="1917320"/>
          </a:xfrm>
        </p:spPr>
        <p:txBody>
          <a:bodyPr wrap="square">
            <a:spAutoFit/>
          </a:bodyPr>
          <a:lstStyle>
            <a:lvl1pPr marL="144072" indent="-144072">
              <a:defRPr lang="en-US" sz="1836" dirty="0"/>
            </a:lvl1pPr>
            <a:lvl2pPr marL="291380" indent="-127884">
              <a:defRPr lang="en-US" sz="1632" dirty="0"/>
            </a:lvl2pPr>
            <a:lvl3pPr marL="446784" indent="-135978">
              <a:defRPr lang="en-US" dirty="0"/>
            </a:lvl3pPr>
            <a:lvl4pPr marL="577905" indent="-116552">
              <a:defRPr lang="en-US" dirty="0"/>
            </a:lvl4pPr>
            <a:lvl5pPr marL="699313" indent="-1116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9" y="1466909"/>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9" y="2328567"/>
            <a:ext cx="2582836" cy="1917320"/>
          </a:xfrm>
        </p:spPr>
        <p:txBody>
          <a:bodyPr wrap="square">
            <a:spAutoFit/>
          </a:bodyPr>
          <a:lstStyle>
            <a:lvl1pPr marL="144072" indent="-144072">
              <a:defRPr lang="en-US" sz="1836" dirty="0"/>
            </a:lvl1pPr>
            <a:lvl2pPr marL="291380" indent="-127884">
              <a:defRPr lang="en-US" sz="1632" dirty="0"/>
            </a:lvl2pPr>
            <a:lvl3pPr marL="446784" indent="-135978">
              <a:defRPr lang="en-US" dirty="0"/>
            </a:lvl3pPr>
            <a:lvl4pPr marL="577905" indent="-116552">
              <a:defRPr lang="en-US" dirty="0"/>
            </a:lvl4pPr>
            <a:lvl5pPr marL="699313" indent="-1116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9"/>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70" y="2321794"/>
            <a:ext cx="2582836" cy="1917320"/>
          </a:xfrm>
        </p:spPr>
        <p:txBody>
          <a:bodyPr wrap="square">
            <a:spAutoFit/>
          </a:bodyPr>
          <a:lstStyle>
            <a:lvl1pPr marL="144072" indent="-144072">
              <a:defRPr lang="en-US" sz="1836" dirty="0"/>
            </a:lvl1pPr>
            <a:lvl2pPr marL="291380" indent="-127884">
              <a:defRPr lang="en-US" sz="1632" dirty="0"/>
            </a:lvl2pPr>
            <a:lvl3pPr marL="446784" indent="-135978">
              <a:defRPr lang="en-US" dirty="0"/>
            </a:lvl3pPr>
            <a:lvl4pPr marL="577905" indent="-116552">
              <a:defRPr lang="en-US" dirty="0"/>
            </a:lvl4pPr>
            <a:lvl5pPr marL="699313" indent="-1116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4260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834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795533"/>
            <a:ext cx="4243948" cy="1403461"/>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87564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1256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80265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2787914"/>
          </a:xfrm>
        </p:spPr>
        <p:txBody>
          <a:bodyPr/>
          <a:lstStyle>
            <a:lvl1pPr marL="0" indent="0">
              <a:buNone/>
              <a:defRPr sz="2244">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9"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2610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60" y="600688"/>
            <a:ext cx="4840899"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2787914"/>
          </a:xfrm>
        </p:spPr>
        <p:txBody>
          <a:bodyPr/>
          <a:lstStyle>
            <a:lvl1pPr marL="0" indent="0">
              <a:buNone/>
              <a:defRPr sz="2244">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440959"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915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597451"/>
            <a:ext cx="4243366" cy="5796388"/>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9"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67579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597451"/>
            <a:ext cx="4840900" cy="5796388"/>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440959"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228534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1" y="3039057"/>
            <a:ext cx="4246604" cy="3354781"/>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9"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38065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Tree>
    <p:extLst>
      <p:ext uri="{BB962C8B-B14F-4D97-AF65-F5344CB8AC3E}">
        <p14:creationId xmlns:p14="http://schemas.microsoft.com/office/powerpoint/2010/main" val="11752528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432179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1040518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8506" y="4663018"/>
            <a:ext cx="11239464" cy="1133955"/>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04" lvl="0" indent="-23310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01020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597449"/>
            <a:ext cx="11239464" cy="113719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04" lvl="0" indent="-23310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47460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59944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337353"/>
            <a:ext cx="5475158" cy="59097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1600462"/>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04" lvl="0" indent="-23310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337353"/>
            <a:ext cx="5475158" cy="59097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1600462"/>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04" lvl="0" indent="-23310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09568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100280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7" y="5326269"/>
            <a:ext cx="3544719" cy="59097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6" y="1589379"/>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1" y="5326269"/>
            <a:ext cx="3544719" cy="59097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1589379"/>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326269"/>
            <a:ext cx="3544719" cy="59097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1589379"/>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60918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100280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371981"/>
            <a:ext cx="2583678" cy="1545262"/>
          </a:xfrm>
        </p:spPr>
        <p:txBody>
          <a:bodyPr/>
          <a:lstStyle>
            <a:lvl1pPr marL="0" indent="0" algn="l">
              <a:spcBef>
                <a:spcPts val="0"/>
              </a:spcBef>
              <a:buNone/>
              <a:defRPr sz="1836">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371981"/>
            <a:ext cx="2583678" cy="1545262"/>
          </a:xfrm>
        </p:spPr>
        <p:txBody>
          <a:bodyPr/>
          <a:lstStyle>
            <a:lvl1pPr marL="0" indent="0" algn="l">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BF6A2E68-E2CF-458E-B022-17E04E2197B6}"/>
              </a:ext>
            </a:extLst>
          </p:cNvPr>
          <p:cNvSpPr>
            <a:spLocks noGrp="1"/>
          </p:cNvSpPr>
          <p:nvPr>
            <p:ph type="pic" sz="quarter" idx="23" hasCustomPrompt="1"/>
          </p:nvPr>
        </p:nvSpPr>
        <p:spPr bwMode="ltGray">
          <a:xfrm>
            <a:off x="591636" y="1589382"/>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9D7FB2F4-9754-4F5E-AE87-BCC5DA54A43C}"/>
              </a:ext>
            </a:extLst>
          </p:cNvPr>
          <p:cNvSpPr>
            <a:spLocks noGrp="1"/>
          </p:cNvSpPr>
          <p:nvPr>
            <p:ph type="pic" sz="quarter" idx="24" hasCustomPrompt="1"/>
          </p:nvPr>
        </p:nvSpPr>
        <p:spPr bwMode="ltGray">
          <a:xfrm>
            <a:off x="3479706" y="1589382"/>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Text Placeholder 3">
            <a:extLst>
              <a:ext uri="{FF2B5EF4-FFF2-40B4-BE49-F238E27FC236}">
                <a16:creationId xmlns:a16="http://schemas.microsoft.com/office/drawing/2014/main" id="{B41ADB6D-7B24-466A-8E5B-40CE82184727}"/>
              </a:ext>
            </a:extLst>
          </p:cNvPr>
          <p:cNvSpPr>
            <a:spLocks noGrp="1"/>
          </p:cNvSpPr>
          <p:nvPr>
            <p:ph type="body" sz="quarter" idx="25"/>
          </p:nvPr>
        </p:nvSpPr>
        <p:spPr>
          <a:xfrm>
            <a:off x="6367775" y="4371981"/>
            <a:ext cx="2583678" cy="1545262"/>
          </a:xfrm>
        </p:spPr>
        <p:txBody>
          <a:bodyPr/>
          <a:lstStyle>
            <a:lvl1pPr marL="0" indent="0" algn="l">
              <a:spcBef>
                <a:spcPts val="0"/>
              </a:spcBef>
              <a:buNone/>
              <a:defRPr sz="1836">
                <a:latin typeface="+mj-lt"/>
              </a:defRPr>
            </a:lvl1pPr>
          </a:lstStyle>
          <a:p>
            <a:pPr lvl="0"/>
            <a:r>
              <a:rPr lang="en-US"/>
              <a:t>Click to edit Master text styles</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85F26489-BC3C-408E-A8F0-56C8EF3F84A1}"/>
              </a:ext>
            </a:extLst>
          </p:cNvPr>
          <p:cNvSpPr>
            <a:spLocks noGrp="1"/>
          </p:cNvSpPr>
          <p:nvPr>
            <p:ph type="pic" sz="quarter" idx="26" hasCustomPrompt="1"/>
          </p:nvPr>
        </p:nvSpPr>
        <p:spPr bwMode="ltGray">
          <a:xfrm>
            <a:off x="6367775" y="1589382"/>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4" name="Text Placeholder 3">
            <a:extLst>
              <a:ext uri="{FF2B5EF4-FFF2-40B4-BE49-F238E27FC236}">
                <a16:creationId xmlns:a16="http://schemas.microsoft.com/office/drawing/2014/main" id="{144B311E-5D55-4CB4-BBA7-A5DCE8658CC8}"/>
              </a:ext>
            </a:extLst>
          </p:cNvPr>
          <p:cNvSpPr>
            <a:spLocks noGrp="1"/>
          </p:cNvSpPr>
          <p:nvPr>
            <p:ph type="body" sz="quarter" idx="27"/>
          </p:nvPr>
        </p:nvSpPr>
        <p:spPr>
          <a:xfrm>
            <a:off x="9255845" y="4371981"/>
            <a:ext cx="2583678" cy="1545262"/>
          </a:xfrm>
        </p:spPr>
        <p:txBody>
          <a:bodyPr/>
          <a:lstStyle>
            <a:lvl1pPr marL="0" indent="0" algn="l">
              <a:spcBef>
                <a:spcPts val="0"/>
              </a:spcBef>
              <a:buNone/>
              <a:defRPr sz="1836">
                <a:latin typeface="+mj-lt"/>
              </a:defRPr>
            </a:lvl1pPr>
          </a:lstStyle>
          <a:p>
            <a:pPr lvl="0"/>
            <a:r>
              <a:rPr lang="en-US"/>
              <a:t>Click to edit Master text styles</a:t>
            </a: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3A6A4AE1-2351-43FA-9435-40B32231EF7E}"/>
              </a:ext>
            </a:extLst>
          </p:cNvPr>
          <p:cNvSpPr>
            <a:spLocks noGrp="1"/>
          </p:cNvSpPr>
          <p:nvPr>
            <p:ph type="pic" sz="quarter" idx="28" hasCustomPrompt="1"/>
          </p:nvPr>
        </p:nvSpPr>
        <p:spPr bwMode="ltGray">
          <a:xfrm>
            <a:off x="9255845" y="1589382"/>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6917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340221"/>
            <a:ext cx="11239464" cy="123103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20927" y="1869375"/>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91855" y="4363535"/>
            <a:ext cx="2583678" cy="1309857"/>
          </a:xfrm>
        </p:spPr>
        <p:txBody>
          <a:bodyPr/>
          <a:lstStyle>
            <a:lvl1pPr marL="0" indent="0" algn="ctr">
              <a:spcBef>
                <a:spcPts val="0"/>
              </a:spcBef>
              <a:buNone/>
              <a:defRPr sz="2448">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55471" y="1866621"/>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26399" y="4363538"/>
            <a:ext cx="2583678" cy="1309858"/>
          </a:xfrm>
        </p:spPr>
        <p:txBody>
          <a:bodyPr/>
          <a:lstStyle>
            <a:lvl1pPr marL="0" indent="0" algn="ctr">
              <a:spcBef>
                <a:spcPts val="0"/>
              </a:spcBef>
              <a:buNone/>
              <a:defRPr sz="2448">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290014" y="1869375"/>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060942" y="4363536"/>
            <a:ext cx="2583678" cy="1309857"/>
          </a:xfrm>
        </p:spPr>
        <p:txBody>
          <a:bodyPr/>
          <a:lstStyle>
            <a:lvl1pPr marL="0" indent="0" algn="ctr">
              <a:spcBef>
                <a:spcPts val="0"/>
              </a:spcBef>
              <a:buNone/>
              <a:defRPr sz="2448">
                <a:latin typeface="+mj-lt"/>
              </a:defRPr>
            </a:lvl1pPr>
          </a:lstStyle>
          <a:p>
            <a:pPr lvl="0"/>
            <a:r>
              <a:rPr lang="en-US"/>
              <a:t>Click to edit Master text styles</a:t>
            </a:r>
          </a:p>
        </p:txBody>
      </p:sp>
    </p:spTree>
    <p:extLst>
      <p:ext uri="{BB962C8B-B14F-4D97-AF65-F5344CB8AC3E}">
        <p14:creationId xmlns:p14="http://schemas.microsoft.com/office/powerpoint/2010/main" val="26102191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44905" y="1863840"/>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4294" y="4513173"/>
            <a:ext cx="2583678" cy="1309857"/>
          </a:xfrm>
        </p:spPr>
        <p:txBody>
          <a:bodyPr/>
          <a:lstStyle>
            <a:lvl1pPr marL="0" indent="0" algn="ctr">
              <a:spcBef>
                <a:spcPts val="0"/>
              </a:spcBef>
              <a:buNone/>
              <a:defRPr sz="2448">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19353" y="1863840"/>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96723" y="4513173"/>
            <a:ext cx="2583678" cy="1309858"/>
          </a:xfrm>
        </p:spPr>
        <p:txBody>
          <a:bodyPr/>
          <a:lstStyle>
            <a:lvl1pPr marL="0" indent="0" algn="ctr">
              <a:spcBef>
                <a:spcPts val="0"/>
              </a:spcBef>
              <a:buNone/>
              <a:defRPr sz="2448">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91590" y="1863840"/>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77613" y="4513173"/>
            <a:ext cx="2583678" cy="1309857"/>
          </a:xfrm>
        </p:spPr>
        <p:txBody>
          <a:bodyPr/>
          <a:lstStyle>
            <a:lvl1pPr marL="0" indent="0" algn="ctr">
              <a:spcBef>
                <a:spcPts val="0"/>
              </a:spcBef>
              <a:buNone/>
              <a:defRPr sz="2448">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87575" y="1863840"/>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58503" y="4513173"/>
            <a:ext cx="2583678" cy="1309857"/>
          </a:xfrm>
        </p:spPr>
        <p:txBody>
          <a:bodyPr/>
          <a:lstStyle>
            <a:lvl1pPr marL="0" indent="0" algn="ctr">
              <a:spcBef>
                <a:spcPts val="0"/>
              </a:spcBef>
              <a:buNone/>
              <a:defRPr sz="2448">
                <a:latin typeface="+mj-lt"/>
              </a:defRPr>
            </a:lvl1pPr>
          </a:lstStyle>
          <a:p>
            <a:pPr lvl="0"/>
            <a:r>
              <a:rPr lang="en-US"/>
              <a:t>Click to edit Master text styles</a:t>
            </a:r>
          </a:p>
        </p:txBody>
      </p:sp>
      <p:sp>
        <p:nvSpPr>
          <p:cNvPr id="19" name="Title 1">
            <a:extLst>
              <a:ext uri="{FF2B5EF4-FFF2-40B4-BE49-F238E27FC236}">
                <a16:creationId xmlns:a16="http://schemas.microsoft.com/office/drawing/2014/main" id="{01D15103-BA2E-42FA-A426-CB228B71F1DF}"/>
              </a:ext>
            </a:extLst>
          </p:cNvPr>
          <p:cNvSpPr txBox="1">
            <a:spLocks/>
          </p:cNvSpPr>
          <p:nvPr userDrawn="1"/>
        </p:nvSpPr>
        <p:spPr>
          <a:xfrm>
            <a:off x="600059" y="340221"/>
            <a:ext cx="11239464" cy="1231036"/>
          </a:xfrm>
          <a:prstGeom prst="rect">
            <a:avLst/>
          </a:prstGeom>
        </p:spPr>
        <p:txBody>
          <a:bodyPr vert="horz" wrap="square" lIns="146283" tIns="91427" rIns="146283" bIns="91427" rtlCol="0" anchor="ctr">
            <a:noAutofit/>
          </a:bodyPr>
          <a:lstStyle>
            <a:lvl1pPr algn="ctr" defTabSz="932742" rtl="0" eaLnBrk="1" latinLnBrk="0" hangingPunct="1">
              <a:lnSpc>
                <a:spcPct val="90000"/>
              </a:lnSpc>
              <a:spcBef>
                <a:spcPct val="0"/>
              </a:spcBef>
              <a:buNone/>
              <a:defRPr kumimoji="1" lang="en-US" sz="4400" b="0" kern="1200" cap="none" spc="-102" baseline="0">
                <a:ln w="3175">
                  <a:noFill/>
                </a:ln>
                <a:solidFill>
                  <a:srgbClr val="0070C0"/>
                </a:solidFill>
                <a:effectLst/>
                <a:latin typeface="+mj-lt"/>
                <a:ea typeface="+mn-ea"/>
                <a:cs typeface="Segoe UI" pitchFamily="34" charset="0"/>
              </a:defRPr>
            </a:lvl1pPr>
          </a:lstStyle>
          <a:p>
            <a:r>
              <a:rPr lang="en-US" sz="4399"/>
              <a:t>Click to edit Master title style</a:t>
            </a:r>
          </a:p>
        </p:txBody>
      </p:sp>
    </p:spTree>
    <p:extLst>
      <p:ext uri="{BB962C8B-B14F-4D97-AF65-F5344CB8AC3E}">
        <p14:creationId xmlns:p14="http://schemas.microsoft.com/office/powerpoint/2010/main" val="3563364128"/>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2" y="2355796"/>
            <a:ext cx="3245833" cy="4038043"/>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6"/>
            <a:ext cx="7398732" cy="439465"/>
          </a:xfrm>
        </p:spPr>
        <p:txBody>
          <a:bodyPr anchor="t"/>
          <a:lstStyle>
            <a:lvl1pPr marL="236341" indent="-236341">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2"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9146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1" y="597449"/>
            <a:ext cx="3245833" cy="5796389"/>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12"/>
            <a:ext cx="6801197" cy="439465"/>
          </a:xfrm>
        </p:spPr>
        <p:txBody>
          <a:bodyPr anchor="ctr"/>
          <a:lstStyle>
            <a:lvl1pPr marL="236341" indent="-236341">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2915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81" indent="0">
              <a:buNone/>
              <a:tabLst>
                <a:tab pos="351276" algn="l"/>
              </a:tabLst>
              <a:defRPr sz="2448">
                <a:solidFill>
                  <a:schemeClr val="tx1"/>
                </a:solidFill>
                <a:latin typeface="Consolas" panose="020B0609020204030204" pitchFamily="49" charset="0"/>
                <a:cs typeface="Consolas" panose="020B0609020204030204" pitchFamily="49" charset="0"/>
              </a:defRPr>
            </a:lvl2pPr>
            <a:lvl3pPr marL="596126" indent="0">
              <a:buNone/>
              <a:tabLst>
                <a:tab pos="581142" algn="l"/>
              </a:tabLst>
              <a:defRPr sz="2448">
                <a:solidFill>
                  <a:schemeClr val="tx1"/>
                </a:solidFill>
                <a:latin typeface="Consolas" panose="020B0609020204030204" pitchFamily="49" charset="0"/>
                <a:cs typeface="Consolas" panose="020B0609020204030204" pitchFamily="49" charset="0"/>
              </a:defRPr>
            </a:lvl3pPr>
            <a:lvl4pPr marL="830614" indent="0">
              <a:buNone/>
              <a:tabLst>
                <a:tab pos="815865" algn="l"/>
              </a:tabLst>
              <a:defRPr sz="2448">
                <a:solidFill>
                  <a:schemeClr val="tx1"/>
                </a:solidFill>
                <a:latin typeface="Consolas" panose="020B0609020204030204" pitchFamily="49" charset="0"/>
                <a:cs typeface="Consolas" panose="020B0609020204030204" pitchFamily="49" charset="0"/>
              </a:defRPr>
            </a:lvl4pPr>
            <a:lvl5pPr marL="1071706" indent="0">
              <a:buNone/>
              <a:tabLst>
                <a:tab pos="1048969"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251999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2"/>
            <a:ext cx="11239464" cy="523733"/>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34" indent="0">
              <a:buNone/>
              <a:defRPr sz="2448">
                <a:solidFill>
                  <a:srgbClr val="2F2F2F"/>
                </a:solidFill>
                <a:latin typeface="Segoe UI" panose="020B0502040204020203" pitchFamily="34" charset="0"/>
                <a:cs typeface="Segoe UI" panose="020B0502040204020203" pitchFamily="34" charset="0"/>
              </a:defRPr>
            </a:lvl2pPr>
            <a:lvl3pPr marL="466070" indent="0">
              <a:buNone/>
              <a:defRPr/>
            </a:lvl3pPr>
            <a:lvl4pPr marL="699103" indent="0">
              <a:buNone/>
              <a:defRPr/>
            </a:lvl4pPr>
            <a:lvl5pPr marL="932138"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275"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5948"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365"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386"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862235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0"/>
            <a:ext cx="11239464" cy="565027"/>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275"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5948"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365"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386"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523733"/>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34" indent="0">
              <a:buNone/>
              <a:defRPr sz="2448">
                <a:solidFill>
                  <a:srgbClr val="2F2F2F"/>
                </a:solidFill>
                <a:latin typeface="Segoe UI" panose="020B0502040204020203" pitchFamily="34" charset="0"/>
                <a:cs typeface="Segoe UI" panose="020B0502040204020203" pitchFamily="34" charset="0"/>
              </a:defRPr>
            </a:lvl2pPr>
            <a:lvl3pPr marL="466070" indent="0">
              <a:buNone/>
              <a:defRPr/>
            </a:lvl3pPr>
            <a:lvl4pPr marL="699103" indent="0">
              <a:buNone/>
              <a:defRPr/>
            </a:lvl4pPr>
            <a:lvl5pPr marL="932138" indent="0">
              <a:buNone/>
              <a:defRPr/>
            </a:lvl5pPr>
          </a:lstStyle>
          <a:p>
            <a:pPr lvl="0"/>
            <a:r>
              <a:rPr lang="en-US"/>
              <a:t>Click to edit text</a:t>
            </a:r>
          </a:p>
        </p:txBody>
      </p:sp>
    </p:spTree>
    <p:extLst>
      <p:ext uri="{BB962C8B-B14F-4D97-AF65-F5344CB8AC3E}">
        <p14:creationId xmlns:p14="http://schemas.microsoft.com/office/powerpoint/2010/main" val="151906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7792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600059" y="466301"/>
            <a:ext cx="5023884" cy="565027"/>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5" y="1364779"/>
            <a:ext cx="5023168" cy="561372"/>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070" indent="0">
              <a:buNone/>
              <a:defRPr/>
            </a:lvl3pPr>
            <a:lvl4pPr marL="699103" indent="0">
              <a:buNone/>
              <a:defRPr/>
            </a:lvl4pPr>
            <a:lvl5pPr marL="932138"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215639" y="0"/>
            <a:ext cx="621822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18238" y="1"/>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4152" y="723305"/>
            <a:ext cx="502119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275"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5948"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365"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386"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162072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21822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814134" y="466301"/>
            <a:ext cx="5025389" cy="565027"/>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021192"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275"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5948"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365"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386"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819014" y="1363285"/>
            <a:ext cx="5023168" cy="561372"/>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070" indent="0">
              <a:buNone/>
              <a:defRPr/>
            </a:lvl3pPr>
            <a:lvl4pPr marL="699103" indent="0">
              <a:buNone/>
              <a:defRPr/>
            </a:lvl4pPr>
            <a:lvl5pPr marL="932138" indent="0">
              <a:buNone/>
              <a:defRPr/>
            </a:lvl5pPr>
          </a:lstStyle>
          <a:p>
            <a:pPr lvl="0"/>
            <a:r>
              <a:rPr lang="en-US"/>
              <a:t>Click to edit text</a:t>
            </a:r>
          </a:p>
        </p:txBody>
      </p:sp>
    </p:spTree>
    <p:extLst>
      <p:ext uri="{BB962C8B-B14F-4D97-AF65-F5344CB8AC3E}">
        <p14:creationId xmlns:p14="http://schemas.microsoft.com/office/powerpoint/2010/main" val="11905128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0791"/>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20042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5096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6658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637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5888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454477"/>
            <a:ext cx="11567160" cy="1018094"/>
          </a:xfrm>
        </p:spPr>
        <p:txBody>
          <a:bodyPr wrap="square" lIns="0" tIns="0" rIns="0" bIns="0">
            <a:spAutoFit/>
          </a:bodyPr>
          <a:lstStyle>
            <a:lvl1pPr marL="0" indent="0">
              <a:lnSpc>
                <a:spcPct val="90000"/>
              </a:lnSpc>
              <a:spcBef>
                <a:spcPts val="0"/>
              </a:spcBef>
              <a:spcAft>
                <a:spcPts val="1298"/>
              </a:spcAft>
              <a:buNone/>
              <a:defRPr sz="1836" b="0" i="0">
                <a:solidFill>
                  <a:srgbClr val="000000"/>
                </a:solidFill>
                <a:latin typeface="+mn-lt"/>
              </a:defRPr>
            </a:lvl1pPr>
            <a:lvl2pPr marL="228513" indent="0">
              <a:lnSpc>
                <a:spcPct val="90000"/>
              </a:lnSpc>
              <a:spcBef>
                <a:spcPts val="0"/>
              </a:spcBef>
              <a:spcAft>
                <a:spcPts val="1298"/>
              </a:spcAft>
              <a:buNone/>
              <a:defRPr sz="1632">
                <a:solidFill>
                  <a:srgbClr val="000000"/>
                </a:solidFill>
              </a:defRPr>
            </a:lvl2pPr>
            <a:lvl3pPr marL="457024" indent="0">
              <a:spcBef>
                <a:spcPts val="0"/>
              </a:spcBef>
              <a:spcAft>
                <a:spcPts val="1298"/>
              </a:spcAft>
              <a:buNone/>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18pt</a:t>
            </a:r>
          </a:p>
          <a:p>
            <a:pPr lvl="1"/>
            <a:r>
              <a:rPr lang="en-US"/>
              <a:t>Second level Segoe UI 16pt</a:t>
            </a:r>
          </a:p>
          <a:p>
            <a:pPr lvl="2"/>
            <a:r>
              <a:rPr lang="en-US"/>
              <a:t>Third level Segoe UI 14</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6"/>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97385138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214500" y="1174864"/>
            <a:ext cx="10007476" cy="2367938"/>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214500" y="3615661"/>
            <a:ext cx="10007476" cy="810563"/>
          </a:xfrm>
          <a:prstGeom prst="rect">
            <a:avLst/>
          </a:prstGeom>
        </p:spPr>
        <p:txBody>
          <a:bodyPr anchor="t"/>
          <a:lstStyle>
            <a:lvl1pPr marL="0" indent="0" algn="ctr">
              <a:spcBef>
                <a:spcPts val="0"/>
              </a:spcBef>
              <a:buSzTx/>
              <a:buNone/>
              <a:defRPr sz="3537"/>
            </a:lvl1pPr>
            <a:lvl2pPr marL="0" indent="218538" algn="ctr">
              <a:spcBef>
                <a:spcPts val="0"/>
              </a:spcBef>
              <a:buSzTx/>
              <a:buNone/>
              <a:defRPr sz="3537"/>
            </a:lvl2pPr>
            <a:lvl3pPr marL="0" indent="437077" algn="ctr">
              <a:spcBef>
                <a:spcPts val="0"/>
              </a:spcBef>
              <a:buSzTx/>
              <a:buNone/>
              <a:defRPr sz="3537"/>
            </a:lvl3pPr>
            <a:lvl4pPr marL="0" indent="655616" algn="ctr">
              <a:spcBef>
                <a:spcPts val="0"/>
              </a:spcBef>
              <a:buSzTx/>
              <a:buNone/>
              <a:defRPr sz="3537"/>
            </a:lvl4pPr>
            <a:lvl5pPr marL="0" indent="874154" algn="ctr">
              <a:spcBef>
                <a:spcPts val="0"/>
              </a:spcBef>
              <a:buSzTx/>
              <a:buNone/>
              <a:defRPr sz="3537"/>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3079205407"/>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599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2630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6DC8-7B7D-E24E-81A9-6EDD650BC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8B05C-244C-9F4E-AADE-BE3EB72CD0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9DF99-2EE6-5D4E-B748-EE1E359B2696}"/>
              </a:ext>
            </a:extLst>
          </p:cNvPr>
          <p:cNvSpPr>
            <a:spLocks noGrp="1"/>
          </p:cNvSpPr>
          <p:nvPr>
            <p:ph type="dt" sz="half" idx="10"/>
          </p:nvPr>
        </p:nvSpPr>
        <p:spPr/>
        <p:txBody>
          <a:bodyPr/>
          <a:lstStyle/>
          <a:p>
            <a:fld id="{414E49E7-CBC8-7340-8902-210BD8569116}" type="datetimeFigureOut">
              <a:rPr lang="en-US" smtClean="0"/>
              <a:t>8/20/22</a:t>
            </a:fld>
            <a:endParaRPr lang="en-US"/>
          </a:p>
        </p:txBody>
      </p:sp>
      <p:sp>
        <p:nvSpPr>
          <p:cNvPr id="5" name="Footer Placeholder 4">
            <a:extLst>
              <a:ext uri="{FF2B5EF4-FFF2-40B4-BE49-F238E27FC236}">
                <a16:creationId xmlns:a16="http://schemas.microsoft.com/office/drawing/2014/main" id="{4BBC4965-0472-2D4B-A87C-57C9489EE2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23769-79D4-D84E-8283-B03D49187649}"/>
              </a:ext>
            </a:extLst>
          </p:cNvPr>
          <p:cNvSpPr>
            <a:spLocks noGrp="1"/>
          </p:cNvSpPr>
          <p:nvPr>
            <p:ph type="sldNum" sz="quarter" idx="12"/>
          </p:nvPr>
        </p:nvSpPr>
        <p:spPr/>
        <p:txBody>
          <a:bodyPr/>
          <a:lstStyle/>
          <a:p>
            <a:fld id="{7F8C6AE9-AB5D-C94B-A00C-AB003FD145D5}" type="slidenum">
              <a:rPr lang="en-US" smtClean="0"/>
              <a:t>‹#›</a:t>
            </a:fld>
            <a:endParaRPr lang="en-US"/>
          </a:p>
        </p:txBody>
      </p:sp>
    </p:spTree>
    <p:extLst>
      <p:ext uri="{BB962C8B-B14F-4D97-AF65-F5344CB8AC3E}">
        <p14:creationId xmlns:p14="http://schemas.microsoft.com/office/powerpoint/2010/main" val="414481248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1"/>
            <a:ext cx="12299977" cy="6994526"/>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32671" y="1"/>
            <a:ext cx="15490073" cy="6994525"/>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95914" y="597450"/>
            <a:ext cx="2073248" cy="298433"/>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65343" y="-166536"/>
            <a:ext cx="2065343" cy="7327597"/>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33BC7D4C-AFF9-8544-BED1-953245698F3F}"/>
              </a:ext>
            </a:extLst>
          </p:cNvPr>
          <p:cNvSpPr>
            <a:spLocks noGrp="1"/>
          </p:cNvSpPr>
          <p:nvPr>
            <p:ph type="title" hasCustomPrompt="1"/>
          </p:nvPr>
        </p:nvSpPr>
        <p:spPr>
          <a:xfrm>
            <a:off x="600058" y="3151968"/>
            <a:ext cx="6062782" cy="690587"/>
          </a:xfrm>
        </p:spPr>
        <p:txBody>
          <a:bodyPr wrap="square"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22" name="Text Placeholder 4">
            <a:extLst>
              <a:ext uri="{FF2B5EF4-FFF2-40B4-BE49-F238E27FC236}">
                <a16:creationId xmlns:a16="http://schemas.microsoft.com/office/drawing/2014/main" id="{3A8CEE4E-0DC2-0541-B79F-CA64A1CFBE60}"/>
              </a:ext>
            </a:extLst>
          </p:cNvPr>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pic>
        <p:nvPicPr>
          <p:cNvPr id="2" name="MS logo white - EMF">
            <a:extLst>
              <a:ext uri="{FF2B5EF4-FFF2-40B4-BE49-F238E27FC236}">
                <a16:creationId xmlns:a16="http://schemas.microsoft.com/office/drawing/2014/main" id="{613D505C-FE9E-4788-A2F0-0E9128E7B1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713" y="6127849"/>
            <a:ext cx="1480955" cy="317085"/>
          </a:xfrm>
          <a:prstGeom prst="rect">
            <a:avLst/>
          </a:prstGeom>
        </p:spPr>
      </p:pic>
    </p:spTree>
    <p:extLst>
      <p:ext uri="{BB962C8B-B14F-4D97-AF65-F5344CB8AC3E}">
        <p14:creationId xmlns:p14="http://schemas.microsoft.com/office/powerpoint/2010/main" val="2337834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21E753-6878-E141-ADE0-D7D6114C0EC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6860789" y="861359"/>
            <a:ext cx="5326957" cy="4183769"/>
          </a:xfrm>
          <a:prstGeom prst="rect">
            <a:avLst/>
          </a:prstGeom>
        </p:spPr>
      </p:pic>
      <p:sp>
        <p:nvSpPr>
          <p:cNvPr id="7" name="Title 1">
            <a:extLst>
              <a:ext uri="{FF2B5EF4-FFF2-40B4-BE49-F238E27FC236}">
                <a16:creationId xmlns:a16="http://schemas.microsoft.com/office/drawing/2014/main" id="{BEB8C3E3-DC35-E643-AD05-B748036A6E43}"/>
              </a:ext>
            </a:extLst>
          </p:cNvPr>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8" name="Text Placeholder 4">
            <a:extLst>
              <a:ext uri="{FF2B5EF4-FFF2-40B4-BE49-F238E27FC236}">
                <a16:creationId xmlns:a16="http://schemas.microsoft.com/office/drawing/2014/main" id="{726A2E76-7634-604A-9A63-E0E6F7EBB401}"/>
              </a:ext>
            </a:extLst>
          </p:cNvPr>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4B94655B-B4FD-A049-9819-1E1B87C84A83}"/>
              </a:ext>
            </a:extLst>
          </p:cNvPr>
          <p:cNvGrpSpPr>
            <a:grpSpLocks noChangeAspect="1"/>
          </p:cNvGrpSpPr>
          <p:nvPr userDrawn="1"/>
        </p:nvGrpSpPr>
        <p:grpSpPr>
          <a:xfrm>
            <a:off x="466368" y="516065"/>
            <a:ext cx="1619278" cy="345294"/>
            <a:chOff x="4846638" y="3441700"/>
            <a:chExt cx="5910262" cy="1260475"/>
          </a:xfrm>
        </p:grpSpPr>
        <p:sp>
          <p:nvSpPr>
            <p:cNvPr id="11" name="Freeform 27">
              <a:extLst>
                <a:ext uri="{FF2B5EF4-FFF2-40B4-BE49-F238E27FC236}">
                  <a16:creationId xmlns:a16="http://schemas.microsoft.com/office/drawing/2014/main" id="{A785A590-F4BA-9D4E-813E-8CCA823C4A0E}"/>
                </a:ext>
              </a:extLst>
            </p:cNvPr>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 name="Rectangle 28">
              <a:extLst>
                <a:ext uri="{FF2B5EF4-FFF2-40B4-BE49-F238E27FC236}">
                  <a16:creationId xmlns:a16="http://schemas.microsoft.com/office/drawing/2014/main" id="{4DAACCCC-2B42-D448-BECD-B272127648F4}"/>
                </a:ext>
              </a:extLst>
            </p:cNvPr>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 name="Rectangle 29">
              <a:extLst>
                <a:ext uri="{FF2B5EF4-FFF2-40B4-BE49-F238E27FC236}">
                  <a16:creationId xmlns:a16="http://schemas.microsoft.com/office/drawing/2014/main" id="{D2B68E49-54B1-3E44-B1FE-58944E1CD071}"/>
                </a:ext>
              </a:extLst>
            </p:cNvPr>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Rectangle 30">
              <a:extLst>
                <a:ext uri="{FF2B5EF4-FFF2-40B4-BE49-F238E27FC236}">
                  <a16:creationId xmlns:a16="http://schemas.microsoft.com/office/drawing/2014/main" id="{44769B2F-50BD-7448-9DE8-649E70A91372}"/>
                </a:ext>
              </a:extLst>
            </p:cNvPr>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Rectangle 31">
              <a:extLst>
                <a:ext uri="{FF2B5EF4-FFF2-40B4-BE49-F238E27FC236}">
                  <a16:creationId xmlns:a16="http://schemas.microsoft.com/office/drawing/2014/main" id="{AEB49F1E-662D-334D-89A4-D287D1DF3767}"/>
                </a:ext>
              </a:extLst>
            </p:cNvPr>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024628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2913243"/>
            <a:ext cx="6062782" cy="690638"/>
          </a:xfrm>
        </p:spPr>
        <p:txBody>
          <a:bodyPr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95515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Slide">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2913293"/>
            <a:ext cx="6062782" cy="690587"/>
          </a:xfrm>
        </p:spPr>
        <p:txBody>
          <a:bodyPr anchor="b" anchorCtr="0">
            <a:spAutoFit/>
          </a:bodyPr>
          <a:lstStyle>
            <a:lvl1pPr>
              <a:defRPr>
                <a:solidFill>
                  <a:schemeClr val="bg1"/>
                </a:solidFill>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solidFill>
                  <a:schemeClr val="bg1"/>
                </a:soli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pic>
        <p:nvPicPr>
          <p:cNvPr id="35" name="図 2">
            <a:extLst>
              <a:ext uri="{FF2B5EF4-FFF2-40B4-BE49-F238E27FC236}">
                <a16:creationId xmlns:a16="http://schemas.microsoft.com/office/drawing/2014/main" id="{09A9B2AB-DBB9-B742-96D0-426E987933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28365" y="535172"/>
            <a:ext cx="5939760" cy="5853809"/>
          </a:xfrm>
          <a:prstGeom prst="rect">
            <a:avLst/>
          </a:prstGeom>
        </p:spPr>
      </p:pic>
      <p:pic>
        <p:nvPicPr>
          <p:cNvPr id="36" name="MS logo white - EMF">
            <a:extLst>
              <a:ext uri="{FF2B5EF4-FFF2-40B4-BE49-F238E27FC236}">
                <a16:creationId xmlns:a16="http://schemas.microsoft.com/office/drawing/2014/main" id="{61B5EF44-87D0-9343-946E-C630A87055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713" y="6127849"/>
            <a:ext cx="1480955" cy="317085"/>
          </a:xfrm>
          <a:prstGeom prst="rect">
            <a:avLst/>
          </a:prstGeom>
        </p:spPr>
      </p:pic>
    </p:spTree>
    <p:extLst>
      <p:ext uri="{BB962C8B-B14F-4D97-AF65-F5344CB8AC3E}">
        <p14:creationId xmlns:p14="http://schemas.microsoft.com/office/powerpoint/2010/main" val="223642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Section Title Accent Colo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8421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Section Title Accent Color">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5CEF5F-7331-2A4D-87D5-5D43E50DE7E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197" y="1861"/>
            <a:ext cx="12426081" cy="6990800"/>
          </a:xfrm>
          <a:prstGeom prst="rect">
            <a:avLst/>
          </a:prstGeom>
        </p:spPr>
      </p:pic>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8386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55"/>
          </a:xfrm>
        </p:spPr>
        <p:txBody>
          <a:bodyPr/>
          <a:lstStyle>
            <a:lvl2pPr marL="466298" indent="-233149">
              <a:buFont typeface="Calibri" panose="020F0502020204030204" pitchFamily="34" charset="0"/>
              <a:buChar char="−"/>
              <a:defRPr/>
            </a:lvl2pPr>
            <a:lvl4pPr marL="859738" indent="-184576">
              <a:buFont typeface="Calibri" panose="020F050202020403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BEBF5BC1-404B-F14B-BEE0-7BE464D53435}"/>
              </a:ext>
            </a:extLst>
          </p:cNvPr>
          <p:cNvSpPr txBox="1"/>
          <p:nvPr userDrawn="1"/>
        </p:nvSpPr>
        <p:spPr>
          <a:xfrm>
            <a:off x="600060" y="4443000"/>
            <a:ext cx="5131534" cy="384205"/>
          </a:xfrm>
          <a:prstGeom prst="rect">
            <a:avLst/>
          </a:prstGeom>
          <a:noFill/>
        </p:spPr>
        <p:txBody>
          <a:bodyPr wrap="square" lIns="0" tIns="0" rIns="0" bIns="0" rtlCol="0" anchor="ctr">
            <a:spAutoFit/>
          </a:bodyPr>
          <a:lstStyle/>
          <a:p>
            <a:pPr algn="l"/>
            <a:endParaRPr lang="en-US" sz="2448" err="1">
              <a:gradFill>
                <a:gsLst>
                  <a:gs pos="2917">
                    <a:schemeClr val="tx1"/>
                  </a:gs>
                  <a:gs pos="30000">
                    <a:schemeClr val="tx1"/>
                  </a:gs>
                </a:gsLst>
                <a:lin ang="5400000" scaled="0"/>
              </a:gra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142543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Yu Gothic UI" panose="020B0500000000000000" pitchFamily="34" charset="-128"/>
                <a:ea typeface="Yu Gothic UI" panose="020B0500000000000000" pitchFamily="34" charset="-128"/>
                <a:cs typeface="Segoe UI Semilight" panose="020B0402040204020203" pitchFamily="34" charset="0"/>
              </a:defRPr>
            </a:lvl1pPr>
            <a:lvl2pPr marL="435536" indent="-174862">
              <a:buFont typeface="Wingdings" panose="05000000000000000000" pitchFamily="2" charset="2"/>
              <a:buChar char=""/>
              <a:defRPr sz="2040" b="0">
                <a:latin typeface="Yu Gothic UI" panose="020B0500000000000000" pitchFamily="34" charset="-128"/>
                <a:ea typeface="Yu Gothic UI" panose="020B0500000000000000" pitchFamily="34" charset="-128"/>
              </a:defRPr>
            </a:lvl2pPr>
            <a:lvl3pPr marL="652494" indent="-192672">
              <a:buFont typeface="Wingdings" panose="05000000000000000000" pitchFamily="2" charset="2"/>
              <a:buChar char=""/>
              <a:tabLst/>
              <a:defRPr sz="1632" b="0">
                <a:latin typeface="Yu Gothic UI" panose="020B0500000000000000" pitchFamily="34" charset="-128"/>
                <a:ea typeface="Yu Gothic UI" panose="020B0500000000000000" pitchFamily="34" charset="-128"/>
              </a:defRPr>
            </a:lvl3pPr>
            <a:lvl4pPr marL="845166" indent="-179720">
              <a:buFont typeface="Wingdings" panose="05000000000000000000" pitchFamily="2" charset="2"/>
              <a:buChar char=""/>
              <a:defRPr sz="1428" b="0">
                <a:latin typeface="Yu Gothic UI" panose="020B0500000000000000" pitchFamily="34" charset="-128"/>
                <a:ea typeface="Yu Gothic UI" panose="020B0500000000000000" pitchFamily="34" charset="-128"/>
              </a:defRPr>
            </a:lvl4pPr>
            <a:lvl5pPr marL="1044314" indent="-173243">
              <a:buFont typeface="Wingdings" panose="05000000000000000000" pitchFamily="2" charset="2"/>
              <a:buChar char=""/>
              <a:tabLst/>
              <a:defRPr sz="1428"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Yu Gothic UI" panose="020B0500000000000000" pitchFamily="34" charset="-128"/>
                <a:ea typeface="Yu Gothic UI" panose="020B0500000000000000" pitchFamily="34" charset="-128"/>
                <a:cs typeface="Segoe UI Semilight" panose="020B0402040204020203" pitchFamily="34" charset="0"/>
              </a:defRPr>
            </a:lvl1pPr>
            <a:lvl2pPr marL="435536" indent="-174862">
              <a:buFont typeface="Wingdings" panose="05000000000000000000" pitchFamily="2" charset="2"/>
              <a:buChar char=""/>
              <a:defRPr sz="2040" b="0">
                <a:latin typeface="Yu Gothic UI" panose="020B0500000000000000" pitchFamily="34" charset="-128"/>
                <a:ea typeface="Yu Gothic UI" panose="020B0500000000000000" pitchFamily="34" charset="-128"/>
              </a:defRPr>
            </a:lvl2pPr>
            <a:lvl3pPr marL="652494" indent="-192672">
              <a:buFont typeface="Wingdings" panose="05000000000000000000" pitchFamily="2" charset="2"/>
              <a:buChar char=""/>
              <a:tabLst/>
              <a:defRPr sz="1632" b="0">
                <a:latin typeface="Yu Gothic UI" panose="020B0500000000000000" pitchFamily="34" charset="-128"/>
                <a:ea typeface="Yu Gothic UI" panose="020B0500000000000000" pitchFamily="34" charset="-128"/>
              </a:defRPr>
            </a:lvl3pPr>
            <a:lvl4pPr marL="845166" indent="-179720">
              <a:buFont typeface="Wingdings" panose="05000000000000000000" pitchFamily="2" charset="2"/>
              <a:buChar char=""/>
              <a:defRPr sz="1428" b="0">
                <a:latin typeface="Yu Gothic UI" panose="020B0500000000000000" pitchFamily="34" charset="-128"/>
                <a:ea typeface="Yu Gothic UI" panose="020B0500000000000000" pitchFamily="34" charset="-128"/>
              </a:defRPr>
            </a:lvl4pPr>
            <a:lvl5pPr marL="1044314" indent="-173243">
              <a:buFont typeface="Wingdings" panose="05000000000000000000" pitchFamily="2" charset="2"/>
              <a:buChar char=""/>
              <a:tabLst/>
              <a:defRPr sz="1428"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2381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458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3659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Section title</a:t>
            </a:r>
          </a:p>
        </p:txBody>
      </p:sp>
    </p:spTree>
    <p:extLst>
      <p:ext uri="{BB962C8B-B14F-4D97-AF65-F5344CB8AC3E}">
        <p14:creationId xmlns:p14="http://schemas.microsoft.com/office/powerpoint/2010/main" val="266487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90522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595915" y="1464074"/>
            <a:ext cx="11239464" cy="1644855"/>
          </a:xfrm>
        </p:spPr>
        <p:txBody>
          <a:bodyPr/>
          <a:lstStyle>
            <a:lvl1pPr>
              <a:defRPr>
                <a:solidFill>
                  <a:schemeClr val="bg1"/>
                </a:solidFill>
              </a:defRPr>
            </a:lvl1pPr>
            <a:lvl2pPr marL="466298" indent="-233149">
              <a:buFont typeface="Calibri" panose="020F0502020204030204" pitchFamily="34" charset="0"/>
              <a:buChar char="−"/>
              <a:defRPr>
                <a:solidFill>
                  <a:schemeClr val="bg1"/>
                </a:solidFill>
              </a:defRPr>
            </a:lvl2pPr>
            <a:lvl3pPr>
              <a:defRPr>
                <a:solidFill>
                  <a:schemeClr val="bg1"/>
                </a:solidFill>
              </a:defRPr>
            </a:lvl3pPr>
            <a:lvl4pPr marL="859738" indent="-184576">
              <a:buFont typeface="Calibri" panose="020F0502020204030204" pitchFamily="34" charset="0"/>
              <a:buChar cha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BEBF5BC1-404B-F14B-BEE0-7BE464D53435}"/>
              </a:ext>
            </a:extLst>
          </p:cNvPr>
          <p:cNvSpPr txBox="1"/>
          <p:nvPr userDrawn="1"/>
        </p:nvSpPr>
        <p:spPr>
          <a:xfrm>
            <a:off x="600060" y="4443000"/>
            <a:ext cx="5131534" cy="384205"/>
          </a:xfrm>
          <a:prstGeom prst="rect">
            <a:avLst/>
          </a:prstGeom>
          <a:noFill/>
        </p:spPr>
        <p:txBody>
          <a:bodyPr wrap="square" lIns="0" tIns="0" rIns="0" bIns="0" rtlCol="0" anchor="ctr">
            <a:spAutoFit/>
          </a:bodyPr>
          <a:lstStyle/>
          <a:p>
            <a:pPr algn="l"/>
            <a:endParaRPr lang="en-US" sz="2448" err="1">
              <a:solidFill>
                <a:schemeClr val="bg1"/>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797774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42069" y="246185"/>
            <a:ext cx="1305378" cy="585080"/>
          </a:xfrm>
          <a:prstGeom prst="rect">
            <a:avLst/>
          </a:prstGeom>
        </p:spPr>
      </p:pic>
    </p:spTree>
    <p:extLst>
      <p:ext uri="{BB962C8B-B14F-4D97-AF65-F5344CB8AC3E}">
        <p14:creationId xmlns:p14="http://schemas.microsoft.com/office/powerpoint/2010/main" val="195728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0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45415" y="3497263"/>
            <a:ext cx="9336501" cy="2070350"/>
          </a:xfrm>
          <a:noFill/>
        </p:spPr>
        <p:txBody>
          <a:bodyPr vert="horz" wrap="square" lIns="0" tIns="0" rIns="0" bIns="0" rtlCol="0" anchor="t" anchorCtr="0">
            <a:noAutofit/>
          </a:bodyPr>
          <a:lstStyle>
            <a:lvl1pPr algn="ctr">
              <a:lnSpc>
                <a:spcPct val="90000"/>
              </a:lnSpc>
              <a:defRPr lang="en-US" sz="4080" spc="31"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673613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4077764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1A10F71A-1F26-4C3C-97E3-66C2CE6A40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33634" y="2478749"/>
            <a:ext cx="5169207" cy="2037027"/>
          </a:xfrm>
          <a:prstGeom prst="rect">
            <a:avLst/>
          </a:prstGeom>
        </p:spPr>
      </p:pic>
    </p:spTree>
    <p:extLst>
      <p:ext uri="{BB962C8B-B14F-4D97-AF65-F5344CB8AC3E}">
        <p14:creationId xmlns:p14="http://schemas.microsoft.com/office/powerpoint/2010/main" val="4144603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4" name="Rectangle 1">
            <a:extLst>
              <a:ext uri="{FF2B5EF4-FFF2-40B4-BE49-F238E27FC236}">
                <a16:creationId xmlns:a16="http://schemas.microsoft.com/office/drawing/2014/main" id="{0CC6F574-7E1D-447C-9EEF-9F74BACAA711}"/>
              </a:ext>
            </a:extLst>
          </p:cNvPr>
          <p:cNvSpPr/>
          <p:nvPr userDrawn="1"/>
        </p:nvSpPr>
        <p:spPr>
          <a:xfrm>
            <a:off x="534865" y="5561994"/>
            <a:ext cx="11661539" cy="720197"/>
          </a:xfrm>
          <a:prstGeom prst="rect">
            <a:avLst/>
          </a:prstGeom>
        </p:spPr>
        <p:txBody>
          <a:bodyPr wrap="square">
            <a:spAutoFit/>
          </a:bodyPr>
          <a:lstStyle/>
          <a:p>
            <a:r>
              <a:rPr lang="en-US" altLang="ja" sz="1020">
                <a:latin typeface="Yu Gothic UI" panose="020B0500000000000000" pitchFamily="34" charset="-128"/>
                <a:ea typeface="Yu Gothic UI" panose="020B0500000000000000" pitchFamily="34" charset="-128"/>
              </a:rPr>
              <a:t>MICROSOFT CONFIDENTIAL</a:t>
            </a:r>
          </a:p>
          <a:p>
            <a:r>
              <a:rPr lang="ja" altLang="en-US" sz="1020">
                <a:latin typeface="Yu Gothic UI" panose="020B0500000000000000" pitchFamily="34" charset="-128"/>
                <a:ea typeface="Yu Gothic UI" panose="020B0500000000000000" pitchFamily="34" charset="-128"/>
              </a:rPr>
              <a:t>本資料は情報提供のみを目的としており、本資料に記載されている情報は、本資料作成時点でのマイクロソフトの見解を示したものです。状況等の変化により、内容は変更される場合があります。本資料に表記されている内容</a:t>
            </a:r>
            <a:r>
              <a:rPr lang="en-US" altLang="ja" sz="1020">
                <a:latin typeface="Yu Gothic UI" panose="020B0500000000000000" pitchFamily="34" charset="-128"/>
                <a:ea typeface="Yu Gothic UI" panose="020B0500000000000000" pitchFamily="34" charset="-128"/>
              </a:rPr>
              <a:t>(</a:t>
            </a:r>
            <a:r>
              <a:rPr lang="ja" altLang="en-US" sz="1020">
                <a:latin typeface="Yu Gothic UI" panose="020B0500000000000000" pitchFamily="34" charset="-128"/>
                <a:ea typeface="Yu Gothic UI" panose="020B0500000000000000" pitchFamily="34" charset="-128"/>
              </a:rPr>
              <a:t>提示されている条件等を含みます</a:t>
            </a:r>
            <a:r>
              <a:rPr lang="en-US" altLang="ja" sz="1020">
                <a:latin typeface="Yu Gothic UI" panose="020B0500000000000000" pitchFamily="34" charset="-128"/>
                <a:ea typeface="Yu Gothic UI" panose="020B0500000000000000" pitchFamily="34" charset="-128"/>
              </a:rPr>
              <a:t>) </a:t>
            </a:r>
            <a:r>
              <a:rPr lang="ja" altLang="en-US" sz="1020">
                <a:latin typeface="Yu Gothic UI" panose="020B0500000000000000" pitchFamily="34" charset="-128"/>
                <a:ea typeface="Yu Gothic UI" panose="020B0500000000000000" pitchFamily="34" charset="-128"/>
              </a:rPr>
              <a:t>は、貴社との有効な契約を通じて決定されます。それまでは、正式に確定するものではありません。従って、本資料の記載内容とは異なる場合があります。また、本資料に記載されている価格はいずれも、別段の表記がない限り、参考価格となります。貴社の最終的な購入価格は、貴社のリセラー様により決定されます。マイクロソフトは、本資料の情報に対して明示的、黙示的または法的な、いかなる保証も行いません。</a:t>
            </a:r>
          </a:p>
        </p:txBody>
      </p:sp>
    </p:spTree>
    <p:extLst>
      <p:ext uri="{BB962C8B-B14F-4D97-AF65-F5344CB8AC3E}">
        <p14:creationId xmlns:p14="http://schemas.microsoft.com/office/powerpoint/2010/main" val="416000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rtlCol="0"/>
          <a:lstStyle/>
          <a:p>
            <a:pPr rtl="0"/>
            <a:r>
              <a:rPr lang="ja-jp"/>
              <a:t>Click to edit Master title style</a:t>
            </a:r>
          </a:p>
        </p:txBody>
      </p:sp>
    </p:spTree>
    <p:extLst>
      <p:ext uri="{BB962C8B-B14F-4D97-AF65-F5344CB8AC3E}">
        <p14:creationId xmlns:p14="http://schemas.microsoft.com/office/powerpoint/2010/main" val="3970607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674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2923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bg>
      <p:bgPr>
        <a:solidFill>
          <a:schemeClr val="tx1"/>
        </a:solidFill>
        <a:effectLst/>
      </p:bgPr>
    </p:bg>
    <p:spTree>
      <p:nvGrpSpPr>
        <p:cNvPr id="1" name=""/>
        <p:cNvGrpSpPr/>
        <p:nvPr/>
      </p:nvGrpSpPr>
      <p:grpSpPr>
        <a:xfrm>
          <a:off x="0" y="0"/>
          <a:ext cx="0" cy="0"/>
          <a:chOff x="0" y="0"/>
          <a:chExt cx="0" cy="0"/>
        </a:xfrm>
      </p:grpSpPr>
      <p:grpSp>
        <p:nvGrpSpPr>
          <p:cNvPr id="27" name="Group 4">
            <a:extLst>
              <a:ext uri="{FF2B5EF4-FFF2-40B4-BE49-F238E27FC236}">
                <a16:creationId xmlns:a16="http://schemas.microsoft.com/office/drawing/2014/main" id="{733E91D4-4538-4649-A71F-6CC34CFCD138}"/>
              </a:ext>
            </a:extLst>
          </p:cNvPr>
          <p:cNvGrpSpPr/>
          <p:nvPr userDrawn="1"/>
        </p:nvGrpSpPr>
        <p:grpSpPr>
          <a:xfrm>
            <a:off x="5190614" y="796245"/>
            <a:ext cx="7095492" cy="5402035"/>
            <a:chOff x="3681202" y="82368"/>
            <a:chExt cx="8642455" cy="6728530"/>
          </a:xfrm>
        </p:grpSpPr>
        <p:pic>
          <p:nvPicPr>
            <p:cNvPr id="28" name="Picture 5">
              <a:extLst>
                <a:ext uri="{FF2B5EF4-FFF2-40B4-BE49-F238E27FC236}">
                  <a16:creationId xmlns:a16="http://schemas.microsoft.com/office/drawing/2014/main" id="{0AA32E4E-E37B-42A9-B2A7-8A64F7396C99}"/>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29" name="Picture 6">
              <a:extLst>
                <a:ext uri="{FF2B5EF4-FFF2-40B4-BE49-F238E27FC236}">
                  <a16:creationId xmlns:a16="http://schemas.microsoft.com/office/drawing/2014/main" id="{FAE66BAD-0339-406B-8A58-F27AD5F43A9D}"/>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30" name="Rectangle 7">
              <a:extLst>
                <a:ext uri="{FF2B5EF4-FFF2-40B4-BE49-F238E27FC236}">
                  <a16:creationId xmlns:a16="http://schemas.microsoft.com/office/drawing/2014/main" id="{88803C62-2586-4B81-95F9-A8875C2E2007}"/>
                </a:ext>
              </a:extLst>
            </p:cNvPr>
            <p:cNvSpPr/>
            <p:nvPr userDrawn="1"/>
          </p:nvSpPr>
          <p:spPr bwMode="auto">
            <a:xfrm>
              <a:off x="5625630" y="5976273"/>
              <a:ext cx="6102544" cy="20808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8" descr="A screenshot of a computer screen&#10;&#10;Description automatically generated">
              <a:extLst>
                <a:ext uri="{FF2B5EF4-FFF2-40B4-BE49-F238E27FC236}">
                  <a16:creationId xmlns:a16="http://schemas.microsoft.com/office/drawing/2014/main" id="{928750BB-BBA3-4477-BEB2-5279A01A7F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32" name="Picture 9" descr="A screenshot of a computer screen&#10;&#10;Description automatically generated">
              <a:extLst>
                <a:ext uri="{FF2B5EF4-FFF2-40B4-BE49-F238E27FC236}">
                  <a16:creationId xmlns:a16="http://schemas.microsoft.com/office/drawing/2014/main" id="{B9595CF5-EC28-408C-B2E8-B94CEF259E05}"/>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pic>
        <p:nvPicPr>
          <p:cNvPr id="36" name="図 35">
            <a:extLst>
              <a:ext uri="{FF2B5EF4-FFF2-40B4-BE49-F238E27FC236}">
                <a16:creationId xmlns:a16="http://schemas.microsoft.com/office/drawing/2014/main" id="{98EA3ED3-46DD-4F42-BF4C-EFAA0617BAC2}"/>
              </a:ext>
            </a:extLst>
          </p:cNvPr>
          <p:cNvPicPr>
            <a:picLocks noChangeAspect="1"/>
          </p:cNvPicPr>
          <p:nvPr userDrawn="1"/>
        </p:nvPicPr>
        <p:blipFill>
          <a:blip r:embed="rId7"/>
          <a:stretch>
            <a:fillRect/>
          </a:stretch>
        </p:blipFill>
        <p:spPr>
          <a:xfrm>
            <a:off x="5941279" y="1395518"/>
            <a:ext cx="5767493" cy="4165350"/>
          </a:xfrm>
          <a:prstGeom prst="rect">
            <a:avLst/>
          </a:prstGeom>
        </p:spPr>
      </p:pic>
    </p:spTree>
    <p:extLst>
      <p:ext uri="{BB962C8B-B14F-4D97-AF65-F5344CB8AC3E}">
        <p14:creationId xmlns:p14="http://schemas.microsoft.com/office/powerpoint/2010/main" val="155238635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0479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Title AND SUB">
    <p:bg>
      <p:bgPr>
        <a:gradFill flip="none" rotWithShape="1">
          <a:gsLst>
            <a:gs pos="25000">
              <a:schemeClr val="accent1"/>
            </a:gs>
            <a:gs pos="25000">
              <a:schemeClr val="bg1"/>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275417" y="991791"/>
            <a:ext cx="11888787" cy="369332"/>
          </a:xfrm>
        </p:spPr>
        <p:txBody>
          <a:bodyPr/>
          <a:lstStyle>
            <a:lvl1pPr marL="0" indent="0">
              <a:buNone/>
              <a:defRPr sz="24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327130575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842940"/>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774440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7"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7"/>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1" y="6428115"/>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4"/>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3"/>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1" y="6620265"/>
            <a:ext cx="955390" cy="210480"/>
          </a:xfrm>
          <a:prstGeom prst="rect">
            <a:avLst/>
          </a:prstGeom>
        </p:spPr>
      </p:pic>
    </p:spTree>
    <p:extLst>
      <p:ext uri="{BB962C8B-B14F-4D97-AF65-F5344CB8AC3E}">
        <p14:creationId xmlns:p14="http://schemas.microsoft.com/office/powerpoint/2010/main" val="250074794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018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JAMP-title">
    <p:bg>
      <p:bgPr>
        <a:solidFill>
          <a:schemeClr val="tx2"/>
        </a:solidFill>
        <a:effectLst/>
      </p:bgPr>
    </p:bg>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D24252DD-C348-DB46-8133-6A1C80D44C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3" name="Title 1">
            <a:extLst>
              <a:ext uri="{FF2B5EF4-FFF2-40B4-BE49-F238E27FC236}">
                <a16:creationId xmlns:a16="http://schemas.microsoft.com/office/drawing/2014/main" id="{71B156A2-21B0-B041-97EA-07DE53A46B25}"/>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lnSpc>
                <a:spcPct val="100000"/>
              </a:lnSpc>
              <a:defRPr sz="4800" b="0" strike="noStrike" spc="-50" baseline="0">
                <a:solidFill>
                  <a:schemeClr val="bg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64E4CAC1-CED1-3B4B-9337-E366E4049D08}"/>
              </a:ext>
            </a:extLst>
          </p:cNvPr>
          <p:cNvSpPr>
            <a:spLocks noGrp="1"/>
          </p:cNvSpPr>
          <p:nvPr>
            <p:ph type="body" sz="quarter" idx="15" hasCustomPrompt="1"/>
          </p:nvPr>
        </p:nvSpPr>
        <p:spPr>
          <a:xfrm>
            <a:off x="451338" y="4436713"/>
            <a:ext cx="9795376" cy="738664"/>
          </a:xfrm>
          <a:prstGeom prst="rect">
            <a:avLst/>
          </a:prstGeom>
        </p:spPr>
        <p:txBody>
          <a:bodyPr/>
          <a:lstStyle>
            <a:lvl1pPr marL="0" indent="0">
              <a:buNone/>
              <a:defRPr sz="1800" b="1">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76504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JAMP-sectiontitle">
    <p:bg>
      <p:bgPr>
        <a:solidFill>
          <a:schemeClr val="tx2"/>
        </a:solidFill>
        <a:effectLst/>
      </p:bgPr>
    </p:bg>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4729CF7-A4C8-C344-82BE-D203F18D3C60}"/>
              </a:ext>
            </a:extLst>
          </p:cNvPr>
          <p:cNvPicPr>
            <a:picLocks noChangeAspect="1"/>
          </p:cNvPicPr>
          <p:nvPr userDrawn="1"/>
        </p:nvPicPr>
        <p:blipFill>
          <a:blip r:embed="rId2">
            <a:alphaModFix amt="20000"/>
          </a:blip>
          <a:stretch>
            <a:fillRect/>
          </a:stretch>
        </p:blipFill>
        <p:spPr>
          <a:xfrm>
            <a:off x="7179516" y="1637043"/>
            <a:ext cx="4836627" cy="4836627"/>
          </a:xfrm>
          <a:prstGeom prst="rect">
            <a:avLst/>
          </a:prstGeom>
        </p:spPr>
      </p:pic>
      <p:sp>
        <p:nvSpPr>
          <p:cNvPr id="5" name="タイトル 1">
            <a:extLst>
              <a:ext uri="{FF2B5EF4-FFF2-40B4-BE49-F238E27FC236}">
                <a16:creationId xmlns:a16="http://schemas.microsoft.com/office/drawing/2014/main" id="{2021F6CA-A633-B846-B147-B5EAB9C32A15}"/>
              </a:ext>
            </a:extLst>
          </p:cNvPr>
          <p:cNvSpPr>
            <a:spLocks noGrp="1"/>
          </p:cNvSpPr>
          <p:nvPr>
            <p:ph type="title"/>
          </p:nvPr>
        </p:nvSpPr>
        <p:spPr>
          <a:xfrm>
            <a:off x="715267" y="2381743"/>
            <a:ext cx="4978952" cy="984885"/>
          </a:xfrm>
          <a:prstGeom prst="rect">
            <a:avLst/>
          </a:prstGeom>
        </p:spPr>
        <p:txBody>
          <a:bodyPr wrap="square" lIns="0" tIns="0" rIns="0" bIns="0">
            <a:spAutoFit/>
          </a:bodyPr>
          <a:lstStyle>
            <a:lvl1pPr>
              <a:lnSpc>
                <a:spcPct val="100000"/>
              </a:lnSpc>
              <a:defRPr sz="3200" b="1">
                <a:solidFill>
                  <a:schemeClr val="bg1"/>
                </a:solidFill>
              </a:defRPr>
            </a:lvl1pPr>
          </a:lstStyle>
          <a:p>
            <a:r>
              <a:rPr kumimoji="1" lang="ja-JP" altLang="en-US"/>
              <a:t>マスター タイトルの書式設定</a:t>
            </a:r>
          </a:p>
        </p:txBody>
      </p:sp>
    </p:spTree>
    <p:extLst>
      <p:ext uri="{BB962C8B-B14F-4D97-AF65-F5344CB8AC3E}">
        <p14:creationId xmlns:p14="http://schemas.microsoft.com/office/powerpoint/2010/main" val="313609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JAMP-base-rayout">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335ED5CD-DC8A-2C49-94BA-BCC9DCFF6CFC}"/>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p:nvPr>
        </p:nvSpPr>
        <p:spPr>
          <a:xfrm>
            <a:off x="463276" y="459978"/>
            <a:ext cx="5754961" cy="332399"/>
          </a:xfrm>
          <a:prstGeom prst="rect">
            <a:avLst/>
          </a:prstGeom>
        </p:spPr>
        <p:txBody>
          <a:bodyPr wrap="square" lIns="0" tIns="0" rIns="0" bIns="0">
            <a:spAutoFit/>
          </a:bodyPr>
          <a:lstStyle>
            <a:lvl1pPr>
              <a:defRPr sz="2400">
                <a:solidFill>
                  <a:schemeClr val="tx1"/>
                </a:solidFill>
                <a:latin typeface="+mj-ea"/>
                <a:ea typeface="+mj-ea"/>
              </a:defRPr>
            </a:lvl1pPr>
          </a:lstStyle>
          <a:p>
            <a:r>
              <a:rPr kumimoji="1" lang="ja-JP" altLang="en-US"/>
              <a:t>マスター タイトルの書式設定</a:t>
            </a:r>
          </a:p>
        </p:txBody>
      </p:sp>
      <p:sp>
        <p:nvSpPr>
          <p:cNvPr id="9" name="テキスト プレースホルダー 8">
            <a:extLst>
              <a:ext uri="{FF2B5EF4-FFF2-40B4-BE49-F238E27FC236}">
                <a16:creationId xmlns:a16="http://schemas.microsoft.com/office/drawing/2014/main" id="{FAA80901-FB1A-8F45-920D-7430583D37EE}"/>
              </a:ext>
            </a:extLst>
          </p:cNvPr>
          <p:cNvSpPr>
            <a:spLocks noGrp="1"/>
          </p:cNvSpPr>
          <p:nvPr>
            <p:ph type="body" sz="quarter" idx="10"/>
          </p:nvPr>
        </p:nvSpPr>
        <p:spPr>
          <a:xfrm>
            <a:off x="463276" y="1901941"/>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10" name="テキスト プレースホルダー 8">
            <a:extLst>
              <a:ext uri="{FF2B5EF4-FFF2-40B4-BE49-F238E27FC236}">
                <a16:creationId xmlns:a16="http://schemas.microsoft.com/office/drawing/2014/main" id="{0904E5B7-F62F-F84C-98E9-86FDDFBBFAC9}"/>
              </a:ext>
            </a:extLst>
          </p:cNvPr>
          <p:cNvSpPr>
            <a:spLocks noGrp="1"/>
          </p:cNvSpPr>
          <p:nvPr>
            <p:ph type="body" sz="quarter" idx="11"/>
          </p:nvPr>
        </p:nvSpPr>
        <p:spPr>
          <a:xfrm>
            <a:off x="463275" y="2243242"/>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8" name="テキスト プレースホルダー 8">
            <a:extLst>
              <a:ext uri="{FF2B5EF4-FFF2-40B4-BE49-F238E27FC236}">
                <a16:creationId xmlns:a16="http://schemas.microsoft.com/office/drawing/2014/main" id="{A1D4B38D-1405-EC48-9B41-DC6F167670B6}"/>
              </a:ext>
            </a:extLst>
          </p:cNvPr>
          <p:cNvSpPr>
            <a:spLocks noGrp="1"/>
          </p:cNvSpPr>
          <p:nvPr>
            <p:ph type="body" sz="quarter" idx="12"/>
          </p:nvPr>
        </p:nvSpPr>
        <p:spPr>
          <a:xfrm>
            <a:off x="463275" y="2590083"/>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224389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JAMP-layout-SA">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46EFBF5-0112-6548-9764-027C11BC39CE}"/>
              </a:ext>
            </a:extLst>
          </p:cNvPr>
          <p:cNvSpPr/>
          <p:nvPr userDrawn="1"/>
        </p:nvSpPr>
        <p:spPr>
          <a:xfrm>
            <a:off x="0" y="0"/>
            <a:ext cx="12436475" cy="1871330"/>
          </a:xfrm>
          <a:prstGeom prst="rect">
            <a:avLst/>
          </a:prstGeom>
          <a:solidFill>
            <a:srgbClr val="AA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p:nvPr>
        </p:nvSpPr>
        <p:spPr>
          <a:xfrm>
            <a:off x="920476" y="462094"/>
            <a:ext cx="5754961" cy="332399"/>
          </a:xfrm>
          <a:prstGeom prst="rect">
            <a:avLst/>
          </a:prstGeom>
        </p:spPr>
        <p:txBody>
          <a:bodyPr wrap="square" lIns="0" tIns="0" rIns="0" bIns="0">
            <a:spAutoFit/>
          </a:bodyPr>
          <a:lstStyle>
            <a:lvl1pPr>
              <a:defRPr sz="2400">
                <a:solidFill>
                  <a:schemeClr val="tx1"/>
                </a:solidFill>
                <a:latin typeface="+mj-ea"/>
                <a:ea typeface="+mj-ea"/>
              </a:defRPr>
            </a:lvl1pPr>
          </a:lstStyle>
          <a:p>
            <a:r>
              <a:rPr kumimoji="1" lang="ja-JP" altLang="en-US"/>
              <a:t>マスター タイトルの書式設定</a:t>
            </a:r>
          </a:p>
        </p:txBody>
      </p:sp>
      <p:sp>
        <p:nvSpPr>
          <p:cNvPr id="9" name="テキスト プレースホルダー 8">
            <a:extLst>
              <a:ext uri="{FF2B5EF4-FFF2-40B4-BE49-F238E27FC236}">
                <a16:creationId xmlns:a16="http://schemas.microsoft.com/office/drawing/2014/main" id="{FAA80901-FB1A-8F45-920D-7430583D37EE}"/>
              </a:ext>
            </a:extLst>
          </p:cNvPr>
          <p:cNvSpPr>
            <a:spLocks noGrp="1"/>
          </p:cNvSpPr>
          <p:nvPr>
            <p:ph type="body" sz="quarter" idx="10"/>
          </p:nvPr>
        </p:nvSpPr>
        <p:spPr>
          <a:xfrm>
            <a:off x="920477" y="2205312"/>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10" name="テキスト プレースホルダー 8">
            <a:extLst>
              <a:ext uri="{FF2B5EF4-FFF2-40B4-BE49-F238E27FC236}">
                <a16:creationId xmlns:a16="http://schemas.microsoft.com/office/drawing/2014/main" id="{0904E5B7-F62F-F84C-98E9-86FDDFBBFAC9}"/>
              </a:ext>
            </a:extLst>
          </p:cNvPr>
          <p:cNvSpPr>
            <a:spLocks noGrp="1"/>
          </p:cNvSpPr>
          <p:nvPr>
            <p:ph type="body" sz="quarter" idx="11"/>
          </p:nvPr>
        </p:nvSpPr>
        <p:spPr>
          <a:xfrm>
            <a:off x="920476" y="2546613"/>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8" name="テキスト プレースホルダー 8">
            <a:extLst>
              <a:ext uri="{FF2B5EF4-FFF2-40B4-BE49-F238E27FC236}">
                <a16:creationId xmlns:a16="http://schemas.microsoft.com/office/drawing/2014/main" id="{A1D4B38D-1405-EC48-9B41-DC6F167670B6}"/>
              </a:ext>
            </a:extLst>
          </p:cNvPr>
          <p:cNvSpPr>
            <a:spLocks noGrp="1"/>
          </p:cNvSpPr>
          <p:nvPr>
            <p:ph type="body" sz="quarter" idx="12"/>
          </p:nvPr>
        </p:nvSpPr>
        <p:spPr>
          <a:xfrm>
            <a:off x="920476" y="2893454"/>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157229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381" indent="0">
              <a:buNone/>
              <a:defRPr sz="2448">
                <a:solidFill>
                  <a:schemeClr val="tx1"/>
                </a:solidFill>
                <a:latin typeface="Consolas" panose="020B0609020204030204" pitchFamily="49" charset="0"/>
                <a:cs typeface="Consolas" panose="020B0609020204030204" pitchFamily="49" charset="0"/>
              </a:defRPr>
            </a:lvl2pPr>
            <a:lvl3pPr marL="596126" indent="0">
              <a:buNone/>
              <a:defRPr sz="2040">
                <a:solidFill>
                  <a:schemeClr val="tx1"/>
                </a:solidFill>
                <a:latin typeface="Consolas" panose="020B0609020204030204" pitchFamily="49" charset="0"/>
                <a:cs typeface="Consolas" panose="020B0609020204030204" pitchFamily="49" charset="0"/>
              </a:defRPr>
            </a:lvl3pPr>
            <a:lvl4pPr marL="830614" indent="0">
              <a:buNone/>
              <a:defRPr sz="1836">
                <a:solidFill>
                  <a:schemeClr val="tx1"/>
                </a:solidFill>
                <a:latin typeface="Consolas" panose="020B0609020204030204" pitchFamily="49" charset="0"/>
                <a:cs typeface="Consolas" panose="020B0609020204030204" pitchFamily="49" charset="0"/>
              </a:defRPr>
            </a:lvl4pPr>
            <a:lvl5pPr marL="1071706" indent="0">
              <a:buNone/>
              <a:defRPr sz="1836">
                <a:solidFill>
                  <a:schemeClr val="tx1"/>
                </a:solidFill>
                <a:latin typeface="Consolas" panose="020B0609020204030204" pitchFamily="49" charset="0"/>
                <a:cs typeface="Consolas" panose="020B0609020204030204" pitchFamily="49"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430643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JAMP-layout-SA-sub">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A33F633F-C23C-3D48-A952-2E695F488D81}"/>
              </a:ext>
            </a:extLst>
          </p:cNvPr>
          <p:cNvSpPr/>
          <p:nvPr userDrawn="1"/>
        </p:nvSpPr>
        <p:spPr>
          <a:xfrm>
            <a:off x="-1" y="-257"/>
            <a:ext cx="12436475" cy="876813"/>
          </a:xfrm>
          <a:prstGeom prst="rect">
            <a:avLst/>
          </a:prstGeom>
          <a:solidFill>
            <a:srgbClr val="AA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A745B46-9A16-BF43-845B-1380946644DF}"/>
              </a:ext>
            </a:extLst>
          </p:cNvPr>
          <p:cNvSpPr/>
          <p:nvPr userDrawn="1"/>
        </p:nvSpPr>
        <p:spPr>
          <a:xfrm>
            <a:off x="428624" y="1082131"/>
            <a:ext cx="4014419" cy="8651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hasCustomPrompt="1"/>
          </p:nvPr>
        </p:nvSpPr>
        <p:spPr>
          <a:xfrm>
            <a:off x="1284158" y="1195247"/>
            <a:ext cx="3050071" cy="738664"/>
          </a:xfrm>
          <a:prstGeom prst="rect">
            <a:avLst/>
          </a:prstGeom>
        </p:spPr>
        <p:txBody>
          <a:bodyPr wrap="square" lIns="0" tIns="0" rIns="0" bIns="0">
            <a:spAutoFit/>
          </a:bodyPr>
          <a:lstStyle>
            <a:lvl1pPr>
              <a:lnSpc>
                <a:spcPct val="100000"/>
              </a:lnSpc>
              <a:defRPr sz="2400">
                <a:solidFill>
                  <a:schemeClr val="tx1"/>
                </a:solidFill>
                <a:latin typeface="+mn-lt"/>
                <a:ea typeface="+mj-ea"/>
              </a:defRPr>
            </a:lvl1pPr>
          </a:lstStyle>
          <a:p>
            <a:r>
              <a:rPr lang="ja-JP" altLang="en-US" spc="-150">
                <a:solidFill>
                  <a:schemeClr val="bg1"/>
                </a:solidFill>
                <a:cs typeface="Segoe UI Semibold" panose="020B0702040204020203" pitchFamily="34" charset="0"/>
              </a:rPr>
              <a:t>インフラ アセスメント</a:t>
            </a:r>
            <a:br>
              <a:rPr lang="ja-JP" altLang="en-US" spc="-150">
                <a:solidFill>
                  <a:schemeClr val="bg1"/>
                </a:solidFill>
                <a:cs typeface="Segoe UI Semibold" panose="020B0702040204020203" pitchFamily="34" charset="0"/>
              </a:rPr>
            </a:br>
            <a:r>
              <a:rPr lang="en-US" altLang="ja-JP" sz="2400">
                <a:solidFill>
                  <a:schemeClr val="bg1"/>
                </a:solidFill>
                <a:cs typeface="Segoe UI Semibold" panose="020B0702040204020203" pitchFamily="34" charset="0"/>
              </a:rPr>
              <a:t>Data &amp; Infrastructure</a:t>
            </a:r>
            <a:endParaRPr kumimoji="1" lang="ja-JP" altLang="en-US"/>
          </a:p>
        </p:txBody>
      </p:sp>
      <p:sp>
        <p:nvSpPr>
          <p:cNvPr id="9" name="テキスト プレースホルダー 8">
            <a:extLst>
              <a:ext uri="{FF2B5EF4-FFF2-40B4-BE49-F238E27FC236}">
                <a16:creationId xmlns:a16="http://schemas.microsoft.com/office/drawing/2014/main" id="{FAA80901-FB1A-8F45-920D-7430583D37EE}"/>
              </a:ext>
            </a:extLst>
          </p:cNvPr>
          <p:cNvSpPr>
            <a:spLocks noGrp="1"/>
          </p:cNvSpPr>
          <p:nvPr>
            <p:ph type="body" sz="quarter" idx="10"/>
          </p:nvPr>
        </p:nvSpPr>
        <p:spPr>
          <a:xfrm>
            <a:off x="4707739" y="1126668"/>
            <a:ext cx="4485277" cy="215444"/>
          </a:xfrm>
          <a:prstGeom prst="rect">
            <a:avLst/>
          </a:prstGeom>
        </p:spPr>
        <p:txBody>
          <a:bodyPr lIns="0" tIns="0" rIns="0" bIns="0">
            <a:spAutoFit/>
          </a:bodyPr>
          <a:lstStyle>
            <a:lvl1pPr marL="0" indent="0">
              <a:lnSpc>
                <a:spcPct val="100000"/>
              </a:lnSpc>
              <a:spcBef>
                <a:spcPts val="0"/>
              </a:spcBef>
              <a:buNone/>
              <a:defRPr sz="1400" b="1">
                <a:solidFill>
                  <a:schemeClr val="tx2"/>
                </a:solidFill>
                <a:latin typeface="+mj-lt"/>
                <a:ea typeface="+mj-ea"/>
              </a:defRPr>
            </a:lvl1pPr>
          </a:lstStyle>
          <a:p>
            <a:pPr lvl="0"/>
            <a:r>
              <a:rPr kumimoji="1" lang="ja-JP" altLang="en-US"/>
              <a:t>マスター テキストの書式設定</a:t>
            </a:r>
          </a:p>
        </p:txBody>
      </p:sp>
      <p:sp>
        <p:nvSpPr>
          <p:cNvPr id="13" name="TextBox 38">
            <a:extLst>
              <a:ext uri="{FF2B5EF4-FFF2-40B4-BE49-F238E27FC236}">
                <a16:creationId xmlns:a16="http://schemas.microsoft.com/office/drawing/2014/main" id="{C1B1228B-D66A-EF40-9B61-49F66459D79D}"/>
              </a:ext>
            </a:extLst>
          </p:cNvPr>
          <p:cNvSpPr txBox="1"/>
          <p:nvPr userDrawn="1"/>
        </p:nvSpPr>
        <p:spPr>
          <a:xfrm>
            <a:off x="685101" y="479651"/>
            <a:ext cx="2817428" cy="173666"/>
          </a:xfrm>
          <a:prstGeom prst="rect">
            <a:avLst/>
          </a:prstGeom>
          <a:noFill/>
          <a:effectLst/>
        </p:spPr>
        <p:txBody>
          <a:bodyPr wrap="square" lIns="0" tIns="0" rIns="0" bIns="36000" rtlCol="0" anchor="t" anchorCtr="0">
            <a:noAutofit/>
          </a:bodyPr>
          <a:lstStyle/>
          <a:p>
            <a:pPr>
              <a:lnSpc>
                <a:spcPct val="90000"/>
              </a:lnSpc>
            </a:pPr>
            <a:r>
              <a:rPr lang="en-US" altLang="ja-JP" sz="1200">
                <a:solidFill>
                  <a:schemeClr val="tx2"/>
                </a:solidFill>
                <a:latin typeface="+mj-lt"/>
                <a:ea typeface="+mj-ea"/>
                <a:cs typeface="Segoe UI Semibold" panose="020B0702040204020203" pitchFamily="34" charset="0"/>
              </a:rPr>
              <a:t>Solution Assessment</a:t>
            </a:r>
          </a:p>
        </p:txBody>
      </p:sp>
      <p:pic>
        <p:nvPicPr>
          <p:cNvPr id="18" name="Picture 48">
            <a:extLst>
              <a:ext uri="{FF2B5EF4-FFF2-40B4-BE49-F238E27FC236}">
                <a16:creationId xmlns:a16="http://schemas.microsoft.com/office/drawing/2014/main" id="{DCFD6FE2-90E1-EE42-80E8-5EC38D3EA196}"/>
              </a:ext>
            </a:extLst>
          </p:cNvPr>
          <p:cNvPicPr>
            <a:picLocks noChangeAspect="1"/>
          </p:cNvPicPr>
          <p:nvPr userDrawn="1"/>
        </p:nvPicPr>
        <p:blipFill>
          <a:blip r:embed="rId2"/>
          <a:stretch>
            <a:fillRect/>
          </a:stretch>
        </p:blipFill>
        <p:spPr>
          <a:xfrm>
            <a:off x="428625" y="450850"/>
            <a:ext cx="207285" cy="207285"/>
          </a:xfrm>
          <a:prstGeom prst="rect">
            <a:avLst/>
          </a:prstGeom>
        </p:spPr>
      </p:pic>
    </p:spTree>
    <p:extLst>
      <p:ext uri="{BB962C8B-B14F-4D97-AF65-F5344CB8AC3E}">
        <p14:creationId xmlns:p14="http://schemas.microsoft.com/office/powerpoint/2010/main" val="345904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JAMP-layout-A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46EFBF5-0112-6548-9764-027C11BC39CE}"/>
              </a:ext>
            </a:extLst>
          </p:cNvPr>
          <p:cNvSpPr/>
          <p:nvPr userDrawn="1"/>
        </p:nvSpPr>
        <p:spPr>
          <a:xfrm>
            <a:off x="0" y="0"/>
            <a:ext cx="12436475" cy="1871330"/>
          </a:xfrm>
          <a:prstGeom prst="rect">
            <a:avLst/>
          </a:prstGeom>
          <a:solidFill>
            <a:srgbClr val="F8D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p:nvPr>
        </p:nvSpPr>
        <p:spPr>
          <a:xfrm>
            <a:off x="920476" y="462094"/>
            <a:ext cx="5754961" cy="332399"/>
          </a:xfrm>
          <a:prstGeom prst="rect">
            <a:avLst/>
          </a:prstGeom>
        </p:spPr>
        <p:txBody>
          <a:bodyPr wrap="square" lIns="0" tIns="0" rIns="0" bIns="0">
            <a:spAutoFit/>
          </a:bodyPr>
          <a:lstStyle>
            <a:lvl1pPr>
              <a:defRPr sz="2400">
                <a:solidFill>
                  <a:schemeClr val="tx1"/>
                </a:solidFill>
                <a:latin typeface="+mj-ea"/>
                <a:ea typeface="+mj-ea"/>
              </a:defRPr>
            </a:lvl1pPr>
          </a:lstStyle>
          <a:p>
            <a:r>
              <a:rPr kumimoji="1" lang="ja-JP" altLang="en-US"/>
              <a:t>マスター タイトルの書式設定</a:t>
            </a:r>
          </a:p>
        </p:txBody>
      </p:sp>
      <p:sp>
        <p:nvSpPr>
          <p:cNvPr id="9" name="テキスト プレースホルダー 8">
            <a:extLst>
              <a:ext uri="{FF2B5EF4-FFF2-40B4-BE49-F238E27FC236}">
                <a16:creationId xmlns:a16="http://schemas.microsoft.com/office/drawing/2014/main" id="{FAA80901-FB1A-8F45-920D-7430583D37EE}"/>
              </a:ext>
            </a:extLst>
          </p:cNvPr>
          <p:cNvSpPr>
            <a:spLocks noGrp="1"/>
          </p:cNvSpPr>
          <p:nvPr>
            <p:ph type="body" sz="quarter" idx="10"/>
          </p:nvPr>
        </p:nvSpPr>
        <p:spPr>
          <a:xfrm>
            <a:off x="920477" y="2205312"/>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10" name="テキスト プレースホルダー 8">
            <a:extLst>
              <a:ext uri="{FF2B5EF4-FFF2-40B4-BE49-F238E27FC236}">
                <a16:creationId xmlns:a16="http://schemas.microsoft.com/office/drawing/2014/main" id="{0904E5B7-F62F-F84C-98E9-86FDDFBBFAC9}"/>
              </a:ext>
            </a:extLst>
          </p:cNvPr>
          <p:cNvSpPr>
            <a:spLocks noGrp="1"/>
          </p:cNvSpPr>
          <p:nvPr>
            <p:ph type="body" sz="quarter" idx="11"/>
          </p:nvPr>
        </p:nvSpPr>
        <p:spPr>
          <a:xfrm>
            <a:off x="920476" y="2546613"/>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8" name="テキスト プレースホルダー 8">
            <a:extLst>
              <a:ext uri="{FF2B5EF4-FFF2-40B4-BE49-F238E27FC236}">
                <a16:creationId xmlns:a16="http://schemas.microsoft.com/office/drawing/2014/main" id="{A1D4B38D-1405-EC48-9B41-DC6F167670B6}"/>
              </a:ext>
            </a:extLst>
          </p:cNvPr>
          <p:cNvSpPr>
            <a:spLocks noGrp="1"/>
          </p:cNvSpPr>
          <p:nvPr>
            <p:ph type="body" sz="quarter" idx="12"/>
          </p:nvPr>
        </p:nvSpPr>
        <p:spPr>
          <a:xfrm>
            <a:off x="920476" y="2893454"/>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44590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JAMP-layout-AD-sub">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4B846753-B26B-DB4F-B31B-7F9EE5B8E275}"/>
              </a:ext>
            </a:extLst>
          </p:cNvPr>
          <p:cNvSpPr/>
          <p:nvPr/>
        </p:nvSpPr>
        <p:spPr>
          <a:xfrm>
            <a:off x="-1" y="-257"/>
            <a:ext cx="12436475" cy="876813"/>
          </a:xfrm>
          <a:prstGeom prst="rect">
            <a:avLst/>
          </a:prstGeom>
          <a:solidFill>
            <a:srgbClr val="F8D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TextBox 38">
            <a:extLst>
              <a:ext uri="{FF2B5EF4-FFF2-40B4-BE49-F238E27FC236}">
                <a16:creationId xmlns:a16="http://schemas.microsoft.com/office/drawing/2014/main" id="{09C227A9-97CC-2F44-B6FB-381D53A1DE3F}"/>
              </a:ext>
            </a:extLst>
          </p:cNvPr>
          <p:cNvSpPr txBox="1"/>
          <p:nvPr userDrawn="1"/>
        </p:nvSpPr>
        <p:spPr>
          <a:xfrm>
            <a:off x="685101" y="479651"/>
            <a:ext cx="2817428" cy="173666"/>
          </a:xfrm>
          <a:prstGeom prst="rect">
            <a:avLst/>
          </a:prstGeom>
          <a:noFill/>
          <a:effectLst/>
        </p:spPr>
        <p:txBody>
          <a:bodyPr wrap="square" lIns="0" tIns="0" rIns="0" bIns="36000" rtlCol="0" anchor="t" anchorCtr="0">
            <a:noAutofit/>
          </a:bodyPr>
          <a:lstStyle/>
          <a:p>
            <a:pPr>
              <a:lnSpc>
                <a:spcPct val="90000"/>
              </a:lnSpc>
            </a:pPr>
            <a:r>
              <a:rPr lang="en-US" altLang="ja-JP" sz="1200">
                <a:solidFill>
                  <a:schemeClr val="tx2"/>
                </a:solidFill>
                <a:latin typeface="+mj-lt"/>
                <a:ea typeface="+mj-ea"/>
                <a:cs typeface="Segoe UI Semibold" panose="020B0702040204020203" pitchFamily="34" charset="0"/>
              </a:rPr>
              <a:t>Immersion Workshops</a:t>
            </a:r>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hasCustomPrompt="1"/>
          </p:nvPr>
        </p:nvSpPr>
        <p:spPr>
          <a:xfrm>
            <a:off x="885825" y="1213339"/>
            <a:ext cx="5754961" cy="387798"/>
          </a:xfrm>
          <a:prstGeom prst="rect">
            <a:avLst/>
          </a:prstGeom>
        </p:spPr>
        <p:txBody>
          <a:bodyPr wrap="square" lIns="0" tIns="0" rIns="0" bIns="0">
            <a:spAutoFit/>
          </a:bodyPr>
          <a:lstStyle>
            <a:lvl1pPr>
              <a:defRPr sz="2800">
                <a:solidFill>
                  <a:schemeClr val="tx1"/>
                </a:solidFill>
                <a:latin typeface="+mj-lt"/>
                <a:ea typeface="+mj-ea"/>
              </a:defRPr>
            </a:lvl1pPr>
          </a:lstStyle>
          <a:p>
            <a:r>
              <a:rPr kumimoji="1" lang="en-US" altLang="ja-JP"/>
              <a:t>Immersion Workshops</a:t>
            </a:r>
            <a:endParaRPr kumimoji="1" lang="ja-JP" altLang="en-US"/>
          </a:p>
        </p:txBody>
      </p:sp>
      <p:grpSp>
        <p:nvGrpSpPr>
          <p:cNvPr id="25" name="グループ化 24">
            <a:extLst>
              <a:ext uri="{FF2B5EF4-FFF2-40B4-BE49-F238E27FC236}">
                <a16:creationId xmlns:a16="http://schemas.microsoft.com/office/drawing/2014/main" id="{27E97B9C-EDAE-7A4B-A1B3-045EE57EC847}"/>
              </a:ext>
            </a:extLst>
          </p:cNvPr>
          <p:cNvGrpSpPr/>
          <p:nvPr userDrawn="1"/>
        </p:nvGrpSpPr>
        <p:grpSpPr>
          <a:xfrm>
            <a:off x="428625" y="450850"/>
            <a:ext cx="207285" cy="207285"/>
            <a:chOff x="3539378" y="5160366"/>
            <a:chExt cx="358329" cy="358329"/>
          </a:xfrm>
        </p:grpSpPr>
        <p:sp>
          <p:nvSpPr>
            <p:cNvPr id="26" name="正方形/長方形 25">
              <a:extLst>
                <a:ext uri="{FF2B5EF4-FFF2-40B4-BE49-F238E27FC236}">
                  <a16:creationId xmlns:a16="http://schemas.microsoft.com/office/drawing/2014/main" id="{23BC94BF-68D3-E44A-AE81-E072A2DCF895}"/>
                </a:ext>
              </a:extLst>
            </p:cNvPr>
            <p:cNvSpPr/>
            <p:nvPr/>
          </p:nvSpPr>
          <p:spPr>
            <a:xfrm>
              <a:off x="3539378" y="5160366"/>
              <a:ext cx="358329" cy="358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kumimoji="1" lang="ja-JP" altLang="en-US"/>
            </a:p>
          </p:txBody>
        </p:sp>
        <p:pic>
          <p:nvPicPr>
            <p:cNvPr id="27" name="Picture 8">
              <a:extLst>
                <a:ext uri="{FF2B5EF4-FFF2-40B4-BE49-F238E27FC236}">
                  <a16:creationId xmlns:a16="http://schemas.microsoft.com/office/drawing/2014/main" id="{549F54B0-F8CC-9247-B33E-BEFDAFAAD5E4}"/>
                </a:ext>
              </a:extLst>
            </p:cNvPr>
            <p:cNvPicPr>
              <a:picLocks noChangeAspect="1"/>
            </p:cNvPicPr>
            <p:nvPr/>
          </p:nvPicPr>
          <p:blipFill>
            <a:blip r:embed="rId2"/>
            <a:stretch>
              <a:fillRect/>
            </a:stretch>
          </p:blipFill>
          <p:spPr>
            <a:xfrm>
              <a:off x="3624413" y="5208615"/>
              <a:ext cx="188258" cy="261831"/>
            </a:xfrm>
            <a:prstGeom prst="rect">
              <a:avLst/>
            </a:prstGeom>
          </p:spPr>
        </p:pic>
      </p:grpSp>
      <p:pic>
        <p:nvPicPr>
          <p:cNvPr id="12" name="図 11">
            <a:extLst>
              <a:ext uri="{FF2B5EF4-FFF2-40B4-BE49-F238E27FC236}">
                <a16:creationId xmlns:a16="http://schemas.microsoft.com/office/drawing/2014/main" id="{CB398C78-A6F9-F946-9E7C-0CE83F3C52B3}"/>
              </a:ext>
            </a:extLst>
          </p:cNvPr>
          <p:cNvPicPr>
            <a:picLocks noChangeAspect="1"/>
          </p:cNvPicPr>
          <p:nvPr userDrawn="1"/>
        </p:nvPicPr>
        <p:blipFill>
          <a:blip r:embed="rId3"/>
          <a:stretch>
            <a:fillRect/>
          </a:stretch>
        </p:blipFill>
        <p:spPr>
          <a:xfrm>
            <a:off x="428625" y="884464"/>
            <a:ext cx="203200" cy="863600"/>
          </a:xfrm>
          <a:prstGeom prst="rect">
            <a:avLst/>
          </a:prstGeom>
        </p:spPr>
      </p:pic>
      <p:pic>
        <p:nvPicPr>
          <p:cNvPr id="10" name="図 9">
            <a:extLst>
              <a:ext uri="{FF2B5EF4-FFF2-40B4-BE49-F238E27FC236}">
                <a16:creationId xmlns:a16="http://schemas.microsoft.com/office/drawing/2014/main" id="{2C4EB553-73CA-3748-85A1-94EEE6D361B6}"/>
              </a:ext>
            </a:extLst>
          </p:cNvPr>
          <p:cNvPicPr>
            <a:picLocks noChangeAspect="1"/>
          </p:cNvPicPr>
          <p:nvPr userDrawn="1"/>
        </p:nvPicPr>
        <p:blipFill>
          <a:blip r:embed="rId4"/>
          <a:stretch>
            <a:fillRect/>
          </a:stretch>
        </p:blipFill>
        <p:spPr>
          <a:xfrm>
            <a:off x="357596" y="5205358"/>
            <a:ext cx="1722120" cy="1371600"/>
          </a:xfrm>
          <a:prstGeom prst="rect">
            <a:avLst/>
          </a:prstGeom>
        </p:spPr>
      </p:pic>
    </p:spTree>
    <p:extLst>
      <p:ext uri="{BB962C8B-B14F-4D97-AF65-F5344CB8AC3E}">
        <p14:creationId xmlns:p14="http://schemas.microsoft.com/office/powerpoint/2010/main" val="256270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JAMP-layout-LU">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FF1AE982-316A-A945-85A7-A1E7DE93FE3E}"/>
              </a:ext>
            </a:extLst>
          </p:cNvPr>
          <p:cNvSpPr/>
          <p:nvPr userDrawn="1"/>
        </p:nvSpPr>
        <p:spPr>
          <a:xfrm>
            <a:off x="-1" y="-257"/>
            <a:ext cx="12436475" cy="876813"/>
          </a:xfrm>
          <a:prstGeom prst="rect">
            <a:avLst/>
          </a:prstGeom>
          <a:solidFill>
            <a:srgbClr val="C4E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p:nvPr>
        </p:nvSpPr>
        <p:spPr>
          <a:xfrm>
            <a:off x="920476" y="462094"/>
            <a:ext cx="5754961" cy="332399"/>
          </a:xfrm>
          <a:prstGeom prst="rect">
            <a:avLst/>
          </a:prstGeom>
        </p:spPr>
        <p:txBody>
          <a:bodyPr wrap="square" lIns="0" tIns="0" rIns="0" bIns="0">
            <a:spAutoFit/>
          </a:bodyPr>
          <a:lstStyle>
            <a:lvl1pPr>
              <a:defRPr sz="2400">
                <a:solidFill>
                  <a:schemeClr val="tx1"/>
                </a:solidFill>
                <a:latin typeface="+mj-ea"/>
                <a:ea typeface="+mj-ea"/>
              </a:defRPr>
            </a:lvl1pPr>
          </a:lstStyle>
          <a:p>
            <a:r>
              <a:rPr kumimoji="1" lang="ja-JP" altLang="en-US"/>
              <a:t>マスター タイトルの書式設定</a:t>
            </a:r>
          </a:p>
        </p:txBody>
      </p:sp>
      <p:sp>
        <p:nvSpPr>
          <p:cNvPr id="9" name="テキスト プレースホルダー 8">
            <a:extLst>
              <a:ext uri="{FF2B5EF4-FFF2-40B4-BE49-F238E27FC236}">
                <a16:creationId xmlns:a16="http://schemas.microsoft.com/office/drawing/2014/main" id="{FAA80901-FB1A-8F45-920D-7430583D37EE}"/>
              </a:ext>
            </a:extLst>
          </p:cNvPr>
          <p:cNvSpPr>
            <a:spLocks noGrp="1"/>
          </p:cNvSpPr>
          <p:nvPr>
            <p:ph type="body" sz="quarter" idx="10"/>
          </p:nvPr>
        </p:nvSpPr>
        <p:spPr>
          <a:xfrm>
            <a:off x="920477" y="2205312"/>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10" name="テキスト プレースホルダー 8">
            <a:extLst>
              <a:ext uri="{FF2B5EF4-FFF2-40B4-BE49-F238E27FC236}">
                <a16:creationId xmlns:a16="http://schemas.microsoft.com/office/drawing/2014/main" id="{0904E5B7-F62F-F84C-98E9-86FDDFBBFAC9}"/>
              </a:ext>
            </a:extLst>
          </p:cNvPr>
          <p:cNvSpPr>
            <a:spLocks noGrp="1"/>
          </p:cNvSpPr>
          <p:nvPr>
            <p:ph type="body" sz="quarter" idx="11"/>
          </p:nvPr>
        </p:nvSpPr>
        <p:spPr>
          <a:xfrm>
            <a:off x="920476" y="2546613"/>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8" name="テキスト プレースホルダー 8">
            <a:extLst>
              <a:ext uri="{FF2B5EF4-FFF2-40B4-BE49-F238E27FC236}">
                <a16:creationId xmlns:a16="http://schemas.microsoft.com/office/drawing/2014/main" id="{A1D4B38D-1405-EC48-9B41-DC6F167670B6}"/>
              </a:ext>
            </a:extLst>
          </p:cNvPr>
          <p:cNvSpPr>
            <a:spLocks noGrp="1"/>
          </p:cNvSpPr>
          <p:nvPr>
            <p:ph type="body" sz="quarter" idx="12"/>
          </p:nvPr>
        </p:nvSpPr>
        <p:spPr>
          <a:xfrm>
            <a:off x="920476" y="2893454"/>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109181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JAMP-layout-Dojo-AL">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46EFBF5-0112-6548-9764-027C11BC39CE}"/>
              </a:ext>
            </a:extLst>
          </p:cNvPr>
          <p:cNvSpPr/>
          <p:nvPr userDrawn="1"/>
        </p:nvSpPr>
        <p:spPr>
          <a:xfrm>
            <a:off x="0" y="0"/>
            <a:ext cx="12436475" cy="1871330"/>
          </a:xfrm>
          <a:prstGeom prst="rect">
            <a:avLst/>
          </a:prstGeom>
          <a:solidFill>
            <a:srgbClr val="C4E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p:nvPr>
        </p:nvSpPr>
        <p:spPr>
          <a:xfrm>
            <a:off x="920476" y="462094"/>
            <a:ext cx="5754961" cy="332399"/>
          </a:xfrm>
          <a:prstGeom prst="rect">
            <a:avLst/>
          </a:prstGeom>
        </p:spPr>
        <p:txBody>
          <a:bodyPr wrap="square" lIns="0" tIns="0" rIns="0" bIns="0">
            <a:spAutoFit/>
          </a:bodyPr>
          <a:lstStyle>
            <a:lvl1pPr>
              <a:defRPr sz="2400">
                <a:solidFill>
                  <a:schemeClr val="tx1"/>
                </a:solidFill>
                <a:latin typeface="+mj-ea"/>
                <a:ea typeface="+mj-ea"/>
              </a:defRPr>
            </a:lvl1pPr>
          </a:lstStyle>
          <a:p>
            <a:r>
              <a:rPr kumimoji="1" lang="ja-JP" altLang="en-US"/>
              <a:t>マスター タイトルの書式設定</a:t>
            </a:r>
          </a:p>
        </p:txBody>
      </p:sp>
      <p:sp>
        <p:nvSpPr>
          <p:cNvPr id="9" name="テキスト プレースホルダー 8">
            <a:extLst>
              <a:ext uri="{FF2B5EF4-FFF2-40B4-BE49-F238E27FC236}">
                <a16:creationId xmlns:a16="http://schemas.microsoft.com/office/drawing/2014/main" id="{FAA80901-FB1A-8F45-920D-7430583D37EE}"/>
              </a:ext>
            </a:extLst>
          </p:cNvPr>
          <p:cNvSpPr>
            <a:spLocks noGrp="1"/>
          </p:cNvSpPr>
          <p:nvPr>
            <p:ph type="body" sz="quarter" idx="10"/>
          </p:nvPr>
        </p:nvSpPr>
        <p:spPr>
          <a:xfrm>
            <a:off x="920477" y="2205312"/>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10" name="テキスト プレースホルダー 8">
            <a:extLst>
              <a:ext uri="{FF2B5EF4-FFF2-40B4-BE49-F238E27FC236}">
                <a16:creationId xmlns:a16="http://schemas.microsoft.com/office/drawing/2014/main" id="{0904E5B7-F62F-F84C-98E9-86FDDFBBFAC9}"/>
              </a:ext>
            </a:extLst>
          </p:cNvPr>
          <p:cNvSpPr>
            <a:spLocks noGrp="1"/>
          </p:cNvSpPr>
          <p:nvPr>
            <p:ph type="body" sz="quarter" idx="11"/>
          </p:nvPr>
        </p:nvSpPr>
        <p:spPr>
          <a:xfrm>
            <a:off x="920476" y="2546613"/>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8" name="テキスト プレースホルダー 8">
            <a:extLst>
              <a:ext uri="{FF2B5EF4-FFF2-40B4-BE49-F238E27FC236}">
                <a16:creationId xmlns:a16="http://schemas.microsoft.com/office/drawing/2014/main" id="{A1D4B38D-1405-EC48-9B41-DC6F167670B6}"/>
              </a:ext>
            </a:extLst>
          </p:cNvPr>
          <p:cNvSpPr>
            <a:spLocks noGrp="1"/>
          </p:cNvSpPr>
          <p:nvPr>
            <p:ph type="body" sz="quarter" idx="12"/>
          </p:nvPr>
        </p:nvSpPr>
        <p:spPr>
          <a:xfrm>
            <a:off x="920476" y="2893454"/>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93469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JAMP-layout-AL-sub">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4B846753-B26B-DB4F-B31B-7F9EE5B8E275}"/>
              </a:ext>
            </a:extLst>
          </p:cNvPr>
          <p:cNvSpPr/>
          <p:nvPr/>
        </p:nvSpPr>
        <p:spPr>
          <a:xfrm>
            <a:off x="-1" y="-257"/>
            <a:ext cx="12436475" cy="876813"/>
          </a:xfrm>
          <a:prstGeom prst="rect">
            <a:avLst/>
          </a:prstGeom>
          <a:solidFill>
            <a:srgbClr val="C4E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TextBox 38">
            <a:extLst>
              <a:ext uri="{FF2B5EF4-FFF2-40B4-BE49-F238E27FC236}">
                <a16:creationId xmlns:a16="http://schemas.microsoft.com/office/drawing/2014/main" id="{09C227A9-97CC-2F44-B6FB-381D53A1DE3F}"/>
              </a:ext>
            </a:extLst>
          </p:cNvPr>
          <p:cNvSpPr txBox="1"/>
          <p:nvPr userDrawn="1"/>
        </p:nvSpPr>
        <p:spPr>
          <a:xfrm>
            <a:off x="685101" y="479651"/>
            <a:ext cx="2817428" cy="173666"/>
          </a:xfrm>
          <a:prstGeom prst="rect">
            <a:avLst/>
          </a:prstGeom>
          <a:noFill/>
          <a:effectLst/>
        </p:spPr>
        <p:txBody>
          <a:bodyPr wrap="square" lIns="0" tIns="0" rIns="0" bIns="36000" rtlCol="0" anchor="t" anchorCtr="0">
            <a:noAutofit/>
          </a:bodyPr>
          <a:lstStyle/>
          <a:p>
            <a:pPr>
              <a:lnSpc>
                <a:spcPct val="90000"/>
              </a:lnSpc>
            </a:pPr>
            <a:r>
              <a:rPr lang="ja-JP" altLang="en-US" sz="1200" b="1">
                <a:solidFill>
                  <a:schemeClr val="tx2"/>
                </a:solidFill>
                <a:latin typeface="+mj-lt"/>
                <a:ea typeface="+mj-ea"/>
                <a:cs typeface="Segoe UI Semibold" panose="020B0702040204020203" pitchFamily="34" charset="0"/>
              </a:rPr>
              <a:t>クラウド開発内製化支援プログラム</a:t>
            </a:r>
            <a:endParaRPr lang="en-US" altLang="ja-JP" sz="1200" b="1">
              <a:solidFill>
                <a:schemeClr val="tx2"/>
              </a:solidFill>
              <a:latin typeface="+mj-lt"/>
              <a:ea typeface="+mj-ea"/>
              <a:cs typeface="Segoe UI Semibold" panose="020B0702040204020203" pitchFamily="34" charset="0"/>
            </a:endParaRPr>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9" name="テキスト プレースホルダー 8">
            <a:extLst>
              <a:ext uri="{FF2B5EF4-FFF2-40B4-BE49-F238E27FC236}">
                <a16:creationId xmlns:a16="http://schemas.microsoft.com/office/drawing/2014/main" id="{FAA80901-FB1A-8F45-920D-7430583D37EE}"/>
              </a:ext>
            </a:extLst>
          </p:cNvPr>
          <p:cNvSpPr>
            <a:spLocks noGrp="1"/>
          </p:cNvSpPr>
          <p:nvPr>
            <p:ph type="body" sz="quarter" idx="10"/>
          </p:nvPr>
        </p:nvSpPr>
        <p:spPr>
          <a:xfrm>
            <a:off x="463276" y="2199136"/>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10" name="テキスト プレースホルダー 8">
            <a:extLst>
              <a:ext uri="{FF2B5EF4-FFF2-40B4-BE49-F238E27FC236}">
                <a16:creationId xmlns:a16="http://schemas.microsoft.com/office/drawing/2014/main" id="{0904E5B7-F62F-F84C-98E9-86FDDFBBFAC9}"/>
              </a:ext>
            </a:extLst>
          </p:cNvPr>
          <p:cNvSpPr>
            <a:spLocks noGrp="1"/>
          </p:cNvSpPr>
          <p:nvPr>
            <p:ph type="body" sz="quarter" idx="11"/>
          </p:nvPr>
        </p:nvSpPr>
        <p:spPr>
          <a:xfrm>
            <a:off x="463275" y="2540437"/>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8" name="テキスト プレースホルダー 8">
            <a:extLst>
              <a:ext uri="{FF2B5EF4-FFF2-40B4-BE49-F238E27FC236}">
                <a16:creationId xmlns:a16="http://schemas.microsoft.com/office/drawing/2014/main" id="{A1D4B38D-1405-EC48-9B41-DC6F167670B6}"/>
              </a:ext>
            </a:extLst>
          </p:cNvPr>
          <p:cNvSpPr>
            <a:spLocks noGrp="1"/>
          </p:cNvSpPr>
          <p:nvPr>
            <p:ph type="body" sz="quarter" idx="12"/>
          </p:nvPr>
        </p:nvSpPr>
        <p:spPr>
          <a:xfrm>
            <a:off x="463275" y="2887278"/>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grpSp>
        <p:nvGrpSpPr>
          <p:cNvPr id="12" name="グループ化 11">
            <a:extLst>
              <a:ext uri="{FF2B5EF4-FFF2-40B4-BE49-F238E27FC236}">
                <a16:creationId xmlns:a16="http://schemas.microsoft.com/office/drawing/2014/main" id="{3A434704-1423-EF4A-8D0D-C5C59B6A6B30}"/>
              </a:ext>
            </a:extLst>
          </p:cNvPr>
          <p:cNvGrpSpPr/>
          <p:nvPr userDrawn="1"/>
        </p:nvGrpSpPr>
        <p:grpSpPr>
          <a:xfrm>
            <a:off x="428624" y="456418"/>
            <a:ext cx="199707" cy="199707"/>
            <a:chOff x="6485158" y="2861660"/>
            <a:chExt cx="358329" cy="358329"/>
          </a:xfrm>
        </p:grpSpPr>
        <p:sp>
          <p:nvSpPr>
            <p:cNvPr id="13" name="正方形/長方形 12">
              <a:extLst>
                <a:ext uri="{FF2B5EF4-FFF2-40B4-BE49-F238E27FC236}">
                  <a16:creationId xmlns:a16="http://schemas.microsoft.com/office/drawing/2014/main" id="{8E40EE22-EC1E-F845-8337-8897DFB95ED8}"/>
                </a:ext>
              </a:extLst>
            </p:cNvPr>
            <p:cNvSpPr/>
            <p:nvPr/>
          </p:nvSpPr>
          <p:spPr>
            <a:xfrm>
              <a:off x="6485158" y="2861660"/>
              <a:ext cx="358329" cy="358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endParaRPr kumimoji="1" lang="ja-JP" altLang="en-US"/>
            </a:p>
          </p:txBody>
        </p:sp>
        <p:pic>
          <p:nvPicPr>
            <p:cNvPr id="14" name="Picture 116">
              <a:extLst>
                <a:ext uri="{FF2B5EF4-FFF2-40B4-BE49-F238E27FC236}">
                  <a16:creationId xmlns:a16="http://schemas.microsoft.com/office/drawing/2014/main" id="{85167712-6D92-8742-ABA9-6E3B9CBFF066}"/>
                </a:ext>
              </a:extLst>
            </p:cNvPr>
            <p:cNvPicPr>
              <a:picLocks noChangeAspect="1"/>
            </p:cNvPicPr>
            <p:nvPr/>
          </p:nvPicPr>
          <p:blipFill>
            <a:blip r:embed="rId2"/>
            <a:stretch>
              <a:fillRect/>
            </a:stretch>
          </p:blipFill>
          <p:spPr>
            <a:xfrm>
              <a:off x="6523424" y="2897946"/>
              <a:ext cx="281796" cy="281796"/>
            </a:xfrm>
            <a:prstGeom prst="rect">
              <a:avLst/>
            </a:prstGeom>
          </p:spPr>
        </p:pic>
      </p:grpSp>
      <p:sp>
        <p:nvSpPr>
          <p:cNvPr id="17" name="正方形/長方形 16">
            <a:extLst>
              <a:ext uri="{FF2B5EF4-FFF2-40B4-BE49-F238E27FC236}">
                <a16:creationId xmlns:a16="http://schemas.microsoft.com/office/drawing/2014/main" id="{8B184BD1-8401-F84F-93B4-573551A662CA}"/>
              </a:ext>
            </a:extLst>
          </p:cNvPr>
          <p:cNvSpPr/>
          <p:nvPr userDrawn="1"/>
        </p:nvSpPr>
        <p:spPr>
          <a:xfrm>
            <a:off x="428625" y="1082131"/>
            <a:ext cx="3772986" cy="8651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hasCustomPrompt="1"/>
          </p:nvPr>
        </p:nvSpPr>
        <p:spPr>
          <a:xfrm>
            <a:off x="1284158" y="1383318"/>
            <a:ext cx="2755407" cy="332399"/>
          </a:xfrm>
          <a:prstGeom prst="rect">
            <a:avLst/>
          </a:prstGeom>
        </p:spPr>
        <p:txBody>
          <a:bodyPr wrap="square" lIns="0" tIns="0" rIns="0" bIns="0">
            <a:spAutoFit/>
          </a:bodyPr>
          <a:lstStyle>
            <a:lvl1pPr>
              <a:defRPr sz="2400">
                <a:solidFill>
                  <a:schemeClr val="bg1"/>
                </a:solidFill>
                <a:latin typeface="+mj-lt"/>
                <a:ea typeface="+mj-ea"/>
              </a:defRPr>
            </a:lvl1pPr>
          </a:lstStyle>
          <a:p>
            <a:r>
              <a:rPr kumimoji="1" lang="en" altLang="ja-JP"/>
              <a:t>Cloud Native Dojo</a:t>
            </a:r>
            <a:endParaRPr kumimoji="1" lang="ja-JP" altLang="en-US"/>
          </a:p>
        </p:txBody>
      </p:sp>
    </p:spTree>
    <p:extLst>
      <p:ext uri="{BB962C8B-B14F-4D97-AF65-F5344CB8AC3E}">
        <p14:creationId xmlns:p14="http://schemas.microsoft.com/office/powerpoint/2010/main" val="179235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JAMP-layout-MP">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46EFBF5-0112-6548-9764-027C11BC39CE}"/>
              </a:ext>
            </a:extLst>
          </p:cNvPr>
          <p:cNvSpPr/>
          <p:nvPr userDrawn="1"/>
        </p:nvSpPr>
        <p:spPr>
          <a:xfrm>
            <a:off x="0" y="0"/>
            <a:ext cx="12436475" cy="1871330"/>
          </a:xfrm>
          <a:prstGeom prst="rect">
            <a:avLst/>
          </a:prstGeom>
          <a:solidFill>
            <a:srgbClr val="D3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p:nvPr>
        </p:nvSpPr>
        <p:spPr>
          <a:xfrm>
            <a:off x="920476" y="462094"/>
            <a:ext cx="5754961" cy="332399"/>
          </a:xfrm>
          <a:prstGeom prst="rect">
            <a:avLst/>
          </a:prstGeom>
        </p:spPr>
        <p:txBody>
          <a:bodyPr wrap="square" lIns="0" tIns="0" rIns="0" bIns="0">
            <a:spAutoFit/>
          </a:bodyPr>
          <a:lstStyle>
            <a:lvl1pPr>
              <a:defRPr sz="2400">
                <a:solidFill>
                  <a:schemeClr val="tx1"/>
                </a:solidFill>
                <a:latin typeface="+mj-ea"/>
                <a:ea typeface="+mj-ea"/>
              </a:defRPr>
            </a:lvl1pPr>
          </a:lstStyle>
          <a:p>
            <a:r>
              <a:rPr kumimoji="1" lang="ja-JP" altLang="en-US"/>
              <a:t>マスター タイトルの書式設定</a:t>
            </a:r>
          </a:p>
        </p:txBody>
      </p:sp>
      <p:sp>
        <p:nvSpPr>
          <p:cNvPr id="9" name="テキスト プレースホルダー 8">
            <a:extLst>
              <a:ext uri="{FF2B5EF4-FFF2-40B4-BE49-F238E27FC236}">
                <a16:creationId xmlns:a16="http://schemas.microsoft.com/office/drawing/2014/main" id="{FAA80901-FB1A-8F45-920D-7430583D37EE}"/>
              </a:ext>
            </a:extLst>
          </p:cNvPr>
          <p:cNvSpPr>
            <a:spLocks noGrp="1"/>
          </p:cNvSpPr>
          <p:nvPr>
            <p:ph type="body" sz="quarter" idx="10"/>
          </p:nvPr>
        </p:nvSpPr>
        <p:spPr>
          <a:xfrm>
            <a:off x="920477" y="2205312"/>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10" name="テキスト プレースホルダー 8">
            <a:extLst>
              <a:ext uri="{FF2B5EF4-FFF2-40B4-BE49-F238E27FC236}">
                <a16:creationId xmlns:a16="http://schemas.microsoft.com/office/drawing/2014/main" id="{0904E5B7-F62F-F84C-98E9-86FDDFBBFAC9}"/>
              </a:ext>
            </a:extLst>
          </p:cNvPr>
          <p:cNvSpPr>
            <a:spLocks noGrp="1"/>
          </p:cNvSpPr>
          <p:nvPr>
            <p:ph type="body" sz="quarter" idx="11"/>
          </p:nvPr>
        </p:nvSpPr>
        <p:spPr>
          <a:xfrm>
            <a:off x="920476" y="2546613"/>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8" name="テキスト プレースホルダー 8">
            <a:extLst>
              <a:ext uri="{FF2B5EF4-FFF2-40B4-BE49-F238E27FC236}">
                <a16:creationId xmlns:a16="http://schemas.microsoft.com/office/drawing/2014/main" id="{A1D4B38D-1405-EC48-9B41-DC6F167670B6}"/>
              </a:ext>
            </a:extLst>
          </p:cNvPr>
          <p:cNvSpPr>
            <a:spLocks noGrp="1"/>
          </p:cNvSpPr>
          <p:nvPr>
            <p:ph type="body" sz="quarter" idx="12"/>
          </p:nvPr>
        </p:nvSpPr>
        <p:spPr>
          <a:xfrm>
            <a:off x="920476" y="2893454"/>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33799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JAMP-layout-MP-sub">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4B846753-B26B-DB4F-B31B-7F9EE5B8E275}"/>
              </a:ext>
            </a:extLst>
          </p:cNvPr>
          <p:cNvSpPr/>
          <p:nvPr/>
        </p:nvSpPr>
        <p:spPr>
          <a:xfrm>
            <a:off x="-1" y="-257"/>
            <a:ext cx="12436475" cy="876813"/>
          </a:xfrm>
          <a:prstGeom prst="rect">
            <a:avLst/>
          </a:prstGeom>
          <a:solidFill>
            <a:srgbClr val="D3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TextBox 38">
            <a:extLst>
              <a:ext uri="{FF2B5EF4-FFF2-40B4-BE49-F238E27FC236}">
                <a16:creationId xmlns:a16="http://schemas.microsoft.com/office/drawing/2014/main" id="{09C227A9-97CC-2F44-B6FB-381D53A1DE3F}"/>
              </a:ext>
            </a:extLst>
          </p:cNvPr>
          <p:cNvSpPr txBox="1"/>
          <p:nvPr userDrawn="1"/>
        </p:nvSpPr>
        <p:spPr>
          <a:xfrm>
            <a:off x="685101" y="494975"/>
            <a:ext cx="4667292" cy="162465"/>
          </a:xfrm>
          <a:prstGeom prst="rect">
            <a:avLst/>
          </a:prstGeom>
          <a:noFill/>
          <a:effectLst/>
        </p:spPr>
        <p:txBody>
          <a:bodyPr wrap="square" lIns="0" tIns="0" rIns="0" bIns="36000" rtlCol="0" anchor="t" anchorCtr="0">
            <a:noAutofit/>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altLang="ja-JP" sz="1200">
                <a:solidFill>
                  <a:schemeClr val="tx2"/>
                </a:solidFill>
                <a:latin typeface="+mj-lt"/>
                <a:ea typeface="+mj-ea"/>
                <a:cs typeface="Segoe UI Semibold" panose="020B0702040204020203" pitchFamily="34" charset="0"/>
              </a:rPr>
              <a:t>AMMP (Azure Migration &amp; Modernization Program)</a:t>
            </a:r>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grpSp>
        <p:nvGrpSpPr>
          <p:cNvPr id="15" name="グループ化 14">
            <a:extLst>
              <a:ext uri="{FF2B5EF4-FFF2-40B4-BE49-F238E27FC236}">
                <a16:creationId xmlns:a16="http://schemas.microsoft.com/office/drawing/2014/main" id="{64065924-CC0E-9F40-B15B-A98CF7B2C8B4}"/>
              </a:ext>
            </a:extLst>
          </p:cNvPr>
          <p:cNvGrpSpPr/>
          <p:nvPr userDrawn="1"/>
        </p:nvGrpSpPr>
        <p:grpSpPr>
          <a:xfrm>
            <a:off x="428624" y="457733"/>
            <a:ext cx="199707" cy="199707"/>
            <a:chOff x="9415828" y="2861660"/>
            <a:chExt cx="358329" cy="358329"/>
          </a:xfrm>
        </p:grpSpPr>
        <p:sp>
          <p:nvSpPr>
            <p:cNvPr id="16" name="正方形/長方形 15">
              <a:extLst>
                <a:ext uri="{FF2B5EF4-FFF2-40B4-BE49-F238E27FC236}">
                  <a16:creationId xmlns:a16="http://schemas.microsoft.com/office/drawing/2014/main" id="{654B5A01-FFFB-5643-9060-B141FD62B5CE}"/>
                </a:ext>
              </a:extLst>
            </p:cNvPr>
            <p:cNvSpPr/>
            <p:nvPr/>
          </p:nvSpPr>
          <p:spPr>
            <a:xfrm>
              <a:off x="9415828" y="2861660"/>
              <a:ext cx="358329" cy="358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kumimoji="1" lang="ja-JP" altLang="en-US"/>
            </a:p>
          </p:txBody>
        </p:sp>
        <p:pic>
          <p:nvPicPr>
            <p:cNvPr id="17" name="Picture 116">
              <a:extLst>
                <a:ext uri="{FF2B5EF4-FFF2-40B4-BE49-F238E27FC236}">
                  <a16:creationId xmlns:a16="http://schemas.microsoft.com/office/drawing/2014/main" id="{03CCB987-F4D4-DA4E-A56E-6925ED2E4FFD}"/>
                </a:ext>
              </a:extLst>
            </p:cNvPr>
            <p:cNvPicPr>
              <a:picLocks noChangeAspect="1"/>
            </p:cNvPicPr>
            <p:nvPr/>
          </p:nvPicPr>
          <p:blipFill>
            <a:blip r:embed="rId2"/>
            <a:stretch>
              <a:fillRect/>
            </a:stretch>
          </p:blipFill>
          <p:spPr>
            <a:xfrm>
              <a:off x="9454944" y="2897946"/>
              <a:ext cx="280095" cy="280095"/>
            </a:xfrm>
            <a:prstGeom prst="rect">
              <a:avLst/>
            </a:prstGeom>
          </p:spPr>
        </p:pic>
      </p:grpSp>
    </p:spTree>
    <p:extLst>
      <p:ext uri="{BB962C8B-B14F-4D97-AF65-F5344CB8AC3E}">
        <p14:creationId xmlns:p14="http://schemas.microsoft.com/office/powerpoint/2010/main" val="39879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JAMP-layout-MP-sub">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4B846753-B26B-DB4F-B31B-7F9EE5B8E275}"/>
              </a:ext>
            </a:extLst>
          </p:cNvPr>
          <p:cNvSpPr/>
          <p:nvPr/>
        </p:nvSpPr>
        <p:spPr>
          <a:xfrm>
            <a:off x="-1" y="-257"/>
            <a:ext cx="12436475" cy="876813"/>
          </a:xfrm>
          <a:prstGeom prst="rect">
            <a:avLst/>
          </a:prstGeom>
          <a:solidFill>
            <a:srgbClr val="D3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TextBox 38">
            <a:extLst>
              <a:ext uri="{FF2B5EF4-FFF2-40B4-BE49-F238E27FC236}">
                <a16:creationId xmlns:a16="http://schemas.microsoft.com/office/drawing/2014/main" id="{09C227A9-97CC-2F44-B6FB-381D53A1DE3F}"/>
              </a:ext>
            </a:extLst>
          </p:cNvPr>
          <p:cNvSpPr txBox="1"/>
          <p:nvPr userDrawn="1"/>
        </p:nvSpPr>
        <p:spPr>
          <a:xfrm>
            <a:off x="685101" y="494975"/>
            <a:ext cx="4667292" cy="162465"/>
          </a:xfrm>
          <a:prstGeom prst="rect">
            <a:avLst/>
          </a:prstGeom>
          <a:noFill/>
          <a:effectLst/>
        </p:spPr>
        <p:txBody>
          <a:bodyPr wrap="square" lIns="0" tIns="0" rIns="0" bIns="36000" rtlCol="0" anchor="t" anchorCtr="0">
            <a:noAutofit/>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altLang="ja-JP" sz="1200">
                <a:solidFill>
                  <a:schemeClr val="tx2"/>
                </a:solidFill>
                <a:latin typeface="+mj-lt"/>
                <a:ea typeface="+mj-ea"/>
                <a:cs typeface="Segoe UI Semibold" panose="020B0702040204020203" pitchFamily="34" charset="0"/>
              </a:rPr>
              <a:t>AMMP (Azure Migration &amp; Modernization Program)</a:t>
            </a:r>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p:nvPr>
        </p:nvSpPr>
        <p:spPr>
          <a:xfrm>
            <a:off x="428625" y="1213339"/>
            <a:ext cx="5754961" cy="387798"/>
          </a:xfrm>
          <a:prstGeom prst="rect">
            <a:avLst/>
          </a:prstGeom>
        </p:spPr>
        <p:txBody>
          <a:bodyPr wrap="square" lIns="0" tIns="0" rIns="0" bIns="0">
            <a:spAutoFit/>
          </a:bodyPr>
          <a:lstStyle>
            <a:lvl1pPr>
              <a:defRPr sz="2800">
                <a:solidFill>
                  <a:schemeClr val="tx1"/>
                </a:solidFill>
                <a:latin typeface="+mj-lt"/>
                <a:ea typeface="+mj-ea"/>
              </a:defRPr>
            </a:lvl1pPr>
          </a:lstStyle>
          <a:p>
            <a:endParaRPr kumimoji="1" lang="ja-JP" altLang="en-US"/>
          </a:p>
        </p:txBody>
      </p:sp>
      <p:sp>
        <p:nvSpPr>
          <p:cNvPr id="9" name="テキスト プレースホルダー 8">
            <a:extLst>
              <a:ext uri="{FF2B5EF4-FFF2-40B4-BE49-F238E27FC236}">
                <a16:creationId xmlns:a16="http://schemas.microsoft.com/office/drawing/2014/main" id="{FAA80901-FB1A-8F45-920D-7430583D37EE}"/>
              </a:ext>
            </a:extLst>
          </p:cNvPr>
          <p:cNvSpPr>
            <a:spLocks noGrp="1"/>
          </p:cNvSpPr>
          <p:nvPr>
            <p:ph type="body" sz="quarter" idx="10"/>
          </p:nvPr>
        </p:nvSpPr>
        <p:spPr>
          <a:xfrm>
            <a:off x="463276" y="1901941"/>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10" name="テキスト プレースホルダー 8">
            <a:extLst>
              <a:ext uri="{FF2B5EF4-FFF2-40B4-BE49-F238E27FC236}">
                <a16:creationId xmlns:a16="http://schemas.microsoft.com/office/drawing/2014/main" id="{0904E5B7-F62F-F84C-98E9-86FDDFBBFAC9}"/>
              </a:ext>
            </a:extLst>
          </p:cNvPr>
          <p:cNvSpPr>
            <a:spLocks noGrp="1"/>
          </p:cNvSpPr>
          <p:nvPr>
            <p:ph type="body" sz="quarter" idx="11"/>
          </p:nvPr>
        </p:nvSpPr>
        <p:spPr>
          <a:xfrm>
            <a:off x="463275" y="2243242"/>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8" name="テキスト プレースホルダー 8">
            <a:extLst>
              <a:ext uri="{FF2B5EF4-FFF2-40B4-BE49-F238E27FC236}">
                <a16:creationId xmlns:a16="http://schemas.microsoft.com/office/drawing/2014/main" id="{A1D4B38D-1405-EC48-9B41-DC6F167670B6}"/>
              </a:ext>
            </a:extLst>
          </p:cNvPr>
          <p:cNvSpPr>
            <a:spLocks noGrp="1"/>
          </p:cNvSpPr>
          <p:nvPr>
            <p:ph type="body" sz="quarter" idx="12"/>
          </p:nvPr>
        </p:nvSpPr>
        <p:spPr>
          <a:xfrm>
            <a:off x="463275" y="2590083"/>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grpSp>
        <p:nvGrpSpPr>
          <p:cNvPr id="15" name="グループ化 14">
            <a:extLst>
              <a:ext uri="{FF2B5EF4-FFF2-40B4-BE49-F238E27FC236}">
                <a16:creationId xmlns:a16="http://schemas.microsoft.com/office/drawing/2014/main" id="{64065924-CC0E-9F40-B15B-A98CF7B2C8B4}"/>
              </a:ext>
            </a:extLst>
          </p:cNvPr>
          <p:cNvGrpSpPr/>
          <p:nvPr userDrawn="1"/>
        </p:nvGrpSpPr>
        <p:grpSpPr>
          <a:xfrm>
            <a:off x="428624" y="457733"/>
            <a:ext cx="199707" cy="199707"/>
            <a:chOff x="9415828" y="2861660"/>
            <a:chExt cx="358329" cy="358329"/>
          </a:xfrm>
        </p:grpSpPr>
        <p:sp>
          <p:nvSpPr>
            <p:cNvPr id="16" name="正方形/長方形 15">
              <a:extLst>
                <a:ext uri="{FF2B5EF4-FFF2-40B4-BE49-F238E27FC236}">
                  <a16:creationId xmlns:a16="http://schemas.microsoft.com/office/drawing/2014/main" id="{654B5A01-FFFB-5643-9060-B141FD62B5CE}"/>
                </a:ext>
              </a:extLst>
            </p:cNvPr>
            <p:cNvSpPr/>
            <p:nvPr/>
          </p:nvSpPr>
          <p:spPr>
            <a:xfrm>
              <a:off x="9415828" y="2861660"/>
              <a:ext cx="358329" cy="358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kumimoji="1" lang="ja-JP" altLang="en-US"/>
            </a:p>
          </p:txBody>
        </p:sp>
        <p:pic>
          <p:nvPicPr>
            <p:cNvPr id="17" name="Picture 116">
              <a:extLst>
                <a:ext uri="{FF2B5EF4-FFF2-40B4-BE49-F238E27FC236}">
                  <a16:creationId xmlns:a16="http://schemas.microsoft.com/office/drawing/2014/main" id="{03CCB987-F4D4-DA4E-A56E-6925ED2E4FFD}"/>
                </a:ext>
              </a:extLst>
            </p:cNvPr>
            <p:cNvPicPr>
              <a:picLocks noChangeAspect="1"/>
            </p:cNvPicPr>
            <p:nvPr/>
          </p:nvPicPr>
          <p:blipFill>
            <a:blip r:embed="rId2"/>
            <a:stretch>
              <a:fillRect/>
            </a:stretch>
          </p:blipFill>
          <p:spPr>
            <a:xfrm>
              <a:off x="9454944" y="2897946"/>
              <a:ext cx="280095" cy="280095"/>
            </a:xfrm>
            <a:prstGeom prst="rect">
              <a:avLst/>
            </a:prstGeom>
          </p:spPr>
        </p:pic>
      </p:grpSp>
    </p:spTree>
    <p:extLst>
      <p:ext uri="{BB962C8B-B14F-4D97-AF65-F5344CB8AC3E}">
        <p14:creationId xmlns:p14="http://schemas.microsoft.com/office/powerpoint/2010/main" val="112546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JAMP-layout-FA">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46EFBF5-0112-6548-9764-027C11BC39CE}"/>
              </a:ext>
            </a:extLst>
          </p:cNvPr>
          <p:cNvSpPr/>
          <p:nvPr userDrawn="1"/>
        </p:nvSpPr>
        <p:spPr>
          <a:xfrm>
            <a:off x="0" y="0"/>
            <a:ext cx="12436475" cy="2362200"/>
          </a:xfrm>
          <a:prstGeom prst="rect">
            <a:avLst/>
          </a:prstGeom>
          <a:solidFill>
            <a:srgbClr val="C3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p:nvPr>
        </p:nvSpPr>
        <p:spPr>
          <a:xfrm>
            <a:off x="920476" y="462094"/>
            <a:ext cx="5754961" cy="332399"/>
          </a:xfrm>
          <a:prstGeom prst="rect">
            <a:avLst/>
          </a:prstGeom>
        </p:spPr>
        <p:txBody>
          <a:bodyPr wrap="square" lIns="0" tIns="0" rIns="0" bIns="0">
            <a:spAutoFit/>
          </a:bodyPr>
          <a:lstStyle>
            <a:lvl1pPr>
              <a:defRPr sz="2400">
                <a:solidFill>
                  <a:schemeClr val="tx1"/>
                </a:solidFill>
                <a:latin typeface="+mj-ea"/>
                <a:ea typeface="+mj-ea"/>
              </a:defRPr>
            </a:lvl1pPr>
          </a:lstStyle>
          <a:p>
            <a:r>
              <a:rPr kumimoji="1" lang="ja-JP" altLang="en-US"/>
              <a:t>マスター タイトルの書式設定</a:t>
            </a:r>
          </a:p>
        </p:txBody>
      </p:sp>
    </p:spTree>
    <p:extLst>
      <p:ext uri="{BB962C8B-B14F-4D97-AF65-F5344CB8AC3E}">
        <p14:creationId xmlns:p14="http://schemas.microsoft.com/office/powerpoint/2010/main" val="425183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440959" y="0"/>
            <a:ext cx="6995517" cy="6994525"/>
          </a:xfrm>
          <a:prstGeom prst="rect">
            <a:avLst/>
          </a:prstGeom>
        </p:spPr>
      </p:pic>
    </p:spTree>
    <p:extLst>
      <p:ext uri="{BB962C8B-B14F-4D97-AF65-F5344CB8AC3E}">
        <p14:creationId xmlns:p14="http://schemas.microsoft.com/office/powerpoint/2010/main" val="368611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1050790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JAMP-layout-SCC">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46EFBF5-0112-6548-9764-027C11BC39CE}"/>
              </a:ext>
            </a:extLst>
          </p:cNvPr>
          <p:cNvSpPr/>
          <p:nvPr userDrawn="1"/>
        </p:nvSpPr>
        <p:spPr>
          <a:xfrm>
            <a:off x="0" y="0"/>
            <a:ext cx="12436475" cy="1871330"/>
          </a:xfrm>
          <a:prstGeom prst="rect">
            <a:avLst/>
          </a:prstGeom>
          <a:solidFill>
            <a:srgbClr val="F7D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Text Box 3">
            <a:extLst>
              <a:ext uri="{FF2B5EF4-FFF2-40B4-BE49-F238E27FC236}">
                <a16:creationId xmlns:a16="http://schemas.microsoft.com/office/drawing/2014/main" id="{335ED5CD-DC8A-2C49-94BA-BCC9DCFF6CFC}"/>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p:nvPr>
        </p:nvSpPr>
        <p:spPr>
          <a:xfrm>
            <a:off x="920476" y="462094"/>
            <a:ext cx="5754961" cy="332399"/>
          </a:xfrm>
          <a:prstGeom prst="rect">
            <a:avLst/>
          </a:prstGeom>
        </p:spPr>
        <p:txBody>
          <a:bodyPr wrap="square" lIns="0" tIns="0" rIns="0" bIns="0">
            <a:spAutoFit/>
          </a:bodyPr>
          <a:lstStyle>
            <a:lvl1pPr>
              <a:defRPr sz="2400">
                <a:solidFill>
                  <a:schemeClr val="tx1"/>
                </a:solidFill>
                <a:latin typeface="+mj-ea"/>
                <a:ea typeface="+mj-ea"/>
              </a:defRPr>
            </a:lvl1pPr>
          </a:lstStyle>
          <a:p>
            <a:r>
              <a:rPr kumimoji="1" lang="ja-JP" altLang="en-US"/>
              <a:t>マスター タイトルの書式設定</a:t>
            </a:r>
          </a:p>
        </p:txBody>
      </p:sp>
    </p:spTree>
    <p:extLst>
      <p:ext uri="{BB962C8B-B14F-4D97-AF65-F5344CB8AC3E}">
        <p14:creationId xmlns:p14="http://schemas.microsoft.com/office/powerpoint/2010/main" val="297080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JAMP-sectiontitle-other">
    <p:bg>
      <p:bgPr>
        <a:solidFill>
          <a:schemeClr val="accent2"/>
        </a:solidFill>
        <a:effectLst/>
      </p:bgPr>
    </p:bg>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021F6CA-A633-B846-B147-B5EAB9C32A15}"/>
              </a:ext>
            </a:extLst>
          </p:cNvPr>
          <p:cNvSpPr>
            <a:spLocks noGrp="1"/>
          </p:cNvSpPr>
          <p:nvPr>
            <p:ph type="title"/>
          </p:nvPr>
        </p:nvSpPr>
        <p:spPr>
          <a:xfrm>
            <a:off x="715267" y="3258043"/>
            <a:ext cx="4978952" cy="984885"/>
          </a:xfrm>
          <a:prstGeom prst="rect">
            <a:avLst/>
          </a:prstGeom>
        </p:spPr>
        <p:txBody>
          <a:bodyPr wrap="square" lIns="0" tIns="0" rIns="0" bIns="0">
            <a:spAutoFit/>
          </a:bodyPr>
          <a:lstStyle>
            <a:lvl1pPr>
              <a:lnSpc>
                <a:spcPct val="100000"/>
              </a:lnSpc>
              <a:defRPr sz="3200" b="1">
                <a:solidFill>
                  <a:schemeClr val="bg1"/>
                </a:solidFill>
              </a:defRPr>
            </a:lvl1pPr>
          </a:lstStyle>
          <a:p>
            <a:r>
              <a:rPr kumimoji="1" lang="ja-JP" altLang="en-US"/>
              <a:t>マスター タイトルの書式設定</a:t>
            </a:r>
          </a:p>
        </p:txBody>
      </p:sp>
    </p:spTree>
    <p:extLst>
      <p:ext uri="{BB962C8B-B14F-4D97-AF65-F5344CB8AC3E}">
        <p14:creationId xmlns:p14="http://schemas.microsoft.com/office/powerpoint/2010/main" val="384682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JAMP-other-rayout">
    <p:bg>
      <p:bgPr>
        <a:solidFill>
          <a:schemeClr val="accent6"/>
        </a:solidFill>
        <a:effectLst/>
      </p:bgPr>
    </p:bg>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7671933B-61F1-834B-8098-95016852D8E1}"/>
              </a:ext>
            </a:extLst>
          </p:cNvPr>
          <p:cNvPicPr>
            <a:picLocks noChangeAspect="1"/>
          </p:cNvPicPr>
          <p:nvPr userDrawn="1"/>
        </p:nvPicPr>
        <p:blipFill>
          <a:blip r:embed="rId2"/>
          <a:stretch>
            <a:fillRect/>
          </a:stretch>
        </p:blipFill>
        <p:spPr>
          <a:xfrm>
            <a:off x="440012" y="409286"/>
            <a:ext cx="11582400" cy="6134100"/>
          </a:xfrm>
          <a:prstGeom prst="rect">
            <a:avLst/>
          </a:prstGeom>
        </p:spPr>
      </p:pic>
      <p:sp>
        <p:nvSpPr>
          <p:cNvPr id="3" name="Text Box 3">
            <a:extLst>
              <a:ext uri="{FF2B5EF4-FFF2-40B4-BE49-F238E27FC236}">
                <a16:creationId xmlns:a16="http://schemas.microsoft.com/office/drawing/2014/main" id="{335ED5CD-DC8A-2C49-94BA-BCC9DCFF6CFC}"/>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latin typeface="+mj-lt"/>
                <a:cs typeface="Segoe UI" pitchFamily="34" charset="0"/>
              </a:rPr>
              <a:t>©Microsoft Corporation									                                                                                                                                             Azure </a:t>
            </a:r>
          </a:p>
        </p:txBody>
      </p:sp>
      <p:sp>
        <p:nvSpPr>
          <p:cNvPr id="7" name="タイトル 1">
            <a:extLst>
              <a:ext uri="{FF2B5EF4-FFF2-40B4-BE49-F238E27FC236}">
                <a16:creationId xmlns:a16="http://schemas.microsoft.com/office/drawing/2014/main" id="{31138C5B-4CE4-7344-9855-ECBCB028CB89}"/>
              </a:ext>
            </a:extLst>
          </p:cNvPr>
          <p:cNvSpPr>
            <a:spLocks noGrp="1"/>
          </p:cNvSpPr>
          <p:nvPr>
            <p:ph type="title"/>
          </p:nvPr>
        </p:nvSpPr>
        <p:spPr>
          <a:xfrm>
            <a:off x="705323" y="368993"/>
            <a:ext cx="8459698" cy="576938"/>
          </a:xfrm>
          <a:prstGeom prst="rect">
            <a:avLst/>
          </a:prstGeom>
          <a:solidFill>
            <a:schemeClr val="tx2"/>
          </a:solidFill>
        </p:spPr>
        <p:txBody>
          <a:bodyPr wrap="square" lIns="144000" tIns="0" rIns="144000" bIns="72000" anchor="b" anchorCtr="0">
            <a:noAutofit/>
          </a:bodyPr>
          <a:lstStyle>
            <a:lvl1pPr>
              <a:defRPr sz="2000" b="1">
                <a:solidFill>
                  <a:schemeClr val="bg1"/>
                </a:solidFill>
                <a:latin typeface="+mj-ea"/>
                <a:ea typeface="+mj-ea"/>
              </a:defRPr>
            </a:lvl1pPr>
          </a:lstStyle>
          <a:p>
            <a:r>
              <a:rPr kumimoji="1" lang="ja-JP" altLang="en-US"/>
              <a:t>マスター タイトルの書式設定</a:t>
            </a:r>
          </a:p>
        </p:txBody>
      </p:sp>
      <p:sp>
        <p:nvSpPr>
          <p:cNvPr id="9" name="テキスト プレースホルダー 8">
            <a:extLst>
              <a:ext uri="{FF2B5EF4-FFF2-40B4-BE49-F238E27FC236}">
                <a16:creationId xmlns:a16="http://schemas.microsoft.com/office/drawing/2014/main" id="{FAA80901-FB1A-8F45-920D-7430583D37EE}"/>
              </a:ext>
            </a:extLst>
          </p:cNvPr>
          <p:cNvSpPr>
            <a:spLocks noGrp="1"/>
          </p:cNvSpPr>
          <p:nvPr>
            <p:ph type="body" sz="quarter" idx="10"/>
          </p:nvPr>
        </p:nvSpPr>
        <p:spPr>
          <a:xfrm>
            <a:off x="705324" y="1480599"/>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10" name="テキスト プレースホルダー 8">
            <a:extLst>
              <a:ext uri="{FF2B5EF4-FFF2-40B4-BE49-F238E27FC236}">
                <a16:creationId xmlns:a16="http://schemas.microsoft.com/office/drawing/2014/main" id="{0904E5B7-F62F-F84C-98E9-86FDDFBBFAC9}"/>
              </a:ext>
            </a:extLst>
          </p:cNvPr>
          <p:cNvSpPr>
            <a:spLocks noGrp="1"/>
          </p:cNvSpPr>
          <p:nvPr>
            <p:ph type="body" sz="quarter" idx="11"/>
          </p:nvPr>
        </p:nvSpPr>
        <p:spPr>
          <a:xfrm>
            <a:off x="705323" y="1821900"/>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
        <p:nvSpPr>
          <p:cNvPr id="8" name="テキスト プレースホルダー 8">
            <a:extLst>
              <a:ext uri="{FF2B5EF4-FFF2-40B4-BE49-F238E27FC236}">
                <a16:creationId xmlns:a16="http://schemas.microsoft.com/office/drawing/2014/main" id="{A1D4B38D-1405-EC48-9B41-DC6F167670B6}"/>
              </a:ext>
            </a:extLst>
          </p:cNvPr>
          <p:cNvSpPr>
            <a:spLocks noGrp="1"/>
          </p:cNvSpPr>
          <p:nvPr>
            <p:ph type="body" sz="quarter" idx="12"/>
          </p:nvPr>
        </p:nvSpPr>
        <p:spPr>
          <a:xfrm>
            <a:off x="705323" y="2168741"/>
            <a:ext cx="4485277" cy="251992"/>
          </a:xfrm>
          <a:prstGeom prst="rect">
            <a:avLst/>
          </a:prstGeom>
        </p:spPr>
        <p:txBody>
          <a:bodyPr lIns="0" tIns="0" rIns="0" bIns="0">
            <a:spAutoFit/>
          </a:bodyPr>
          <a:lstStyle>
            <a:lvl1pPr marL="0" indent="0">
              <a:buNone/>
              <a:defRPr sz="1800">
                <a:latin typeface="+mj-ea"/>
                <a:ea typeface="+mj-ea"/>
              </a:defRPr>
            </a:lvl1pPr>
          </a:lstStyle>
          <a:p>
            <a:pPr lvl="0"/>
            <a:r>
              <a:rPr kumimoji="1" lang="ja-JP" altLang="en-US"/>
              <a:t>マスター テキストの書式設定</a:t>
            </a:r>
          </a:p>
        </p:txBody>
      </p:sp>
    </p:spTree>
    <p:extLst>
      <p:ext uri="{BB962C8B-B14F-4D97-AF65-F5344CB8AC3E}">
        <p14:creationId xmlns:p14="http://schemas.microsoft.com/office/powerpoint/2010/main" val="29064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noAutofit/>
          </a:bodyPr>
          <a:lstStyle>
            <a:lvl1pPr>
              <a:defRPr>
                <a:solidFill>
                  <a:srgbClr val="50E6FF"/>
                </a:solidFill>
                <a:latin typeface="メイリオ" panose="020B0604030504040204" pitchFamily="50" charset="-128"/>
                <a:ea typeface="メイリオ" panose="020B0604030504040204" pitchFamily="50" charset="-128"/>
              </a:defRPr>
            </a:lvl1pPr>
          </a:lstStyle>
          <a:p>
            <a:r>
              <a:rPr lang="en-US" altLang="ja-JP"/>
              <a:t>Event name or presentation title </a:t>
            </a:r>
            <a:endParaRPr lang="ja-JP" altLang="en-US"/>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noAutofit/>
          </a:bodyPr>
          <a:lstStyle>
            <a:lvl1pPr marL="0" indent="0">
              <a:spcBef>
                <a:spcPts val="0"/>
              </a:spcBef>
              <a:buNone/>
              <a:defRPr sz="2244" spc="0" baseline="0">
                <a:solidFill>
                  <a:schemeClr val="tx1"/>
                </a:solidFill>
                <a:latin typeface="メイリオ" panose="020B0604030504040204" pitchFamily="50" charset="-128"/>
                <a:ea typeface="メイリオ" panose="020B0604030504040204" pitchFamily="50" charset="-128"/>
                <a:cs typeface="Segoe UI" panose="020B0502040204020203" pitchFamily="34" charset="0"/>
              </a:defRPr>
            </a:lvl1pPr>
          </a:lstStyle>
          <a:p>
            <a:pPr lvl="0"/>
            <a:r>
              <a:rPr lang="en-US" altLang="ja-JP"/>
              <a:t>Speaker name or subtitle</a:t>
            </a:r>
            <a:endParaRPr lang="ja-JP" altLang="en-US"/>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1017341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noAutofit/>
          </a:bodyPr>
          <a:lstStyle>
            <a:lvl1pPr>
              <a:defRPr>
                <a:solidFill>
                  <a:schemeClr val="tx1"/>
                </a:solidFill>
                <a:latin typeface="メイリオ" panose="020B0604030504040204" pitchFamily="50" charset="-128"/>
                <a:ea typeface="メイリオ" panose="020B0604030504040204" pitchFamily="50" charset="-128"/>
              </a:defRPr>
            </a:lvl1pPr>
          </a:lstStyle>
          <a:p>
            <a:r>
              <a:rPr lang="en-US" altLang="ja-JP"/>
              <a:t>Event name or presentation title </a:t>
            </a:r>
            <a:endParaRPr lang="ja-JP" altLang="en-US"/>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noAutofit/>
          </a:bodyPr>
          <a:lstStyle>
            <a:lvl1pPr marL="0" indent="0">
              <a:spcBef>
                <a:spcPts val="0"/>
              </a:spcBef>
              <a:buNone/>
              <a:defRPr sz="2244" spc="0" baseline="0">
                <a:solidFill>
                  <a:schemeClr val="tx1"/>
                </a:solidFill>
                <a:latin typeface="メイリオ" panose="020B0604030504040204" pitchFamily="50" charset="-128"/>
                <a:ea typeface="メイリオ" panose="020B0604030504040204" pitchFamily="50" charset="-128"/>
                <a:cs typeface="Segoe UI" panose="020B0502040204020203" pitchFamily="34" charset="0"/>
              </a:defRPr>
            </a:lvl1pPr>
          </a:lstStyle>
          <a:p>
            <a:pPr lvl="0"/>
            <a:r>
              <a:rPr lang="en-US" altLang="ja-JP"/>
              <a:t>Speaker name or subtitle</a:t>
            </a:r>
            <a:endParaRPr lang="ja-JP" altLang="en-US"/>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96985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noAutofit/>
          </a:bodyPr>
          <a:lstStyle>
            <a:lvl1pPr>
              <a:defRPr sz="3672" spc="-51" baseline="0">
                <a:solidFill>
                  <a:srgbClr val="50E6FF"/>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Event name or presentation title </a:t>
            </a:r>
            <a:endParaRPr lang="ja-JP" altLang="en-US"/>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noAutofit/>
          </a:bodyPr>
          <a:lstStyle>
            <a:lvl1pPr marL="0" indent="0">
              <a:spcBef>
                <a:spcPts val="0"/>
              </a:spcBef>
              <a:buNone/>
              <a:defRPr sz="2244" spc="0" baseline="0">
                <a:solidFill>
                  <a:schemeClr val="tx1"/>
                </a:solidFill>
                <a:latin typeface="メイリオ" panose="020B0604030504040204" pitchFamily="50" charset="-128"/>
                <a:ea typeface="メイリオ" panose="020B0604030504040204" pitchFamily="50" charset="-128"/>
                <a:cs typeface="Segoe UI" panose="020B0502040204020203" pitchFamily="34" charset="0"/>
              </a:defRPr>
            </a:lvl1pPr>
          </a:lstStyle>
          <a:p>
            <a:pPr lvl="0"/>
            <a:r>
              <a:rPr lang="en-US" altLang="ja-JP"/>
              <a:t>Speaker name or subtitle text</a:t>
            </a:r>
            <a:endParaRPr lang="ja-JP" altLang="en-US"/>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1599148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noAutofit/>
          </a:bodyPr>
          <a:lstStyle>
            <a:lvl1pPr>
              <a:defRPr sz="3672" spc="-51" baseline="0">
                <a:solidFill>
                  <a:schemeClr val="tx1"/>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Event name or presentation title </a:t>
            </a:r>
            <a:endParaRPr lang="ja-JP" altLang="en-US"/>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5" name="Text Placeholder 4"/>
          <p:cNvSpPr>
            <a:spLocks noGrp="1"/>
          </p:cNvSpPr>
          <p:nvPr>
            <p:ph type="body" sz="quarter" idx="12" hasCustomPrompt="1"/>
          </p:nvPr>
        </p:nvSpPr>
        <p:spPr>
          <a:xfrm>
            <a:off x="595915" y="4041281"/>
            <a:ext cx="9327356" cy="345294"/>
          </a:xfrm>
          <a:noFill/>
        </p:spPr>
        <p:txBody>
          <a:bodyPr wrap="square" lIns="0" tIns="0" rIns="0" bIns="0">
            <a:noAutofit/>
          </a:bodyPr>
          <a:lstStyle>
            <a:lvl1pPr marL="0" indent="0">
              <a:spcBef>
                <a:spcPts val="0"/>
              </a:spcBef>
              <a:buNone/>
              <a:defRPr sz="2244" spc="0" baseline="0">
                <a:solidFill>
                  <a:schemeClr val="tx1"/>
                </a:solidFill>
                <a:latin typeface="メイリオ" panose="020B0604030504040204" pitchFamily="50" charset="-128"/>
                <a:ea typeface="メイリオ" panose="020B0604030504040204" pitchFamily="50" charset="-128"/>
                <a:cs typeface="Segoe UI" panose="020B0502040204020203" pitchFamily="34" charset="0"/>
              </a:defRPr>
            </a:lvl1pPr>
          </a:lstStyle>
          <a:p>
            <a:pPr lvl="0"/>
            <a:r>
              <a:rPr lang="en-US" altLang="ja-JP"/>
              <a:t>Speaker name or subtitle text</a:t>
            </a:r>
            <a:endParaRPr lang="ja-JP" altLang="en-US"/>
          </a:p>
        </p:txBody>
      </p:sp>
    </p:spTree>
    <p:extLst>
      <p:ext uri="{BB962C8B-B14F-4D97-AF65-F5344CB8AC3E}">
        <p14:creationId xmlns:p14="http://schemas.microsoft.com/office/powerpoint/2010/main" val="345334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noAutofit/>
          </a:bodyPr>
          <a:lstStyle>
            <a:lvl1pPr>
              <a:defRPr>
                <a:solidFill>
                  <a:schemeClr val="tx1"/>
                </a:solidFill>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95914" y="1463669"/>
            <a:ext cx="11239789" cy="4930169"/>
          </a:xfrm>
        </p:spPr>
        <p:txBody>
          <a:bodyPr>
            <a:noAutofit/>
          </a:bodyPr>
          <a:lstStyle>
            <a:lvl1pPr>
              <a:defRPr>
                <a:solidFill>
                  <a:schemeClr val="tx1"/>
                </a:solidFill>
                <a:latin typeface="メイリオ" panose="020B0604030504040204" pitchFamily="50" charset="-128"/>
                <a:ea typeface="メイリオ" panose="020B0604030504040204" pitchFamily="50" charset="-128"/>
              </a:defRPr>
            </a:lvl1pPr>
            <a:lvl2pPr>
              <a:defRPr>
                <a:solidFill>
                  <a:schemeClr val="tx1"/>
                </a:solidFill>
                <a:latin typeface="メイリオ" panose="020B0604030504040204" pitchFamily="50" charset="-128"/>
                <a:ea typeface="メイリオ" panose="020B0604030504040204" pitchFamily="50" charset="-128"/>
              </a:defRPr>
            </a:lvl2pPr>
            <a:lvl3pPr>
              <a:defRPr>
                <a:solidFill>
                  <a:schemeClr val="tx1"/>
                </a:solidFill>
                <a:latin typeface="メイリオ" panose="020B0604030504040204" pitchFamily="50" charset="-128"/>
                <a:ea typeface="メイリオ" panose="020B0604030504040204" pitchFamily="50" charset="-128"/>
              </a:defRPr>
            </a:lvl3pPr>
            <a:lvl4pPr>
              <a:defRPr>
                <a:solidFill>
                  <a:schemeClr val="tx1"/>
                </a:solidFill>
                <a:latin typeface="メイリオ" panose="020B0604030504040204" pitchFamily="50" charset="-128"/>
                <a:ea typeface="メイリオ" panose="020B0604030504040204" pitchFamily="50" charset="-128"/>
              </a:defRPr>
            </a:lvl4pPr>
            <a:lvl5pPr>
              <a:defRPr>
                <a:solidFill>
                  <a:schemeClr val="tx1"/>
                </a:solidFill>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644108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4" name="Text Placeholder 3"/>
          <p:cNvSpPr>
            <a:spLocks noGrp="1"/>
          </p:cNvSpPr>
          <p:nvPr>
            <p:ph type="body" sz="quarter" idx="10" hasCustomPrompt="1"/>
          </p:nvPr>
        </p:nvSpPr>
        <p:spPr>
          <a:xfrm>
            <a:off x="598148" y="1462924"/>
            <a:ext cx="11239464" cy="2354277"/>
          </a:xfrm>
        </p:spPr>
        <p:txBody>
          <a:bodyPr wrap="square">
            <a:noAutofit/>
          </a:bodyPr>
          <a:lstStyle>
            <a:lvl1pPr marL="0" indent="0">
              <a:buNone/>
              <a:defRPr>
                <a:latin typeface="メイリオ" panose="020B0604030504040204" pitchFamily="50" charset="-128"/>
                <a:ea typeface="メイリオ" panose="020B0604030504040204" pitchFamily="50" charset="-128"/>
              </a:defRPr>
            </a:lvl1pPr>
            <a:lvl2pPr marL="233104" indent="0">
              <a:buNone/>
              <a:defRPr>
                <a:latin typeface="メイリオ" panose="020B0604030504040204" pitchFamily="50" charset="-128"/>
                <a:ea typeface="メイリオ" panose="020B0604030504040204" pitchFamily="50" charset="-128"/>
              </a:defRPr>
            </a:lvl2pPr>
            <a:lvl3pPr marL="466209" indent="0">
              <a:buNone/>
              <a:defRPr>
                <a:latin typeface="メイリオ" panose="020B0604030504040204" pitchFamily="50" charset="-128"/>
                <a:ea typeface="メイリオ" panose="020B0604030504040204" pitchFamily="50" charset="-128"/>
              </a:defRPr>
            </a:lvl3pPr>
            <a:lvl4pPr marL="699313" indent="0">
              <a:buNone/>
              <a:defRPr>
                <a:latin typeface="メイリオ" panose="020B0604030504040204" pitchFamily="50" charset="-128"/>
                <a:ea typeface="メイリオ" panose="020B0604030504040204" pitchFamily="50" charset="-128"/>
              </a:defRPr>
            </a:lvl4pPr>
            <a:lvl5pPr marL="932418" indent="0">
              <a:buNone/>
              <a:defRPr>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Tree>
    <p:extLst>
      <p:ext uri="{BB962C8B-B14F-4D97-AF65-F5344CB8AC3E}">
        <p14:creationId xmlns:p14="http://schemas.microsoft.com/office/powerpoint/2010/main" val="799089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95916" y="1463669"/>
            <a:ext cx="5316270" cy="4930169"/>
          </a:xfrm>
        </p:spPr>
        <p:txBody>
          <a:bodyPr>
            <a:noAutofit/>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517814" y="1463669"/>
            <a:ext cx="5324366" cy="4930169"/>
          </a:xfrm>
        </p:spPr>
        <p:txBody>
          <a:bodyPr>
            <a:noAutofit/>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22581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JP" altLang="en-US"/>
              <a:t>マスター タイトルの書式設定</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79620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600059" y="466301"/>
            <a:ext cx="11239464" cy="565027"/>
          </a:xfrm>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4" name="Text Placeholder 3"/>
          <p:cNvSpPr>
            <a:spLocks noGrp="1"/>
          </p:cNvSpPr>
          <p:nvPr>
            <p:ph type="body" sz="quarter" idx="10" hasCustomPrompt="1"/>
          </p:nvPr>
        </p:nvSpPr>
        <p:spPr>
          <a:xfrm>
            <a:off x="595914" y="1463669"/>
            <a:ext cx="5316593" cy="1682523"/>
          </a:xfrm>
        </p:spPr>
        <p:txBody>
          <a:bodyPr wrap="square">
            <a:noAutofit/>
          </a:bodyPr>
          <a:lstStyle>
            <a:lvl1pPr marL="0" indent="0">
              <a:spcBef>
                <a:spcPts val="1247"/>
              </a:spcBef>
              <a:buClr>
                <a:schemeClr val="tx1"/>
              </a:buClr>
              <a:buFont typeface="Wingdings" panose="05000000000000000000" pitchFamily="2" charset="2"/>
              <a:buNone/>
              <a:defRPr sz="2856" b="0">
                <a:latin typeface="メイリオ" panose="020B0604030504040204" pitchFamily="50" charset="-128"/>
                <a:ea typeface="メイリオ" panose="020B0604030504040204" pitchFamily="50" charset="-128"/>
                <a:cs typeface="Segoe UI" panose="020B0502040204020203" pitchFamily="34" charset="0"/>
              </a:defRPr>
            </a:lvl1pPr>
            <a:lvl2pPr marL="260624" indent="0">
              <a:buFont typeface="Wingdings" panose="05000000000000000000" pitchFamily="2" charset="2"/>
              <a:buNone/>
              <a:defRPr sz="2040" b="0">
                <a:latin typeface="メイリオ" panose="020B0604030504040204" pitchFamily="50" charset="-128"/>
                <a:ea typeface="メイリオ" panose="020B0604030504040204" pitchFamily="50" charset="-128"/>
              </a:defRPr>
            </a:lvl2pPr>
            <a:lvl3pPr marL="459734" indent="0">
              <a:buFont typeface="Wingdings" panose="05000000000000000000" pitchFamily="2" charset="2"/>
              <a:buNone/>
              <a:tabLst/>
              <a:defRPr sz="1632" b="0">
                <a:latin typeface="メイリオ" panose="020B0604030504040204" pitchFamily="50" charset="-128"/>
                <a:ea typeface="メイリオ" panose="020B0604030504040204" pitchFamily="50" charset="-128"/>
              </a:defRPr>
            </a:lvl3pPr>
            <a:lvl4pPr marL="665319" indent="0">
              <a:buFont typeface="Wingdings" panose="05000000000000000000" pitchFamily="2" charset="2"/>
              <a:buNone/>
              <a:defRPr sz="1428" b="0">
                <a:latin typeface="メイリオ" panose="020B0604030504040204" pitchFamily="50" charset="-128"/>
                <a:ea typeface="メイリオ" panose="020B0604030504040204" pitchFamily="50" charset="-128"/>
              </a:defRPr>
            </a:lvl4pPr>
            <a:lvl5pPr marL="870904" indent="0">
              <a:buFont typeface="Wingdings" panose="05000000000000000000" pitchFamily="2" charset="2"/>
              <a:buNone/>
              <a:tabLst/>
              <a:defRPr sz="1428" b="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525449" y="1463669"/>
            <a:ext cx="5316593" cy="1682523"/>
          </a:xfrm>
        </p:spPr>
        <p:txBody>
          <a:bodyPr wrap="square">
            <a:noAutofit/>
          </a:bodyPr>
          <a:lstStyle>
            <a:lvl1pPr marL="0" indent="0">
              <a:spcBef>
                <a:spcPts val="1247"/>
              </a:spcBef>
              <a:buClr>
                <a:schemeClr val="tx1"/>
              </a:buClr>
              <a:buFont typeface="Wingdings" panose="05000000000000000000" pitchFamily="2" charset="2"/>
              <a:buNone/>
              <a:defRPr sz="2856" b="0">
                <a:latin typeface="メイリオ" panose="020B0604030504040204" pitchFamily="50" charset="-128"/>
                <a:ea typeface="メイリオ" panose="020B0604030504040204" pitchFamily="50" charset="-128"/>
                <a:cs typeface="Segoe UI" panose="020B0502040204020203" pitchFamily="34" charset="0"/>
              </a:defRPr>
            </a:lvl1pPr>
            <a:lvl2pPr marL="260624" indent="0">
              <a:buFont typeface="Wingdings" panose="05000000000000000000" pitchFamily="2" charset="2"/>
              <a:buNone/>
              <a:defRPr sz="2040" b="0">
                <a:latin typeface="メイリオ" panose="020B0604030504040204" pitchFamily="50" charset="-128"/>
                <a:ea typeface="メイリオ" panose="020B0604030504040204" pitchFamily="50" charset="-128"/>
              </a:defRPr>
            </a:lvl2pPr>
            <a:lvl3pPr marL="459734" indent="0">
              <a:buFont typeface="Wingdings" panose="05000000000000000000" pitchFamily="2" charset="2"/>
              <a:buNone/>
              <a:tabLst/>
              <a:defRPr sz="1632" b="0">
                <a:latin typeface="メイリオ" panose="020B0604030504040204" pitchFamily="50" charset="-128"/>
                <a:ea typeface="メイリオ" panose="020B0604030504040204" pitchFamily="50" charset="-128"/>
              </a:defRPr>
            </a:lvl3pPr>
            <a:lvl4pPr marL="665319" indent="0">
              <a:buFont typeface="Wingdings" panose="05000000000000000000" pitchFamily="2" charset="2"/>
              <a:buNone/>
              <a:defRPr sz="1428" b="0">
                <a:latin typeface="メイリオ" panose="020B0604030504040204" pitchFamily="50" charset="-128"/>
                <a:ea typeface="メイリオ" panose="020B0604030504040204" pitchFamily="50" charset="-128"/>
              </a:defRPr>
            </a:lvl4pPr>
            <a:lvl5pPr marL="870904" indent="0">
              <a:buFont typeface="Wingdings" panose="05000000000000000000" pitchFamily="2" charset="2"/>
              <a:buNone/>
              <a:tabLst/>
              <a:defRPr sz="1428" b="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Tree>
    <p:extLst>
      <p:ext uri="{BB962C8B-B14F-4D97-AF65-F5344CB8AC3E}">
        <p14:creationId xmlns:p14="http://schemas.microsoft.com/office/powerpoint/2010/main" val="10556397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600059" y="466301"/>
            <a:ext cx="11239464" cy="565027"/>
          </a:xfrm>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95914" y="1465290"/>
            <a:ext cx="5324366" cy="439465"/>
          </a:xfrm>
        </p:spPr>
        <p:txBody>
          <a:bodyPr anchor="t">
            <a:noAutofit/>
          </a:bodyPr>
          <a:lstStyle>
            <a:lvl1pPr marL="0" indent="0">
              <a:spcBef>
                <a:spcPts val="0"/>
              </a:spcBef>
              <a:buNone/>
              <a:defRPr sz="2856">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95914" y="2125884"/>
            <a:ext cx="5324366" cy="1644855"/>
          </a:xfrm>
        </p:spPr>
        <p:txBody>
          <a:bodyPr>
            <a:noAutofit/>
          </a:bodyPr>
          <a:lstStyle>
            <a:lvl1pPr marL="174828" indent="-174828">
              <a:defRPr lang="en-US" sz="2448" dirty="0">
                <a:latin typeface="メイリオ" panose="020B0604030504040204" pitchFamily="50" charset="-128"/>
                <a:ea typeface="メイリオ" panose="020B0604030504040204" pitchFamily="50" charset="-128"/>
              </a:defRPr>
            </a:lvl1pPr>
            <a:lvl2pPr marL="349656" indent="-174828">
              <a:defRPr lang="en-US" dirty="0">
                <a:latin typeface="メイリオ" panose="020B0604030504040204" pitchFamily="50" charset="-128"/>
                <a:ea typeface="メイリオ" panose="020B0604030504040204" pitchFamily="50" charset="-128"/>
              </a:defRPr>
            </a:lvl2pPr>
            <a:lvl3pPr marL="524486" indent="-174828">
              <a:defRPr lang="en-US" dirty="0">
                <a:latin typeface="メイリオ" panose="020B0604030504040204" pitchFamily="50" charset="-128"/>
                <a:ea typeface="メイリオ" panose="020B0604030504040204" pitchFamily="50" charset="-128"/>
              </a:defRPr>
            </a:lvl3pPr>
            <a:lvl4pPr marL="679888" indent="-155403">
              <a:defRPr lang="en-US" dirty="0">
                <a:latin typeface="メイリオ" panose="020B0604030504040204" pitchFamily="50" charset="-128"/>
                <a:ea typeface="メイリオ" panose="020B0604030504040204" pitchFamily="50" charset="-128"/>
              </a:defRPr>
            </a:lvl4pPr>
            <a:lvl5pPr marL="809391" indent="-123027">
              <a:defRPr lang="en-US"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525911" y="1465290"/>
            <a:ext cx="5324366" cy="439465"/>
          </a:xfrm>
        </p:spPr>
        <p:txBody>
          <a:bodyPr anchor="t">
            <a:noAutofit/>
          </a:bodyPr>
          <a:lstStyle>
            <a:lvl1pPr marL="0" indent="0">
              <a:spcBef>
                <a:spcPts val="0"/>
              </a:spcBef>
              <a:buNone/>
              <a:defRPr sz="2856">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525911" y="2125884"/>
            <a:ext cx="5324366" cy="1644855"/>
          </a:xfrm>
        </p:spPr>
        <p:txBody>
          <a:bodyPr>
            <a:noAutofit/>
          </a:bodyPr>
          <a:lstStyle>
            <a:lvl1pPr marL="174828" indent="-174828">
              <a:defRPr lang="en-US" sz="2448" dirty="0">
                <a:latin typeface="メイリオ" panose="020B0604030504040204" pitchFamily="50" charset="-128"/>
                <a:ea typeface="メイリオ" panose="020B0604030504040204" pitchFamily="50" charset="-128"/>
              </a:defRPr>
            </a:lvl1pPr>
            <a:lvl2pPr marL="349656" indent="-174828">
              <a:defRPr lang="en-US" dirty="0">
                <a:latin typeface="メイリオ" panose="020B0604030504040204" pitchFamily="50" charset="-128"/>
                <a:ea typeface="メイリオ" panose="020B0604030504040204" pitchFamily="50" charset="-128"/>
              </a:defRPr>
            </a:lvl2pPr>
            <a:lvl3pPr marL="524486" indent="-174828">
              <a:defRPr lang="en-US" dirty="0">
                <a:latin typeface="メイリオ" panose="020B0604030504040204" pitchFamily="50" charset="-128"/>
                <a:ea typeface="メイリオ" panose="020B0604030504040204" pitchFamily="50" charset="-128"/>
              </a:defRPr>
            </a:lvl3pPr>
            <a:lvl4pPr marL="699313" indent="-139215">
              <a:defRPr lang="en-US" dirty="0">
                <a:latin typeface="メイリオ" panose="020B0604030504040204" pitchFamily="50" charset="-128"/>
                <a:ea typeface="メイリオ" panose="020B0604030504040204" pitchFamily="50" charset="-128"/>
              </a:defRPr>
            </a:lvl4pPr>
            <a:lvl5pPr marL="809391" indent="-123027">
              <a:defRPr lang="en-US"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Tree>
    <p:extLst>
      <p:ext uri="{BB962C8B-B14F-4D97-AF65-F5344CB8AC3E}">
        <p14:creationId xmlns:p14="http://schemas.microsoft.com/office/powerpoint/2010/main" val="3001478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600059" y="466301"/>
            <a:ext cx="11239464" cy="565027"/>
          </a:xfrm>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95914" y="1465290"/>
            <a:ext cx="5324366" cy="439465"/>
          </a:xfrm>
        </p:spPr>
        <p:txBody>
          <a:bodyPr anchor="t">
            <a:noAutofit/>
          </a:bodyPr>
          <a:lstStyle>
            <a:lvl1pPr marL="0" indent="0">
              <a:spcBef>
                <a:spcPts val="0"/>
              </a:spcBef>
              <a:buNone/>
              <a:defRPr sz="2856">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600775" y="2122645"/>
            <a:ext cx="5319507" cy="4271194"/>
          </a:xfrm>
        </p:spPr>
        <p:txBody>
          <a:bodyPr>
            <a:noAutofit/>
          </a:bodyPr>
          <a:lstStyle>
            <a:lvl1pPr>
              <a:defRPr sz="2448">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525911" y="1465290"/>
            <a:ext cx="5324366" cy="439465"/>
          </a:xfrm>
        </p:spPr>
        <p:txBody>
          <a:bodyPr anchor="t">
            <a:noAutofit/>
          </a:bodyPr>
          <a:lstStyle>
            <a:lvl1pPr marL="0" indent="0">
              <a:spcBef>
                <a:spcPts val="0"/>
              </a:spcBef>
              <a:buNone/>
              <a:defRPr sz="2856">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522675" y="2122645"/>
            <a:ext cx="5319507" cy="4271194"/>
          </a:xfrm>
        </p:spPr>
        <p:txBody>
          <a:bodyPr>
            <a:noAutofit/>
          </a:bodyPr>
          <a:lstStyle>
            <a:lvl1pPr>
              <a:defRPr sz="2448">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Tree>
    <p:extLst>
      <p:ext uri="{BB962C8B-B14F-4D97-AF65-F5344CB8AC3E}">
        <p14:creationId xmlns:p14="http://schemas.microsoft.com/office/powerpoint/2010/main" val="24704216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600059" y="466301"/>
            <a:ext cx="11239464" cy="565027"/>
          </a:xfrm>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96952" y="1466909"/>
            <a:ext cx="3329866" cy="690587"/>
          </a:xfrm>
        </p:spPr>
        <p:txBody>
          <a:bodyPr anchor="t">
            <a:noAutofit/>
          </a:bodyPr>
          <a:lstStyle>
            <a:lvl1pPr marL="0" indent="0">
              <a:spcBef>
                <a:spcPts val="0"/>
              </a:spcBef>
              <a:buNone/>
              <a:defRPr sz="2244">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96952" y="2438370"/>
            <a:ext cx="3329866" cy="1795529"/>
          </a:xfrm>
        </p:spPr>
        <p:txBody>
          <a:bodyPr wrap="square">
            <a:noAutofit/>
          </a:bodyPr>
          <a:lstStyle>
            <a:lvl1pPr marL="179686" indent="-179686">
              <a:defRPr lang="en-US" sz="2040" dirty="0">
                <a:latin typeface="メイリオ" panose="020B0604030504040204" pitchFamily="50" charset="-128"/>
                <a:ea typeface="メイリオ" panose="020B0604030504040204" pitchFamily="50" charset="-128"/>
              </a:defRPr>
            </a:lvl1pPr>
            <a:lvl2pPr marL="328613" indent="-153785">
              <a:defRPr lang="en-US" sz="1836" dirty="0">
                <a:latin typeface="メイリオ" panose="020B0604030504040204" pitchFamily="50" charset="-128"/>
                <a:ea typeface="メイリオ" panose="020B0604030504040204" pitchFamily="50" charset="-128"/>
              </a:defRPr>
            </a:lvl2pPr>
            <a:lvl3pPr marL="475922" indent="-140834">
              <a:defRPr lang="en-US" dirty="0">
                <a:latin typeface="メイリオ" panose="020B0604030504040204" pitchFamily="50" charset="-128"/>
                <a:ea typeface="メイリオ" panose="020B0604030504040204" pitchFamily="50" charset="-128"/>
              </a:defRPr>
            </a:lvl3pPr>
            <a:lvl4pPr marL="607043" indent="-131121">
              <a:defRPr lang="en-US" dirty="0">
                <a:latin typeface="メイリオ" panose="020B0604030504040204" pitchFamily="50" charset="-128"/>
                <a:ea typeface="メイリオ" panose="020B0604030504040204" pitchFamily="50" charset="-128"/>
              </a:defRPr>
            </a:lvl4pPr>
            <a:lvl5pPr marL="746259" indent="-124647">
              <a:defRPr lang="en-US"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553305" y="1466909"/>
            <a:ext cx="3329866" cy="690587"/>
          </a:xfrm>
        </p:spPr>
        <p:txBody>
          <a:bodyPr anchor="t">
            <a:noAutofit/>
          </a:bodyPr>
          <a:lstStyle>
            <a:lvl1pPr marL="0" indent="0">
              <a:spcBef>
                <a:spcPts val="0"/>
              </a:spcBef>
              <a:buNone/>
              <a:defRPr sz="2244">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553305" y="2431598"/>
            <a:ext cx="3329866" cy="1795529"/>
          </a:xfrm>
        </p:spPr>
        <p:txBody>
          <a:bodyPr wrap="square">
            <a:noAutofit/>
          </a:bodyPr>
          <a:lstStyle>
            <a:lvl1pPr marL="179686" indent="-179686">
              <a:defRPr lang="en-US" sz="2040" dirty="0">
                <a:latin typeface="メイリオ" panose="020B0604030504040204" pitchFamily="50" charset="-128"/>
                <a:ea typeface="メイリオ" panose="020B0604030504040204" pitchFamily="50" charset="-128"/>
              </a:defRPr>
            </a:lvl1pPr>
            <a:lvl2pPr marL="406314" indent="-173210">
              <a:defRPr lang="en-US" sz="1836" dirty="0">
                <a:latin typeface="メイリオ" panose="020B0604030504040204" pitchFamily="50" charset="-128"/>
                <a:ea typeface="メイリオ" panose="020B0604030504040204" pitchFamily="50" charset="-128"/>
              </a:defRPr>
            </a:lvl2pPr>
            <a:lvl3pPr marL="566573" indent="-160260">
              <a:defRPr lang="en-US" dirty="0">
                <a:latin typeface="メイリオ" panose="020B0604030504040204" pitchFamily="50" charset="-128"/>
                <a:ea typeface="メイリオ" panose="020B0604030504040204" pitchFamily="50" charset="-128"/>
              </a:defRPr>
            </a:lvl3pPr>
            <a:lvl4pPr marL="699313" indent="-139215">
              <a:defRPr lang="en-US" dirty="0">
                <a:latin typeface="メイリオ" panose="020B0604030504040204" pitchFamily="50" charset="-128"/>
                <a:ea typeface="メイリオ" panose="020B0604030504040204" pitchFamily="50" charset="-128"/>
              </a:defRPr>
            </a:lvl4pPr>
            <a:lvl5pPr marL="815865" indent="-113314">
              <a:defRPr lang="en-US"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509657" y="1466909"/>
            <a:ext cx="3329866" cy="690587"/>
          </a:xfrm>
        </p:spPr>
        <p:txBody>
          <a:bodyPr anchor="t">
            <a:noAutofit/>
          </a:bodyPr>
          <a:lstStyle>
            <a:lvl1pPr marL="0" indent="0">
              <a:spcBef>
                <a:spcPts val="0"/>
              </a:spcBef>
              <a:buNone/>
              <a:defRPr sz="2244">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509657" y="2438370"/>
            <a:ext cx="3329866" cy="1795529"/>
          </a:xfrm>
        </p:spPr>
        <p:txBody>
          <a:bodyPr wrap="square">
            <a:noAutofit/>
          </a:bodyPr>
          <a:lstStyle>
            <a:lvl1pPr marL="179686" indent="-179686">
              <a:defRPr lang="en-US" sz="2040" dirty="0">
                <a:latin typeface="メイリオ" panose="020B0604030504040204" pitchFamily="50" charset="-128"/>
                <a:ea typeface="メイリオ" panose="020B0604030504040204" pitchFamily="50" charset="-128"/>
              </a:defRPr>
            </a:lvl1pPr>
            <a:lvl2pPr marL="406314" indent="-173210">
              <a:defRPr lang="en-US" sz="1836" dirty="0">
                <a:latin typeface="メイリオ" panose="020B0604030504040204" pitchFamily="50" charset="-128"/>
                <a:ea typeface="メイリオ" panose="020B0604030504040204" pitchFamily="50" charset="-128"/>
              </a:defRPr>
            </a:lvl2pPr>
            <a:lvl3pPr marL="566573" indent="-160260">
              <a:defRPr lang="en-US" dirty="0">
                <a:latin typeface="メイリオ" panose="020B0604030504040204" pitchFamily="50" charset="-128"/>
                <a:ea typeface="メイリオ" panose="020B0604030504040204" pitchFamily="50" charset="-128"/>
              </a:defRPr>
            </a:lvl3pPr>
            <a:lvl4pPr marL="699313" indent="-139215">
              <a:defRPr lang="en-US" dirty="0">
                <a:latin typeface="メイリオ" panose="020B0604030504040204" pitchFamily="50" charset="-128"/>
                <a:ea typeface="メイリオ" panose="020B0604030504040204" pitchFamily="50" charset="-128"/>
              </a:defRPr>
            </a:lvl4pPr>
            <a:lvl5pPr marL="815865" indent="-113314">
              <a:defRPr lang="en-US"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Tree>
    <p:extLst>
      <p:ext uri="{BB962C8B-B14F-4D97-AF65-F5344CB8AC3E}">
        <p14:creationId xmlns:p14="http://schemas.microsoft.com/office/powerpoint/2010/main" val="91565594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600059" y="466301"/>
            <a:ext cx="11239464" cy="565027"/>
          </a:xfrm>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5" y="1466909"/>
            <a:ext cx="2582836" cy="627807"/>
          </a:xfrm>
        </p:spPr>
        <p:txBody>
          <a:bodyPr anchor="t">
            <a:noAutofit/>
          </a:bodyPr>
          <a:lstStyle>
            <a:lvl1pPr marL="0" indent="0">
              <a:spcBef>
                <a:spcPts val="0"/>
              </a:spcBef>
              <a:buNone/>
              <a:defRPr sz="2040">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95915" y="2328568"/>
            <a:ext cx="2582836" cy="1732748"/>
          </a:xfrm>
        </p:spPr>
        <p:txBody>
          <a:bodyPr wrap="square">
            <a:noAutofit/>
          </a:bodyPr>
          <a:lstStyle>
            <a:lvl1pPr marL="144072" indent="-144072">
              <a:defRPr lang="en-US" sz="1836" dirty="0">
                <a:latin typeface="メイリオ" panose="020B0604030504040204" pitchFamily="50" charset="-128"/>
                <a:ea typeface="メイリオ" panose="020B0604030504040204" pitchFamily="50" charset="-128"/>
              </a:defRPr>
            </a:lvl1pPr>
            <a:lvl2pPr marL="291380" indent="-127884">
              <a:defRPr lang="en-US" sz="1632" dirty="0">
                <a:latin typeface="メイリオ" panose="020B0604030504040204" pitchFamily="50" charset="-128"/>
                <a:ea typeface="メイリオ" panose="020B0604030504040204" pitchFamily="50" charset="-128"/>
              </a:defRPr>
            </a:lvl2pPr>
            <a:lvl3pPr marL="446784" indent="-135978">
              <a:defRPr lang="en-US" dirty="0">
                <a:latin typeface="メイリオ" panose="020B0604030504040204" pitchFamily="50" charset="-128"/>
                <a:ea typeface="メイリオ" panose="020B0604030504040204" pitchFamily="50" charset="-128"/>
              </a:defRPr>
            </a:lvl3pPr>
            <a:lvl4pPr marL="577905" indent="-116552">
              <a:defRPr lang="en-US" dirty="0">
                <a:latin typeface="メイリオ" panose="020B0604030504040204" pitchFamily="50" charset="-128"/>
                <a:ea typeface="メイリオ" panose="020B0604030504040204" pitchFamily="50" charset="-128"/>
              </a:defRPr>
            </a:lvl4pPr>
            <a:lvl5pPr marL="699313" indent="-111696">
              <a:defRPr lang="en-US"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81565" y="1466909"/>
            <a:ext cx="2584455" cy="627807"/>
          </a:xfrm>
        </p:spPr>
        <p:txBody>
          <a:bodyPr anchor="t">
            <a:noAutofit/>
          </a:bodyPr>
          <a:lstStyle>
            <a:lvl1pPr marL="0" indent="0">
              <a:spcBef>
                <a:spcPts val="0"/>
              </a:spcBef>
              <a:buNone/>
              <a:defRPr sz="2040">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81567" y="2321794"/>
            <a:ext cx="2582836" cy="1732748"/>
          </a:xfrm>
        </p:spPr>
        <p:txBody>
          <a:bodyPr wrap="square">
            <a:noAutofit/>
          </a:bodyPr>
          <a:lstStyle>
            <a:lvl1pPr marL="144072" indent="-144072">
              <a:defRPr lang="en-US" sz="1836" dirty="0">
                <a:latin typeface="メイリオ" panose="020B0604030504040204" pitchFamily="50" charset="-128"/>
                <a:ea typeface="メイリオ" panose="020B0604030504040204" pitchFamily="50" charset="-128"/>
              </a:defRPr>
            </a:lvl1pPr>
            <a:lvl2pPr marL="291380" indent="-127884">
              <a:defRPr lang="en-US" sz="1632" dirty="0">
                <a:latin typeface="メイリオ" panose="020B0604030504040204" pitchFamily="50" charset="-128"/>
                <a:ea typeface="メイリオ" panose="020B0604030504040204" pitchFamily="50" charset="-128"/>
              </a:defRPr>
            </a:lvl2pPr>
            <a:lvl3pPr marL="446784" indent="-135978">
              <a:defRPr lang="en-US" dirty="0">
                <a:latin typeface="メイリオ" panose="020B0604030504040204" pitchFamily="50" charset="-128"/>
                <a:ea typeface="メイリオ" panose="020B0604030504040204" pitchFamily="50" charset="-128"/>
              </a:defRPr>
            </a:lvl3pPr>
            <a:lvl4pPr marL="577905" indent="-116552">
              <a:defRPr lang="en-US" dirty="0">
                <a:latin typeface="メイリオ" panose="020B0604030504040204" pitchFamily="50" charset="-128"/>
                <a:ea typeface="メイリオ" panose="020B0604030504040204" pitchFamily="50" charset="-128"/>
              </a:defRPr>
            </a:lvl4pPr>
            <a:lvl5pPr marL="699313" indent="-111696">
              <a:defRPr lang="en-US"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369419" y="1466909"/>
            <a:ext cx="2582836" cy="627807"/>
          </a:xfrm>
        </p:spPr>
        <p:txBody>
          <a:bodyPr anchor="t">
            <a:noAutofit/>
          </a:bodyPr>
          <a:lstStyle>
            <a:lvl1pPr marL="0" indent="0">
              <a:spcBef>
                <a:spcPts val="0"/>
              </a:spcBef>
              <a:buNone/>
              <a:defRPr sz="2040">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369419" y="2328568"/>
            <a:ext cx="2582836" cy="1732748"/>
          </a:xfrm>
        </p:spPr>
        <p:txBody>
          <a:bodyPr wrap="square">
            <a:noAutofit/>
          </a:bodyPr>
          <a:lstStyle>
            <a:lvl1pPr marL="144072" indent="-144072">
              <a:defRPr lang="en-US" sz="1836" dirty="0">
                <a:latin typeface="メイリオ" panose="020B0604030504040204" pitchFamily="50" charset="-128"/>
                <a:ea typeface="メイリオ" panose="020B0604030504040204" pitchFamily="50" charset="-128"/>
              </a:defRPr>
            </a:lvl1pPr>
            <a:lvl2pPr marL="291380" indent="-127884">
              <a:defRPr lang="en-US" sz="1632" dirty="0">
                <a:latin typeface="メイリオ" panose="020B0604030504040204" pitchFamily="50" charset="-128"/>
                <a:ea typeface="メイリオ" panose="020B0604030504040204" pitchFamily="50" charset="-128"/>
              </a:defRPr>
            </a:lvl2pPr>
            <a:lvl3pPr marL="446784" indent="-135978">
              <a:defRPr lang="en-US" dirty="0">
                <a:latin typeface="メイリオ" panose="020B0604030504040204" pitchFamily="50" charset="-128"/>
                <a:ea typeface="メイリオ" panose="020B0604030504040204" pitchFamily="50" charset="-128"/>
              </a:defRPr>
            </a:lvl3pPr>
            <a:lvl4pPr marL="577905" indent="-116552">
              <a:defRPr lang="en-US" dirty="0">
                <a:latin typeface="メイリオ" panose="020B0604030504040204" pitchFamily="50" charset="-128"/>
                <a:ea typeface="メイリオ" panose="020B0604030504040204" pitchFamily="50" charset="-128"/>
              </a:defRPr>
            </a:lvl4pPr>
            <a:lvl5pPr marL="699313" indent="-111696">
              <a:defRPr lang="en-US"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255068" y="1466909"/>
            <a:ext cx="2584455" cy="627807"/>
          </a:xfrm>
        </p:spPr>
        <p:txBody>
          <a:bodyPr anchor="t">
            <a:noAutofit/>
          </a:bodyPr>
          <a:lstStyle>
            <a:lvl1pPr marL="0" indent="0">
              <a:spcBef>
                <a:spcPts val="0"/>
              </a:spcBef>
              <a:buNone/>
              <a:defRPr sz="2040">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255070" y="2321794"/>
            <a:ext cx="2582836" cy="1732748"/>
          </a:xfrm>
        </p:spPr>
        <p:txBody>
          <a:bodyPr wrap="square">
            <a:noAutofit/>
          </a:bodyPr>
          <a:lstStyle>
            <a:lvl1pPr marL="144072" indent="-144072">
              <a:defRPr lang="en-US" sz="1836" dirty="0">
                <a:latin typeface="メイリオ" panose="020B0604030504040204" pitchFamily="50" charset="-128"/>
                <a:ea typeface="メイリオ" panose="020B0604030504040204" pitchFamily="50" charset="-128"/>
              </a:defRPr>
            </a:lvl1pPr>
            <a:lvl2pPr marL="291380" indent="-127884">
              <a:defRPr lang="en-US" sz="1632" dirty="0">
                <a:latin typeface="メイリオ" panose="020B0604030504040204" pitchFamily="50" charset="-128"/>
                <a:ea typeface="メイリオ" panose="020B0604030504040204" pitchFamily="50" charset="-128"/>
              </a:defRPr>
            </a:lvl2pPr>
            <a:lvl3pPr marL="446784" indent="-135978">
              <a:defRPr lang="en-US" dirty="0">
                <a:latin typeface="メイリオ" panose="020B0604030504040204" pitchFamily="50" charset="-128"/>
                <a:ea typeface="メイリオ" panose="020B0604030504040204" pitchFamily="50" charset="-128"/>
              </a:defRPr>
            </a:lvl3pPr>
            <a:lvl4pPr marL="577905" indent="-116552">
              <a:defRPr lang="en-US" dirty="0">
                <a:latin typeface="メイリオ" panose="020B0604030504040204" pitchFamily="50" charset="-128"/>
                <a:ea typeface="メイリオ" panose="020B0604030504040204" pitchFamily="50" charset="-128"/>
              </a:defRPr>
            </a:lvl4pPr>
            <a:lvl5pPr marL="699313" indent="-111696">
              <a:defRPr lang="en-US"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Tree>
    <p:extLst>
      <p:ext uri="{BB962C8B-B14F-4D97-AF65-F5344CB8AC3E}">
        <p14:creationId xmlns:p14="http://schemas.microsoft.com/office/powerpoint/2010/main" val="18875220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600059" y="466301"/>
            <a:ext cx="11239464" cy="565027"/>
          </a:xfrm>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9"/>
            <a:ext cx="2005382" cy="502246"/>
          </a:xfrm>
        </p:spPr>
        <p:txBody>
          <a:bodyPr anchor="t">
            <a:noAutofit/>
          </a:bodyPr>
          <a:lstStyle>
            <a:lvl1pPr marL="0" indent="0">
              <a:spcBef>
                <a:spcPts val="0"/>
              </a:spcBef>
              <a:buNone/>
              <a:defRPr sz="1632">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text styles</a:t>
            </a:r>
            <a:endParaRPr lang="ja-JP" altLang="en-US"/>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95914" y="2328567"/>
            <a:ext cx="2005382" cy="1481625"/>
          </a:xfrm>
        </p:spPr>
        <p:txBody>
          <a:bodyPr wrap="square">
            <a:noAutofit/>
          </a:bodyPr>
          <a:lstStyle>
            <a:lvl1pPr marL="144072" indent="-144072">
              <a:defRPr lang="en-US" sz="1530" dirty="0">
                <a:latin typeface="メイリオ" panose="020B0604030504040204" pitchFamily="50" charset="-128"/>
                <a:ea typeface="メイリオ" panose="020B0604030504040204" pitchFamily="50" charset="-128"/>
              </a:defRPr>
            </a:lvl1pPr>
            <a:lvl2pPr marL="291380" indent="-127884">
              <a:defRPr lang="en-US" sz="1428" dirty="0">
                <a:latin typeface="メイリオ" panose="020B0604030504040204" pitchFamily="50" charset="-128"/>
                <a:ea typeface="メイリオ" panose="020B0604030504040204" pitchFamily="50" charset="-128"/>
              </a:defRPr>
            </a:lvl2pPr>
            <a:lvl3pPr marL="446784" indent="-135978">
              <a:defRPr lang="en-US" sz="1428" dirty="0">
                <a:latin typeface="メイリオ" panose="020B0604030504040204" pitchFamily="50" charset="-128"/>
                <a:ea typeface="メイリオ" panose="020B0604030504040204" pitchFamily="50" charset="-128"/>
              </a:defRPr>
            </a:lvl3pPr>
            <a:lvl4pPr marL="577905" indent="-116552">
              <a:defRPr lang="en-US" sz="1224" dirty="0">
                <a:latin typeface="メイリオ" panose="020B0604030504040204" pitchFamily="50" charset="-128"/>
                <a:ea typeface="メイリオ" panose="020B0604030504040204" pitchFamily="50" charset="-128"/>
              </a:defRPr>
            </a:lvl4pPr>
            <a:lvl5pPr marL="699313" indent="-111696">
              <a:defRPr lang="en-US" sz="1224"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9"/>
            <a:ext cx="2005382" cy="502246"/>
          </a:xfrm>
        </p:spPr>
        <p:txBody>
          <a:bodyPr anchor="t">
            <a:noAutofit/>
          </a:bodyPr>
          <a:lstStyle>
            <a:lvl1pPr marL="0" indent="0">
              <a:spcBef>
                <a:spcPts val="0"/>
              </a:spcBef>
              <a:buNone/>
              <a:defRPr sz="1632">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text styles</a:t>
            </a:r>
            <a:endParaRPr lang="ja-JP" altLang="en-US"/>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906135" y="2321795"/>
            <a:ext cx="2005382" cy="1481625"/>
          </a:xfrm>
        </p:spPr>
        <p:txBody>
          <a:bodyPr wrap="square">
            <a:noAutofit/>
          </a:bodyPr>
          <a:lstStyle>
            <a:lvl1pPr marL="144072" indent="-144072">
              <a:defRPr lang="en-US" sz="1530" dirty="0">
                <a:latin typeface="メイリオ" panose="020B0604030504040204" pitchFamily="50" charset="-128"/>
                <a:ea typeface="メイリオ" panose="020B0604030504040204" pitchFamily="50" charset="-128"/>
              </a:defRPr>
            </a:lvl1pPr>
            <a:lvl2pPr marL="291380" indent="-127884">
              <a:defRPr lang="en-US" sz="1428" dirty="0">
                <a:latin typeface="メイリオ" panose="020B0604030504040204" pitchFamily="50" charset="-128"/>
                <a:ea typeface="メイリオ" panose="020B0604030504040204" pitchFamily="50" charset="-128"/>
              </a:defRPr>
            </a:lvl2pPr>
            <a:lvl3pPr marL="446784" indent="-135978">
              <a:defRPr lang="en-US" sz="1428" dirty="0">
                <a:latin typeface="メイリオ" panose="020B0604030504040204" pitchFamily="50" charset="-128"/>
                <a:ea typeface="メイリオ" panose="020B0604030504040204" pitchFamily="50" charset="-128"/>
              </a:defRPr>
            </a:lvl3pPr>
            <a:lvl4pPr marL="577905" indent="-116552">
              <a:defRPr lang="en-US" sz="1224" dirty="0">
                <a:latin typeface="メイリオ" panose="020B0604030504040204" pitchFamily="50" charset="-128"/>
                <a:ea typeface="メイリオ" panose="020B0604030504040204" pitchFamily="50" charset="-128"/>
              </a:defRPr>
            </a:lvl4pPr>
            <a:lvl5pPr marL="699313" indent="-111696">
              <a:defRPr lang="en-US" sz="1224"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9"/>
            <a:ext cx="2005382" cy="502246"/>
          </a:xfrm>
        </p:spPr>
        <p:txBody>
          <a:bodyPr anchor="t">
            <a:noAutofit/>
          </a:bodyPr>
          <a:lstStyle>
            <a:lvl1pPr marL="0" indent="0">
              <a:spcBef>
                <a:spcPts val="0"/>
              </a:spcBef>
              <a:buNone/>
              <a:defRPr sz="1632">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text styles</a:t>
            </a:r>
            <a:endParaRPr lang="ja-JP" altLang="en-US"/>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216356" y="2328567"/>
            <a:ext cx="2005382" cy="1481625"/>
          </a:xfrm>
        </p:spPr>
        <p:txBody>
          <a:bodyPr wrap="square">
            <a:noAutofit/>
          </a:bodyPr>
          <a:lstStyle>
            <a:lvl1pPr marL="144072" indent="-144072">
              <a:defRPr lang="en-US" sz="1530" dirty="0">
                <a:latin typeface="メイリオ" panose="020B0604030504040204" pitchFamily="50" charset="-128"/>
                <a:ea typeface="メイリオ" panose="020B0604030504040204" pitchFamily="50" charset="-128"/>
              </a:defRPr>
            </a:lvl1pPr>
            <a:lvl2pPr marL="291380" indent="-127884">
              <a:defRPr lang="en-US" sz="1428" dirty="0">
                <a:latin typeface="メイリオ" panose="020B0604030504040204" pitchFamily="50" charset="-128"/>
                <a:ea typeface="メイリオ" panose="020B0604030504040204" pitchFamily="50" charset="-128"/>
              </a:defRPr>
            </a:lvl2pPr>
            <a:lvl3pPr marL="446784" indent="-135978">
              <a:defRPr lang="en-US" sz="1428" dirty="0">
                <a:latin typeface="メイリオ" panose="020B0604030504040204" pitchFamily="50" charset="-128"/>
                <a:ea typeface="メイリオ" panose="020B0604030504040204" pitchFamily="50" charset="-128"/>
              </a:defRPr>
            </a:lvl3pPr>
            <a:lvl4pPr marL="577905" indent="-116552">
              <a:defRPr lang="en-US" sz="1224" dirty="0">
                <a:latin typeface="メイリオ" panose="020B0604030504040204" pitchFamily="50" charset="-128"/>
                <a:ea typeface="メイリオ" panose="020B0604030504040204" pitchFamily="50" charset="-128"/>
              </a:defRPr>
            </a:lvl4pPr>
            <a:lvl5pPr marL="699313" indent="-111696">
              <a:defRPr lang="en-US" sz="1224"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9"/>
            <a:ext cx="2005382" cy="502246"/>
          </a:xfrm>
        </p:spPr>
        <p:txBody>
          <a:bodyPr anchor="t">
            <a:noAutofit/>
          </a:bodyPr>
          <a:lstStyle>
            <a:lvl1pPr marL="0" indent="0">
              <a:spcBef>
                <a:spcPts val="0"/>
              </a:spcBef>
              <a:buNone/>
              <a:defRPr sz="1632">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text styles</a:t>
            </a:r>
            <a:endParaRPr lang="ja-JP" altLang="en-US"/>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526578" y="2321795"/>
            <a:ext cx="2005382" cy="1481625"/>
          </a:xfrm>
        </p:spPr>
        <p:txBody>
          <a:bodyPr wrap="square">
            <a:noAutofit/>
          </a:bodyPr>
          <a:lstStyle>
            <a:lvl1pPr marL="144072" indent="-144072">
              <a:defRPr lang="en-US" sz="1530" dirty="0">
                <a:latin typeface="メイリオ" panose="020B0604030504040204" pitchFamily="50" charset="-128"/>
                <a:ea typeface="メイリオ" panose="020B0604030504040204" pitchFamily="50" charset="-128"/>
              </a:defRPr>
            </a:lvl1pPr>
            <a:lvl2pPr marL="291380" indent="-127884">
              <a:defRPr lang="en-US" sz="1428" dirty="0">
                <a:latin typeface="メイリオ" panose="020B0604030504040204" pitchFamily="50" charset="-128"/>
                <a:ea typeface="メイリオ" panose="020B0604030504040204" pitchFamily="50" charset="-128"/>
              </a:defRPr>
            </a:lvl2pPr>
            <a:lvl3pPr marL="446784" indent="-135978">
              <a:defRPr lang="en-US" sz="1428" dirty="0">
                <a:latin typeface="メイリオ" panose="020B0604030504040204" pitchFamily="50" charset="-128"/>
                <a:ea typeface="メイリオ" panose="020B0604030504040204" pitchFamily="50" charset="-128"/>
              </a:defRPr>
            </a:lvl3pPr>
            <a:lvl4pPr marL="577905" indent="-116552">
              <a:defRPr lang="en-US" sz="1224" dirty="0">
                <a:latin typeface="メイリオ" panose="020B0604030504040204" pitchFamily="50" charset="-128"/>
                <a:ea typeface="メイリオ" panose="020B0604030504040204" pitchFamily="50" charset="-128"/>
              </a:defRPr>
            </a:lvl4pPr>
            <a:lvl5pPr marL="699313" indent="-111696">
              <a:defRPr lang="en-US" sz="1224"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9"/>
            <a:ext cx="2005382" cy="502246"/>
          </a:xfrm>
        </p:spPr>
        <p:txBody>
          <a:bodyPr anchor="t">
            <a:noAutofit/>
          </a:bodyPr>
          <a:lstStyle>
            <a:lvl1pPr marL="0" indent="0">
              <a:spcBef>
                <a:spcPts val="0"/>
              </a:spcBef>
              <a:buNone/>
              <a:defRPr sz="1632">
                <a:solidFill>
                  <a:schemeClr val="tx1"/>
                </a:solidFill>
                <a:latin typeface="メイリオ" panose="020B0604030504040204" pitchFamily="50" charset="-128"/>
                <a:ea typeface="メイリオ" panose="020B0604030504040204" pitchFamily="50" charset="-128"/>
              </a:defRPr>
            </a:lvl1pPr>
          </a:lstStyle>
          <a:p>
            <a:pPr lvl="0"/>
            <a:r>
              <a:rPr lang="en-US" altLang="ja-JP"/>
              <a:t>Click to edit text styles</a:t>
            </a:r>
            <a:endParaRPr lang="ja-JP" altLang="en-US"/>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836799" y="2321795"/>
            <a:ext cx="2005382" cy="1481625"/>
          </a:xfrm>
        </p:spPr>
        <p:txBody>
          <a:bodyPr wrap="square">
            <a:noAutofit/>
          </a:bodyPr>
          <a:lstStyle>
            <a:lvl1pPr marL="144072" indent="-144072">
              <a:defRPr lang="en-US" sz="1530" dirty="0">
                <a:latin typeface="メイリオ" panose="020B0604030504040204" pitchFamily="50" charset="-128"/>
                <a:ea typeface="メイリオ" panose="020B0604030504040204" pitchFamily="50" charset="-128"/>
              </a:defRPr>
            </a:lvl1pPr>
            <a:lvl2pPr marL="291380" indent="-127884">
              <a:defRPr lang="en-US" sz="1428" dirty="0">
                <a:latin typeface="メイリオ" panose="020B0604030504040204" pitchFamily="50" charset="-128"/>
                <a:ea typeface="メイリオ" panose="020B0604030504040204" pitchFamily="50" charset="-128"/>
              </a:defRPr>
            </a:lvl2pPr>
            <a:lvl3pPr marL="446784" indent="-135978">
              <a:defRPr lang="en-US" sz="1428" dirty="0">
                <a:latin typeface="メイリオ" panose="020B0604030504040204" pitchFamily="50" charset="-128"/>
                <a:ea typeface="メイリオ" panose="020B0604030504040204" pitchFamily="50" charset="-128"/>
              </a:defRPr>
            </a:lvl3pPr>
            <a:lvl4pPr marL="577905" indent="-116552">
              <a:defRPr lang="en-US" sz="1224" dirty="0">
                <a:latin typeface="メイリオ" panose="020B0604030504040204" pitchFamily="50" charset="-128"/>
                <a:ea typeface="メイリオ" panose="020B0604030504040204" pitchFamily="50" charset="-128"/>
              </a:defRPr>
            </a:lvl4pPr>
            <a:lvl5pPr marL="699313" indent="-111696">
              <a:defRPr lang="en-US" sz="1224" dirty="0">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Tree>
    <p:extLst>
      <p:ext uri="{BB962C8B-B14F-4D97-AF65-F5344CB8AC3E}">
        <p14:creationId xmlns:p14="http://schemas.microsoft.com/office/powerpoint/2010/main" val="10235967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Tree>
    <p:extLst>
      <p:ext uri="{BB962C8B-B14F-4D97-AF65-F5344CB8AC3E}">
        <p14:creationId xmlns:p14="http://schemas.microsoft.com/office/powerpoint/2010/main" val="330880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00061" y="2932236"/>
            <a:ext cx="4210461" cy="1130053"/>
          </a:xfrm>
        </p:spPr>
        <p:txBody>
          <a:bodyPr wrap="square" anchor="ct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Tree>
    <p:extLst>
      <p:ext uri="{BB962C8B-B14F-4D97-AF65-F5344CB8AC3E}">
        <p14:creationId xmlns:p14="http://schemas.microsoft.com/office/powerpoint/2010/main" val="797684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95915" y="466302"/>
            <a:ext cx="5618874" cy="379824"/>
          </a:xfrm>
        </p:spPr>
        <p:txBody>
          <a:bodyPr tIns="64008">
            <a:noAutofit/>
          </a:bodyPr>
          <a:lstStyle>
            <a:lvl1pPr>
              <a:defRPr sz="2040" spc="0">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Click to edit Master title style</a:t>
            </a:r>
            <a:endParaRPr lang="ja-JP" altLang="en-US"/>
          </a:p>
        </p:txBody>
      </p:sp>
    </p:spTree>
    <p:extLst>
      <p:ext uri="{BB962C8B-B14F-4D97-AF65-F5344CB8AC3E}">
        <p14:creationId xmlns:p14="http://schemas.microsoft.com/office/powerpoint/2010/main" val="4282674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noAutofit/>
          </a:bodyPr>
          <a:lstStyle>
            <a:lvl1pPr>
              <a:defRPr>
                <a:latin typeface="メイリオ" panose="020B0604030504040204" pitchFamily="50" charset="-128"/>
                <a:ea typeface="メイリオ" panose="020B0604030504040204" pitchFamily="50" charset="-128"/>
              </a:defRPr>
            </a:lvl1pPr>
          </a:lstStyle>
          <a:p>
            <a:r>
              <a:rPr lang="en-US" altLang="ja-JP"/>
              <a:t>Title square photo layout </a:t>
            </a:r>
            <a:endParaRPr lang="ja-JP" altLang="en-US"/>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95915" y="3605925"/>
            <a:ext cx="4245890" cy="2787914"/>
          </a:xfrm>
        </p:spPr>
        <p:txBody>
          <a:bodyPr>
            <a:noAutofit/>
          </a:bodyPr>
          <a:lstStyle>
            <a:lvl1pPr marL="0" indent="0">
              <a:buNone/>
              <a:defRPr sz="2244">
                <a:latin typeface="メイリオ" panose="020B0604030504040204" pitchFamily="50" charset="-128"/>
                <a:ea typeface="メイリオ" panose="020B0604030504040204" pitchFamily="50" charset="-128"/>
              </a:defRPr>
            </a:lvl1pPr>
            <a:lvl2pPr marL="233104" indent="0">
              <a:buNone/>
              <a:defRPr/>
            </a:lvl2pPr>
            <a:lvl3pPr marL="466209" indent="0">
              <a:buNone/>
              <a:defRPr/>
            </a:lvl3pPr>
            <a:lvl4pPr marL="675032" indent="0">
              <a:buNone/>
              <a:defRPr/>
            </a:lvl4pPr>
            <a:lvl5pPr marL="872523" indent="0">
              <a:buNone/>
              <a:defRPr/>
            </a:lvl5pPr>
          </a:lstStyle>
          <a:p>
            <a:pPr lvl="0"/>
            <a:r>
              <a:rPr lang="en-US" altLang="ja-JP"/>
              <a:t>Click to edit Master text styles</a:t>
            </a:r>
            <a:endParaRPr lang="ja-JP" altLang="en-US"/>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9"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51718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mp; bullete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649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600059" y="597451"/>
            <a:ext cx="4243366" cy="5796388"/>
          </a:xfrm>
        </p:spPr>
        <p:txBody>
          <a:bodyPr anchor="ct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9"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460889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1" y="3039057"/>
            <a:ext cx="4246604" cy="3354781"/>
          </a:xfrm>
        </p:spPr>
        <p:txBody>
          <a:bodyPr anchor="t">
            <a:noAutofit/>
          </a:bodyPr>
          <a:lstStyle>
            <a:lvl1pPr>
              <a:defRPr sz="2856">
                <a:latin typeface="メイリオ" panose="020B0604030504040204" pitchFamily="50" charset="-128"/>
                <a:ea typeface="メイリオ" panose="020B0604030504040204" pitchFamily="50" charset="-128"/>
              </a:defRPr>
            </a:lvl1pPr>
          </a:lstStyle>
          <a:p>
            <a:r>
              <a:rPr lang="en-US" altLang="ja-JP"/>
              <a:t>Square photo layout with smaller text</a:t>
            </a:r>
            <a:endParaRPr lang="ja-JP" alt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9"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264813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latin typeface="メイリオ" panose="020B0604030504040204" pitchFamily="50" charset="-128"/>
                <a:ea typeface="メイリオ" panose="020B0604030504040204" pitchFamily="50" charset="-128"/>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376889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latin typeface="メイリオ" panose="020B0604030504040204" pitchFamily="50" charset="-128"/>
                <a:ea typeface="メイリオ" panose="020B0604030504040204" pitchFamily="50" charset="-128"/>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latin typeface="メイリオ" panose="020B0604030504040204" pitchFamily="50" charset="-128"/>
                <a:ea typeface="メイリオ" panose="020B0604030504040204" pitchFamily="50" charset="-128"/>
              </a:defRPr>
            </a:lvl1pPr>
          </a:lstStyle>
          <a:p>
            <a:r>
              <a:rPr lang="en-US" altLang="ja-JP"/>
              <a:t>Click to edit </a:t>
            </a:r>
            <a:br>
              <a:rPr lang="en-US" altLang="ja-JP"/>
            </a:br>
            <a:r>
              <a:rPr lang="en-US" altLang="ja-JP"/>
              <a:t>Master title style</a:t>
            </a:r>
            <a:endParaRPr lang="ja-JP" altLang="en-US"/>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7436259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latin typeface="メイリオ" panose="020B0604030504040204" pitchFamily="50" charset="-128"/>
                <a:ea typeface="メイリオ" panose="020B0604030504040204" pitchFamily="50" charset="-128"/>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latin typeface="メイリオ" panose="020B0604030504040204" pitchFamily="50" charset="-128"/>
                <a:ea typeface="メイリオ" panose="020B0604030504040204" pitchFamily="50" charset="-128"/>
              </a:defRPr>
            </a:lvl1pPr>
          </a:lstStyle>
          <a:p>
            <a:r>
              <a:rPr lang="en-US" altLang="ja-JP"/>
              <a:t>Click to edit </a:t>
            </a:r>
            <a:br>
              <a:rPr lang="en-US" altLang="ja-JP"/>
            </a:br>
            <a:r>
              <a:rPr lang="en-US" altLang="ja-JP"/>
              <a:t>Master title style</a:t>
            </a:r>
            <a:endParaRPr lang="ja-JP" altLang="en-US"/>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2262115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600059" y="5259883"/>
            <a:ext cx="11239464" cy="1133955"/>
          </a:xfrm>
        </p:spPr>
        <p:txBody>
          <a:bodyPr anchor="ctr">
            <a:noAutofit/>
          </a:bodyPr>
          <a:lstStyle>
            <a:lvl1pPr algn="ct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latin typeface="メイリオ" panose="020B0604030504040204" pitchFamily="50" charset="-128"/>
                <a:ea typeface="メイリオ" panose="020B0604030504040204" pitchFamily="50" charset="-128"/>
              </a:defRPr>
            </a:lvl1pPr>
          </a:lstStyle>
          <a:p>
            <a:pPr marL="233104" lvl="0" indent="-233104" algn="ctr"/>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11996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600059" y="597449"/>
            <a:ext cx="11239464" cy="1137193"/>
          </a:xfrm>
        </p:spPr>
        <p:txBody>
          <a:bodyPr anchor="ctr">
            <a:noAutofit/>
          </a:bodyPr>
          <a:lstStyle>
            <a:lvl1pPr algn="ct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latin typeface="メイリオ" panose="020B0604030504040204" pitchFamily="50" charset="-128"/>
                <a:ea typeface="メイリオ" panose="020B0604030504040204" pitchFamily="50" charset="-128"/>
              </a:defRPr>
            </a:lvl1pPr>
          </a:lstStyle>
          <a:p>
            <a:pPr marL="233104" lvl="0" indent="-233104" algn="ctr"/>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092724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600059" y="466301"/>
            <a:ext cx="11239464" cy="1002808"/>
          </a:xfrm>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95913" y="5802865"/>
            <a:ext cx="5475158" cy="590973"/>
          </a:xfrm>
        </p:spPr>
        <p:txBody>
          <a:bodyPr>
            <a:noAutofit/>
          </a:bodyPr>
          <a:lstStyle>
            <a:lvl1pPr marL="0" indent="0" algn="l">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latin typeface="メイリオ" panose="020B0604030504040204" pitchFamily="50" charset="-128"/>
                <a:ea typeface="メイリオ" panose="020B0604030504040204" pitchFamily="50" charset="-128"/>
              </a:defRPr>
            </a:lvl1pPr>
          </a:lstStyle>
          <a:p>
            <a:pPr marL="233104" lvl="0" indent="-233104" algn="ctr"/>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367022" y="5802865"/>
            <a:ext cx="5475158" cy="590973"/>
          </a:xfrm>
        </p:spPr>
        <p:txBody>
          <a:bodyPr>
            <a:noAutofit/>
          </a:bodyPr>
          <a:lstStyle>
            <a:lvl1pPr marL="0" indent="0" algn="l">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latin typeface="メイリオ" panose="020B0604030504040204" pitchFamily="50" charset="-128"/>
                <a:ea typeface="メイリオ" panose="020B0604030504040204" pitchFamily="50" charset="-128"/>
              </a:defRPr>
            </a:lvl1pPr>
          </a:lstStyle>
          <a:p>
            <a:pPr marL="233104" lvl="0" indent="-233104" algn="ctr"/>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94126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600059" y="466301"/>
            <a:ext cx="11239464" cy="1002808"/>
          </a:xfrm>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94297" y="5802865"/>
            <a:ext cx="3544719" cy="590973"/>
          </a:xfrm>
        </p:spPr>
        <p:txBody>
          <a:bodyPr>
            <a:noAutofit/>
          </a:bodyPr>
          <a:lstStyle>
            <a:lvl1pPr marL="0" indent="0" algn="l">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6"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446041" y="5802865"/>
            <a:ext cx="3544719" cy="590973"/>
          </a:xfrm>
        </p:spPr>
        <p:txBody>
          <a:bodyPr>
            <a:noAutofit/>
          </a:bodyPr>
          <a:lstStyle>
            <a:lvl1pPr marL="0" indent="0" algn="l">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297463" y="5802865"/>
            <a:ext cx="3544719" cy="590973"/>
          </a:xfrm>
        </p:spPr>
        <p:txBody>
          <a:bodyPr>
            <a:noAutofit/>
          </a:bodyPr>
          <a:lstStyle>
            <a:lvl1pPr marL="0" indent="0" algn="l">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882125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600059" y="466301"/>
            <a:ext cx="11239464" cy="1002808"/>
          </a:xfrm>
        </p:spPr>
        <p:txBody>
          <a:bodyP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94295" y="4848576"/>
            <a:ext cx="2583678" cy="1545262"/>
          </a:xfrm>
        </p:spPr>
        <p:txBody>
          <a:bodyPr>
            <a:noAutofit/>
          </a:bodyPr>
          <a:lstStyle>
            <a:lvl1pPr marL="0" indent="0" algn="l">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7"/>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82364" y="4848576"/>
            <a:ext cx="2583678" cy="1545262"/>
          </a:xfrm>
        </p:spPr>
        <p:txBody>
          <a:bodyPr>
            <a:noAutofit/>
          </a:bodyPr>
          <a:lstStyle>
            <a:lvl1pPr marL="0" indent="0" algn="l">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7"/>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370433" y="4848576"/>
            <a:ext cx="2583678" cy="1545262"/>
          </a:xfrm>
        </p:spPr>
        <p:txBody>
          <a:bodyPr>
            <a:noAutofit/>
          </a:bodyPr>
          <a:lstStyle>
            <a:lvl1pPr marL="0" indent="0" algn="l">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7"/>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258503" y="4848576"/>
            <a:ext cx="2583678" cy="1545262"/>
          </a:xfrm>
        </p:spPr>
        <p:txBody>
          <a:bodyPr>
            <a:noAutofit/>
          </a:bodyPr>
          <a:lstStyle>
            <a:lvl1pPr marL="0" indent="0" algn="l">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7"/>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987799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19731" y="337705"/>
            <a:ext cx="11239464" cy="439465"/>
          </a:xfrm>
        </p:spPr>
        <p:txBody>
          <a:bodyPr/>
          <a:lstStyle>
            <a:lvl1pPr>
              <a:defRPr sz="2856" b="1">
                <a:solidFill>
                  <a:schemeClr val="tx1">
                    <a:lumMod val="90000"/>
                    <a:lumOff val="10000"/>
                  </a:schemeClr>
                </a:solidFill>
              </a:defRPr>
            </a:lvl1p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17D708CD-1161-4552-B283-7A8159926A3D}"/>
              </a:ext>
            </a:extLst>
          </p:cNvPr>
          <p:cNvSpPr/>
          <p:nvPr userDrawn="1"/>
        </p:nvSpPr>
        <p:spPr bwMode="auto">
          <a:xfrm>
            <a:off x="0" y="6605940"/>
            <a:ext cx="12436475" cy="388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9" name="MS logo gray - EMF" descr="Microsoft logo, gray text version">
            <a:extLst>
              <a:ext uri="{FF2B5EF4-FFF2-40B4-BE49-F238E27FC236}">
                <a16:creationId xmlns:a16="http://schemas.microsoft.com/office/drawing/2014/main" id="{0E212F9B-6573-4E2B-8140-C6305A6C302A}"/>
              </a:ext>
            </a:extLst>
          </p:cNvPr>
          <p:cNvPicPr>
            <a:picLocks noChangeAspect="1"/>
          </p:cNvPicPr>
          <p:nvPr userDrawn="1"/>
        </p:nvPicPr>
        <p:blipFill>
          <a:blip r:embed="rId2"/>
          <a:stretch>
            <a:fillRect/>
          </a:stretch>
        </p:blipFill>
        <p:spPr bwMode="black">
          <a:xfrm>
            <a:off x="10593927" y="6697436"/>
            <a:ext cx="957861" cy="205086"/>
          </a:xfrm>
          <a:prstGeom prst="rect">
            <a:avLst/>
          </a:prstGeom>
        </p:spPr>
      </p:pic>
      <p:sp>
        <p:nvSpPr>
          <p:cNvPr id="10" name="TextBox 9">
            <a:extLst>
              <a:ext uri="{FF2B5EF4-FFF2-40B4-BE49-F238E27FC236}">
                <a16:creationId xmlns:a16="http://schemas.microsoft.com/office/drawing/2014/main" id="{02A27DC2-1BED-418A-9AB8-AF1B3BA41A27}"/>
              </a:ext>
            </a:extLst>
          </p:cNvPr>
          <p:cNvSpPr txBox="1"/>
          <p:nvPr userDrawn="1"/>
        </p:nvSpPr>
        <p:spPr>
          <a:xfrm>
            <a:off x="11580227" y="6631537"/>
            <a:ext cx="587615" cy="336882"/>
          </a:xfrm>
          <a:prstGeom prst="rect">
            <a:avLst/>
          </a:prstGeom>
          <a:noFill/>
        </p:spPr>
        <p:txBody>
          <a:bodyPr wrap="square" lIns="91427" tIns="91427" rIns="91427" bIns="91427" rtlCol="0" anchor="b" anchorCtr="0">
            <a:spAutoFit/>
          </a:bodyPr>
          <a:lstStyle/>
          <a:p>
            <a:pPr>
              <a:lnSpc>
                <a:spcPct val="90000"/>
              </a:lnSpc>
              <a:spcAft>
                <a:spcPts val="600"/>
              </a:spcAft>
            </a:pPr>
            <a:r>
              <a:rPr lang="en-US" sz="1099"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99"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600"/>
                </a:spcAft>
              </a:pPr>
              <a:t>‹#›</a:t>
            </a:fld>
            <a:endParaRPr lang="en-US" sz="1099" b="0">
              <a:solidFill>
                <a:schemeClr val="tx1">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25968136"/>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600059" y="597450"/>
            <a:ext cx="11239464" cy="1137776"/>
          </a:xfrm>
        </p:spPr>
        <p:txBody>
          <a:bodyPr anchor="ctr">
            <a:noAutofit/>
          </a:bodyPr>
          <a:lstStyle>
            <a:lvl1pPr algn="ct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96951" y="5440188"/>
            <a:ext cx="4990136" cy="95365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849388" y="5440186"/>
            <a:ext cx="4990136" cy="956889"/>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9"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172768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600059" y="597449"/>
            <a:ext cx="11239464" cy="1137776"/>
          </a:xfrm>
        </p:spPr>
        <p:txBody>
          <a:bodyPr anchor="ctr">
            <a:noAutofit/>
          </a:bodyPr>
          <a:lstStyle>
            <a:lvl1pPr algn="ct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96952" y="4896169"/>
            <a:ext cx="2910135" cy="1497670"/>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763170" y="4894954"/>
            <a:ext cx="2910135" cy="1502123"/>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929389" y="4894954"/>
            <a:ext cx="2910135" cy="1498884"/>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183088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600059" y="597450"/>
            <a:ext cx="11239464" cy="1137776"/>
          </a:xfrm>
        </p:spPr>
        <p:txBody>
          <a:bodyPr anchor="ctr">
            <a:noAutofit/>
          </a:bodyPr>
          <a:lstStyle>
            <a:lvl1pPr algn="ct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96952" y="4896169"/>
            <a:ext cx="1865471" cy="1497670"/>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722653" y="4894954"/>
            <a:ext cx="1865471" cy="1502123"/>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2"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848352" y="4894954"/>
            <a:ext cx="1865471" cy="1498884"/>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974053" y="4894953"/>
            <a:ext cx="1865471" cy="1498886"/>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613291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600059" y="597450"/>
            <a:ext cx="11239464" cy="1137776"/>
          </a:xfrm>
        </p:spPr>
        <p:txBody>
          <a:bodyPr anchor="ctr">
            <a:noAutofit/>
          </a:bodyPr>
          <a:lstStyle>
            <a:lvl1pPr algn="ct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8475" y="4896169"/>
            <a:ext cx="1837489" cy="1497670"/>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98984" y="4894954"/>
            <a:ext cx="1837489" cy="1502123"/>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299493" y="4894954"/>
            <a:ext cx="1837489" cy="1498884"/>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800003" y="4894953"/>
            <a:ext cx="1837489" cy="1498886"/>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300512" y="4894953"/>
            <a:ext cx="1837489" cy="1498886"/>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Dag &amp; drop your photo here </a:t>
            </a:r>
            <a:br>
              <a:rPr lang="en-US" altLang="ja-JP"/>
            </a:br>
            <a:r>
              <a:rPr lang="en-US" altLang="ja-JP"/>
              <a:t>or click or tap icon below </a:t>
            </a:r>
            <a:br>
              <a:rPr lang="en-US" altLang="ja-JP"/>
            </a:br>
            <a:r>
              <a:rPr lang="en-US" altLang="ja-JP"/>
              <a:t>to insert</a:t>
            </a:r>
            <a:endParaRPr lang="ja-JP" altLang="en-US"/>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07622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600059" y="600687"/>
            <a:ext cx="11239464" cy="1137776"/>
          </a:xfrm>
        </p:spPr>
        <p:txBody>
          <a:bodyPr anchor="ctr">
            <a:noAutofit/>
          </a:bodyPr>
          <a:lstStyle>
            <a:lvl1pPr algn="ct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a:t>
            </a:r>
            <a:endParaRPr lang="ja-JP" altLang="en-US"/>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78770" y="4896167"/>
            <a:ext cx="2359821" cy="14976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a:t>
            </a:r>
            <a:endParaRPr lang="ja-JP" alt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5038327" y="4896167"/>
            <a:ext cx="2359821" cy="14976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6"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a:t>
            </a:r>
            <a:endParaRPr lang="ja-JP" alt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997886" y="4896167"/>
            <a:ext cx="2359821" cy="14976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90659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600059" y="594613"/>
            <a:ext cx="11239464" cy="1137776"/>
          </a:xfrm>
        </p:spPr>
        <p:txBody>
          <a:bodyPr anchor="ctr">
            <a:noAutofit/>
          </a:bodyPr>
          <a:lstStyle>
            <a:lvl1pPr algn="ct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a:t>
            </a:r>
            <a:endParaRPr lang="ja-JP" altLang="en-US"/>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95914" y="4896167"/>
            <a:ext cx="2359821" cy="14976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8"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inserts</a:t>
            </a:r>
            <a:endParaRPr lang="ja-JP" alt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557178" y="4896167"/>
            <a:ext cx="2359821" cy="14976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40"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a:t>
            </a:r>
            <a:endParaRPr lang="ja-JP" alt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518440" y="4896167"/>
            <a:ext cx="2359821" cy="14976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a:t>
            </a:r>
            <a:endParaRPr lang="ja-JP" alt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479702" y="4896167"/>
            <a:ext cx="2359821" cy="14976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11466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600059" y="594613"/>
            <a:ext cx="11239464" cy="1137776"/>
          </a:xfrm>
        </p:spPr>
        <p:txBody>
          <a:bodyPr anchor="ctr">
            <a:noAutofit/>
          </a:bodyPr>
          <a:lstStyle>
            <a:lvl1pPr algn="ct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a:t>
            </a:r>
            <a:endParaRPr lang="ja-JP" altLang="en-US"/>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95914" y="4319767"/>
            <a:ext cx="1772198" cy="20740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inserts</a:t>
            </a:r>
            <a:endParaRPr lang="ja-JP" alt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63767" y="4319767"/>
            <a:ext cx="1772198" cy="20740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a:t>
            </a:r>
            <a:endParaRPr lang="ja-JP" alt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332139" y="4319768"/>
            <a:ext cx="1772198" cy="20740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insert44</a:t>
            </a:r>
            <a:endParaRPr lang="ja-JP" alt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699473" y="4319767"/>
            <a:ext cx="1772198" cy="20740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メイリオ" panose="020B0604030504040204" pitchFamily="50" charset="-128"/>
                <a:ea typeface="メイリオ" panose="020B0604030504040204" pitchFamily="50" charset="-128"/>
                <a:cs typeface="Segoe UI" panose="020B0502040204020203" pitchFamily="34" charset="0"/>
              </a:defRPr>
            </a:lvl1pPr>
          </a:lstStyle>
          <a:p>
            <a:r>
              <a:rPr lang="en-US" altLang="ja-JP"/>
              <a:t>Drag &amp; drop your photo </a:t>
            </a:r>
            <a:br>
              <a:rPr lang="en-US" altLang="ja-JP"/>
            </a:br>
            <a:r>
              <a:rPr lang="en-US" altLang="ja-JP"/>
              <a:t>here or click or tap icon </a:t>
            </a:r>
            <a:br>
              <a:rPr lang="en-US" altLang="ja-JP"/>
            </a:br>
            <a:r>
              <a:rPr lang="en-US" altLang="ja-JP"/>
              <a:t>below to insert</a:t>
            </a:r>
            <a:endParaRPr lang="ja-JP" altLang="en-US"/>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10067325" y="4319767"/>
            <a:ext cx="1772198" cy="2074071"/>
          </a:xfrm>
        </p:spPr>
        <p:txBody>
          <a:bodyPr>
            <a:noAutofit/>
          </a:bodyPr>
          <a:lstStyle>
            <a:lvl1pPr marL="0" indent="0" algn="ctr">
              <a:spcBef>
                <a:spcPts val="0"/>
              </a:spcBef>
              <a:buNone/>
              <a:defRPr sz="1836">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47636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2" y="2355796"/>
            <a:ext cx="3245833" cy="4038043"/>
          </a:xfrm>
        </p:spPr>
        <p:txBody>
          <a:bodyPr anchor="t">
            <a:noAutofit/>
          </a:bodyPr>
          <a:lstStyle>
            <a:lvl1pPr>
              <a:defRPr>
                <a:solidFill>
                  <a:schemeClr val="tx1"/>
                </a:solidFill>
                <a:latin typeface="メイリオ" panose="020B0604030504040204" pitchFamily="50" charset="-128"/>
                <a:ea typeface="メイリオ" panose="020B0604030504040204" pitchFamily="50" charset="-128"/>
              </a:defRPr>
            </a:lvl1pPr>
          </a:lstStyle>
          <a:p>
            <a:r>
              <a:rPr lang="en-US" altLang="ja-JP"/>
              <a:t>Title</a:t>
            </a:r>
            <a:endParaRPr lang="ja-JP" altLang="en-US"/>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443449" y="2355796"/>
            <a:ext cx="7398732" cy="4038041"/>
          </a:xfrm>
        </p:spPr>
        <p:txBody>
          <a:bodyPr anchor="t">
            <a:noAutofit/>
          </a:bodyPr>
          <a:lstStyle>
            <a:lvl1pPr marL="236341" indent="-236341">
              <a:spcAft>
                <a:spcPts val="612"/>
              </a:spcAft>
              <a:buFont typeface="Wingdings" panose="05000000000000000000" pitchFamily="2" charset="2"/>
              <a:buChar char=""/>
              <a:defRPr>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2"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1875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1" y="597449"/>
            <a:ext cx="3245833" cy="5796389"/>
          </a:xfrm>
        </p:spPr>
        <p:txBody>
          <a:bodyPr anchor="ctr">
            <a:noAutofit/>
          </a:bodyPr>
          <a:lstStyle>
            <a:lvl1pPr>
              <a:defRPr>
                <a:latin typeface="メイリオ" panose="020B0604030504040204" pitchFamily="50" charset="-128"/>
                <a:ea typeface="メイリオ" panose="020B0604030504040204" pitchFamily="50" charset="-128"/>
              </a:defRPr>
            </a:lvl1pPr>
          </a:lstStyle>
          <a:p>
            <a:r>
              <a:rPr lang="en-US" altLang="ja-JP"/>
              <a:t>Title</a:t>
            </a:r>
            <a:endParaRPr lang="ja-JP" altLang="en-US"/>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040983" y="597451"/>
            <a:ext cx="6801197" cy="5796388"/>
          </a:xfrm>
        </p:spPr>
        <p:txBody>
          <a:bodyPr anchor="ctr">
            <a:noAutofit/>
          </a:bodyPr>
          <a:lstStyle>
            <a:lvl1pPr marL="236341" indent="-236341">
              <a:spcAft>
                <a:spcPts val="612"/>
              </a:spcAft>
              <a:buFont typeface="Wingdings" panose="05000000000000000000" pitchFamily="2" charset="2"/>
              <a:buChar char=""/>
              <a:defRPr>
                <a:latin typeface="メイリオ" panose="020B0604030504040204" pitchFamily="50" charset="-128"/>
                <a:ea typeface="メイリオ" panose="020B0604030504040204" pitchFamily="50" charset="-128"/>
              </a:defRPr>
            </a:lvl1pPr>
          </a:lstStyle>
          <a:p>
            <a:pPr lvl="0"/>
            <a:r>
              <a:rPr lang="en-US" altLang="ja-JP"/>
              <a:t>Click to edit Master text styles</a:t>
            </a:r>
            <a:endParaRPr lang="ja-JP" altLang="en-US"/>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80" y="-208004"/>
            <a:ext cx="588653" cy="156952"/>
          </a:xfrm>
          <a:prstGeom prst="rect">
            <a:avLst/>
          </a:prstGeom>
          <a:noFill/>
        </p:spPr>
        <p:txBody>
          <a:bodyPr wrap="none" lIns="0" tIns="0" rIns="0" bIns="0" rtlCol="0">
            <a:noAutofit/>
          </a:bodyPr>
          <a:lstStyle/>
          <a:p>
            <a:pPr algn="l"/>
            <a:r>
              <a:rPr lang="en-US" altLang="ja-JP" sz="1020">
                <a:solidFill>
                  <a:srgbClr val="A3A3A3"/>
                </a:solidFill>
                <a:latin typeface="メイリオ" panose="020B0604030504040204" pitchFamily="50" charset="-128"/>
                <a:ea typeface="メイリオ" panose="020B0604030504040204" pitchFamily="50" charset="-128"/>
              </a:rPr>
              <a:t>ELT layout</a:t>
            </a:r>
            <a:endParaRPr lang="ja-JP" altLang="en-US" sz="1020">
              <a:solidFill>
                <a:srgbClr val="A3A3A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16366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ja-JP" altLang="en-US" sz="2040">
              <a:solidFill>
                <a:srgbClr val="FFFFFF"/>
              </a:solidFill>
              <a:latin typeface="メイリオ" panose="020B0604030504040204" pitchFamily="50" charset="-128"/>
              <a:ea typeface="メイリオ" panose="020B0604030504040204" pitchFamily="50" charset="-128"/>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noAutofit/>
          </a:bodyPr>
          <a:lstStyle>
            <a:lvl1pPr marL="0" indent="0">
              <a:buNone/>
              <a:defRPr lang="en-US" sz="2039" dirty="0">
                <a:solidFill>
                  <a:srgbClr val="FFFFFF"/>
                </a:solidFill>
                <a:latin typeface="メイリオ" panose="020B0604030504040204" pitchFamily="50" charset="-128"/>
                <a:ea typeface="メイリオ" panose="020B0604030504040204" pitchFamily="50" charset="-128"/>
              </a:defRPr>
            </a:lvl1pPr>
          </a:lstStyle>
          <a:p>
            <a:pPr marL="0" lvl="0" indent="0">
              <a:buNone/>
            </a:pPr>
            <a:r>
              <a:rPr lang="en-US" altLang="ja-JP"/>
              <a:t>Click to enter title</a:t>
            </a:r>
            <a:endParaRPr lang="ja-JP" altLang="en-US"/>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603298" y="724386"/>
            <a:ext cx="11239464" cy="376684"/>
          </a:xfrm>
        </p:spPr>
        <p:txBody>
          <a:bodyPr>
            <a:noAutofit/>
          </a:bodyPr>
          <a:lstStyle>
            <a:lvl1pPr marL="0" indent="0">
              <a:buNone/>
              <a:tabLst/>
              <a:defRPr sz="2448">
                <a:solidFill>
                  <a:srgbClr val="000000"/>
                </a:solidFill>
                <a:latin typeface="メイリオ" panose="020B0604030504040204" pitchFamily="50" charset="-128"/>
                <a:ea typeface="メイリオ" panose="020B0604030504040204" pitchFamily="50" charset="-128"/>
                <a:cs typeface="Consolas" panose="020B0609020204030204" pitchFamily="49" charset="0"/>
              </a:defRPr>
            </a:lvl1pPr>
            <a:lvl2pPr marL="353381" indent="0">
              <a:buNone/>
              <a:tabLst>
                <a:tab pos="351276" algn="l"/>
              </a:tabLst>
              <a:defRPr sz="2448">
                <a:solidFill>
                  <a:schemeClr val="tx1"/>
                </a:solidFill>
                <a:latin typeface="Consolas" panose="020B0609020204030204" pitchFamily="49" charset="0"/>
                <a:cs typeface="Consolas" panose="020B0609020204030204" pitchFamily="49" charset="0"/>
              </a:defRPr>
            </a:lvl2pPr>
            <a:lvl3pPr marL="596126" indent="0">
              <a:buNone/>
              <a:tabLst>
                <a:tab pos="581142" algn="l"/>
              </a:tabLst>
              <a:defRPr sz="2448">
                <a:solidFill>
                  <a:schemeClr val="tx1"/>
                </a:solidFill>
                <a:latin typeface="Consolas" panose="020B0609020204030204" pitchFamily="49" charset="0"/>
                <a:cs typeface="Consolas" panose="020B0609020204030204" pitchFamily="49" charset="0"/>
              </a:defRPr>
            </a:lvl3pPr>
            <a:lvl4pPr marL="830614" indent="0">
              <a:buNone/>
              <a:tabLst>
                <a:tab pos="815865" algn="l"/>
              </a:tabLst>
              <a:defRPr sz="2448">
                <a:solidFill>
                  <a:schemeClr val="tx1"/>
                </a:solidFill>
                <a:latin typeface="Consolas" panose="020B0609020204030204" pitchFamily="49" charset="0"/>
                <a:cs typeface="Consolas" panose="020B0609020204030204" pitchFamily="49" charset="0"/>
              </a:defRPr>
            </a:lvl4pPr>
            <a:lvl5pPr marL="1071706" indent="0">
              <a:buNone/>
              <a:tabLst>
                <a:tab pos="1048969" algn="l"/>
              </a:tabLst>
              <a:defRPr sz="2448">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endParaRPr lang="ja-JP" altLang="en-US"/>
          </a:p>
        </p:txBody>
      </p:sp>
    </p:spTree>
    <p:extLst>
      <p:ext uri="{BB962C8B-B14F-4D97-AF65-F5344CB8AC3E}">
        <p14:creationId xmlns:p14="http://schemas.microsoft.com/office/powerpoint/2010/main" val="375774732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19731" y="337705"/>
            <a:ext cx="11239464" cy="439465"/>
          </a:xfrm>
        </p:spPr>
        <p:txBody>
          <a:bodyPr/>
          <a:lstStyle>
            <a:lvl1pPr>
              <a:defRPr sz="2856" b="1">
                <a:solidFill>
                  <a:schemeClr val="bg2">
                    <a:lumMod val="10000"/>
                  </a:schemeClr>
                </a:solidFill>
              </a:defRPr>
            </a:lvl1pPr>
          </a:lstStyle>
          <a:p>
            <a:r>
              <a:rPr lang="en-US"/>
              <a:t>Click to edit Master title style</a:t>
            </a:r>
          </a:p>
        </p:txBody>
      </p:sp>
      <p:sp>
        <p:nvSpPr>
          <p:cNvPr id="8" name="Rectangle 7">
            <a:extLst>
              <a:ext uri="{FF2B5EF4-FFF2-40B4-BE49-F238E27FC236}">
                <a16:creationId xmlns:a16="http://schemas.microsoft.com/office/drawing/2014/main" id="{97B1D769-239B-4329-BD18-C4BE7CBF6ED6}"/>
              </a:ext>
            </a:extLst>
          </p:cNvPr>
          <p:cNvSpPr/>
          <p:nvPr userDrawn="1"/>
        </p:nvSpPr>
        <p:spPr bwMode="auto">
          <a:xfrm>
            <a:off x="0" y="6605940"/>
            <a:ext cx="12436475" cy="388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9" name="MS logo gray - EMF" descr="Microsoft logo, gray text version">
            <a:extLst>
              <a:ext uri="{FF2B5EF4-FFF2-40B4-BE49-F238E27FC236}">
                <a16:creationId xmlns:a16="http://schemas.microsoft.com/office/drawing/2014/main" id="{5E6A185A-AC3F-4126-A092-F40280BB7924}"/>
              </a:ext>
            </a:extLst>
          </p:cNvPr>
          <p:cNvPicPr>
            <a:picLocks noChangeAspect="1"/>
          </p:cNvPicPr>
          <p:nvPr userDrawn="1"/>
        </p:nvPicPr>
        <p:blipFill>
          <a:blip r:embed="rId2"/>
          <a:stretch>
            <a:fillRect/>
          </a:stretch>
        </p:blipFill>
        <p:spPr bwMode="black">
          <a:xfrm>
            <a:off x="10593927" y="6697436"/>
            <a:ext cx="957861" cy="205086"/>
          </a:xfrm>
          <a:prstGeom prst="rect">
            <a:avLst/>
          </a:prstGeom>
        </p:spPr>
      </p:pic>
      <p:sp>
        <p:nvSpPr>
          <p:cNvPr id="10" name="TextBox 9">
            <a:extLst>
              <a:ext uri="{FF2B5EF4-FFF2-40B4-BE49-F238E27FC236}">
                <a16:creationId xmlns:a16="http://schemas.microsoft.com/office/drawing/2014/main" id="{C8FDD9FB-A7B2-4886-B018-3705FAE64B77}"/>
              </a:ext>
            </a:extLst>
          </p:cNvPr>
          <p:cNvSpPr txBox="1"/>
          <p:nvPr userDrawn="1"/>
        </p:nvSpPr>
        <p:spPr>
          <a:xfrm>
            <a:off x="11580227" y="6631537"/>
            <a:ext cx="587615" cy="336882"/>
          </a:xfrm>
          <a:prstGeom prst="rect">
            <a:avLst/>
          </a:prstGeom>
          <a:noFill/>
        </p:spPr>
        <p:txBody>
          <a:bodyPr wrap="square" lIns="91427" tIns="91427" rIns="91427" bIns="91427" rtlCol="0" anchor="b" anchorCtr="0">
            <a:spAutoFit/>
          </a:bodyPr>
          <a:lstStyle/>
          <a:p>
            <a:pPr>
              <a:lnSpc>
                <a:spcPct val="90000"/>
              </a:lnSpc>
              <a:spcAft>
                <a:spcPts val="600"/>
              </a:spcAft>
            </a:pPr>
            <a:r>
              <a:rPr lang="en-US" sz="1099"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99"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600"/>
                </a:spcAft>
              </a:pPr>
              <a:t>‹#›</a:t>
            </a:fld>
            <a:endParaRPr lang="en-US" sz="1099" b="0">
              <a:solidFill>
                <a:schemeClr val="tx1">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91083756"/>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noAutofit/>
          </a:bodyPr>
          <a:lstStyle>
            <a:lvl1pPr>
              <a:defRPr>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ja-JP" altLang="en-US" sz="2040">
              <a:solidFill>
                <a:srgbClr val="FFFFFF"/>
              </a:solidFill>
              <a:latin typeface="メイリオ" panose="020B0604030504040204" pitchFamily="50" charset="-128"/>
              <a:ea typeface="メイリオ" panose="020B0604030504040204" pitchFamily="50" charset="-128"/>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noAutofit/>
          </a:bodyPr>
          <a:lstStyle>
            <a:lvl1pPr marL="0" indent="0">
              <a:buNone/>
              <a:defRPr sz="2039">
                <a:solidFill>
                  <a:srgbClr val="FFFFFF"/>
                </a:solidFill>
                <a:latin typeface="メイリオ" panose="020B0604030504040204" pitchFamily="50" charset="-128"/>
                <a:ea typeface="メイリオ" panose="020B0604030504040204" pitchFamily="50" charset="-128"/>
              </a:defRPr>
            </a:lvl1pPr>
          </a:lstStyle>
          <a:p>
            <a:pPr lvl="0"/>
            <a:r>
              <a:rPr lang="en-US" altLang="ja-JP"/>
              <a:t>Click to enter title</a:t>
            </a:r>
            <a:endParaRPr lang="ja-JP" altLang="en-US"/>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600059" y="2141102"/>
            <a:ext cx="11239464" cy="376684"/>
          </a:xfrm>
        </p:spPr>
        <p:txBody>
          <a:bodyPr>
            <a:noAutofit/>
          </a:bodyPr>
          <a:lstStyle>
            <a:lvl1pPr marL="0" indent="0">
              <a:buNone/>
              <a:tabLst/>
              <a:defRPr sz="2448">
                <a:solidFill>
                  <a:srgbClr val="000000"/>
                </a:solidFill>
                <a:latin typeface="メイリオ" panose="020B0604030504040204" pitchFamily="50" charset="-128"/>
                <a:ea typeface="メイリオ" panose="020B0604030504040204" pitchFamily="50" charset="-128"/>
                <a:cs typeface="Consolas" panose="020B0609020204030204" pitchFamily="49" charset="0"/>
              </a:defRPr>
            </a:lvl1pPr>
            <a:lvl2pPr marL="353381" indent="0">
              <a:buNone/>
              <a:tabLst>
                <a:tab pos="351276" algn="l"/>
              </a:tabLst>
              <a:defRPr sz="2448">
                <a:solidFill>
                  <a:schemeClr val="tx1"/>
                </a:solidFill>
                <a:latin typeface="Consolas" panose="020B0609020204030204" pitchFamily="49" charset="0"/>
                <a:cs typeface="Consolas" panose="020B0609020204030204" pitchFamily="49" charset="0"/>
              </a:defRPr>
            </a:lvl2pPr>
            <a:lvl3pPr marL="596126" indent="0">
              <a:buNone/>
              <a:tabLst>
                <a:tab pos="581142" algn="l"/>
              </a:tabLst>
              <a:defRPr sz="2448">
                <a:solidFill>
                  <a:schemeClr val="tx1"/>
                </a:solidFill>
                <a:latin typeface="Consolas" panose="020B0609020204030204" pitchFamily="49" charset="0"/>
                <a:cs typeface="Consolas" panose="020B0609020204030204" pitchFamily="49" charset="0"/>
              </a:defRPr>
            </a:lvl3pPr>
            <a:lvl4pPr marL="830614" indent="0">
              <a:buNone/>
              <a:tabLst>
                <a:tab pos="815865" algn="l"/>
              </a:tabLst>
              <a:defRPr sz="2448">
                <a:solidFill>
                  <a:schemeClr val="tx1"/>
                </a:solidFill>
                <a:latin typeface="Consolas" panose="020B0609020204030204" pitchFamily="49" charset="0"/>
                <a:cs typeface="Consolas" panose="020B0609020204030204" pitchFamily="49" charset="0"/>
              </a:defRPr>
            </a:lvl4pPr>
            <a:lvl5pPr marL="1071706" indent="0">
              <a:buNone/>
              <a:tabLst>
                <a:tab pos="1048969" algn="l"/>
              </a:tabLst>
              <a:defRPr sz="2448">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endParaRPr lang="ja-JP" altLang="en-US"/>
          </a:p>
        </p:txBody>
      </p:sp>
    </p:spTree>
    <p:extLst>
      <p:ext uri="{BB962C8B-B14F-4D97-AF65-F5344CB8AC3E}">
        <p14:creationId xmlns:p14="http://schemas.microsoft.com/office/powerpoint/2010/main" val="130924970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noAutofit/>
          </a:bodyPr>
          <a:lstStyle>
            <a:lvl1pPr>
              <a:defRPr>
                <a:solidFill>
                  <a:schemeClr val="tx1"/>
                </a:solidFill>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noAutofit/>
          </a:bodyPr>
          <a:lstStyle>
            <a:lvl1pPr marL="0" indent="0">
              <a:spcBef>
                <a:spcPts val="612"/>
              </a:spcBef>
              <a:spcAft>
                <a:spcPts val="0"/>
              </a:spcAft>
              <a:buNone/>
              <a:defRPr sz="2448">
                <a:solidFill>
                  <a:schemeClr val="tx1"/>
                </a:solidFill>
                <a:latin typeface="メイリオ" panose="020B0604030504040204" pitchFamily="50" charset="-128"/>
                <a:ea typeface="メイリオ" panose="020B0604030504040204" pitchFamily="50" charset="-128"/>
                <a:cs typeface="Segoe UI" panose="020B0502040204020203" pitchFamily="34" charset="0"/>
              </a:defRPr>
            </a:lvl1pPr>
            <a:lvl2pPr marL="233034" indent="0">
              <a:buNone/>
              <a:defRPr sz="2448">
                <a:solidFill>
                  <a:srgbClr val="2F2F2F"/>
                </a:solidFill>
                <a:latin typeface="Segoe UI" panose="020B0502040204020203" pitchFamily="34" charset="0"/>
                <a:cs typeface="Segoe UI" panose="020B0502040204020203" pitchFamily="34" charset="0"/>
              </a:defRPr>
            </a:lvl2pPr>
            <a:lvl3pPr marL="466070" indent="0">
              <a:buNone/>
              <a:defRPr/>
            </a:lvl3pPr>
            <a:lvl4pPr marL="699103" indent="0">
              <a:buNone/>
              <a:defRPr/>
            </a:lvl4pPr>
            <a:lvl5pPr marL="932138" indent="0">
              <a:buNone/>
              <a:defRPr/>
            </a:lvl5pPr>
          </a:lstStyle>
          <a:p>
            <a:pPr lvl="0"/>
            <a:r>
              <a:rPr lang="en-US" altLang="ja-JP"/>
              <a:t>Click to edit text</a:t>
            </a:r>
            <a:endParaRPr lang="ja-JP" altLang="en-US"/>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ja-JP" altLang="en-US" sz="2040">
              <a:solidFill>
                <a:srgbClr val="FFFFFF"/>
              </a:solidFill>
              <a:latin typeface="メイリオ" panose="020B0604030504040204" pitchFamily="50" charset="-128"/>
              <a:ea typeface="メイリオ" panose="020B0604030504040204" pitchFamily="50" charset="-128"/>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noAutofit/>
          </a:bodyPr>
          <a:lstStyle>
            <a:lvl1pPr marL="0" indent="0">
              <a:buNone/>
              <a:defRPr sz="2039">
                <a:solidFill>
                  <a:srgbClr val="FFFFFF"/>
                </a:solidFill>
                <a:latin typeface="メイリオ" panose="020B0604030504040204" pitchFamily="50" charset="-128"/>
                <a:ea typeface="メイリオ" panose="020B0604030504040204" pitchFamily="50" charset="-128"/>
              </a:defRPr>
            </a:lvl1pPr>
          </a:lstStyle>
          <a:p>
            <a:pPr lvl="0"/>
            <a:r>
              <a:rPr lang="en-US" altLang="ja-JP"/>
              <a:t>Click to enter title</a:t>
            </a:r>
            <a:endParaRPr lang="ja-JP" altLang="en-US"/>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noAutofit/>
          </a:bodyPr>
          <a:lstStyle>
            <a:lvl1pPr marL="0" indent="0">
              <a:buNone/>
              <a:tabLst/>
              <a:defRPr sz="2448">
                <a:solidFill>
                  <a:srgbClr val="000000"/>
                </a:solidFill>
                <a:latin typeface="メイリオ" panose="020B0604030504040204" pitchFamily="50" charset="-128"/>
                <a:ea typeface="メイリオ" panose="020B0604030504040204" pitchFamily="50" charset="-128"/>
                <a:cs typeface="Consolas" panose="020B0609020204030204" pitchFamily="49" charset="0"/>
              </a:defRPr>
            </a:lvl1pPr>
            <a:lvl2pPr marL="353275"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5948"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365"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386"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ltLang="ja-JP"/>
              <a:t>Click to edit or paste code</a:t>
            </a:r>
            <a:endParaRPr lang="ja-JP" altLang="en-US"/>
          </a:p>
        </p:txBody>
      </p:sp>
    </p:spTree>
    <p:extLst>
      <p:ext uri="{BB962C8B-B14F-4D97-AF65-F5344CB8AC3E}">
        <p14:creationId xmlns:p14="http://schemas.microsoft.com/office/powerpoint/2010/main" val="3675038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ja-JP" altLang="en-US" sz="2040">
              <a:solidFill>
                <a:srgbClr val="FFFFFF"/>
              </a:solidFill>
              <a:latin typeface="メイリオ" panose="020B0604030504040204" pitchFamily="50" charset="-128"/>
              <a:ea typeface="メイリオ" panose="020B0604030504040204" pitchFamily="50" charset="-128"/>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600059" y="4308681"/>
            <a:ext cx="11239464" cy="502246"/>
          </a:xfrm>
        </p:spPr>
        <p:txBody>
          <a:bodyPr>
            <a:noAutofit/>
          </a:bodyPr>
          <a:lstStyle>
            <a:lvl1pPr>
              <a:defRPr sz="3264">
                <a:solidFill>
                  <a:schemeClr val="tx1"/>
                </a:solidFill>
                <a:latin typeface="メイリオ" panose="020B0604030504040204" pitchFamily="50" charset="-128"/>
                <a:ea typeface="メイリオ" panose="020B0604030504040204" pitchFamily="50" charset="-128"/>
              </a:defRPr>
            </a:lvl1pPr>
          </a:lstStyle>
          <a:p>
            <a:r>
              <a:rPr lang="en-US" altLang="ja-JP"/>
              <a:t>Click to edit Master title style</a:t>
            </a:r>
            <a:endParaRPr lang="ja-JP" alt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noAutofit/>
          </a:bodyPr>
          <a:lstStyle>
            <a:lvl1pPr marL="0" indent="0">
              <a:buNone/>
              <a:defRPr sz="2039">
                <a:solidFill>
                  <a:srgbClr val="FFFFFF"/>
                </a:solidFill>
                <a:latin typeface="メイリオ" panose="020B0604030504040204" pitchFamily="50" charset="-128"/>
                <a:ea typeface="メイリオ" panose="020B0604030504040204" pitchFamily="50" charset="-128"/>
              </a:defRPr>
            </a:lvl1pPr>
          </a:lstStyle>
          <a:p>
            <a:pPr lvl="0"/>
            <a:r>
              <a:rPr lang="en-US" altLang="ja-JP"/>
              <a:t>Click to enter title</a:t>
            </a:r>
            <a:endParaRPr lang="ja-JP" altLang="en-US"/>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noAutofit/>
          </a:bodyPr>
          <a:lstStyle>
            <a:lvl1pPr marL="0" indent="0">
              <a:buNone/>
              <a:tabLst/>
              <a:defRPr sz="2448">
                <a:solidFill>
                  <a:srgbClr val="000000"/>
                </a:solidFill>
                <a:latin typeface="メイリオ" panose="020B0604030504040204" pitchFamily="50" charset="-128"/>
                <a:ea typeface="メイリオ" panose="020B0604030504040204" pitchFamily="50" charset="-128"/>
                <a:cs typeface="Consolas" panose="020B0609020204030204" pitchFamily="49" charset="0"/>
              </a:defRPr>
            </a:lvl1pPr>
            <a:lvl2pPr marL="353275"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5948"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365"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386"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ltLang="ja-JP"/>
              <a:t>Click to edit or paste code</a:t>
            </a:r>
            <a:endParaRPr lang="ja-JP" alt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noAutofit/>
          </a:bodyPr>
          <a:lstStyle>
            <a:lvl1pPr marL="0" indent="0">
              <a:spcBef>
                <a:spcPts val="612"/>
              </a:spcBef>
              <a:spcAft>
                <a:spcPts val="0"/>
              </a:spcAft>
              <a:buNone/>
              <a:defRPr sz="2448">
                <a:solidFill>
                  <a:schemeClr val="tx1"/>
                </a:solidFill>
                <a:latin typeface="メイリオ" panose="020B0604030504040204" pitchFamily="50" charset="-128"/>
                <a:ea typeface="メイリオ" panose="020B0604030504040204" pitchFamily="50" charset="-128"/>
                <a:cs typeface="Segoe UI" panose="020B0502040204020203" pitchFamily="34" charset="0"/>
              </a:defRPr>
            </a:lvl1pPr>
            <a:lvl2pPr marL="233034" indent="0">
              <a:buNone/>
              <a:defRPr sz="2448">
                <a:solidFill>
                  <a:srgbClr val="2F2F2F"/>
                </a:solidFill>
                <a:latin typeface="Segoe UI" panose="020B0502040204020203" pitchFamily="34" charset="0"/>
                <a:cs typeface="Segoe UI" panose="020B0502040204020203" pitchFamily="34" charset="0"/>
              </a:defRPr>
            </a:lvl2pPr>
            <a:lvl3pPr marL="466070" indent="0">
              <a:buNone/>
              <a:defRPr/>
            </a:lvl3pPr>
            <a:lvl4pPr marL="699103" indent="0">
              <a:buNone/>
              <a:defRPr/>
            </a:lvl4pPr>
            <a:lvl5pPr marL="932138" indent="0">
              <a:buNone/>
              <a:defRPr/>
            </a:lvl5pPr>
          </a:lstStyle>
          <a:p>
            <a:pPr lvl="0"/>
            <a:r>
              <a:rPr lang="en-US" altLang="ja-JP"/>
              <a:t>Click to edit text</a:t>
            </a:r>
            <a:endParaRPr lang="ja-JP" altLang="en-US"/>
          </a:p>
        </p:txBody>
      </p:sp>
    </p:spTree>
    <p:extLst>
      <p:ext uri="{BB962C8B-B14F-4D97-AF65-F5344CB8AC3E}">
        <p14:creationId xmlns:p14="http://schemas.microsoft.com/office/powerpoint/2010/main" val="1123479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1" y="466302"/>
            <a:ext cx="4121915" cy="502246"/>
          </a:xfrm>
        </p:spPr>
        <p:txBody>
          <a:bodyPr>
            <a:noAutofit/>
          </a:bodyPr>
          <a:lstStyle>
            <a:lvl1pPr>
              <a:defRPr sz="3264">
                <a:solidFill>
                  <a:schemeClr val="tx1"/>
                </a:solidFill>
                <a:latin typeface="メイリオ" panose="020B0604030504040204" pitchFamily="50" charset="-128"/>
                <a:ea typeface="メイリオ" panose="020B0604030504040204" pitchFamily="50" charset="-128"/>
              </a:defRPr>
            </a:lvl1pPr>
          </a:lstStyle>
          <a:p>
            <a:r>
              <a:rPr lang="en-US" altLang="ja-JP"/>
              <a:t>Click to edit title</a:t>
            </a:r>
            <a:endParaRPr lang="ja-JP" altLang="en-US"/>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7" y="1364778"/>
            <a:ext cx="4121199" cy="376684"/>
          </a:xfrm>
        </p:spPr>
        <p:txBody>
          <a:bodyPr wrap="square">
            <a:noAutofit/>
          </a:bodyPr>
          <a:lstStyle>
            <a:lvl1pPr marL="0" indent="0">
              <a:lnSpc>
                <a:spcPct val="100000"/>
              </a:lnSpc>
              <a:spcBef>
                <a:spcPts val="612"/>
              </a:spcBef>
              <a:spcAft>
                <a:spcPts val="0"/>
              </a:spcAft>
              <a:buNone/>
              <a:defRPr sz="2448" b="0" i="0" baseline="0">
                <a:solidFill>
                  <a:schemeClr val="tx1"/>
                </a:solidFill>
                <a:latin typeface="メイリオ" panose="020B0604030504040204" pitchFamily="50" charset="-128"/>
                <a:ea typeface="メイリオ" panose="020B0604030504040204" pitchFamily="50" charset="-128"/>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070" indent="0">
              <a:buNone/>
              <a:defRPr/>
            </a:lvl3pPr>
            <a:lvl4pPr marL="699103" indent="0">
              <a:buNone/>
              <a:defRPr/>
            </a:lvl4pPr>
            <a:lvl5pPr marL="932138" indent="0">
              <a:buNone/>
              <a:defRPr/>
            </a:lvl5pPr>
          </a:lstStyle>
          <a:p>
            <a:pPr lvl="0"/>
            <a:r>
              <a:rPr lang="en-US" altLang="ja-JP"/>
              <a:t>Click to edit text</a:t>
            </a:r>
            <a:endParaRPr lang="ja-JP" altLang="en-US"/>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ja-JP" altLang="en-US" sz="2040">
              <a:solidFill>
                <a:srgbClr val="FFFFFF"/>
              </a:solidFill>
              <a:latin typeface="メイリオ" panose="020B0604030504040204" pitchFamily="50" charset="-128"/>
              <a:ea typeface="メイリオ" panose="020B0604030504040204" pitchFamily="50" charset="-128"/>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1"/>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noAutofit/>
          </a:bodyPr>
          <a:lstStyle>
            <a:lvl1pPr marL="0" indent="0">
              <a:buNone/>
              <a:defRPr sz="2039">
                <a:solidFill>
                  <a:srgbClr val="FFFFFF"/>
                </a:solidFill>
                <a:latin typeface="メイリオ" panose="020B0604030504040204" pitchFamily="50" charset="-128"/>
                <a:ea typeface="メイリオ" panose="020B0604030504040204" pitchFamily="50" charset="-128"/>
              </a:defRPr>
            </a:lvl1pPr>
          </a:lstStyle>
          <a:p>
            <a:pPr lvl="0"/>
            <a:r>
              <a:rPr lang="en-US" altLang="ja-JP"/>
              <a:t>Click to enter title</a:t>
            </a:r>
            <a:endParaRPr lang="ja-JP" altLang="en-US"/>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noAutofit/>
          </a:bodyPr>
          <a:lstStyle>
            <a:lvl1pPr marL="0" indent="0">
              <a:buNone/>
              <a:tabLst/>
              <a:defRPr sz="2448">
                <a:solidFill>
                  <a:srgbClr val="2F2F2F"/>
                </a:solidFill>
                <a:latin typeface="メイリオ" panose="020B0604030504040204" pitchFamily="50" charset="-128"/>
                <a:ea typeface="メイリオ" panose="020B0604030504040204" pitchFamily="50" charset="-128"/>
                <a:cs typeface="Consolas" panose="020B0609020204030204" pitchFamily="49" charset="0"/>
              </a:defRPr>
            </a:lvl1pPr>
            <a:lvl2pPr marL="353275"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5948"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365"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386"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ltLang="ja-JP"/>
              <a:t>Click to edit or paste code</a:t>
            </a:r>
            <a:endParaRPr lang="ja-JP" altLang="en-US"/>
          </a:p>
        </p:txBody>
      </p:sp>
    </p:spTree>
    <p:extLst>
      <p:ext uri="{BB962C8B-B14F-4D97-AF65-F5344CB8AC3E}">
        <p14:creationId xmlns:p14="http://schemas.microsoft.com/office/powerpoint/2010/main" val="329686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ja-JP" altLang="en-US" sz="2040">
              <a:solidFill>
                <a:srgbClr val="FFFFFF"/>
              </a:solidFill>
              <a:latin typeface="メイリオ" panose="020B0604030504040204" pitchFamily="50" charset="-128"/>
              <a:ea typeface="メイリオ" panose="020B0604030504040204" pitchFamily="50" charset="-128"/>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6" y="466302"/>
            <a:ext cx="4112068" cy="502246"/>
          </a:xfrm>
        </p:spPr>
        <p:txBody>
          <a:bodyPr>
            <a:noAutofit/>
          </a:bodyPr>
          <a:lstStyle>
            <a:lvl1pPr>
              <a:defRPr sz="3264">
                <a:solidFill>
                  <a:schemeClr val="tx1"/>
                </a:solidFill>
                <a:latin typeface="メイリオ" panose="020B0604030504040204" pitchFamily="50" charset="-128"/>
                <a:ea typeface="メイリオ" panose="020B0604030504040204" pitchFamily="50" charset="-128"/>
              </a:defRPr>
            </a:lvl1pPr>
          </a:lstStyle>
          <a:p>
            <a:r>
              <a:rPr lang="en-US" altLang="ja-JP"/>
              <a:t>Click to edit title</a:t>
            </a:r>
            <a:endParaRPr lang="ja-JP" altLang="en-US"/>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noAutofit/>
          </a:bodyPr>
          <a:lstStyle>
            <a:lvl1pPr marL="0" indent="0">
              <a:buNone/>
              <a:defRPr sz="2039">
                <a:solidFill>
                  <a:srgbClr val="FFFFFF"/>
                </a:solidFill>
                <a:latin typeface="メイリオ" panose="020B0604030504040204" pitchFamily="50" charset="-128"/>
                <a:ea typeface="メイリオ" panose="020B0604030504040204" pitchFamily="50" charset="-128"/>
              </a:defRPr>
            </a:lvl1pPr>
          </a:lstStyle>
          <a:p>
            <a:pPr lvl="0"/>
            <a:r>
              <a:rPr lang="en-US" altLang="ja-JP"/>
              <a:t>Click to enter title</a:t>
            </a:r>
            <a:endParaRPr lang="ja-JP" altLang="en-US"/>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5" y="720066"/>
            <a:ext cx="5936474" cy="376684"/>
          </a:xfrm>
        </p:spPr>
        <p:txBody>
          <a:bodyPr>
            <a:noAutofit/>
          </a:bodyPr>
          <a:lstStyle>
            <a:lvl1pPr marL="0" indent="0">
              <a:buNone/>
              <a:defRPr sz="2448">
                <a:solidFill>
                  <a:srgbClr val="2F2F2F"/>
                </a:solidFill>
                <a:latin typeface="メイリオ" panose="020B0604030504040204" pitchFamily="50" charset="-128"/>
                <a:ea typeface="メイリオ" panose="020B0604030504040204" pitchFamily="50" charset="-128"/>
                <a:cs typeface="Consolas" panose="020B0609020204030204" pitchFamily="49" charset="0"/>
              </a:defRPr>
            </a:lvl1pPr>
            <a:lvl2pPr marL="353275"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5948"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365"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386"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ltLang="ja-JP"/>
              <a:t>Click to edit or paste code</a:t>
            </a:r>
            <a:endParaRPr lang="ja-JP" altLang="en-US"/>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noAutofit/>
          </a:bodyPr>
          <a:lstStyle>
            <a:lvl1pPr marL="0" indent="0">
              <a:lnSpc>
                <a:spcPct val="100000"/>
              </a:lnSpc>
              <a:spcBef>
                <a:spcPts val="612"/>
              </a:spcBef>
              <a:spcAft>
                <a:spcPts val="0"/>
              </a:spcAft>
              <a:buNone/>
              <a:defRPr sz="2448" b="0" i="0" baseline="0">
                <a:solidFill>
                  <a:schemeClr val="tx1"/>
                </a:solidFill>
                <a:latin typeface="メイリオ" panose="020B0604030504040204" pitchFamily="50" charset="-128"/>
                <a:ea typeface="メイリオ" panose="020B0604030504040204" pitchFamily="50" charset="-128"/>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070" indent="0">
              <a:buNone/>
              <a:defRPr/>
            </a:lvl3pPr>
            <a:lvl4pPr marL="699103" indent="0">
              <a:buNone/>
              <a:defRPr/>
            </a:lvl4pPr>
            <a:lvl5pPr marL="932138" indent="0">
              <a:buNone/>
              <a:defRPr/>
            </a:lvl5pPr>
          </a:lstStyle>
          <a:p>
            <a:pPr lvl="0"/>
            <a:r>
              <a:rPr lang="en-US" altLang="ja-JP"/>
              <a:t>Click to edit text</a:t>
            </a:r>
            <a:endParaRPr lang="ja-JP" altLang="en-US"/>
          </a:p>
        </p:txBody>
      </p:sp>
    </p:spTree>
    <p:extLst>
      <p:ext uri="{BB962C8B-B14F-4D97-AF65-F5344CB8AC3E}">
        <p14:creationId xmlns:p14="http://schemas.microsoft.com/office/powerpoint/2010/main" val="35748553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noAutofit/>
          </a:bodyPr>
          <a:lstStyle>
            <a:lvl1pPr algn="l" defTabSz="951121" rtl="0" eaLnBrk="1" latinLnBrk="0" hangingPunct="1">
              <a:lnSpc>
                <a:spcPct val="90000"/>
              </a:lnSpc>
              <a:spcBef>
                <a:spcPct val="0"/>
              </a:spcBef>
              <a:buNone/>
              <a:defRPr lang="en-US" sz="3672" b="0" kern="1200" cap="none" spc="-51" baseline="0" dirty="0">
                <a:ln w="3175">
                  <a:noFill/>
                </a:ln>
                <a:solidFill>
                  <a:srgbClr val="50E6FF"/>
                </a:solidFill>
                <a:effectLst/>
                <a:latin typeface="メイリオ" panose="020B0604030504040204" pitchFamily="50" charset="-128"/>
                <a:ea typeface="メイリオ" panose="020B0604030504040204" pitchFamily="50" charset="-128"/>
                <a:cs typeface="Segoe UI" pitchFamily="34" charset="0"/>
              </a:defRPr>
            </a:lvl1pPr>
          </a:lstStyle>
          <a:p>
            <a:r>
              <a:rPr lang="en-US" altLang="ja-JP"/>
              <a:t>Demo title</a:t>
            </a:r>
            <a:endParaRPr lang="ja-JP" altLang="en-US"/>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noAutofit/>
          </a:bodyPr>
          <a:lstStyle>
            <a:lvl1pPr marL="0" indent="0">
              <a:spcBef>
                <a:spcPts val="0"/>
              </a:spcBef>
              <a:spcAft>
                <a:spcPts val="0"/>
              </a:spcAft>
              <a:buFont typeface="Arial" panose="020B0604020202020204" pitchFamily="34" charset="0"/>
              <a:buNone/>
              <a:defRPr sz="2244" spc="0" baseline="0">
                <a:solidFill>
                  <a:schemeClr val="tx1"/>
                </a:solidFill>
                <a:latin typeface="メイリオ" panose="020B0604030504040204" pitchFamily="50" charset="-128"/>
                <a:ea typeface="メイリオ" panose="020B0604030504040204" pitchFamily="50" charset="-128"/>
              </a:defRPr>
            </a:lvl1pPr>
          </a:lstStyle>
          <a:p>
            <a:pPr lvl="0"/>
            <a:r>
              <a:rPr lang="en-US" altLang="ja-JP"/>
              <a:t>Speaker name</a:t>
            </a:r>
            <a:endParaRPr lang="ja-JP" altLang="en-US"/>
          </a:p>
        </p:txBody>
      </p:sp>
    </p:spTree>
    <p:extLst>
      <p:ext uri="{BB962C8B-B14F-4D97-AF65-F5344CB8AC3E}">
        <p14:creationId xmlns:p14="http://schemas.microsoft.com/office/powerpoint/2010/main" val="1829027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noAutofit/>
          </a:bodyPr>
          <a:lstStyle>
            <a:lvl1pPr algn="l" defTabSz="951121" rtl="0" eaLnBrk="1" latinLnBrk="0" hangingPunct="1">
              <a:lnSpc>
                <a:spcPct val="90000"/>
              </a:lnSpc>
              <a:spcBef>
                <a:spcPct val="0"/>
              </a:spcBef>
              <a:buNone/>
              <a:defRPr lang="en-US" sz="3672" b="0" kern="1200" cap="none" spc="-51" baseline="0" dirty="0">
                <a:ln w="3175">
                  <a:noFill/>
                </a:ln>
                <a:solidFill>
                  <a:schemeClr val="tx1"/>
                </a:solidFill>
                <a:effectLst/>
                <a:latin typeface="メイリオ" panose="020B0604030504040204" pitchFamily="50" charset="-128"/>
                <a:ea typeface="メイリオ" panose="020B0604030504040204" pitchFamily="50" charset="-128"/>
                <a:cs typeface="Segoe UI" pitchFamily="34" charset="0"/>
              </a:defRPr>
            </a:lvl1pPr>
          </a:lstStyle>
          <a:p>
            <a:r>
              <a:rPr lang="en-US" altLang="ja-JP"/>
              <a:t>Demo title</a:t>
            </a:r>
            <a:endParaRPr lang="ja-JP" altLang="en-US"/>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noAutofit/>
          </a:bodyPr>
          <a:lstStyle>
            <a:lvl1pPr marL="0" indent="0">
              <a:spcBef>
                <a:spcPts val="0"/>
              </a:spcBef>
              <a:spcAft>
                <a:spcPts val="0"/>
              </a:spcAft>
              <a:buFont typeface="Arial" panose="020B0604020202020204" pitchFamily="34" charset="0"/>
              <a:buNone/>
              <a:defRPr sz="2244" spc="0" baseline="0">
                <a:solidFill>
                  <a:schemeClr val="tx1"/>
                </a:solidFill>
                <a:latin typeface="メイリオ" panose="020B0604030504040204" pitchFamily="50" charset="-128"/>
                <a:ea typeface="メイリオ" panose="020B0604030504040204" pitchFamily="50" charset="-128"/>
              </a:defRPr>
            </a:lvl1pPr>
          </a:lstStyle>
          <a:p>
            <a:pPr lvl="0"/>
            <a:r>
              <a:rPr lang="en-US" altLang="ja-JP"/>
              <a:t>Speaker name</a:t>
            </a:r>
            <a:endParaRPr lang="ja-JP" altLang="en-US"/>
          </a:p>
        </p:txBody>
      </p:sp>
    </p:spTree>
    <p:extLst>
      <p:ext uri="{BB962C8B-B14F-4D97-AF65-F5344CB8AC3E}">
        <p14:creationId xmlns:p14="http://schemas.microsoft.com/office/powerpoint/2010/main" val="378571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noAutofit/>
          </a:bodyPr>
          <a:lstStyle>
            <a:lvl1pPr algn="l" defTabSz="951121" rtl="0" eaLnBrk="1" latinLnBrk="0" hangingPunct="1">
              <a:lnSpc>
                <a:spcPct val="90000"/>
              </a:lnSpc>
              <a:spcBef>
                <a:spcPct val="0"/>
              </a:spcBef>
              <a:buNone/>
              <a:defRPr lang="en-US" sz="3672" b="0" kern="1200" cap="none" spc="-51" baseline="0" dirty="0">
                <a:ln w="3175">
                  <a:noFill/>
                </a:ln>
                <a:solidFill>
                  <a:srgbClr val="50E6FF"/>
                </a:solidFill>
                <a:effectLst/>
                <a:latin typeface="メイリオ" panose="020B0604030504040204" pitchFamily="50" charset="-128"/>
                <a:ea typeface="メイリオ" panose="020B0604030504040204" pitchFamily="50" charset="-128"/>
                <a:cs typeface="Segoe UI" pitchFamily="34" charset="0"/>
              </a:defRPr>
            </a:lvl1pPr>
          </a:lstStyle>
          <a:p>
            <a:r>
              <a:rPr lang="en-US" altLang="ja-JP"/>
              <a:t>Section title</a:t>
            </a:r>
            <a:endParaRPr lang="ja-JP" altLang="en-US"/>
          </a:p>
        </p:txBody>
      </p:sp>
    </p:spTree>
    <p:extLst>
      <p:ext uri="{BB962C8B-B14F-4D97-AF65-F5344CB8AC3E}">
        <p14:creationId xmlns:p14="http://schemas.microsoft.com/office/powerpoint/2010/main" val="1458109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noAutofit/>
          </a:bodyPr>
          <a:lstStyle>
            <a:lvl1pPr algn="l" defTabSz="951121" rtl="0" eaLnBrk="1" latinLnBrk="0" hangingPunct="1">
              <a:lnSpc>
                <a:spcPct val="90000"/>
              </a:lnSpc>
              <a:spcBef>
                <a:spcPct val="0"/>
              </a:spcBef>
              <a:buNone/>
              <a:defRPr lang="en-US" sz="3672" b="0" kern="1200" cap="none" spc="-51" baseline="0" dirty="0">
                <a:ln w="3175">
                  <a:noFill/>
                </a:ln>
                <a:solidFill>
                  <a:schemeClr val="tx1"/>
                </a:solidFill>
                <a:effectLst/>
                <a:latin typeface="メイリオ" panose="020B0604030504040204" pitchFamily="50" charset="-128"/>
                <a:ea typeface="メイリオ" panose="020B0604030504040204" pitchFamily="50" charset="-128"/>
                <a:cs typeface="Segoe UI" pitchFamily="34" charset="0"/>
              </a:defRPr>
            </a:lvl1pPr>
          </a:lstStyle>
          <a:p>
            <a:r>
              <a:rPr lang="en-US" altLang="ja-JP"/>
              <a:t>Section title</a:t>
            </a:r>
            <a:endParaRPr lang="ja-JP" altLang="en-US"/>
          </a:p>
        </p:txBody>
      </p:sp>
    </p:spTree>
    <p:extLst>
      <p:ext uri="{BB962C8B-B14F-4D97-AF65-F5344CB8AC3E}">
        <p14:creationId xmlns:p14="http://schemas.microsoft.com/office/powerpoint/2010/main" val="286781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0708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mp; non-bullete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2B77D-7ECC-49E5-AB65-9057D7FB0B90}"/>
              </a:ext>
            </a:extLst>
          </p:cNvPr>
          <p:cNvSpPr/>
          <p:nvPr userDrawn="1"/>
        </p:nvSpPr>
        <p:spPr bwMode="auto">
          <a:xfrm>
            <a:off x="0" y="6605940"/>
            <a:ext cx="12436475" cy="388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9" name="MS logo gray - EMF" descr="Microsoft logo, gray text version">
            <a:extLst>
              <a:ext uri="{FF2B5EF4-FFF2-40B4-BE49-F238E27FC236}">
                <a16:creationId xmlns:a16="http://schemas.microsoft.com/office/drawing/2014/main" id="{C7F00BFC-82C8-4C15-B272-02CCC2FB199B}"/>
              </a:ext>
            </a:extLst>
          </p:cNvPr>
          <p:cNvPicPr>
            <a:picLocks noChangeAspect="1"/>
          </p:cNvPicPr>
          <p:nvPr userDrawn="1"/>
        </p:nvPicPr>
        <p:blipFill>
          <a:blip r:embed="rId2"/>
          <a:stretch>
            <a:fillRect/>
          </a:stretch>
        </p:blipFill>
        <p:spPr bwMode="black">
          <a:xfrm>
            <a:off x="10593927" y="6697436"/>
            <a:ext cx="957861" cy="205086"/>
          </a:xfrm>
          <a:prstGeom prst="rect">
            <a:avLst/>
          </a:prstGeom>
        </p:spPr>
      </p:pic>
      <p:sp>
        <p:nvSpPr>
          <p:cNvPr id="10" name="TextBox 9">
            <a:extLst>
              <a:ext uri="{FF2B5EF4-FFF2-40B4-BE49-F238E27FC236}">
                <a16:creationId xmlns:a16="http://schemas.microsoft.com/office/drawing/2014/main" id="{EB2CF469-F91A-47EE-BD1A-20E4ACE48976}"/>
              </a:ext>
            </a:extLst>
          </p:cNvPr>
          <p:cNvSpPr txBox="1"/>
          <p:nvPr userDrawn="1"/>
        </p:nvSpPr>
        <p:spPr>
          <a:xfrm>
            <a:off x="11580227" y="6631537"/>
            <a:ext cx="587615" cy="336882"/>
          </a:xfrm>
          <a:prstGeom prst="rect">
            <a:avLst/>
          </a:prstGeom>
          <a:noFill/>
        </p:spPr>
        <p:txBody>
          <a:bodyPr wrap="square" lIns="91427" tIns="91427" rIns="91427" bIns="91427" rtlCol="0" anchor="b" anchorCtr="0">
            <a:spAutoFit/>
          </a:bodyPr>
          <a:lstStyle/>
          <a:p>
            <a:pPr>
              <a:lnSpc>
                <a:spcPct val="90000"/>
              </a:lnSpc>
              <a:spcAft>
                <a:spcPts val="600"/>
              </a:spcAft>
            </a:pPr>
            <a:r>
              <a:rPr lang="en-US" sz="1099"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99"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600"/>
                </a:spcAft>
              </a:pPr>
              <a:t>‹#›</a:t>
            </a:fld>
            <a:endParaRPr lang="en-US" sz="1099" b="0">
              <a:solidFill>
                <a:schemeClr val="tx1">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8734379"/>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54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3972"/>
            <a:ext cx="4572000" cy="10986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noAutofit/>
          </a:bodyPr>
          <a:lstStyle/>
          <a:p>
            <a:pPr defTabSz="950660" eaLnBrk="0" hangingPunct="0"/>
            <a:r>
              <a:rPr lang="en-US" altLang="ja-JP" sz="714">
                <a:solidFill>
                  <a:schemeClr val="tx1"/>
                </a:solidFill>
                <a:latin typeface="メイリオ" panose="020B0604030504040204" pitchFamily="50" charset="-128"/>
                <a:ea typeface="メイリオ" panose="020B0604030504040204" pitchFamily="50" charset="-128"/>
                <a:cs typeface="Segoe UI" pitchFamily="34" charset="0"/>
              </a:rPr>
              <a:t>© Copyright Microsoft Corporation. All rights reserved. </a:t>
            </a:r>
            <a:endParaRPr lang="ja-JP" altLang="en-US" sz="714">
              <a:solidFill>
                <a:schemeClr val="tx1"/>
              </a:solidFill>
              <a:latin typeface="メイリオ" panose="020B0604030504040204" pitchFamily="50" charset="-128"/>
              <a:ea typeface="メイリオ" panose="020B0604030504040204" pitchFamily="50" charset="-128"/>
              <a:cs typeface="Segoe UI" pitchFamily="34" charset="0"/>
            </a:endParaRP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4193118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hasCustomPrompt="1"/>
          </p:nvPr>
        </p:nvSpPr>
        <p:spPr bwMode="white"/>
        <p:txBody>
          <a:bodyPr>
            <a:noAutofit/>
          </a:bodyPr>
          <a:lstStyle>
            <a:lvl1pPr>
              <a:defRPr b="0">
                <a:solidFill>
                  <a:schemeClr val="tx1"/>
                </a:solidFill>
                <a:latin typeface="メイリオ" panose="020B0604030504040204" pitchFamily="50" charset="-128"/>
                <a:ea typeface="メイリオ" panose="020B0604030504040204" pitchFamily="50" charset="-128"/>
                <a:cs typeface="Segoe UI" pitchFamily="34" charset="0"/>
              </a:defRPr>
            </a:lvl1pPr>
          </a:lstStyle>
          <a:p>
            <a:r>
              <a:rPr lang="en-US" altLang="ja-JP"/>
              <a:t>Click to edit Master title style</a:t>
            </a:r>
            <a:endParaRPr lang="ja-JP" alt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95914" y="1465289"/>
            <a:ext cx="11239789" cy="2260106"/>
          </a:xfrm>
        </p:spPr>
        <p:txBody>
          <a:bodyPr>
            <a:noAutofit/>
          </a:bodyPr>
          <a:lstStyle>
            <a:lvl1pPr>
              <a:defRPr sz="3672">
                <a:latin typeface="メイリオ" panose="020B0604030504040204" pitchFamily="50" charset="-128"/>
                <a:ea typeface="メイリオ" panose="020B0604030504040204" pitchFamily="50" charset="-128"/>
              </a:defRPr>
            </a:lvl1pPr>
            <a:lvl2pPr>
              <a:defRPr sz="2856">
                <a:latin typeface="メイリオ" panose="020B0604030504040204" pitchFamily="50" charset="-128"/>
                <a:ea typeface="メイリオ" panose="020B0604030504040204" pitchFamily="50" charset="-128"/>
              </a:defRPr>
            </a:lvl2pPr>
            <a:lvl3pPr>
              <a:defRPr sz="2448">
                <a:latin typeface="メイリオ" panose="020B0604030504040204" pitchFamily="50" charset="-128"/>
                <a:ea typeface="メイリオ" panose="020B0604030504040204" pitchFamily="50" charset="-128"/>
              </a:defRPr>
            </a:lvl3pPr>
            <a:lvl4pPr>
              <a:defRPr sz="2040">
                <a:latin typeface="メイリオ" panose="020B0604030504040204" pitchFamily="50" charset="-128"/>
                <a:ea typeface="メイリオ" panose="020B0604030504040204" pitchFamily="50" charset="-128"/>
              </a:defRPr>
            </a:lvl4pPr>
            <a:lvl5pPr>
              <a:defRPr sz="1836">
                <a:latin typeface="メイリオ" panose="020B0604030504040204" pitchFamily="50" charset="-128"/>
                <a:ea typeface="メイリオ" panose="020B0604030504040204" pitchFamily="50" charset="-128"/>
              </a:defRPr>
            </a:lvl5p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メイリオ" panose="020B0604030504040204" pitchFamily="50" charset="-128"/>
                <a:ea typeface="メイリオ" panose="020B0604030504040204" pitchFamily="50" charset="-128"/>
                <a:cs typeface="Segoe UI" pitchFamily="34" charset="0"/>
              </a:defRPr>
            </a:lvl1pPr>
          </a:lstStyle>
          <a:p>
            <a:pPr lvl="0"/>
            <a:r>
              <a:rPr lang="en-US" altLang="ja-JP"/>
              <a:t>Next:</a:t>
            </a:r>
            <a:endParaRPr lang="ja-JP" altLang="en-US"/>
          </a:p>
        </p:txBody>
      </p:sp>
    </p:spTree>
    <p:extLst>
      <p:ext uri="{BB962C8B-B14F-4D97-AF65-F5344CB8AC3E}">
        <p14:creationId xmlns:p14="http://schemas.microsoft.com/office/powerpoint/2010/main" val="57833464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9" y="480503"/>
            <a:ext cx="2557747" cy="547905"/>
          </a:xfrm>
          <a:prstGeom prst="rect">
            <a:avLst/>
          </a:prstGeom>
        </p:spPr>
      </p:pic>
    </p:spTree>
    <p:extLst>
      <p:ext uri="{BB962C8B-B14F-4D97-AF65-F5344CB8AC3E}">
        <p14:creationId xmlns:p14="http://schemas.microsoft.com/office/powerpoint/2010/main" val="384379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8389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6063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5280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2439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0231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068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10F6552E-7C67-4782-B85C-3EDE71C04777}"/>
              </a:ext>
            </a:extLst>
          </p:cNvPr>
          <p:cNvSpPr txBox="1"/>
          <p:nvPr userDrawn="1"/>
        </p:nvSpPr>
        <p:spPr>
          <a:xfrm>
            <a:off x="10866696" y="6727707"/>
            <a:ext cx="1569780" cy="266818"/>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102" normalizeH="0" baseline="0" noProof="0">
                <a:ln>
                  <a:noFill/>
                </a:ln>
                <a:solidFill>
                  <a:prstClr val="white"/>
                </a:solidFill>
                <a:effectLst/>
                <a:uLnTx/>
                <a:uFillTx/>
                <a:latin typeface="Calibri" panose="020F0502020204030204" pitchFamily="34" charset="0"/>
                <a:cs typeface="Calibri" panose="020F0502020204030204" pitchFamily="34" charset="0"/>
              </a:rPr>
              <a:t>NDA Content</a:t>
            </a:r>
          </a:p>
        </p:txBody>
      </p:sp>
    </p:spTree>
    <p:extLst>
      <p:ext uri="{BB962C8B-B14F-4D97-AF65-F5344CB8AC3E}">
        <p14:creationId xmlns:p14="http://schemas.microsoft.com/office/powerpoint/2010/main" val="3274175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84157F-9ECE-456D-9F4C-D73E5C387354}"/>
              </a:ext>
            </a:extLst>
          </p:cNvPr>
          <p:cNvSpPr/>
          <p:nvPr userDrawn="1"/>
        </p:nvSpPr>
        <p:spPr bwMode="auto">
          <a:xfrm>
            <a:off x="0" y="6605940"/>
            <a:ext cx="12436475" cy="388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gray - EMF" descr="Microsoft logo, gray text version">
            <a:extLst>
              <a:ext uri="{FF2B5EF4-FFF2-40B4-BE49-F238E27FC236}">
                <a16:creationId xmlns:a16="http://schemas.microsoft.com/office/drawing/2014/main" id="{B92B30F5-F0FB-4D8D-931B-FC82212C47CC}"/>
              </a:ext>
            </a:extLst>
          </p:cNvPr>
          <p:cNvPicPr>
            <a:picLocks noChangeAspect="1"/>
          </p:cNvPicPr>
          <p:nvPr userDrawn="1"/>
        </p:nvPicPr>
        <p:blipFill>
          <a:blip r:embed="rId2"/>
          <a:stretch>
            <a:fillRect/>
          </a:stretch>
        </p:blipFill>
        <p:spPr bwMode="black">
          <a:xfrm>
            <a:off x="10593927" y="6697436"/>
            <a:ext cx="957861" cy="205086"/>
          </a:xfrm>
          <a:prstGeom prst="rect">
            <a:avLst/>
          </a:prstGeom>
        </p:spPr>
      </p:pic>
      <p:sp>
        <p:nvSpPr>
          <p:cNvPr id="6" name="TextBox 5">
            <a:extLst>
              <a:ext uri="{FF2B5EF4-FFF2-40B4-BE49-F238E27FC236}">
                <a16:creationId xmlns:a16="http://schemas.microsoft.com/office/drawing/2014/main" id="{433242E7-D3D6-41AC-8F3A-02D5CC896AF9}"/>
              </a:ext>
            </a:extLst>
          </p:cNvPr>
          <p:cNvSpPr txBox="1"/>
          <p:nvPr userDrawn="1"/>
        </p:nvSpPr>
        <p:spPr>
          <a:xfrm>
            <a:off x="11580227" y="6631537"/>
            <a:ext cx="587615" cy="336882"/>
          </a:xfrm>
          <a:prstGeom prst="rect">
            <a:avLst/>
          </a:prstGeom>
          <a:noFill/>
        </p:spPr>
        <p:txBody>
          <a:bodyPr wrap="square" lIns="91427" tIns="91427" rIns="91427" bIns="91427" rtlCol="0" anchor="b" anchorCtr="0">
            <a:spAutoFit/>
          </a:bodyPr>
          <a:lstStyle/>
          <a:p>
            <a:pPr>
              <a:lnSpc>
                <a:spcPct val="90000"/>
              </a:lnSpc>
              <a:spcAft>
                <a:spcPts val="600"/>
              </a:spcAft>
            </a:pPr>
            <a:r>
              <a:rPr lang="en-US" sz="1099"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99"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600"/>
                </a:spcAft>
              </a:pPr>
              <a:t>‹#›</a:t>
            </a:fld>
            <a:endParaRPr lang="en-US" sz="1099" b="0">
              <a:solidFill>
                <a:schemeClr val="tx1">
                  <a:lumMod val="75000"/>
                </a:schemeClr>
              </a:solidFill>
              <a:latin typeface="Segoe UI" panose="020B0502040204020203" pitchFamily="34" charset="0"/>
              <a:cs typeface="Segoe UI" panose="020B0502040204020203" pitchFamily="34" charset="0"/>
            </a:endParaRPr>
          </a:p>
        </p:txBody>
      </p:sp>
      <p:sp>
        <p:nvSpPr>
          <p:cNvPr id="8" name="Title 2">
            <a:extLst>
              <a:ext uri="{FF2B5EF4-FFF2-40B4-BE49-F238E27FC236}">
                <a16:creationId xmlns:a16="http://schemas.microsoft.com/office/drawing/2014/main" id="{FCC952BA-9E30-41D1-9366-CA5059989F29}"/>
              </a:ext>
            </a:extLst>
          </p:cNvPr>
          <p:cNvSpPr>
            <a:spLocks noGrp="1"/>
          </p:cNvSpPr>
          <p:nvPr>
            <p:ph type="title"/>
          </p:nvPr>
        </p:nvSpPr>
        <p:spPr>
          <a:xfrm>
            <a:off x="600059" y="2993397"/>
            <a:ext cx="4243366" cy="1004492"/>
          </a:xfrm>
        </p:spPr>
        <p:txBody>
          <a:bodyPr anchor="ctr"/>
          <a:lstStyle>
            <a:lvl1pPr>
              <a:defRPr sz="3264" b="1">
                <a:solidFill>
                  <a:schemeClr val="bg2">
                    <a:lumMod val="10000"/>
                  </a:schemeClr>
                </a:solidFill>
                <a:latin typeface="+mj-lt"/>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211696403"/>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92491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9489BB-3C02-4859-86ED-C832A9403F32}"/>
              </a:ext>
            </a:extLst>
          </p:cNvPr>
          <p:cNvSpPr txBox="1"/>
          <p:nvPr userDrawn="1"/>
        </p:nvSpPr>
        <p:spPr>
          <a:xfrm>
            <a:off x="10866696" y="6727707"/>
            <a:ext cx="1569780" cy="266818"/>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102" normalizeH="0" baseline="0" noProof="0">
                <a:ln>
                  <a:noFill/>
                </a:ln>
                <a:solidFill>
                  <a:prstClr val="white"/>
                </a:solidFill>
                <a:effectLst/>
                <a:uLnTx/>
                <a:uFillTx/>
                <a:latin typeface="Calibri" panose="020F0502020204030204" pitchFamily="34" charset="0"/>
                <a:cs typeface="Calibri" panose="020F0502020204030204" pitchFamily="34" charset="0"/>
              </a:rPr>
              <a:t>NDA Content</a:t>
            </a:r>
          </a:p>
        </p:txBody>
      </p:sp>
    </p:spTree>
    <p:extLst>
      <p:ext uri="{BB962C8B-B14F-4D97-AF65-F5344CB8AC3E}">
        <p14:creationId xmlns:p14="http://schemas.microsoft.com/office/powerpoint/2010/main" val="2811539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841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8544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5531356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3201827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BE89-0DA8-46BA-8251-6965F891C9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204836-F1FD-4556-AAC1-D79C6F967E01}"/>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6E8402-FFA6-4DC9-A4E7-746EE87EF343}"/>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B4F8CA-2E47-41C9-8D45-F6B433CBE0AD}"/>
              </a:ext>
            </a:extLst>
          </p:cNvPr>
          <p:cNvSpPr>
            <a:spLocks noGrp="1"/>
          </p:cNvSpPr>
          <p:nvPr>
            <p:ph type="dt" sz="half" idx="10"/>
          </p:nvPr>
        </p:nvSpPr>
        <p:spPr/>
        <p:txBody>
          <a:bodyPr/>
          <a:lstStyle/>
          <a:p>
            <a:fld id="{9A294358-BBEC-4199-8E5E-DCCE587A9685}" type="datetimeFigureOut">
              <a:rPr lang="en-US" smtClean="0"/>
              <a:t>8/20/22</a:t>
            </a:fld>
            <a:endParaRPr lang="en-US"/>
          </a:p>
        </p:txBody>
      </p:sp>
      <p:sp>
        <p:nvSpPr>
          <p:cNvPr id="6" name="Footer Placeholder 5">
            <a:extLst>
              <a:ext uri="{FF2B5EF4-FFF2-40B4-BE49-F238E27FC236}">
                <a16:creationId xmlns:a16="http://schemas.microsoft.com/office/drawing/2014/main" id="{2B2632DC-FA8B-4A12-8651-6357F8ED44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1A4C2-07BF-4FB6-B586-1AFC1B7CDFE3}"/>
              </a:ext>
            </a:extLst>
          </p:cNvPr>
          <p:cNvSpPr>
            <a:spLocks noGrp="1"/>
          </p:cNvSpPr>
          <p:nvPr>
            <p:ph type="sldNum" sz="quarter" idx="12"/>
          </p:nvPr>
        </p:nvSpPr>
        <p:spPr/>
        <p:txBody>
          <a:bodyPr/>
          <a:lstStyle/>
          <a:p>
            <a:fld id="{916DAE3B-E1A1-4291-BBD2-F6A1CD9294D8}" type="slidenum">
              <a:rPr lang="en-US" smtClean="0"/>
              <a:t>‹#›</a:t>
            </a:fld>
            <a:endParaRPr lang="en-US"/>
          </a:p>
        </p:txBody>
      </p:sp>
    </p:spTree>
    <p:extLst>
      <p:ext uri="{BB962C8B-B14F-4D97-AF65-F5344CB8AC3E}">
        <p14:creationId xmlns:p14="http://schemas.microsoft.com/office/powerpoint/2010/main" val="144188236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0382912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6364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タイトルスライド">
    <p:bg>
      <p:bgPr>
        <a:solidFill>
          <a:schemeClr val="tx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4"/>
            <a:ext cx="1278510" cy="274138"/>
          </a:xfrm>
          <a:prstGeom prst="rect">
            <a:avLst/>
          </a:prstGeom>
        </p:spPr>
      </p:pic>
      <p:sp>
        <p:nvSpPr>
          <p:cNvPr id="18" name="Title 1"/>
          <p:cNvSpPr>
            <a:spLocks noGrp="1"/>
          </p:cNvSpPr>
          <p:nvPr>
            <p:ph type="title" hasCustomPrompt="1"/>
          </p:nvPr>
        </p:nvSpPr>
        <p:spPr>
          <a:xfrm>
            <a:off x="342085" y="2125678"/>
            <a:ext cx="11521279" cy="1828786"/>
          </a:xfrm>
          <a:noFill/>
        </p:spPr>
        <p:txBody>
          <a:bodyPr lIns="146304" tIns="91440" rIns="146304" bIns="91440" anchor="t" anchorCtr="0"/>
          <a:lstStyle>
            <a:lvl1pPr>
              <a:lnSpc>
                <a:spcPct val="100000"/>
              </a:lnSpc>
              <a:defRPr sz="5399" spc="-101" baseline="0">
                <a:solidFill>
                  <a:srgbClr val="1A1A1A"/>
                </a:solidFill>
                <a:latin typeface="+mj-lt"/>
                <a:ea typeface="+mj-ea"/>
              </a:defRPr>
            </a:lvl1pPr>
          </a:lstStyle>
          <a:p>
            <a:r>
              <a:rPr lang="ja-JP" altLang="en-US"/>
              <a:t>セッションタイトルを記入</a:t>
            </a:r>
            <a:endParaRPr lang="en-US"/>
          </a:p>
        </p:txBody>
      </p:sp>
      <p:sp>
        <p:nvSpPr>
          <p:cNvPr id="7" name="Text Placeholder 2"/>
          <p:cNvSpPr>
            <a:spLocks noGrp="1"/>
          </p:cNvSpPr>
          <p:nvPr>
            <p:ph type="body" sz="quarter" idx="13" hasCustomPrompt="1"/>
          </p:nvPr>
        </p:nvSpPr>
        <p:spPr>
          <a:xfrm>
            <a:off x="3431960" y="146896"/>
            <a:ext cx="5129493" cy="911019"/>
          </a:xfrm>
        </p:spPr>
        <p:txBody>
          <a:bodyPr lIns="182880" tIns="146304" rIns="182880" bIns="146304"/>
          <a:lstStyle>
            <a:lvl1pPr marL="0" indent="0" algn="l">
              <a:buNone/>
              <a:defRPr sz="4000" baseline="0">
                <a:solidFill>
                  <a:srgbClr val="1A1A1A"/>
                </a:solidFill>
                <a:latin typeface="+mj-lt"/>
                <a:ea typeface="+mj-ea"/>
              </a:defRPr>
            </a:lvl1pPr>
            <a:lvl2pPr marL="342891" indent="0">
              <a:buNone/>
              <a:defRPr sz="2000"/>
            </a:lvl2pPr>
            <a:lvl3pPr marL="571483" indent="0">
              <a:buNone/>
              <a:defRPr sz="2000"/>
            </a:lvl3pPr>
            <a:lvl4pPr marL="800077" indent="0">
              <a:buNone/>
              <a:defRPr sz="2000"/>
            </a:lvl4pPr>
            <a:lvl5pPr marL="1028669" indent="0">
              <a:buNone/>
              <a:defRPr sz="2000"/>
            </a:lvl5pPr>
          </a:lstStyle>
          <a:p>
            <a:pPr lvl="0"/>
            <a:r>
              <a:rPr lang="en-US" altLang="ja-JP"/>
              <a:t>Session </a:t>
            </a:r>
            <a:r>
              <a:rPr lang="en-US"/>
              <a:t>ID Here</a:t>
            </a:r>
          </a:p>
        </p:txBody>
      </p:sp>
      <p:sp>
        <p:nvSpPr>
          <p:cNvPr id="9" name="Text Placeholder 4"/>
          <p:cNvSpPr>
            <a:spLocks noGrp="1"/>
          </p:cNvSpPr>
          <p:nvPr>
            <p:ph type="body" sz="quarter" idx="14" hasCustomPrompt="1"/>
          </p:nvPr>
        </p:nvSpPr>
        <p:spPr>
          <a:xfrm>
            <a:off x="342085" y="5297463"/>
            <a:ext cx="10058336" cy="782793"/>
          </a:xfrm>
          <a:noFill/>
        </p:spPr>
        <p:txBody>
          <a:bodyPr lIns="146304" tIns="109728" rIns="146304" bIns="109728">
            <a:noAutofit/>
          </a:bodyPr>
          <a:lstStyle>
            <a:lvl1pPr marL="0" indent="0">
              <a:spcBef>
                <a:spcPts val="0"/>
              </a:spcBef>
              <a:buNone/>
              <a:defRPr sz="3600" spc="0" baseline="0">
                <a:solidFill>
                  <a:srgbClr val="1A1A1A"/>
                </a:solidFill>
                <a:latin typeface="+mn-ea"/>
                <a:ea typeface="+mn-ea"/>
              </a:defRPr>
            </a:lvl1pPr>
            <a:lvl2pPr marL="35998" indent="0">
              <a:spcBef>
                <a:spcPts val="0"/>
              </a:spcBef>
              <a:buFontTx/>
              <a:buNone/>
              <a:defRPr sz="2000">
                <a:solidFill>
                  <a:srgbClr val="1A1A1A"/>
                </a:solidFill>
              </a:defRPr>
            </a:lvl2pPr>
          </a:lstStyle>
          <a:p>
            <a:pPr lvl="0"/>
            <a:r>
              <a:rPr lang="ja-JP" altLang="en-US"/>
              <a:t>登壇者名を記入</a:t>
            </a:r>
            <a:endParaRPr lang="en-US" altLang="ja-JP"/>
          </a:p>
          <a:p>
            <a:pPr lvl="1"/>
            <a:endParaRPr lang="ja-JP" altLang="en-US"/>
          </a:p>
        </p:txBody>
      </p:sp>
      <p:sp>
        <p:nvSpPr>
          <p:cNvPr id="10" name="Text Placeholder 4"/>
          <p:cNvSpPr>
            <a:spLocks noGrp="1"/>
          </p:cNvSpPr>
          <p:nvPr>
            <p:ph type="body" sz="quarter" idx="15" hasCustomPrompt="1"/>
          </p:nvPr>
        </p:nvSpPr>
        <p:spPr>
          <a:xfrm>
            <a:off x="342085" y="4649391"/>
            <a:ext cx="10058336" cy="504056"/>
          </a:xfrm>
          <a:noFill/>
        </p:spPr>
        <p:txBody>
          <a:bodyPr lIns="146304" tIns="109728" rIns="146304" bIns="109728" anchor="b">
            <a:noAutofit/>
          </a:bodyPr>
          <a:lstStyle>
            <a:lvl1pPr marL="0" indent="0">
              <a:spcBef>
                <a:spcPts val="0"/>
              </a:spcBef>
              <a:buNone/>
              <a:defRPr sz="2800" spc="0" baseline="0">
                <a:solidFill>
                  <a:srgbClr val="1A1A1A"/>
                </a:solidFill>
                <a:latin typeface="+mn-ea"/>
                <a:ea typeface="+mn-ea"/>
              </a:defRPr>
            </a:lvl1pPr>
          </a:lstStyle>
          <a:p>
            <a:pPr lvl="0"/>
            <a:r>
              <a:rPr lang="ja-JP" altLang="en-US"/>
              <a:t>登壇者肩書きを記入</a:t>
            </a:r>
          </a:p>
        </p:txBody>
      </p:sp>
      <p:pic>
        <p:nvPicPr>
          <p:cNvPr id="12" name="Picture 5">
            <a:extLst>
              <a:ext uri="{FF2B5EF4-FFF2-40B4-BE49-F238E27FC236}">
                <a16:creationId xmlns:a16="http://schemas.microsoft.com/office/drawing/2014/main" id="{29F6E25B-731F-487D-AC49-F69F9BE00C36}"/>
              </a:ext>
            </a:extLst>
          </p:cNvPr>
          <p:cNvPicPr>
            <a:picLocks noChangeAspect="1"/>
          </p:cNvPicPr>
          <p:nvPr userDrawn="1"/>
        </p:nvPicPr>
        <p:blipFill>
          <a:blip r:embed="rId3"/>
          <a:stretch>
            <a:fillRect/>
          </a:stretch>
        </p:blipFill>
        <p:spPr bwMode="invGray">
          <a:xfrm>
            <a:off x="281638" y="6207695"/>
            <a:ext cx="1832143" cy="673943"/>
          </a:xfrm>
          <a:prstGeom prst="rect">
            <a:avLst/>
          </a:prstGeom>
        </p:spPr>
      </p:pic>
      <p:pic>
        <p:nvPicPr>
          <p:cNvPr id="4" name="図 3" descr="時計, 記号 が含まれている画像&#10;&#10;自動的に生成された説明">
            <a:extLst>
              <a:ext uri="{FF2B5EF4-FFF2-40B4-BE49-F238E27FC236}">
                <a16:creationId xmlns:a16="http://schemas.microsoft.com/office/drawing/2014/main" id="{904029C0-BCDC-4E0D-AC8C-E97E06DF310D}"/>
              </a:ext>
            </a:extLst>
          </p:cNvPr>
          <p:cNvPicPr>
            <a:picLocks noChangeAspect="1"/>
          </p:cNvPicPr>
          <p:nvPr userDrawn="1"/>
        </p:nvPicPr>
        <p:blipFill rotWithShape="1">
          <a:blip r:embed="rId4"/>
          <a:srcRect r="37013" b="4181"/>
          <a:stretch/>
        </p:blipFill>
        <p:spPr>
          <a:xfrm>
            <a:off x="6985109" y="2020743"/>
            <a:ext cx="5451366" cy="4975716"/>
          </a:xfrm>
          <a:prstGeom prst="rect">
            <a:avLst/>
          </a:prstGeom>
        </p:spPr>
      </p:pic>
      <p:sp>
        <p:nvSpPr>
          <p:cNvPr id="13" name="テキスト ボックス 12">
            <a:extLst>
              <a:ext uri="{FF2B5EF4-FFF2-40B4-BE49-F238E27FC236}">
                <a16:creationId xmlns:a16="http://schemas.microsoft.com/office/drawing/2014/main" id="{E5274361-B698-418E-83A5-22BE9A36F00D}"/>
              </a:ext>
            </a:extLst>
          </p:cNvPr>
          <p:cNvSpPr txBox="1"/>
          <p:nvPr userDrawn="1"/>
        </p:nvSpPr>
        <p:spPr>
          <a:xfrm>
            <a:off x="6016829" y="95453"/>
            <a:ext cx="6377314" cy="197353"/>
          </a:xfrm>
          <a:prstGeom prst="rect">
            <a:avLst/>
          </a:prstGeom>
          <a:noFill/>
        </p:spPr>
        <p:txBody>
          <a:bodyPr wrap="none" lIns="36000" tIns="36000" rIns="36000" bIns="36000" rtlCol="0">
            <a:spAutoFit/>
          </a:bodyPr>
          <a:lstStyle/>
          <a:p>
            <a:pPr algn="r">
              <a:lnSpc>
                <a:spcPct val="90000"/>
              </a:lnSpc>
              <a:spcAft>
                <a:spcPts val="600"/>
              </a:spcAft>
            </a:pPr>
            <a:r>
              <a:rPr lang="ja-JP" altLang="en-US" sz="900">
                <a:solidFill>
                  <a:srgbClr val="505050"/>
                </a:solidFill>
              </a:rPr>
              <a:t>*本資料の内容 </a:t>
            </a:r>
            <a:r>
              <a:rPr lang="en-US" altLang="ja-JP" sz="900">
                <a:solidFill>
                  <a:srgbClr val="505050"/>
                </a:solidFill>
              </a:rPr>
              <a:t>(</a:t>
            </a:r>
            <a:r>
              <a:rPr lang="ja-JP" altLang="en-US" sz="900">
                <a:solidFill>
                  <a:srgbClr val="505050"/>
                </a:solidFill>
              </a:rPr>
              <a:t>添付文書、リンク先などを含む</a:t>
            </a:r>
            <a:r>
              <a:rPr lang="en-US" altLang="ja-JP" sz="900">
                <a:solidFill>
                  <a:srgbClr val="505050"/>
                </a:solidFill>
              </a:rPr>
              <a:t>) </a:t>
            </a:r>
            <a:r>
              <a:rPr lang="ja-JP" altLang="en-US" sz="900">
                <a:solidFill>
                  <a:srgbClr val="505050"/>
                </a:solidFill>
              </a:rPr>
              <a:t>は </a:t>
            </a:r>
            <a:r>
              <a:rPr lang="en-US" altLang="ja-JP" sz="900" err="1">
                <a:solidFill>
                  <a:srgbClr val="505050"/>
                </a:solidFill>
              </a:rPr>
              <a:t>de:code</a:t>
            </a:r>
            <a:r>
              <a:rPr lang="en-US" altLang="ja-JP" sz="900">
                <a:solidFill>
                  <a:srgbClr val="505050"/>
                </a:solidFill>
              </a:rPr>
              <a:t> 2020 </a:t>
            </a:r>
            <a:r>
              <a:rPr lang="ja-JP" altLang="en-US" sz="900">
                <a:solidFill>
                  <a:srgbClr val="505050"/>
                </a:solidFill>
              </a:rPr>
              <a:t>における公開日時点のものであり、予告なく変更される場合があります。</a:t>
            </a:r>
            <a:endParaRPr lang="en-US" altLang="ja-JP" sz="900">
              <a:solidFill>
                <a:srgbClr val="505050"/>
              </a:solidFill>
            </a:endParaRPr>
          </a:p>
        </p:txBody>
      </p:sp>
      <p:sp>
        <p:nvSpPr>
          <p:cNvPr id="14" name="テキスト ボックス 13">
            <a:extLst>
              <a:ext uri="{FF2B5EF4-FFF2-40B4-BE49-F238E27FC236}">
                <a16:creationId xmlns:a16="http://schemas.microsoft.com/office/drawing/2014/main" id="{447C7496-5443-48C3-94FD-68A9EAB1EAEC}"/>
              </a:ext>
            </a:extLst>
          </p:cNvPr>
          <p:cNvSpPr txBox="1"/>
          <p:nvPr userDrawn="1"/>
        </p:nvSpPr>
        <p:spPr>
          <a:xfrm>
            <a:off x="307473" y="201503"/>
            <a:ext cx="3488776" cy="849463"/>
          </a:xfrm>
          <a:prstGeom prst="rect">
            <a:avLst/>
          </a:prstGeom>
          <a:noFill/>
        </p:spPr>
        <p:txBody>
          <a:bodyPr wrap="none" lIns="182880" tIns="146304" rIns="182880" bIns="146304" rtlCol="0">
            <a:spAutoFit/>
          </a:bodyPr>
          <a:lstStyle/>
          <a:p>
            <a:pPr>
              <a:lnSpc>
                <a:spcPct val="90000"/>
              </a:lnSpc>
              <a:spcAft>
                <a:spcPts val="600"/>
              </a:spcAft>
            </a:pPr>
            <a:r>
              <a:rPr kumimoji="1" lang="en-US" altLang="ja-JP" sz="4000">
                <a:solidFill>
                  <a:schemeClr val="bg1"/>
                </a:solidFill>
                <a:latin typeface="+mn-lt"/>
                <a:cs typeface="Segoe UI Semibold" panose="020B0702040204020203" pitchFamily="34" charset="0"/>
              </a:rPr>
              <a:t>#decode20  #</a:t>
            </a:r>
            <a:endParaRPr kumimoji="1" lang="ja-JP" altLang="en-US" sz="4000">
              <a:solidFill>
                <a:schemeClr val="bg1"/>
              </a:solidFill>
              <a:latin typeface="+mn-lt"/>
              <a:cs typeface="Segoe UI Semibold" panose="020B0702040204020203" pitchFamily="34" charset="0"/>
            </a:endParaRPr>
          </a:p>
        </p:txBody>
      </p:sp>
    </p:spTree>
    <p:extLst>
      <p:ext uri="{BB962C8B-B14F-4D97-AF65-F5344CB8AC3E}">
        <p14:creationId xmlns:p14="http://schemas.microsoft.com/office/powerpoint/2010/main" val="229721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355349A4-C922-42C2-B051-D2089C9530E5}"/>
              </a:ext>
            </a:extLst>
          </p:cNvPr>
          <p:cNvSpPr>
            <a:spLocks noGrp="1"/>
          </p:cNvSpPr>
          <p:nvPr>
            <p:ph type="title"/>
          </p:nvPr>
        </p:nvSpPr>
        <p:spPr>
          <a:xfrm>
            <a:off x="600059" y="2993397"/>
            <a:ext cx="4243366" cy="1004492"/>
          </a:xfrm>
        </p:spPr>
        <p:txBody>
          <a:bodyPr anchor="ctr"/>
          <a:lstStyle>
            <a:lvl1pPr>
              <a:defRPr sz="3264" b="1">
                <a:solidFill>
                  <a:schemeClr val="bg2">
                    <a:lumMod val="10000"/>
                  </a:schemeClr>
                </a:solidFill>
                <a:latin typeface="+mj-lt"/>
                <a:cs typeface="Segoe UI Semibold" panose="020B0702040204020203" pitchFamily="34" charset="0"/>
              </a:defRPr>
            </a:lvl1p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22B588A0-BF4C-4BC7-97F1-A263D2E26DD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3202772"/>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7597" y="1746711"/>
            <a:ext cx="11521280" cy="1123384"/>
          </a:xfrm>
        </p:spPr>
        <p:txBody>
          <a:bodyPr wrap="square">
            <a:spAutoFit/>
          </a:bodyPr>
          <a:lstStyle>
            <a:lvl1pPr marL="0" indent="0">
              <a:buNone/>
              <a:defRPr sz="3600">
                <a:solidFill>
                  <a:schemeClr val="accent2"/>
                </a:solidFill>
                <a:latin typeface="+mn-lt"/>
                <a:ea typeface="+mn-ea"/>
              </a:defRPr>
            </a:lvl1pPr>
            <a:lvl2pPr>
              <a:defRPr sz="3600">
                <a:latin typeface="+mn-lt"/>
                <a:ea typeface="+mn-ea"/>
              </a:defRPr>
            </a:lvl2pPr>
            <a:lvl3pPr marL="800077" marR="0"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sz="2800">
                <a:solidFill>
                  <a:schemeClr val="tx1"/>
                </a:solidFill>
                <a:latin typeface="+mn-ea"/>
                <a:ea typeface="+mn-ea"/>
              </a:defRPr>
            </a:lvl3pPr>
            <a:lvl4pPr marL="800075" indent="0">
              <a:buNone/>
              <a:defRPr sz="2800">
                <a:latin typeface="+mn-lt"/>
                <a:ea typeface="+mn-ea"/>
              </a:defRPr>
            </a:lvl4pPr>
            <a:lvl5pPr>
              <a:defRPr>
                <a:latin typeface="+mn-lt"/>
                <a:ea typeface="+mn-ea"/>
              </a:defRPr>
            </a:lvl5pPr>
          </a:lstStyle>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本セッションの対象者 </a:t>
            </a:r>
            <a:r>
              <a:rPr lang="en-US" altLang="ja-JP"/>
              <a:t>(</a:t>
            </a:r>
            <a:r>
              <a:rPr lang="ja-JP" altLang="en-US"/>
              <a:t>どういった方に視聴いただきたいか</a:t>
            </a:r>
            <a:r>
              <a:rPr lang="en-US" altLang="ja-JP"/>
              <a:t>) </a:t>
            </a:r>
            <a:r>
              <a:rPr lang="ja-JP" altLang="en-US"/>
              <a:t>を記入ください。</a:t>
            </a:r>
            <a:endParaRPr lang="en-US" altLang="ja-JP"/>
          </a:p>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本セッションの対象者 </a:t>
            </a:r>
            <a:r>
              <a:rPr lang="en-US" altLang="ja-JP"/>
              <a:t>(</a:t>
            </a:r>
            <a:r>
              <a:rPr lang="ja-JP" altLang="en-US"/>
              <a:t>どういった方に視聴いただきたいか</a:t>
            </a:r>
            <a:r>
              <a:rPr lang="en-US" altLang="ja-JP"/>
              <a:t>) </a:t>
            </a:r>
            <a:r>
              <a:rPr lang="ja-JP" altLang="en-US"/>
              <a:t>を記入ください。</a:t>
            </a:r>
            <a:endParaRPr lang="en-US" altLang="ja-JP"/>
          </a:p>
        </p:txBody>
      </p:sp>
      <p:sp>
        <p:nvSpPr>
          <p:cNvPr id="2" name="正方形/長方形 1">
            <a:extLst>
              <a:ext uri="{FF2B5EF4-FFF2-40B4-BE49-F238E27FC236}">
                <a16:creationId xmlns:a16="http://schemas.microsoft.com/office/drawing/2014/main" id="{92902DF7-693D-4633-9625-85C286CEA1D7}"/>
              </a:ext>
            </a:extLst>
          </p:cNvPr>
          <p:cNvSpPr/>
          <p:nvPr userDrawn="1"/>
        </p:nvSpPr>
        <p:spPr>
          <a:xfrm>
            <a:off x="353214" y="207541"/>
            <a:ext cx="4968027" cy="830997"/>
          </a:xfrm>
          <a:prstGeom prst="rect">
            <a:avLst/>
          </a:prstGeom>
        </p:spPr>
        <p:txBody>
          <a:bodyPr wrap="none">
            <a:spAutoFit/>
          </a:bodyPr>
          <a:lstStyle/>
          <a:p>
            <a:r>
              <a:rPr lang="ja-JP" altLang="en-US" sz="4800"/>
              <a:t>本セッションについて</a:t>
            </a:r>
          </a:p>
        </p:txBody>
      </p:sp>
      <p:sp>
        <p:nvSpPr>
          <p:cNvPr id="3" name="正方形/長方形 2">
            <a:extLst>
              <a:ext uri="{FF2B5EF4-FFF2-40B4-BE49-F238E27FC236}">
                <a16:creationId xmlns:a16="http://schemas.microsoft.com/office/drawing/2014/main" id="{6BA60B0C-2DFC-4B6D-B62A-8F4B224C9F4D}"/>
              </a:ext>
            </a:extLst>
          </p:cNvPr>
          <p:cNvSpPr/>
          <p:nvPr userDrawn="1"/>
        </p:nvSpPr>
        <p:spPr>
          <a:xfrm>
            <a:off x="457597" y="1120998"/>
            <a:ext cx="1415772" cy="584775"/>
          </a:xfrm>
          <a:prstGeom prst="rect">
            <a:avLst/>
          </a:prstGeom>
        </p:spPr>
        <p:txBody>
          <a:bodyPr wrap="none">
            <a:spAutoFit/>
          </a:bodyPr>
          <a:lstStyle/>
          <a:p>
            <a:pPr lvl="0"/>
            <a:r>
              <a:rPr lang="ja-JP" altLang="en-US" sz="3200">
                <a:solidFill>
                  <a:schemeClr val="accent2"/>
                </a:solidFill>
              </a:rPr>
              <a:t>対象者</a:t>
            </a:r>
          </a:p>
        </p:txBody>
      </p:sp>
      <p:sp>
        <p:nvSpPr>
          <p:cNvPr id="8" name="正方形/長方形 7">
            <a:extLst>
              <a:ext uri="{FF2B5EF4-FFF2-40B4-BE49-F238E27FC236}">
                <a16:creationId xmlns:a16="http://schemas.microsoft.com/office/drawing/2014/main" id="{D6998923-4229-49B8-B1FA-F2AE4A54826B}"/>
              </a:ext>
            </a:extLst>
          </p:cNvPr>
          <p:cNvSpPr/>
          <p:nvPr userDrawn="1"/>
        </p:nvSpPr>
        <p:spPr>
          <a:xfrm>
            <a:off x="457597" y="3024854"/>
            <a:ext cx="1005403" cy="584775"/>
          </a:xfrm>
          <a:prstGeom prst="rect">
            <a:avLst/>
          </a:prstGeom>
        </p:spPr>
        <p:txBody>
          <a:bodyPr wrap="none">
            <a:spAutoFit/>
          </a:bodyPr>
          <a:lstStyle/>
          <a:p>
            <a:pPr lvl="0"/>
            <a:r>
              <a:rPr lang="ja-JP" altLang="en-US" sz="3200">
                <a:solidFill>
                  <a:schemeClr val="accent2"/>
                </a:solidFill>
              </a:rPr>
              <a:t>課題</a:t>
            </a:r>
          </a:p>
        </p:txBody>
      </p:sp>
      <p:sp>
        <p:nvSpPr>
          <p:cNvPr id="9" name="正方形/長方形 8">
            <a:extLst>
              <a:ext uri="{FF2B5EF4-FFF2-40B4-BE49-F238E27FC236}">
                <a16:creationId xmlns:a16="http://schemas.microsoft.com/office/drawing/2014/main" id="{C97D74DD-2C15-4A02-A114-AD2FF3C0F4FF}"/>
              </a:ext>
            </a:extLst>
          </p:cNvPr>
          <p:cNvSpPr/>
          <p:nvPr userDrawn="1"/>
        </p:nvSpPr>
        <p:spPr>
          <a:xfrm>
            <a:off x="457597" y="4928711"/>
            <a:ext cx="1096775" cy="584775"/>
          </a:xfrm>
          <a:prstGeom prst="rect">
            <a:avLst/>
          </a:prstGeom>
        </p:spPr>
        <p:txBody>
          <a:bodyPr wrap="none">
            <a:spAutoFit/>
          </a:bodyPr>
          <a:lstStyle/>
          <a:p>
            <a:pPr lvl="0"/>
            <a:r>
              <a:rPr lang="ja-JP" altLang="en-US" sz="3200">
                <a:solidFill>
                  <a:schemeClr val="accent2"/>
                </a:solidFill>
              </a:rPr>
              <a:t>ゴール</a:t>
            </a:r>
            <a:endParaRPr lang="en-US" altLang="ja-JP" sz="3200">
              <a:solidFill>
                <a:schemeClr val="accent2"/>
              </a:solidFill>
            </a:endParaRPr>
          </a:p>
        </p:txBody>
      </p:sp>
      <p:sp>
        <p:nvSpPr>
          <p:cNvPr id="10" name="Text Placeholder 3">
            <a:extLst>
              <a:ext uri="{FF2B5EF4-FFF2-40B4-BE49-F238E27FC236}">
                <a16:creationId xmlns:a16="http://schemas.microsoft.com/office/drawing/2014/main" id="{FFC53E80-1599-48E2-902F-FC4C9D69C76D}"/>
              </a:ext>
            </a:extLst>
          </p:cNvPr>
          <p:cNvSpPr>
            <a:spLocks noGrp="1"/>
          </p:cNvSpPr>
          <p:nvPr>
            <p:ph type="body" sz="quarter" idx="11" hasCustomPrompt="1"/>
          </p:nvPr>
        </p:nvSpPr>
        <p:spPr>
          <a:xfrm>
            <a:off x="457597" y="3630099"/>
            <a:ext cx="11521280" cy="1123384"/>
          </a:xfrm>
        </p:spPr>
        <p:txBody>
          <a:bodyPr wrap="square">
            <a:spAutoFit/>
          </a:bodyPr>
          <a:lstStyle>
            <a:lvl1pPr marL="0" indent="0">
              <a:buNone/>
              <a:defRPr sz="3600">
                <a:solidFill>
                  <a:schemeClr val="accent2"/>
                </a:solidFill>
                <a:latin typeface="+mn-lt"/>
                <a:ea typeface="+mn-ea"/>
              </a:defRPr>
            </a:lvl1pPr>
            <a:lvl2pPr>
              <a:defRPr sz="3600">
                <a:latin typeface="+mn-lt"/>
                <a:ea typeface="+mn-ea"/>
              </a:defRPr>
            </a:lvl2pPr>
            <a:lvl3pPr marL="800077" marR="0"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sz="2800">
                <a:solidFill>
                  <a:schemeClr val="tx1"/>
                </a:solidFill>
                <a:latin typeface="+mj-ea"/>
                <a:ea typeface="+mj-ea"/>
              </a:defRPr>
            </a:lvl3pPr>
            <a:lvl4pPr marL="800075" indent="0">
              <a:buNone/>
              <a:defRPr sz="2800">
                <a:latin typeface="+mn-lt"/>
                <a:ea typeface="+mn-ea"/>
              </a:defRPr>
            </a:lvl4pPr>
            <a:lvl5pPr>
              <a:defRPr>
                <a:latin typeface="+mn-lt"/>
                <a:ea typeface="+mn-ea"/>
              </a:defRPr>
            </a:lvl5pPr>
          </a:lstStyle>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本セッションが取り扱う課題を記入ください。</a:t>
            </a:r>
            <a:endParaRPr lang="en-US" altLang="ja-JP"/>
          </a:p>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本セッションが取り扱う課題を記入ください。</a:t>
            </a:r>
            <a:endParaRPr lang="en-US" altLang="ja-JP"/>
          </a:p>
        </p:txBody>
      </p:sp>
      <p:sp>
        <p:nvSpPr>
          <p:cNvPr id="11" name="Text Placeholder 3">
            <a:extLst>
              <a:ext uri="{FF2B5EF4-FFF2-40B4-BE49-F238E27FC236}">
                <a16:creationId xmlns:a16="http://schemas.microsoft.com/office/drawing/2014/main" id="{A65A3C81-3506-418F-B73C-D3BCA92AFFFC}"/>
              </a:ext>
            </a:extLst>
          </p:cNvPr>
          <p:cNvSpPr>
            <a:spLocks noGrp="1"/>
          </p:cNvSpPr>
          <p:nvPr>
            <p:ph type="body" sz="quarter" idx="12" hasCustomPrompt="1"/>
          </p:nvPr>
        </p:nvSpPr>
        <p:spPr>
          <a:xfrm>
            <a:off x="457597" y="5513486"/>
            <a:ext cx="11521280" cy="1123384"/>
          </a:xfrm>
        </p:spPr>
        <p:txBody>
          <a:bodyPr wrap="square">
            <a:spAutoFit/>
          </a:bodyPr>
          <a:lstStyle>
            <a:lvl1pPr marL="0" indent="0">
              <a:buNone/>
              <a:defRPr sz="3600">
                <a:solidFill>
                  <a:schemeClr val="accent2"/>
                </a:solidFill>
                <a:latin typeface="+mn-lt"/>
                <a:ea typeface="+mn-ea"/>
              </a:defRPr>
            </a:lvl1pPr>
            <a:lvl2pPr>
              <a:defRPr sz="3600">
                <a:latin typeface="+mn-lt"/>
                <a:ea typeface="+mn-ea"/>
              </a:defRPr>
            </a:lvl2pPr>
            <a:lvl3pPr marL="800077" marR="0"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sz="2800">
                <a:solidFill>
                  <a:schemeClr val="tx1"/>
                </a:solidFill>
                <a:latin typeface="+mj-ea"/>
                <a:ea typeface="+mj-ea"/>
              </a:defRPr>
            </a:lvl3pPr>
            <a:lvl4pPr marL="800075" indent="0">
              <a:buNone/>
              <a:defRPr sz="2800">
                <a:latin typeface="+mn-lt"/>
                <a:ea typeface="+mn-ea"/>
              </a:defRPr>
            </a:lvl4pPr>
            <a:lvl5pPr>
              <a:defRPr>
                <a:latin typeface="+mn-lt"/>
                <a:ea typeface="+mn-ea"/>
              </a:defRPr>
            </a:lvl5pPr>
          </a:lstStyle>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本セッションのゴールを記入ください。</a:t>
            </a:r>
            <a:endParaRPr lang="en-US" altLang="ja-JP"/>
          </a:p>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本セッションのゴールを記入ください。</a:t>
            </a:r>
            <a:endParaRPr lang="en-US" altLang="ja-JP"/>
          </a:p>
        </p:txBody>
      </p:sp>
    </p:spTree>
    <p:extLst>
      <p:ext uri="{BB962C8B-B14F-4D97-AF65-F5344CB8AC3E}">
        <p14:creationId xmlns:p14="http://schemas.microsoft.com/office/powerpoint/2010/main" val="4107483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7597" y="1337022"/>
            <a:ext cx="11521280" cy="4662815"/>
          </a:xfrm>
        </p:spPr>
        <p:txBody>
          <a:bodyPr wrap="square">
            <a:spAutoFit/>
          </a:bodyPr>
          <a:lstStyle>
            <a:lvl1pPr marL="0" indent="0">
              <a:buNone/>
              <a:defRPr sz="3600">
                <a:solidFill>
                  <a:schemeClr val="accent2"/>
                </a:solidFill>
                <a:latin typeface="+mn-lt"/>
                <a:ea typeface="+mn-ea"/>
              </a:defRPr>
            </a:lvl1pPr>
            <a:lvl2pPr>
              <a:defRPr sz="3600">
                <a:latin typeface="+mn-lt"/>
                <a:ea typeface="+mn-ea"/>
              </a:defRPr>
            </a:lvl2pPr>
            <a:lvl3pPr marL="800077" marR="0"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sz="3200">
                <a:solidFill>
                  <a:schemeClr val="tx1"/>
                </a:solidFill>
                <a:latin typeface="+mn-ea"/>
                <a:ea typeface="+mn-ea"/>
              </a:defRPr>
            </a:lvl3pPr>
            <a:lvl4pPr marL="800075" indent="0">
              <a:buNone/>
              <a:defRPr sz="2800">
                <a:latin typeface="+mn-lt"/>
                <a:ea typeface="+mn-ea"/>
              </a:defRPr>
            </a:lvl4pPr>
            <a:lvl5pPr>
              <a:defRPr>
                <a:latin typeface="+mn-lt"/>
                <a:ea typeface="+mn-ea"/>
              </a:defRPr>
            </a:lvl5pPr>
          </a:lstStyle>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本セッションのアジェンダを記入ください。</a:t>
            </a:r>
            <a:endParaRPr lang="en-US" altLang="ja-JP"/>
          </a:p>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本セッションのアジェンダを記入ください。</a:t>
            </a:r>
            <a:endParaRPr lang="en-US" altLang="ja-JP"/>
          </a:p>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本セッションのアジェンダを記入ください。</a:t>
            </a:r>
            <a:endParaRPr lang="en-US" altLang="ja-JP"/>
          </a:p>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本セッションのアジェンダを記入ください。</a:t>
            </a:r>
            <a:endParaRPr lang="en-US" altLang="ja-JP"/>
          </a:p>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本セッションのアジェンダを記入ください。</a:t>
            </a:r>
            <a:endParaRPr lang="en-US" altLang="ja-JP"/>
          </a:p>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r>
              <a:rPr lang="ja-JP" altLang="en-US"/>
              <a:t>本セッションのアジェンダを記入ください。</a:t>
            </a:r>
            <a:endParaRPr lang="en-US" altLang="ja-JP"/>
          </a:p>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endParaRPr lang="en-US" altLang="ja-JP"/>
          </a:p>
          <a:p>
            <a:pPr marL="800077" marR="0" lvl="2"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a:pPr>
            <a:endParaRPr lang="ja-JP" altLang="en-US"/>
          </a:p>
        </p:txBody>
      </p:sp>
      <p:sp>
        <p:nvSpPr>
          <p:cNvPr id="2" name="正方形/長方形 1">
            <a:extLst>
              <a:ext uri="{FF2B5EF4-FFF2-40B4-BE49-F238E27FC236}">
                <a16:creationId xmlns:a16="http://schemas.microsoft.com/office/drawing/2014/main" id="{92902DF7-693D-4633-9625-85C286CEA1D7}"/>
              </a:ext>
            </a:extLst>
          </p:cNvPr>
          <p:cNvSpPr/>
          <p:nvPr userDrawn="1"/>
        </p:nvSpPr>
        <p:spPr>
          <a:xfrm>
            <a:off x="363685" y="207541"/>
            <a:ext cx="4871847" cy="830997"/>
          </a:xfrm>
          <a:prstGeom prst="rect">
            <a:avLst/>
          </a:prstGeom>
        </p:spPr>
        <p:txBody>
          <a:bodyPr wrap="none">
            <a:spAutoFit/>
          </a:bodyPr>
          <a:lstStyle/>
          <a:p>
            <a:r>
              <a:rPr lang="ja-JP" altLang="en-US" sz="4800"/>
              <a:t>セッションアジェンダ</a:t>
            </a:r>
          </a:p>
        </p:txBody>
      </p:sp>
    </p:spTree>
    <p:extLst>
      <p:ext uri="{BB962C8B-B14F-4D97-AF65-F5344CB8AC3E}">
        <p14:creationId xmlns:p14="http://schemas.microsoft.com/office/powerpoint/2010/main" val="3883378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中見出し">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717" y="2697623"/>
            <a:ext cx="11887200" cy="1015663"/>
          </a:xfrm>
          <a:noFill/>
        </p:spPr>
        <p:txBody>
          <a:bodyPr tIns="91440" bIns="91440" anchor="t" anchorCtr="0">
            <a:spAutoFit/>
          </a:bodyPr>
          <a:lstStyle>
            <a:lvl1pPr>
              <a:defRPr sz="6000" spc="-101" baseline="0">
                <a:solidFill>
                  <a:schemeClr val="tx2"/>
                </a:solidFill>
                <a:latin typeface="+mj-lt"/>
                <a:ea typeface="+mj-ea"/>
              </a:defRPr>
            </a:lvl1pPr>
          </a:lstStyle>
          <a:p>
            <a:r>
              <a:rPr lang="en-US"/>
              <a:t>Section title</a:t>
            </a:r>
          </a:p>
        </p:txBody>
      </p:sp>
      <p:pic>
        <p:nvPicPr>
          <p:cNvPr id="5" name="Picture 5">
            <a:extLst>
              <a:ext uri="{FF2B5EF4-FFF2-40B4-BE49-F238E27FC236}">
                <a16:creationId xmlns:a16="http://schemas.microsoft.com/office/drawing/2014/main" id="{CD645B42-95B1-4BD0-8494-C3C8ECA02A7F}"/>
              </a:ext>
            </a:extLst>
          </p:cNvPr>
          <p:cNvPicPr>
            <a:picLocks noChangeAspect="1"/>
          </p:cNvPicPr>
          <p:nvPr userDrawn="1"/>
        </p:nvPicPr>
        <p:blipFill>
          <a:blip r:embed="rId2"/>
          <a:stretch>
            <a:fillRect/>
          </a:stretch>
        </p:blipFill>
        <p:spPr bwMode="invGray">
          <a:xfrm>
            <a:off x="281638" y="6207695"/>
            <a:ext cx="1832143" cy="673943"/>
          </a:xfrm>
          <a:prstGeom prst="rect">
            <a:avLst/>
          </a:prstGeom>
        </p:spPr>
      </p:pic>
      <p:pic>
        <p:nvPicPr>
          <p:cNvPr id="8" name="図 7">
            <a:extLst>
              <a:ext uri="{FF2B5EF4-FFF2-40B4-BE49-F238E27FC236}">
                <a16:creationId xmlns:a16="http://schemas.microsoft.com/office/drawing/2014/main" id="{DAF6FD81-7680-4926-A9C3-C65F817986DD}"/>
              </a:ext>
            </a:extLst>
          </p:cNvPr>
          <p:cNvPicPr>
            <a:picLocks noChangeAspect="1"/>
          </p:cNvPicPr>
          <p:nvPr userDrawn="1"/>
        </p:nvPicPr>
        <p:blipFill rotWithShape="1">
          <a:blip r:embed="rId3"/>
          <a:srcRect t="20233" r="11499" b="-3376"/>
          <a:stretch/>
        </p:blipFill>
        <p:spPr>
          <a:xfrm>
            <a:off x="6578277" y="0"/>
            <a:ext cx="5858198" cy="3302166"/>
          </a:xfrm>
          <a:prstGeom prst="rect">
            <a:avLst/>
          </a:prstGeom>
        </p:spPr>
      </p:pic>
    </p:spTree>
    <p:extLst>
      <p:ext uri="{BB962C8B-B14F-4D97-AF65-F5344CB8AC3E}">
        <p14:creationId xmlns:p14="http://schemas.microsoft.com/office/powerpoint/2010/main" val="325548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中見出し">
    <p:bg>
      <p:bgPr>
        <a:solidFill>
          <a:schemeClr val="tx1"/>
        </a:solidFill>
        <a:effectLst/>
      </p:bgPr>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B7D60A0-45AD-4996-812D-EC62FE637FE7}"/>
              </a:ext>
            </a:extLst>
          </p:cNvPr>
          <p:cNvPicPr>
            <a:picLocks noChangeAspect="1"/>
          </p:cNvPicPr>
          <p:nvPr userDrawn="1"/>
        </p:nvPicPr>
        <p:blipFill rotWithShape="1">
          <a:blip r:embed="rId2"/>
          <a:srcRect r="11499" b="4374"/>
          <a:stretch/>
        </p:blipFill>
        <p:spPr>
          <a:xfrm>
            <a:off x="5786189" y="2683084"/>
            <a:ext cx="6650286" cy="4311441"/>
          </a:xfrm>
          <a:prstGeom prst="rect">
            <a:avLst/>
          </a:prstGeom>
        </p:spPr>
      </p:pic>
      <p:sp>
        <p:nvSpPr>
          <p:cNvPr id="2" name="Title 1"/>
          <p:cNvSpPr>
            <a:spLocks noGrp="1"/>
          </p:cNvSpPr>
          <p:nvPr>
            <p:ph type="title" hasCustomPrompt="1"/>
          </p:nvPr>
        </p:nvSpPr>
        <p:spPr>
          <a:xfrm>
            <a:off x="451717" y="2697623"/>
            <a:ext cx="11887200" cy="1015663"/>
          </a:xfrm>
          <a:noFill/>
        </p:spPr>
        <p:txBody>
          <a:bodyPr tIns="91440" bIns="91440" anchor="t" anchorCtr="0">
            <a:spAutoFit/>
          </a:bodyPr>
          <a:lstStyle>
            <a:lvl1pPr>
              <a:defRPr sz="6000" spc="-101" baseline="0">
                <a:solidFill>
                  <a:schemeClr val="tx2"/>
                </a:solidFill>
                <a:latin typeface="+mj-lt"/>
                <a:ea typeface="+mj-ea"/>
              </a:defRPr>
            </a:lvl1pPr>
          </a:lstStyle>
          <a:p>
            <a:r>
              <a:rPr lang="en-US"/>
              <a:t>Section title</a:t>
            </a:r>
          </a:p>
        </p:txBody>
      </p:sp>
      <p:pic>
        <p:nvPicPr>
          <p:cNvPr id="5" name="Picture 5">
            <a:extLst>
              <a:ext uri="{FF2B5EF4-FFF2-40B4-BE49-F238E27FC236}">
                <a16:creationId xmlns:a16="http://schemas.microsoft.com/office/drawing/2014/main" id="{CD645B42-95B1-4BD0-8494-C3C8ECA02A7F}"/>
              </a:ext>
            </a:extLst>
          </p:cNvPr>
          <p:cNvPicPr>
            <a:picLocks noChangeAspect="1"/>
          </p:cNvPicPr>
          <p:nvPr userDrawn="1"/>
        </p:nvPicPr>
        <p:blipFill>
          <a:blip r:embed="rId3"/>
          <a:stretch>
            <a:fillRect/>
          </a:stretch>
        </p:blipFill>
        <p:spPr bwMode="invGray">
          <a:xfrm>
            <a:off x="281638" y="6207695"/>
            <a:ext cx="1832143" cy="673943"/>
          </a:xfrm>
          <a:prstGeom prst="rect">
            <a:avLst/>
          </a:prstGeom>
        </p:spPr>
      </p:pic>
    </p:spTree>
    <p:extLst>
      <p:ext uri="{BB962C8B-B14F-4D97-AF65-F5344CB8AC3E}">
        <p14:creationId xmlns:p14="http://schemas.microsoft.com/office/powerpoint/2010/main" val="510255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デモ">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717" y="2681452"/>
            <a:ext cx="11887200" cy="1015663"/>
          </a:xfrm>
          <a:noFill/>
        </p:spPr>
        <p:txBody>
          <a:bodyPr tIns="91440" bIns="91440" anchor="t" anchorCtr="0">
            <a:spAutoFit/>
          </a:bodyPr>
          <a:lstStyle>
            <a:lvl1pPr>
              <a:defRPr sz="6000" spc="-101" baseline="0">
                <a:solidFill>
                  <a:schemeClr val="tx2"/>
                </a:solidFill>
                <a:latin typeface="+mj-lt"/>
                <a:ea typeface="+mj-ea"/>
              </a:defRPr>
            </a:lvl1pPr>
          </a:lstStyle>
          <a:p>
            <a:r>
              <a:rPr lang="en-US" altLang="ja-JP"/>
              <a:t>Demo title</a:t>
            </a:r>
            <a:endParaRPr lang="en-US"/>
          </a:p>
        </p:txBody>
      </p:sp>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721398"/>
            <a:ext cx="10574339" cy="677108"/>
          </a:xfrm>
        </p:spPr>
        <p:txBody>
          <a:bodyPr/>
          <a:lstStyle>
            <a:lvl1pPr marL="0" indent="0">
              <a:buNone/>
              <a:defRPr sz="3200">
                <a:solidFill>
                  <a:schemeClr val="tx2"/>
                </a:solidFill>
              </a:defRPr>
            </a:lvl1pPr>
          </a:lstStyle>
          <a:p>
            <a:r>
              <a:rPr kumimoji="1" lang="en-US" altLang="ja-JP"/>
              <a:t>Demo Speaker name</a:t>
            </a:r>
            <a:endParaRPr kumimoji="1" lang="ja-JP" altLang="en-US"/>
          </a:p>
        </p:txBody>
      </p:sp>
      <p:pic>
        <p:nvPicPr>
          <p:cNvPr id="9" name="Picture 5">
            <a:extLst>
              <a:ext uri="{FF2B5EF4-FFF2-40B4-BE49-F238E27FC236}">
                <a16:creationId xmlns:a16="http://schemas.microsoft.com/office/drawing/2014/main" id="{73C9DF11-3124-4C48-A3EA-E314D7EBA0AC}"/>
              </a:ext>
            </a:extLst>
          </p:cNvPr>
          <p:cNvPicPr>
            <a:picLocks noChangeAspect="1"/>
          </p:cNvPicPr>
          <p:nvPr userDrawn="1"/>
        </p:nvPicPr>
        <p:blipFill>
          <a:blip r:embed="rId2"/>
          <a:stretch>
            <a:fillRect/>
          </a:stretch>
        </p:blipFill>
        <p:spPr bwMode="invGray">
          <a:xfrm>
            <a:off x="281638" y="6207695"/>
            <a:ext cx="1832143" cy="673943"/>
          </a:xfrm>
          <a:prstGeom prst="rect">
            <a:avLst/>
          </a:prstGeom>
        </p:spPr>
      </p:pic>
      <p:pic>
        <p:nvPicPr>
          <p:cNvPr id="11" name="図 10">
            <a:extLst>
              <a:ext uri="{FF2B5EF4-FFF2-40B4-BE49-F238E27FC236}">
                <a16:creationId xmlns:a16="http://schemas.microsoft.com/office/drawing/2014/main" id="{39B7A1AE-FFA4-4B1B-B73F-8E3229483DE0}"/>
              </a:ext>
            </a:extLst>
          </p:cNvPr>
          <p:cNvPicPr>
            <a:picLocks noChangeAspect="1"/>
          </p:cNvPicPr>
          <p:nvPr userDrawn="1"/>
        </p:nvPicPr>
        <p:blipFill rotWithShape="1">
          <a:blip r:embed="rId3"/>
          <a:srcRect t="20233" r="11499" b="-3376"/>
          <a:stretch/>
        </p:blipFill>
        <p:spPr>
          <a:xfrm>
            <a:off x="6578277" y="0"/>
            <a:ext cx="5858198" cy="3302166"/>
          </a:xfrm>
          <a:prstGeom prst="rect">
            <a:avLst/>
          </a:prstGeom>
        </p:spPr>
      </p:pic>
    </p:spTree>
    <p:extLst>
      <p:ext uri="{BB962C8B-B14F-4D97-AF65-F5344CB8AC3E}">
        <p14:creationId xmlns:p14="http://schemas.microsoft.com/office/powerpoint/2010/main" val="2253398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デモ">
    <p:bg>
      <p:bgPr>
        <a:solidFill>
          <a:schemeClr val="tx1"/>
        </a:solidFill>
        <a:effectLst/>
      </p:bgPr>
    </p:bg>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33A47B4-0B0D-43F6-8AA6-3442AF382774}"/>
              </a:ext>
            </a:extLst>
          </p:cNvPr>
          <p:cNvPicPr>
            <a:picLocks noChangeAspect="1"/>
          </p:cNvPicPr>
          <p:nvPr userDrawn="1"/>
        </p:nvPicPr>
        <p:blipFill rotWithShape="1">
          <a:blip r:embed="rId2"/>
          <a:srcRect r="11499" b="4374"/>
          <a:stretch/>
        </p:blipFill>
        <p:spPr>
          <a:xfrm>
            <a:off x="5786189" y="2683084"/>
            <a:ext cx="6650286" cy="4311441"/>
          </a:xfrm>
          <a:prstGeom prst="rect">
            <a:avLst/>
          </a:prstGeom>
        </p:spPr>
      </p:pic>
      <p:sp>
        <p:nvSpPr>
          <p:cNvPr id="2" name="Title 1"/>
          <p:cNvSpPr>
            <a:spLocks noGrp="1"/>
          </p:cNvSpPr>
          <p:nvPr>
            <p:ph type="title" hasCustomPrompt="1"/>
          </p:nvPr>
        </p:nvSpPr>
        <p:spPr>
          <a:xfrm>
            <a:off x="451717" y="2681452"/>
            <a:ext cx="11887200" cy="1015663"/>
          </a:xfrm>
          <a:noFill/>
        </p:spPr>
        <p:txBody>
          <a:bodyPr tIns="91440" bIns="91440" anchor="t" anchorCtr="0">
            <a:spAutoFit/>
          </a:bodyPr>
          <a:lstStyle>
            <a:lvl1pPr>
              <a:defRPr sz="6000" spc="-101" baseline="0">
                <a:solidFill>
                  <a:schemeClr val="tx2"/>
                </a:solidFill>
                <a:latin typeface="+mj-lt"/>
                <a:ea typeface="+mj-ea"/>
              </a:defRPr>
            </a:lvl1pPr>
          </a:lstStyle>
          <a:p>
            <a:r>
              <a:rPr lang="en-US" altLang="ja-JP"/>
              <a:t>Demo title</a:t>
            </a:r>
            <a:endParaRPr lang="en-US"/>
          </a:p>
        </p:txBody>
      </p:sp>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721398"/>
            <a:ext cx="10574339" cy="677108"/>
          </a:xfrm>
        </p:spPr>
        <p:txBody>
          <a:bodyPr/>
          <a:lstStyle>
            <a:lvl1pPr marL="0" indent="0">
              <a:buNone/>
              <a:defRPr sz="3200">
                <a:solidFill>
                  <a:schemeClr val="tx2"/>
                </a:solidFill>
              </a:defRPr>
            </a:lvl1pPr>
          </a:lstStyle>
          <a:p>
            <a:r>
              <a:rPr kumimoji="1" lang="en-US" altLang="ja-JP"/>
              <a:t>Demo Speaker name</a:t>
            </a:r>
            <a:endParaRPr kumimoji="1" lang="ja-JP" altLang="en-US"/>
          </a:p>
        </p:txBody>
      </p:sp>
      <p:pic>
        <p:nvPicPr>
          <p:cNvPr id="9" name="Picture 5">
            <a:extLst>
              <a:ext uri="{FF2B5EF4-FFF2-40B4-BE49-F238E27FC236}">
                <a16:creationId xmlns:a16="http://schemas.microsoft.com/office/drawing/2014/main" id="{73C9DF11-3124-4C48-A3EA-E314D7EBA0AC}"/>
              </a:ext>
            </a:extLst>
          </p:cNvPr>
          <p:cNvPicPr>
            <a:picLocks noChangeAspect="1"/>
          </p:cNvPicPr>
          <p:nvPr userDrawn="1"/>
        </p:nvPicPr>
        <p:blipFill>
          <a:blip r:embed="rId3"/>
          <a:stretch>
            <a:fillRect/>
          </a:stretch>
        </p:blipFill>
        <p:spPr bwMode="invGray">
          <a:xfrm>
            <a:off x="281638" y="6207695"/>
            <a:ext cx="1832143" cy="673943"/>
          </a:xfrm>
          <a:prstGeom prst="rect">
            <a:avLst/>
          </a:prstGeom>
        </p:spPr>
      </p:pic>
    </p:spTree>
    <p:extLst>
      <p:ext uri="{BB962C8B-B14F-4D97-AF65-F5344CB8AC3E}">
        <p14:creationId xmlns:p14="http://schemas.microsoft.com/office/powerpoint/2010/main" val="1102781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2_ビデオ">
    <p:bg>
      <p:bgPr>
        <a:solidFill>
          <a:schemeClr val="tx1"/>
        </a:solidFill>
        <a:effectLst/>
      </p:bgPr>
    </p:bg>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D2B7E84-CDF5-4224-922A-8AAE03C365B7}"/>
              </a:ext>
            </a:extLst>
          </p:cNvPr>
          <p:cNvPicPr>
            <a:picLocks noChangeAspect="1"/>
          </p:cNvPicPr>
          <p:nvPr userDrawn="1"/>
        </p:nvPicPr>
        <p:blipFill rotWithShape="1">
          <a:blip r:embed="rId2"/>
          <a:srcRect t="20233" r="11499" b="-3376"/>
          <a:stretch/>
        </p:blipFill>
        <p:spPr>
          <a:xfrm>
            <a:off x="6578277" y="0"/>
            <a:ext cx="5858198" cy="3302166"/>
          </a:xfrm>
          <a:prstGeom prst="rect">
            <a:avLst/>
          </a:prstGeom>
        </p:spPr>
      </p:pic>
      <p:sp>
        <p:nvSpPr>
          <p:cNvPr id="2" name="Title 1"/>
          <p:cNvSpPr>
            <a:spLocks noGrp="1"/>
          </p:cNvSpPr>
          <p:nvPr>
            <p:ph type="title" hasCustomPrompt="1"/>
          </p:nvPr>
        </p:nvSpPr>
        <p:spPr>
          <a:xfrm>
            <a:off x="451717" y="2683084"/>
            <a:ext cx="11887200" cy="1015663"/>
          </a:xfrm>
          <a:noFill/>
        </p:spPr>
        <p:txBody>
          <a:bodyPr tIns="91440" bIns="91440" anchor="t" anchorCtr="0">
            <a:spAutoFit/>
          </a:bodyPr>
          <a:lstStyle>
            <a:lvl1pPr>
              <a:defRPr sz="6000" spc="-101" baseline="0">
                <a:solidFill>
                  <a:schemeClr val="tx2"/>
                </a:solidFill>
                <a:latin typeface="+mj-lt"/>
                <a:ea typeface="+mj-ea"/>
              </a:defRPr>
            </a:lvl1pPr>
          </a:lstStyle>
          <a:p>
            <a:r>
              <a:rPr lang="en-US" altLang="ja-JP"/>
              <a:t>Video title</a:t>
            </a:r>
            <a:endParaRPr lang="en-US"/>
          </a:p>
        </p:txBody>
      </p:sp>
      <p:pic>
        <p:nvPicPr>
          <p:cNvPr id="5" name="Picture 5">
            <a:extLst>
              <a:ext uri="{FF2B5EF4-FFF2-40B4-BE49-F238E27FC236}">
                <a16:creationId xmlns:a16="http://schemas.microsoft.com/office/drawing/2014/main" id="{5C757F2B-DF90-4FCE-A924-A5A11576A891}"/>
              </a:ext>
            </a:extLst>
          </p:cNvPr>
          <p:cNvPicPr>
            <a:picLocks noChangeAspect="1"/>
          </p:cNvPicPr>
          <p:nvPr userDrawn="1"/>
        </p:nvPicPr>
        <p:blipFill>
          <a:blip r:embed="rId3"/>
          <a:stretch>
            <a:fillRect/>
          </a:stretch>
        </p:blipFill>
        <p:spPr bwMode="invGray">
          <a:xfrm>
            <a:off x="281638" y="6207695"/>
            <a:ext cx="1832143" cy="673943"/>
          </a:xfrm>
          <a:prstGeom prst="rect">
            <a:avLst/>
          </a:prstGeom>
        </p:spPr>
      </p:pic>
    </p:spTree>
    <p:extLst>
      <p:ext uri="{BB962C8B-B14F-4D97-AF65-F5344CB8AC3E}">
        <p14:creationId xmlns:p14="http://schemas.microsoft.com/office/powerpoint/2010/main" val="2858362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3_ビデオ">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717" y="2683084"/>
            <a:ext cx="11887200" cy="1015663"/>
          </a:xfrm>
          <a:noFill/>
        </p:spPr>
        <p:txBody>
          <a:bodyPr tIns="91440" bIns="91440" anchor="t" anchorCtr="0">
            <a:spAutoFit/>
          </a:bodyPr>
          <a:lstStyle>
            <a:lvl1pPr>
              <a:defRPr sz="6000" spc="-101" baseline="0">
                <a:solidFill>
                  <a:schemeClr val="tx2"/>
                </a:solidFill>
                <a:latin typeface="+mj-lt"/>
                <a:ea typeface="+mj-ea"/>
              </a:defRPr>
            </a:lvl1pPr>
          </a:lstStyle>
          <a:p>
            <a:r>
              <a:rPr lang="en-US" altLang="ja-JP"/>
              <a:t>Video title</a:t>
            </a:r>
            <a:endParaRPr lang="en-US"/>
          </a:p>
        </p:txBody>
      </p:sp>
      <p:pic>
        <p:nvPicPr>
          <p:cNvPr id="5" name="Picture 5">
            <a:extLst>
              <a:ext uri="{FF2B5EF4-FFF2-40B4-BE49-F238E27FC236}">
                <a16:creationId xmlns:a16="http://schemas.microsoft.com/office/drawing/2014/main" id="{5C757F2B-DF90-4FCE-A924-A5A11576A891}"/>
              </a:ext>
            </a:extLst>
          </p:cNvPr>
          <p:cNvPicPr>
            <a:picLocks noChangeAspect="1"/>
          </p:cNvPicPr>
          <p:nvPr userDrawn="1"/>
        </p:nvPicPr>
        <p:blipFill>
          <a:blip r:embed="rId2"/>
          <a:stretch>
            <a:fillRect/>
          </a:stretch>
        </p:blipFill>
        <p:spPr bwMode="invGray">
          <a:xfrm>
            <a:off x="281638" y="6207695"/>
            <a:ext cx="1832143" cy="673943"/>
          </a:xfrm>
          <a:prstGeom prst="rect">
            <a:avLst/>
          </a:prstGeom>
        </p:spPr>
      </p:pic>
      <p:pic>
        <p:nvPicPr>
          <p:cNvPr id="7" name="図 6">
            <a:extLst>
              <a:ext uri="{FF2B5EF4-FFF2-40B4-BE49-F238E27FC236}">
                <a16:creationId xmlns:a16="http://schemas.microsoft.com/office/drawing/2014/main" id="{86ED5F89-4080-472D-BE67-5C19D5DD081F}"/>
              </a:ext>
            </a:extLst>
          </p:cNvPr>
          <p:cNvPicPr>
            <a:picLocks noChangeAspect="1"/>
          </p:cNvPicPr>
          <p:nvPr userDrawn="1"/>
        </p:nvPicPr>
        <p:blipFill rotWithShape="1">
          <a:blip r:embed="rId3"/>
          <a:srcRect r="11499" b="4374"/>
          <a:stretch/>
        </p:blipFill>
        <p:spPr>
          <a:xfrm>
            <a:off x="5786189" y="2683084"/>
            <a:ext cx="6650286" cy="4311441"/>
          </a:xfrm>
          <a:prstGeom prst="rect">
            <a:avLst/>
          </a:prstGeom>
        </p:spPr>
      </p:pic>
    </p:spTree>
    <p:extLst>
      <p:ext uri="{BB962C8B-B14F-4D97-AF65-F5344CB8AC3E}">
        <p14:creationId xmlns:p14="http://schemas.microsoft.com/office/powerpoint/2010/main" val="2765523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引用スライド">
    <p:spTree>
      <p:nvGrpSpPr>
        <p:cNvPr id="1" name=""/>
        <p:cNvGrpSpPr/>
        <p:nvPr/>
      </p:nvGrpSpPr>
      <p:grpSpPr>
        <a:xfrm>
          <a:off x="0" y="0"/>
          <a:ext cx="0" cy="0"/>
          <a:chOff x="0" y="0"/>
          <a:chExt cx="0" cy="0"/>
        </a:xfrm>
      </p:grpSpPr>
      <p:sp>
        <p:nvSpPr>
          <p:cNvPr id="5" name="Title 4"/>
          <p:cNvSpPr>
            <a:spLocks noGrp="1"/>
          </p:cNvSpPr>
          <p:nvPr>
            <p:ph type="title"/>
          </p:nvPr>
        </p:nvSpPr>
        <p:spPr>
          <a:xfrm>
            <a:off x="1101438" y="2963865"/>
            <a:ext cx="10235966" cy="917575"/>
          </a:xfrm>
        </p:spPr>
        <p:txBody>
          <a:bodyPr anchor="ctr" anchorCtr="0"/>
          <a:lstStyle>
            <a:lvl1pPr algn="l">
              <a:defRPr>
                <a:gradFill>
                  <a:gsLst>
                    <a:gs pos="1250">
                      <a:schemeClr val="tx1"/>
                    </a:gs>
                    <a:gs pos="100000">
                      <a:schemeClr val="tx1"/>
                    </a:gs>
                  </a:gsLst>
                  <a:lin ang="5400000" scaled="0"/>
                </a:gra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1921367554"/>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solidFill>
                  <a:srgbClr val="1A1A1A"/>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9" y="1212851"/>
            <a:ext cx="11887200" cy="2708434"/>
          </a:xfrm>
        </p:spPr>
        <p:txBody>
          <a:bodyPr/>
          <a:lstStyle>
            <a:lvl1pPr marL="0" indent="0">
              <a:buNone/>
              <a:defRPr sz="3600">
                <a:gradFill>
                  <a:gsLst>
                    <a:gs pos="1250">
                      <a:schemeClr val="tx2"/>
                    </a:gs>
                    <a:gs pos="99000">
                      <a:schemeClr val="tx2"/>
                    </a:gs>
                  </a:gsLst>
                  <a:lin ang="5400000" scaled="0"/>
                </a:gradFill>
                <a:latin typeface="+mn-lt"/>
                <a:ea typeface="+mn-ea"/>
              </a:defRPr>
            </a:lvl1pPr>
            <a:lvl2pPr marL="0" indent="0">
              <a:buFontTx/>
              <a:buNone/>
              <a:defRPr sz="3200">
                <a:latin typeface="+mn-lt"/>
                <a:ea typeface="+mn-ea"/>
              </a:defRPr>
            </a:lvl2pPr>
            <a:lvl3pPr marL="228594" indent="0">
              <a:buNone/>
              <a:defRPr sz="2800">
                <a:latin typeface="+mn-lt"/>
                <a:ea typeface="+mn-ea"/>
              </a:defRPr>
            </a:lvl3pPr>
            <a:lvl4pPr marL="457186" indent="0">
              <a:buNone/>
              <a:defRPr sz="2400">
                <a:latin typeface="+mn-lt"/>
                <a:ea typeface="+mn-ea"/>
              </a:defRPr>
            </a:lvl4pPr>
            <a:lvl5pPr marL="68578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2390993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57847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262158"/>
          </a:xfrm>
        </p:spPr>
        <p:txBody>
          <a:bodyPr>
            <a:spAutoFit/>
          </a:bodyPr>
          <a:lstStyle>
            <a:lvl1pPr>
              <a:defRPr sz="3600">
                <a:latin typeface="+mn-lt"/>
                <a:ea typeface="+mn-ea"/>
              </a:defRPr>
            </a:lvl1pPr>
            <a:lvl2pPr>
              <a:defRPr sz="3200">
                <a:latin typeface="+mn-lt"/>
                <a:ea typeface="+mn-ea"/>
              </a:defRPr>
            </a:lvl2pPr>
            <a:lvl3pPr>
              <a:defRPr sz="2800">
                <a:latin typeface="+mn-lt"/>
                <a:ea typeface="+mn-ea"/>
              </a:defRPr>
            </a:lvl3pPr>
            <a:lvl4pPr>
              <a:defRPr sz="24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solidFill>
                  <a:schemeClr val="tx1"/>
                </a:soli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2266253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3143647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ブランク 黒">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1ECD6B-5BD7-450C-86CE-9007F0DAB0AA}"/>
              </a:ext>
            </a:extLst>
          </p:cNvPr>
          <p:cNvSpPr txBox="1"/>
          <p:nvPr userDrawn="1"/>
        </p:nvSpPr>
        <p:spPr>
          <a:xfrm>
            <a:off x="9458597" y="6140708"/>
            <a:ext cx="2985297" cy="853907"/>
          </a:xfrm>
          <a:prstGeom prst="rect">
            <a:avLst/>
          </a:prstGeom>
          <a:noFill/>
        </p:spPr>
        <p:txBody>
          <a:bodyPr wrap="none" lIns="248694" tIns="198955" rIns="248694" bIns="198955" rtlCol="0">
            <a:spAutoFit/>
          </a:bodyPr>
          <a:lstStyle/>
          <a:p>
            <a:pPr>
              <a:lnSpc>
                <a:spcPct val="90000"/>
              </a:lnSpc>
              <a:spcAft>
                <a:spcPts val="816"/>
              </a:spcAft>
            </a:pPr>
            <a:r>
              <a:rPr kumimoji="1" lang="en-US" altLang="ja-JP" sz="3264">
                <a:gradFill>
                  <a:gsLst>
                    <a:gs pos="2917">
                      <a:schemeClr val="tx1"/>
                    </a:gs>
                    <a:gs pos="30000">
                      <a:schemeClr val="tx1"/>
                    </a:gs>
                  </a:gsLst>
                  <a:lin ang="5400000" scaled="0"/>
                </a:gradFill>
                <a:latin typeface="+mj-lt"/>
              </a:rPr>
              <a:t>de:code 2020</a:t>
            </a:r>
            <a:endParaRPr kumimoji="1" lang="ja-JP" altLang="en-US" sz="3264"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879312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開発者向けコー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solidFill>
                  <a:schemeClr val="tx2"/>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a:xfrm>
            <a:off x="274639" y="1212851"/>
            <a:ext cx="11887200" cy="3231654"/>
          </a:xfrm>
        </p:spPr>
        <p:txBody>
          <a:bodyPr/>
          <a:lstStyle>
            <a:lvl1pPr marL="0" indent="0" defTabSz="431787">
              <a:spcBef>
                <a:spcPts val="0"/>
              </a:spcBef>
              <a:buNone/>
              <a:defRPr sz="3300">
                <a:gradFill>
                  <a:gsLst>
                    <a:gs pos="1250">
                      <a:schemeClr val="tx2"/>
                    </a:gs>
                    <a:gs pos="99000">
                      <a:schemeClr val="tx2"/>
                    </a:gs>
                  </a:gsLst>
                  <a:lin ang="5400000" scaled="0"/>
                </a:gradFill>
                <a:latin typeface="Consolas" panose="020B0609020204030204" pitchFamily="49" charset="0"/>
                <a:ea typeface="+mn-ea"/>
              </a:defRPr>
            </a:lvl1pPr>
            <a:lvl2pPr marL="431987" indent="0">
              <a:spcBef>
                <a:spcPts val="0"/>
              </a:spcBef>
              <a:buFontTx/>
              <a:buNone/>
              <a:tabLst>
                <a:tab pos="444487" algn="l"/>
              </a:tabLst>
              <a:defRPr sz="3300">
                <a:latin typeface="Consolas" panose="020B0609020204030204" pitchFamily="49" charset="0"/>
                <a:ea typeface="+mn-ea"/>
              </a:defRPr>
            </a:lvl2pPr>
            <a:lvl3pPr marL="863974" indent="0">
              <a:spcBef>
                <a:spcPts val="0"/>
              </a:spcBef>
              <a:buNone/>
              <a:defRPr sz="3300">
                <a:latin typeface="Consolas" panose="020B0609020204030204" pitchFamily="49" charset="0"/>
                <a:ea typeface="+mn-ea"/>
              </a:defRPr>
            </a:lvl3pPr>
            <a:lvl4pPr marL="1295962" indent="0">
              <a:spcBef>
                <a:spcPts val="0"/>
              </a:spcBef>
              <a:buNone/>
              <a:defRPr sz="3300">
                <a:latin typeface="Consolas" panose="020B0609020204030204" pitchFamily="49" charset="0"/>
                <a:ea typeface="+mn-ea"/>
              </a:defRPr>
            </a:lvl4pPr>
            <a:lvl5pPr marL="1727949" indent="0">
              <a:spcBef>
                <a:spcPts val="0"/>
              </a:spcBef>
              <a:buNone/>
              <a:defRPr sz="3300">
                <a:latin typeface="Consolas" panose="020B0609020204030204" pitchFamily="49" charset="0"/>
                <a:ea typeface="+mn-ea"/>
              </a:defRPr>
            </a:lvl5pPr>
            <a:lvl6pPr marL="2159936" indent="0">
              <a:spcBef>
                <a:spcPts val="0"/>
              </a:spcBef>
              <a:buFontTx/>
              <a:buNone/>
              <a:defRPr sz="3300">
                <a:latin typeface="Consolas" panose="020B0609020204030204" pitchFamily="49" charset="0"/>
              </a:defRPr>
            </a:lvl6pPr>
          </a:lstStyle>
          <a:p>
            <a:pPr lvl="0"/>
            <a:r>
              <a:rPr lang="en-US"/>
              <a:t>Consolas</a:t>
            </a:r>
          </a:p>
          <a:p>
            <a:pPr lvl="1"/>
            <a:r>
              <a:rPr lang="en-US"/>
              <a:t>Consolas</a:t>
            </a:r>
          </a:p>
          <a:p>
            <a:pPr lvl="2"/>
            <a:r>
              <a:rPr lang="en-US" altLang="ja-JP"/>
              <a:t>Consolas</a:t>
            </a:r>
          </a:p>
          <a:p>
            <a:pPr lvl="3"/>
            <a:r>
              <a:rPr lang="en-US" altLang="ja-JP"/>
              <a:t>Consolas</a:t>
            </a:r>
          </a:p>
          <a:p>
            <a:pPr lvl="4"/>
            <a:r>
              <a:rPr lang="en-US" altLang="ja-JP"/>
              <a:t>Consolas</a:t>
            </a:r>
          </a:p>
          <a:p>
            <a:pPr lvl="5"/>
            <a:r>
              <a:rPr lang="en-US" sz="3300">
                <a:latin typeface="Consolas" panose="020B0609020204030204" pitchFamily="49" charset="0"/>
              </a:rPr>
              <a:t>Consolas</a:t>
            </a:r>
            <a:endParaRPr lang="en-US"/>
          </a:p>
        </p:txBody>
      </p:sp>
    </p:spTree>
    <p:extLst>
      <p:ext uri="{BB962C8B-B14F-4D97-AF65-F5344CB8AC3E}">
        <p14:creationId xmlns:p14="http://schemas.microsoft.com/office/powerpoint/2010/main" val="1929631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solidFill>
                  <a:schemeClr val="tx2"/>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9"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6" name="Text Placeholder 5"/>
          <p:cNvSpPr>
            <a:spLocks noGrp="1"/>
          </p:cNvSpPr>
          <p:nvPr>
            <p:ph type="body" sz="quarter" idx="10"/>
          </p:nvPr>
        </p:nvSpPr>
        <p:spPr>
          <a:xfrm>
            <a:off x="286529" y="1913087"/>
            <a:ext cx="11887200" cy="2646878"/>
          </a:xfrm>
        </p:spPr>
        <p:txBody>
          <a:bodyPr/>
          <a:lstStyle>
            <a:lvl1pPr marL="0" indent="0">
              <a:buNone/>
              <a:defRPr sz="3600">
                <a:gradFill>
                  <a:gsLst>
                    <a:gs pos="1250">
                      <a:schemeClr val="tx2"/>
                    </a:gs>
                    <a:gs pos="99000">
                      <a:schemeClr val="tx2"/>
                    </a:gs>
                  </a:gsLst>
                  <a:lin ang="5400000" scaled="0"/>
                </a:gradFill>
                <a:latin typeface="+mn-lt"/>
                <a:ea typeface="+mn-ea"/>
              </a:defRPr>
            </a:lvl1pPr>
            <a:lvl2pPr marL="0" indent="0">
              <a:buFontTx/>
              <a:buNone/>
              <a:defRPr sz="3200">
                <a:latin typeface="+mn-lt"/>
                <a:ea typeface="+mn-ea"/>
              </a:defRPr>
            </a:lvl2pPr>
            <a:lvl3pPr marL="228594" indent="0">
              <a:buNone/>
              <a:defRPr sz="2800">
                <a:latin typeface="+mn-lt"/>
                <a:ea typeface="+mn-ea"/>
              </a:defRPr>
            </a:lvl3pPr>
            <a:lvl4pPr marL="457186" indent="0">
              <a:buNone/>
              <a:defRPr sz="2400">
                <a:latin typeface="+mn-lt"/>
                <a:ea typeface="+mn-ea"/>
              </a:defRPr>
            </a:lvl4pPr>
            <a:lvl5pPr marL="68578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31188068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9"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4" name="Text Placeholder 3"/>
          <p:cNvSpPr>
            <a:spLocks noGrp="1"/>
          </p:cNvSpPr>
          <p:nvPr>
            <p:ph type="body" sz="quarter" idx="10"/>
          </p:nvPr>
        </p:nvSpPr>
        <p:spPr>
          <a:xfrm>
            <a:off x="279400" y="1917704"/>
            <a:ext cx="11887200" cy="2262158"/>
          </a:xfrm>
        </p:spPr>
        <p:txBody>
          <a:bodyPr>
            <a:spAutoFit/>
          </a:bodyPr>
          <a:lstStyle>
            <a:lvl1pPr>
              <a:defRPr sz="3600">
                <a:latin typeface="+mn-lt"/>
                <a:ea typeface="+mn-ea"/>
              </a:defRPr>
            </a:lvl1pPr>
            <a:lvl2pPr>
              <a:defRPr sz="3200">
                <a:latin typeface="+mn-lt"/>
                <a:ea typeface="+mn-ea"/>
              </a:defRPr>
            </a:lvl2pPr>
            <a:lvl3pPr>
              <a:defRPr sz="2800">
                <a:latin typeface="+mn-lt"/>
                <a:ea typeface="+mn-ea"/>
              </a:defRPr>
            </a:lvl3pPr>
            <a:lvl4pPr>
              <a:defRPr sz="24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Tree>
    <p:extLst>
      <p:ext uri="{BB962C8B-B14F-4D97-AF65-F5344CB8AC3E}">
        <p14:creationId xmlns:p14="http://schemas.microsoft.com/office/powerpoint/2010/main" val="274341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solidFill>
                  <a:schemeClr val="tx2"/>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9" y="1223356"/>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22453766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ブランク アクセントカラー">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809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右半分写真 薄灰色">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9"/>
            <a:ext cx="5486399" cy="849463"/>
          </a:xfrm>
        </p:spPr>
        <p:txBody>
          <a:bodyPr>
            <a:spAutoFit/>
          </a:bodyPr>
          <a:lstStyle>
            <a:lvl1pPr>
              <a:defRPr sz="4800" baseline="0">
                <a:gradFill>
                  <a:gsLst>
                    <a:gs pos="1250">
                      <a:schemeClr val="tx1"/>
                    </a:gs>
                    <a:gs pos="100000">
                      <a:schemeClr val="tx1"/>
                    </a:gs>
                  </a:gsLst>
                  <a:lin ang="5400000" scaled="0"/>
                </a:gradFill>
                <a:latin typeface="+mj-lt"/>
                <a:ea typeface="+mj-ea"/>
              </a:defRPr>
            </a:lvl1pPr>
          </a:lstStyle>
          <a:p>
            <a:r>
              <a:rPr lang="en-US"/>
              <a:t>50/50 photo layout</a:t>
            </a:r>
          </a:p>
        </p:txBody>
      </p:sp>
      <p:sp>
        <p:nvSpPr>
          <p:cNvPr id="5" name="Picture Placeholder 4"/>
          <p:cNvSpPr>
            <a:spLocks noGrp="1"/>
          </p:cNvSpPr>
          <p:nvPr>
            <p:ph type="pic" sz="quarter" idx="10"/>
          </p:nvPr>
        </p:nvSpPr>
        <p:spPr bwMode="ltGray">
          <a:xfrm>
            <a:off x="6219827" y="3"/>
            <a:ext cx="6216650" cy="6992587"/>
          </a:xfrm>
          <a:blipFill dpi="0" rotWithShape="1">
            <a:blip r:embed="rId2"/>
            <a:srcRect/>
            <a:stretch>
              <a:fillRect/>
            </a:stretch>
          </a:blipFill>
        </p:spPr>
        <p:txBody>
          <a:bodyPr tIns="548640" anchor="ctr" anchorCtr="0">
            <a:noAutofit/>
          </a:bodyPr>
          <a:lstStyle>
            <a:lvl1pPr marL="0" indent="0" algn="ctr">
              <a:buNone/>
              <a:defRPr sz="1601" b="1" cap="none" baseline="0">
                <a:gradFill>
                  <a:gsLst>
                    <a:gs pos="0">
                      <a:srgbClr val="FFFFFF"/>
                    </a:gs>
                    <a:gs pos="27000">
                      <a:srgbClr val="FFFFFF"/>
                    </a:gs>
                  </a:gsLst>
                  <a:lin ang="5400000" scaled="0"/>
                </a:gradFill>
                <a:latin typeface="+mn-lt"/>
              </a:defRPr>
            </a:lvl1pPr>
          </a:lstStyle>
          <a:p>
            <a:r>
              <a:rPr lang="ja-JP" altLang="en-US"/>
              <a:t>図を追加</a:t>
            </a:r>
            <a:endParaRPr lang="en-US"/>
          </a:p>
        </p:txBody>
      </p:sp>
    </p:spTree>
    <p:extLst>
      <p:ext uri="{BB962C8B-B14F-4D97-AF65-F5344CB8AC3E}">
        <p14:creationId xmlns:p14="http://schemas.microsoft.com/office/powerpoint/2010/main" val="549324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508379"/>
          </a:xfrm>
        </p:spPr>
        <p:txBody>
          <a:bodyPr>
            <a:spAutoFit/>
          </a:bodyPr>
          <a:lstStyle>
            <a:lvl1pPr>
              <a:defRPr sz="4000">
                <a:latin typeface="+mn-lt"/>
                <a:ea typeface="+mn-ea"/>
              </a:defRPr>
            </a:lvl1pPr>
            <a:lvl2pPr>
              <a:defRPr sz="3600">
                <a:latin typeface="+mn-lt"/>
                <a:ea typeface="+mn-ea"/>
              </a:defRPr>
            </a:lvl2pPr>
            <a:lvl3pPr>
              <a:defRPr sz="3200">
                <a:latin typeface="+mn-lt"/>
                <a:ea typeface="+mn-ea"/>
              </a:defRPr>
            </a:lvl3pPr>
            <a:lvl4pPr>
              <a:defRPr sz="28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46156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28625784-8335-4D2D-BC82-7E7CFF4D82A3}"/>
              </a:ext>
            </a:extLst>
          </p:cNvPr>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7256E492-F940-4362-BF4F-08C32C81D580}"/>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069674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1075696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icrosoft Learn おすすめコンテンツ">
    <p:spTree>
      <p:nvGrpSpPr>
        <p:cNvPr id="1" name=""/>
        <p:cNvGrpSpPr/>
        <p:nvPr/>
      </p:nvGrpSpPr>
      <p:grpSpPr>
        <a:xfrm>
          <a:off x="0" y="0"/>
          <a:ext cx="0" cy="0"/>
          <a:chOff x="0" y="0"/>
          <a:chExt cx="0" cy="0"/>
        </a:xfrm>
      </p:grpSpPr>
      <p:sp>
        <p:nvSpPr>
          <p:cNvPr id="3" name="テキスト プレースホルダー 11">
            <a:extLst>
              <a:ext uri="{FF2B5EF4-FFF2-40B4-BE49-F238E27FC236}">
                <a16:creationId xmlns:a16="http://schemas.microsoft.com/office/drawing/2014/main" id="{FA02C144-B9CB-4308-9FC5-3D0A9050EABA}"/>
              </a:ext>
            </a:extLst>
          </p:cNvPr>
          <p:cNvSpPr>
            <a:spLocks noGrp="1"/>
          </p:cNvSpPr>
          <p:nvPr>
            <p:ph type="body" sz="quarter" idx="12" hasCustomPrompt="1"/>
          </p:nvPr>
        </p:nvSpPr>
        <p:spPr>
          <a:xfrm>
            <a:off x="481151" y="1333183"/>
            <a:ext cx="11537934" cy="2400657"/>
          </a:xfrm>
        </p:spPr>
        <p:txBody>
          <a:bodyPr/>
          <a:lstStyle>
            <a:lvl1pPr marL="0" marR="0" indent="0" algn="l" defTabSz="932715" rtl="0" eaLnBrk="1" fontAlgn="auto" latinLnBrk="0" hangingPunct="1">
              <a:lnSpc>
                <a:spcPct val="100000"/>
              </a:lnSpc>
              <a:spcBef>
                <a:spcPts val="600"/>
              </a:spcBef>
              <a:spcAft>
                <a:spcPts val="0"/>
              </a:spcAft>
              <a:buClrTx/>
              <a:buSzPct val="90000"/>
              <a:buFontTx/>
              <a:buNone/>
              <a:tabLst/>
              <a:defRPr sz="2400">
                <a:solidFill>
                  <a:schemeClr val="tx1"/>
                </a:solidFill>
              </a:defRPr>
            </a:lvl1pPr>
          </a:lstStyle>
          <a:p>
            <a:pPr lvl="0" defTabSz="932715">
              <a:spcBef>
                <a:spcPts val="600"/>
              </a:spcBef>
              <a:buSzPct val="90000"/>
              <a:defRPr/>
            </a:pPr>
            <a:r>
              <a:rPr kumimoji="1" lang="ja-JP" altLang="en-US"/>
              <a:t>本セッションを受講された方に、さらなる情報収集および学習のために受講いただきたい </a:t>
            </a:r>
            <a:br>
              <a:rPr kumimoji="1" lang="en-US" altLang="ja-JP"/>
            </a:br>
            <a:r>
              <a:rPr kumimoji="1" lang="ja-JP" altLang="en-US"/>
              <a:t>ラーニングパスやモジュールを紹介ください。</a:t>
            </a:r>
            <a:r>
              <a:rPr kumimoji="1" lang="en-US" altLang="ja-JP"/>
              <a:t>(</a:t>
            </a:r>
            <a:r>
              <a:rPr kumimoji="1" lang="ja-JP" altLang="en-US"/>
              <a:t>編集ください</a:t>
            </a:r>
            <a:r>
              <a:rPr kumimoji="1" lang="en-US" altLang="ja-JP"/>
              <a:t>)</a:t>
            </a:r>
            <a:br>
              <a:rPr kumimoji="1" lang="en-US" altLang="ja-JP"/>
            </a:br>
            <a:br>
              <a:rPr kumimoji="1" lang="en-US" altLang="ja-JP"/>
            </a:br>
            <a:r>
              <a:rPr kumimoji="1" lang="ja-JP" altLang="en-US" sz="2400"/>
              <a:t>例 </a:t>
            </a:r>
            <a:r>
              <a:rPr kumimoji="1" lang="en-US" altLang="ja-JP" sz="2400"/>
              <a:t>:</a:t>
            </a:r>
            <a:br>
              <a:rPr kumimoji="1" lang="en-US" altLang="ja-JP" sz="2400"/>
            </a:br>
            <a:r>
              <a:rPr kumimoji="1" lang="en-US" altLang="ja-JP" sz="2400"/>
              <a:t>Azure </a:t>
            </a:r>
            <a:r>
              <a:rPr kumimoji="1" lang="ja-JP" altLang="en-US" sz="2400"/>
              <a:t>の基礎</a:t>
            </a:r>
            <a:br>
              <a:rPr kumimoji="1" lang="en-US" altLang="ja-JP" sz="2400"/>
            </a:br>
            <a:r>
              <a:rPr lang="en-US" altLang="ja-JP" sz="2400">
                <a:hlinkClick r:id="rId2"/>
              </a:rPr>
              <a:t>https://docs.microsoft.com/ja-jp/learn/paths/azure-fundamentals/</a:t>
            </a:r>
            <a:endParaRPr kumimoji="1" lang="ja-JP" altLang="en-US" sz="2400"/>
          </a:p>
        </p:txBody>
      </p:sp>
      <p:sp>
        <p:nvSpPr>
          <p:cNvPr id="5" name="正方形/長方形 4">
            <a:extLst>
              <a:ext uri="{FF2B5EF4-FFF2-40B4-BE49-F238E27FC236}">
                <a16:creationId xmlns:a16="http://schemas.microsoft.com/office/drawing/2014/main" id="{FC7EEDBD-973B-4652-96CB-E19EF7F89E43}"/>
              </a:ext>
            </a:extLst>
          </p:cNvPr>
          <p:cNvSpPr/>
          <p:nvPr userDrawn="1"/>
        </p:nvSpPr>
        <p:spPr>
          <a:xfrm>
            <a:off x="274640" y="295278"/>
            <a:ext cx="8968983" cy="846555"/>
          </a:xfrm>
          <a:prstGeom prst="rect">
            <a:avLst/>
          </a:prstGeom>
        </p:spPr>
        <p:txBody>
          <a:bodyPr wrap="none" lIns="147600" tIns="90000" rIns="147600" bIns="90000">
            <a:spAutoFit/>
          </a:bodyPr>
          <a:lstStyle/>
          <a:p>
            <a:pPr>
              <a:lnSpc>
                <a:spcPct val="90000"/>
              </a:lnSpc>
            </a:pPr>
            <a:r>
              <a:rPr lang="en-US" altLang="ja-JP" sz="4800"/>
              <a:t>Microsoft Learn </a:t>
            </a:r>
            <a:r>
              <a:rPr lang="ja-JP" altLang="en-US" sz="4800"/>
              <a:t>おすすめコンテンツ</a:t>
            </a:r>
          </a:p>
        </p:txBody>
      </p:sp>
    </p:spTree>
    <p:extLst>
      <p:ext uri="{BB962C8B-B14F-4D97-AF65-F5344CB8AC3E}">
        <p14:creationId xmlns:p14="http://schemas.microsoft.com/office/powerpoint/2010/main" val="2938361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おすすめコンテンツ">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A737B20D-42B8-49E3-8990-07CD7FC1A032}"/>
              </a:ext>
            </a:extLst>
          </p:cNvPr>
          <p:cNvSpPr/>
          <p:nvPr userDrawn="1"/>
        </p:nvSpPr>
        <p:spPr>
          <a:xfrm>
            <a:off x="481152" y="300770"/>
            <a:ext cx="646331" cy="646331"/>
          </a:xfrm>
          <a:prstGeom prst="rect">
            <a:avLst/>
          </a:prstGeom>
        </p:spPr>
        <p:txBody>
          <a:bodyPr wrap="none">
            <a:spAutoFit/>
          </a:bodyPr>
          <a:lstStyle/>
          <a:p>
            <a:r>
              <a:rPr lang="ja-JP" altLang="en-US" sz="3600" b="1">
                <a:latin typeface="+mj-lt"/>
                <a:ea typeface="+mj-ea"/>
              </a:rPr>
              <a:t>　</a:t>
            </a:r>
          </a:p>
        </p:txBody>
      </p:sp>
      <p:sp>
        <p:nvSpPr>
          <p:cNvPr id="13" name="テキスト プレースホルダー 11">
            <a:extLst>
              <a:ext uri="{FF2B5EF4-FFF2-40B4-BE49-F238E27FC236}">
                <a16:creationId xmlns:a16="http://schemas.microsoft.com/office/drawing/2014/main" id="{8E84874F-1BAE-4232-98EB-13176AD79BC6}"/>
              </a:ext>
            </a:extLst>
          </p:cNvPr>
          <p:cNvSpPr>
            <a:spLocks noGrp="1"/>
          </p:cNvSpPr>
          <p:nvPr>
            <p:ph type="body" sz="quarter" idx="12" hasCustomPrompt="1"/>
          </p:nvPr>
        </p:nvSpPr>
        <p:spPr>
          <a:xfrm>
            <a:off x="481151" y="1333183"/>
            <a:ext cx="11537934" cy="923330"/>
          </a:xfrm>
        </p:spPr>
        <p:txBody>
          <a:bodyPr/>
          <a:lstStyle>
            <a:lvl1pPr marL="0" marR="0" indent="0" algn="l" defTabSz="932715" rtl="0" eaLnBrk="1" fontAlgn="auto" latinLnBrk="0" hangingPunct="1">
              <a:lnSpc>
                <a:spcPct val="100000"/>
              </a:lnSpc>
              <a:spcBef>
                <a:spcPts val="600"/>
              </a:spcBef>
              <a:spcAft>
                <a:spcPts val="0"/>
              </a:spcAft>
              <a:buClrTx/>
              <a:buSzPct val="90000"/>
              <a:buFontTx/>
              <a:buNone/>
              <a:tabLst/>
              <a:defRPr sz="2400">
                <a:solidFill>
                  <a:schemeClr val="tx1"/>
                </a:solidFill>
              </a:defRPr>
            </a:lvl1pPr>
          </a:lstStyle>
          <a:p>
            <a:pPr lvl="0"/>
            <a:r>
              <a:rPr kumimoji="1" lang="ja-JP" altLang="en-US"/>
              <a:t>本セッションを受講された方に、さらなる情報収集および学習のために紹介したい </a:t>
            </a:r>
            <a:br>
              <a:rPr kumimoji="1" lang="en-US" altLang="ja-JP"/>
            </a:br>
            <a:r>
              <a:rPr kumimoji="1" lang="ja-JP" altLang="en-US"/>
              <a:t>コンテンツ、セミナーなどがありましたら紹介ください。 </a:t>
            </a:r>
            <a:r>
              <a:rPr kumimoji="1" lang="en-US" altLang="ja-JP"/>
              <a:t>(</a:t>
            </a:r>
            <a:r>
              <a:rPr kumimoji="1" lang="ja-JP" altLang="en-US"/>
              <a:t>編集ください</a:t>
            </a:r>
            <a:r>
              <a:rPr kumimoji="1" lang="en-US" altLang="ja-JP"/>
              <a:t>)</a:t>
            </a:r>
          </a:p>
        </p:txBody>
      </p:sp>
      <p:sp>
        <p:nvSpPr>
          <p:cNvPr id="6" name="Title 1">
            <a:extLst>
              <a:ext uri="{FF2B5EF4-FFF2-40B4-BE49-F238E27FC236}">
                <a16:creationId xmlns:a16="http://schemas.microsoft.com/office/drawing/2014/main" id="{3F24942B-E5AF-483C-ACDA-F8D197A4A8F0}"/>
              </a:ext>
            </a:extLst>
          </p:cNvPr>
          <p:cNvSpPr>
            <a:spLocks noGrp="1"/>
          </p:cNvSpPr>
          <p:nvPr>
            <p:ph type="title" hasCustomPrompt="1"/>
          </p:nvPr>
        </p:nvSpPr>
        <p:spPr>
          <a:xfrm>
            <a:off x="274640" y="295278"/>
            <a:ext cx="11889564" cy="917575"/>
          </a:xfrm>
        </p:spPr>
        <p:txBody>
          <a:bodyPr/>
          <a:lstStyle>
            <a:lvl1pPr>
              <a:defRPr>
                <a:solidFill>
                  <a:schemeClr val="tx2"/>
                </a:solidFill>
                <a:latin typeface="+mj-lt"/>
                <a:ea typeface="+mj-ea"/>
              </a:defRPr>
            </a:lvl1pPr>
          </a:lstStyle>
          <a:p>
            <a:r>
              <a:rPr lang="ja-JP" altLang="en-US"/>
              <a:t>おすすめコンテンツ </a:t>
            </a:r>
            <a:r>
              <a:rPr lang="en-US" altLang="ja-JP"/>
              <a:t>(</a:t>
            </a:r>
            <a:r>
              <a:rPr lang="ja-JP" altLang="en-US"/>
              <a:t>タイトルは編集ください</a:t>
            </a:r>
            <a:r>
              <a:rPr lang="en-US" altLang="ja-JP"/>
              <a:t>)</a:t>
            </a:r>
            <a:endParaRPr lang="en-US"/>
          </a:p>
        </p:txBody>
      </p:sp>
    </p:spTree>
    <p:extLst>
      <p:ext uri="{BB962C8B-B14F-4D97-AF65-F5344CB8AC3E}">
        <p14:creationId xmlns:p14="http://schemas.microsoft.com/office/powerpoint/2010/main" val="796492592"/>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締めのスライド">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9566" y="6181439"/>
            <a:ext cx="11887199" cy="457006"/>
          </a:xfrm>
          <a:prstGeom prst="rect">
            <a:avLst/>
          </a:prstGeom>
          <a:noFill/>
          <a:ln w="12700">
            <a:noFill/>
            <a:miter lim="800000"/>
            <a:headEnd type="none" w="sm" len="sm"/>
            <a:tailEnd type="none" w="sm" len="sm"/>
          </a:ln>
          <a:effectLst/>
        </p:spPr>
        <p:txBody>
          <a:bodyPr vert="horz" wrap="square" lIns="182854" tIns="146283" rIns="182854" bIns="146283" numCol="1" anchor="ctr" anchorCtr="0" compatLnSpc="1">
            <a:prstTxWarp prst="textNoShape">
              <a:avLst/>
            </a:prstTxWarp>
            <a:spAutoFit/>
          </a:bodyPr>
          <a:lstStyle/>
          <a:p>
            <a:pPr defTabSz="932263" eaLnBrk="0" hangingPunct="0"/>
            <a:r>
              <a:rPr lang="en-US" sz="1050">
                <a:solidFill>
                  <a:schemeClr val="bg1"/>
                </a:solidFill>
                <a:latin typeface="+mn-lt"/>
                <a:ea typeface="+mn-ea"/>
                <a:cs typeface="Segoe UI" panose="020B0502040204020203" pitchFamily="34" charset="0"/>
              </a:rPr>
              <a:t>© 2018 Microsoft Corporation. All rights reserved. </a:t>
            </a:r>
          </a:p>
        </p:txBody>
      </p:sp>
      <p:sp>
        <p:nvSpPr>
          <p:cNvPr id="4" name="正方形/長方形 3"/>
          <p:cNvSpPr/>
          <p:nvPr userDrawn="1"/>
        </p:nvSpPr>
        <p:spPr>
          <a:xfrm>
            <a:off x="242773" y="6589945"/>
            <a:ext cx="10800000" cy="246221"/>
          </a:xfrm>
          <a:prstGeom prst="rect">
            <a:avLst/>
          </a:prstGeom>
        </p:spPr>
        <p:txBody>
          <a:bodyPr wrap="square">
            <a:spAutoFit/>
          </a:bodyPr>
          <a:lstStyle/>
          <a:p>
            <a:pPr algn="l"/>
            <a:r>
              <a:rPr lang="ja-JP" altLang="en-US" sz="1000">
                <a:solidFill>
                  <a:schemeClr val="bg1"/>
                </a:solidFill>
                <a:latin typeface="+mn-lt"/>
                <a:ea typeface="+mn-ea"/>
              </a:rPr>
              <a:t>本情報の内容（添付文書、リンク先などを含む）は、作成日時点でのものであり、予告なく変更される場合があります。</a:t>
            </a:r>
          </a:p>
        </p:txBody>
      </p:sp>
      <p:sp>
        <p:nvSpPr>
          <p:cNvPr id="7" name="Text Box 3">
            <a:extLst>
              <a:ext uri="{FF2B5EF4-FFF2-40B4-BE49-F238E27FC236}">
                <a16:creationId xmlns:a16="http://schemas.microsoft.com/office/drawing/2014/main" id="{CEA86CFD-1FDA-4794-B4A1-63017786B154}"/>
              </a:ext>
            </a:extLst>
          </p:cNvPr>
          <p:cNvSpPr txBox="1">
            <a:spLocks noChangeArrowheads="1"/>
          </p:cNvSpPr>
          <p:nvPr userDrawn="1"/>
        </p:nvSpPr>
        <p:spPr bwMode="blackWhite">
          <a:xfrm>
            <a:off x="314256" y="6101425"/>
            <a:ext cx="8788830" cy="941796"/>
          </a:xfrm>
          <a:prstGeom prst="rect">
            <a:avLst/>
          </a:prstGeom>
          <a:noFill/>
          <a:ln w="12700">
            <a:noFill/>
            <a:miter lim="800000"/>
            <a:headEnd type="none" w="sm" len="sm"/>
            <a:tailEnd type="none" w="sm" len="sm"/>
          </a:ln>
          <a:effectLst/>
        </p:spPr>
        <p:txBody>
          <a:bodyPr vert="horz" wrap="square" lIns="182880" tIns="146304" rIns="182880" bIns="146304" numCol="1" anchor="ctr" anchorCtr="0" compatLnSpc="1">
            <a:prstTxWarp prst="textNoShape">
              <a:avLst/>
            </a:prstTxWarp>
            <a:spAutoFit/>
          </a:bodyPr>
          <a:lstStyle/>
          <a:p>
            <a:pPr defTabSz="932290" eaLnBrk="0" hangingPunct="0"/>
            <a:r>
              <a:rPr lang="en-US" sz="1050">
                <a:solidFill>
                  <a:schemeClr val="bg2"/>
                </a:solidFill>
                <a:latin typeface="+mn-lt"/>
                <a:ea typeface="+mn-ea"/>
                <a:cs typeface="Segoe UI" panose="020B0502040204020203" pitchFamily="34" charset="0"/>
              </a:rPr>
              <a:t>© 2020 Microsoft Corporation. All rights reserved. </a:t>
            </a:r>
          </a:p>
          <a:p>
            <a:pPr marL="0" marR="0" lvl="0" indent="0" algn="l" defTabSz="932290" rtl="0" eaLnBrk="0" fontAlgn="auto" latinLnBrk="0" hangingPunct="0">
              <a:lnSpc>
                <a:spcPct val="100000"/>
              </a:lnSpc>
              <a:spcBef>
                <a:spcPts val="0"/>
              </a:spcBef>
              <a:spcAft>
                <a:spcPts val="0"/>
              </a:spcAft>
              <a:buClrTx/>
              <a:buSzTx/>
              <a:buFontTx/>
              <a:buNone/>
              <a:tabLst/>
              <a:defRPr/>
            </a:pPr>
            <a:r>
              <a:rPr lang="ja-JP" altLang="en-US" sz="1050">
                <a:solidFill>
                  <a:schemeClr val="bg2"/>
                </a:solidFill>
                <a:latin typeface="+mn-lt"/>
                <a:ea typeface="+mn-ea"/>
              </a:rPr>
              <a:t>本情報の内容 </a:t>
            </a:r>
            <a:r>
              <a:rPr lang="en-US" altLang="ja-JP" sz="1050">
                <a:solidFill>
                  <a:schemeClr val="bg2"/>
                </a:solidFill>
                <a:latin typeface="+mn-lt"/>
                <a:ea typeface="+mn-ea"/>
              </a:rPr>
              <a:t>(</a:t>
            </a:r>
            <a:r>
              <a:rPr lang="ja-JP" altLang="en-US" sz="1050">
                <a:solidFill>
                  <a:schemeClr val="bg2"/>
                </a:solidFill>
                <a:latin typeface="+mn-lt"/>
                <a:ea typeface="+mn-ea"/>
              </a:rPr>
              <a:t>添付文書、リンク先などを含む</a:t>
            </a:r>
            <a:r>
              <a:rPr lang="en-US" altLang="ja-JP" sz="1050">
                <a:solidFill>
                  <a:schemeClr val="bg2"/>
                </a:solidFill>
                <a:latin typeface="+mn-lt"/>
                <a:ea typeface="+mn-ea"/>
              </a:rPr>
              <a:t>) </a:t>
            </a:r>
            <a:r>
              <a:rPr lang="ja-JP" altLang="en-US" sz="1050">
                <a:solidFill>
                  <a:schemeClr val="bg2"/>
                </a:solidFill>
                <a:latin typeface="+mn-lt"/>
                <a:ea typeface="+mn-ea"/>
              </a:rPr>
              <a:t>は、公開日時点のものであり、予告なく変更される場合があります。</a:t>
            </a:r>
            <a:endParaRPr lang="en-US" altLang="ja-JP" sz="1050">
              <a:solidFill>
                <a:schemeClr val="bg2"/>
              </a:solidFill>
              <a:latin typeface="+mn-lt"/>
              <a:ea typeface="+mn-ea"/>
            </a:endParaRPr>
          </a:p>
          <a:p>
            <a:r>
              <a:rPr lang="ja-JP" altLang="ja-JP" sz="1050" kern="1200">
                <a:solidFill>
                  <a:schemeClr val="bg2"/>
                </a:solidFill>
                <a:latin typeface="+mn-lt"/>
                <a:ea typeface="+mn-ea"/>
                <a:cs typeface="+mn-cs"/>
              </a:rPr>
              <a:t>本コンテンツの著作権、および本コンテンツ中に出てくる商標権、団体名、ロゴ、製品、サービスなどはそれぞれ、各権利保有者に帰属します</a:t>
            </a:r>
            <a:r>
              <a:rPr lang="ja-JP" altLang="en-US" sz="1050" kern="1200">
                <a:solidFill>
                  <a:schemeClr val="bg2"/>
                </a:solidFill>
                <a:latin typeface="+mn-lt"/>
                <a:ea typeface="+mn-ea"/>
                <a:cs typeface="+mn-cs"/>
              </a:rPr>
              <a:t>。</a:t>
            </a:r>
            <a:endParaRPr lang="ja-JP" altLang="ja-JP" sz="1050" kern="1200">
              <a:solidFill>
                <a:schemeClr val="bg2"/>
              </a:solidFill>
              <a:latin typeface="+mn-lt"/>
              <a:ea typeface="+mn-ea"/>
              <a:cs typeface="+mn-cs"/>
            </a:endParaRPr>
          </a:p>
          <a:p>
            <a:pPr marL="0" marR="0" lvl="0" indent="0" algn="l" defTabSz="932290" rtl="0" eaLnBrk="0" fontAlgn="auto" latinLnBrk="0" hangingPunct="0">
              <a:lnSpc>
                <a:spcPct val="100000"/>
              </a:lnSpc>
              <a:spcBef>
                <a:spcPts val="0"/>
              </a:spcBef>
              <a:spcAft>
                <a:spcPts val="0"/>
              </a:spcAft>
              <a:buClrTx/>
              <a:buSzTx/>
              <a:buFontTx/>
              <a:buNone/>
              <a:tabLst/>
              <a:defRPr/>
            </a:pPr>
            <a:endParaRPr lang="ja-JP" altLang="en-US" sz="1050">
              <a:solidFill>
                <a:schemeClr val="bg2"/>
              </a:solidFill>
              <a:latin typeface="+mn-lt"/>
              <a:ea typeface="+mn-ea"/>
            </a:endParaRPr>
          </a:p>
        </p:txBody>
      </p:sp>
      <p:pic>
        <p:nvPicPr>
          <p:cNvPr id="8" name="Picture 4">
            <a:extLst>
              <a:ext uri="{FF2B5EF4-FFF2-40B4-BE49-F238E27FC236}">
                <a16:creationId xmlns:a16="http://schemas.microsoft.com/office/drawing/2014/main" id="{880EA935-E2FF-49FF-A8D3-308A98837A78}"/>
              </a:ext>
            </a:extLst>
          </p:cNvPr>
          <p:cNvPicPr>
            <a:picLocks noChangeAspect="1"/>
          </p:cNvPicPr>
          <p:nvPr userDrawn="1"/>
        </p:nvPicPr>
        <p:blipFill>
          <a:blip r:embed="rId2"/>
          <a:stretch>
            <a:fillRect/>
          </a:stretch>
        </p:blipFill>
        <p:spPr bwMode="invGray">
          <a:xfrm>
            <a:off x="97557" y="2633166"/>
            <a:ext cx="3816424" cy="1403847"/>
          </a:xfrm>
          <a:prstGeom prst="rect">
            <a:avLst/>
          </a:prstGeom>
        </p:spPr>
      </p:pic>
    </p:spTree>
    <p:extLst>
      <p:ext uri="{BB962C8B-B14F-4D97-AF65-F5344CB8AC3E}">
        <p14:creationId xmlns:p14="http://schemas.microsoft.com/office/powerpoint/2010/main" val="1285112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黒背景 ノート">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315475"/>
          </a:xfrm>
          <a:prstGeom prst="rect">
            <a:avLst/>
          </a:prstGeom>
        </p:spPr>
        <p:txBody>
          <a:bodyPr/>
          <a:lstStyle>
            <a:lvl1pPr marL="290505" indent="-290505">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mn-ea"/>
                <a:cs typeface="Segoe UI" pitchFamily="34" charset="0"/>
              </a:defRPr>
            </a:lvl1pPr>
            <a:lvl2pPr marL="571483" indent="-280980">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mn-ea"/>
                <a:cs typeface="Segoe UI" pitchFamily="34" charset="0"/>
              </a:defRPr>
            </a:lvl2pPr>
            <a:lvl3pPr marL="861988" indent="-290505">
              <a:buClr>
                <a:schemeClr val="tx1"/>
              </a:buClr>
              <a:buSzPct val="90000"/>
              <a:buFont typeface="Arial" pitchFamily="34" charset="0"/>
              <a:buChar char="•"/>
              <a:defRPr sz="2000">
                <a:gradFill>
                  <a:gsLst>
                    <a:gs pos="1250">
                      <a:schemeClr val="tx1"/>
                    </a:gs>
                    <a:gs pos="100000">
                      <a:schemeClr val="tx1"/>
                    </a:gs>
                  </a:gsLst>
                  <a:lin ang="5400000" scaled="0"/>
                </a:gradFill>
                <a:latin typeface="+mn-lt"/>
                <a:ea typeface="+mn-ea"/>
                <a:cs typeface="Segoe UI" pitchFamily="34" charset="0"/>
              </a:defRPr>
            </a:lvl3pPr>
            <a:lvl4pPr marL="1090581" indent="-228594">
              <a:buClr>
                <a:schemeClr val="tx1"/>
              </a:buClr>
              <a:buSzPct val="90000"/>
              <a:buFont typeface="Arial" pitchFamily="34" charset="0"/>
              <a:buChar char="•"/>
              <a:defRPr sz="1801">
                <a:gradFill>
                  <a:gsLst>
                    <a:gs pos="1250">
                      <a:schemeClr val="tx1"/>
                    </a:gs>
                    <a:gs pos="100000">
                      <a:schemeClr val="tx1"/>
                    </a:gs>
                  </a:gsLst>
                  <a:lin ang="5400000" scaled="0"/>
                </a:gradFill>
                <a:latin typeface="+mn-lt"/>
                <a:ea typeface="+mn-ea"/>
                <a:cs typeface="Segoe UI" pitchFamily="34" charset="0"/>
              </a:defRPr>
            </a:lvl4pPr>
            <a:lvl5pPr marL="1319174" indent="-228594">
              <a:buClr>
                <a:schemeClr val="tx1"/>
              </a:buClr>
              <a:buSzPct val="90000"/>
              <a:buFont typeface="Arial" pitchFamily="34" charset="0"/>
              <a:buChar char="•"/>
              <a:defRPr sz="1801">
                <a:gradFill>
                  <a:gsLst>
                    <a:gs pos="1250">
                      <a:schemeClr val="tx1"/>
                    </a:gs>
                    <a:gs pos="100000">
                      <a:schemeClr val="tx1"/>
                    </a:gs>
                  </a:gsLst>
                  <a:lin ang="5400000" scaled="0"/>
                </a:gradFill>
                <a:latin typeface="+mn-lt"/>
                <a:ea typeface="+mn-ea"/>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ea"/>
                <a:ea typeface="+mj-ea"/>
                <a:cs typeface="Segoe UI"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467269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624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1916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7853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solidFill>
        <a:effectLst/>
      </p:bgPr>
    </p:bg>
    <p:spTree>
      <p:nvGrpSpPr>
        <p:cNvPr id="1" name=""/>
        <p:cNvGrpSpPr/>
        <p:nvPr/>
      </p:nvGrpSpPr>
      <p:grpSpPr>
        <a:xfrm>
          <a:off x="0" y="0"/>
          <a:ext cx="0" cy="0"/>
          <a:chOff x="0" y="0"/>
          <a:chExt cx="0" cy="0"/>
        </a:xfrm>
      </p:grpSpPr>
      <p:pic>
        <p:nvPicPr>
          <p:cNvPr id="11"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710" y="-16197"/>
            <a:ext cx="12463683" cy="7010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385590" y="2547008"/>
            <a:ext cx="10631965" cy="923330"/>
          </a:xfrm>
        </p:spPr>
        <p:txBody>
          <a:bodyPr wrap="square" anchor="b" anchorCtr="0">
            <a:spAutoFit/>
          </a:bodyPr>
          <a:lstStyle>
            <a:lvl1pPr algn="l">
              <a:lnSpc>
                <a:spcPct val="100000"/>
              </a:lnSpc>
              <a:defRPr sz="5999" baseline="0">
                <a:solidFill>
                  <a:schemeClr val="bg1">
                    <a:alpha val="99000"/>
                  </a:schemeClr>
                </a:solidFill>
                <a:effectLst/>
                <a:latin typeface="+mj-lt"/>
                <a:ea typeface="+mj-ea"/>
              </a:defRPr>
            </a:lvl1pPr>
          </a:lstStyle>
          <a:p>
            <a:r>
              <a:rPr lang="en-US"/>
              <a:t>Title Here</a:t>
            </a:r>
          </a:p>
        </p:txBody>
      </p:sp>
      <p:sp>
        <p:nvSpPr>
          <p:cNvPr id="7" name="Text Placeholder 6"/>
          <p:cNvSpPr>
            <a:spLocks noGrp="1"/>
          </p:cNvSpPr>
          <p:nvPr>
            <p:ph type="body" sz="quarter" idx="11" hasCustomPrompt="1"/>
          </p:nvPr>
        </p:nvSpPr>
        <p:spPr>
          <a:xfrm>
            <a:off x="457598" y="4217343"/>
            <a:ext cx="5112567" cy="1287005"/>
          </a:xfrm>
        </p:spPr>
        <p:txBody>
          <a:bodyPr/>
          <a:lstStyle>
            <a:lvl1pPr marL="0" indent="0" algn="l">
              <a:lnSpc>
                <a:spcPct val="100000"/>
              </a:lnSpc>
              <a:spcBef>
                <a:spcPts val="612"/>
              </a:spcBef>
              <a:buFont typeface="Arial" pitchFamily="34" charset="0"/>
              <a:buNone/>
              <a:defRPr sz="2400">
                <a:solidFill>
                  <a:schemeClr val="bg1">
                    <a:alpha val="98000"/>
                  </a:schemeClr>
                </a:solidFill>
                <a:effectLst/>
                <a:latin typeface="+mn-lt"/>
                <a:ea typeface="+mn-ea"/>
              </a:defRPr>
            </a:lvl1pPr>
            <a:lvl2pPr marL="469446" indent="0">
              <a:buFont typeface="Arial" pitchFamily="34" charset="0"/>
              <a:buNone/>
              <a:defRPr/>
            </a:lvl2pPr>
            <a:lvl3pPr marL="872523" indent="0">
              <a:buFont typeface="Arial" pitchFamily="34" charset="0"/>
              <a:buNone/>
              <a:defRPr/>
            </a:lvl3pPr>
            <a:lvl4pPr marL="1283693" indent="0">
              <a:buFont typeface="Arial" pitchFamily="34" charset="0"/>
              <a:buNone/>
              <a:defRPr/>
            </a:lvl4pPr>
            <a:lvl5pPr marL="1636588" indent="0">
              <a:buFont typeface="Arial" pitchFamily="34" charset="0"/>
              <a:buNone/>
              <a:defRPr/>
            </a:lvl5pPr>
          </a:lstStyle>
          <a:p>
            <a:pPr lvl="0"/>
            <a:r>
              <a:rPr lang="en-US"/>
              <a:t>Name </a:t>
            </a:r>
          </a:p>
          <a:p>
            <a:pPr lvl="0"/>
            <a:r>
              <a:rPr lang="en-US"/>
              <a:t>Title</a:t>
            </a:r>
          </a:p>
          <a:p>
            <a:pPr lvl="0"/>
            <a:r>
              <a:rPr lang="en-US"/>
              <a:t>Microsoft Corporation</a:t>
            </a:r>
          </a:p>
        </p:txBody>
      </p:sp>
      <p:sp>
        <p:nvSpPr>
          <p:cNvPr id="9" name="テキスト ボックス 8"/>
          <p:cNvSpPr txBox="1"/>
          <p:nvPr userDrawn="1"/>
        </p:nvSpPr>
        <p:spPr>
          <a:xfrm>
            <a:off x="11017555" y="7002"/>
            <a:ext cx="1393371" cy="339016"/>
          </a:xfrm>
          <a:prstGeom prst="rect">
            <a:avLst/>
          </a:prstGeom>
          <a:noFill/>
        </p:spPr>
        <p:txBody>
          <a:bodyPr wrap="square" lIns="0" tIns="0" rIns="0" bIns="0" rtlCol="0">
            <a:spAutoFit/>
          </a:bodyPr>
          <a:lstStyle/>
          <a:p>
            <a:pPr marL="0" indent="0" algn="ctr">
              <a:lnSpc>
                <a:spcPct val="90000"/>
              </a:lnSpc>
              <a:spcBef>
                <a:spcPct val="20000"/>
              </a:spcBef>
              <a:buSzPct val="80000"/>
              <a:buFontTx/>
              <a:buNone/>
            </a:pPr>
            <a:r>
              <a:rPr kumimoji="1" lang="en-US" altLang="ja-JP" sz="2400">
                <a:solidFill>
                  <a:schemeClr val="bg1"/>
                </a:solidFill>
              </a:rPr>
              <a:t>#</a:t>
            </a:r>
            <a:r>
              <a:rPr kumimoji="1" lang="en-US" altLang="ja-JP" sz="2400" err="1">
                <a:solidFill>
                  <a:schemeClr val="bg1"/>
                </a:solidFill>
              </a:rPr>
              <a:t>azurejp</a:t>
            </a:r>
            <a:endParaRPr kumimoji="1" lang="ja-JP" altLang="en-US" sz="2400">
              <a:solidFill>
                <a:schemeClr val="bg1"/>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160419" y="173201"/>
            <a:ext cx="2339714" cy="50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609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707" y="3"/>
            <a:ext cx="12433766" cy="6996049"/>
          </a:xfrm>
          <a:prstGeom prst="rect">
            <a:avLst/>
          </a:prstGeom>
        </p:spPr>
      </p:pic>
      <p:pic>
        <p:nvPicPr>
          <p:cNvPr id="4" name="Picture 3"/>
          <p:cNvPicPr>
            <a:picLocks noChangeAspect="1"/>
          </p:cNvPicPr>
          <p:nvPr userDrawn="1"/>
        </p:nvPicPr>
        <p:blipFill>
          <a:blip r:embed="rId3"/>
          <a:stretch>
            <a:fillRect/>
          </a:stretch>
        </p:blipFill>
        <p:spPr>
          <a:xfrm>
            <a:off x="2708" y="0"/>
            <a:ext cx="12436472" cy="6992718"/>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82" tIns="137825" rIns="172282" bIns="137825" numCol="1" spcCol="0" rtlCol="0" fromWordArt="0" anchor="t" anchorCtr="0" forceAA="0" compatLnSpc="1">
            <a:prstTxWarp prst="textNoShape">
              <a:avLst/>
            </a:prstTxWarp>
            <a:noAutofit/>
          </a:bodyPr>
          <a:lstStyle/>
          <a:p>
            <a:pPr algn="ctr" defTabSz="878273" fontAlgn="base">
              <a:lnSpc>
                <a:spcPct val="90000"/>
              </a:lnSpc>
              <a:spcBef>
                <a:spcPct val="0"/>
              </a:spcBef>
              <a:spcAft>
                <a:spcPct val="0"/>
              </a:spcAft>
            </a:pPr>
            <a:endParaRPr lang="en-US" sz="2261"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4"/>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696"/>
            </a:p>
          </p:txBody>
        </p:sp>
      </p:grpSp>
      <p:sp>
        <p:nvSpPr>
          <p:cNvPr id="12" name="Title 1"/>
          <p:cNvSpPr>
            <a:spLocks noGrp="1"/>
          </p:cNvSpPr>
          <p:nvPr>
            <p:ph type="title" hasCustomPrompt="1"/>
          </p:nvPr>
        </p:nvSpPr>
        <p:spPr bwMode="white">
          <a:xfrm>
            <a:off x="274639" y="2128077"/>
            <a:ext cx="11887200" cy="1035882"/>
          </a:xfrm>
          <a:noFill/>
        </p:spPr>
        <p:txBody>
          <a:bodyPr tIns="91440" bIns="91440" anchor="t" anchorCtr="0">
            <a:spAutoFit/>
          </a:bodyPr>
          <a:lstStyle>
            <a:lvl1pPr>
              <a:defRPr sz="6119" b="0" spc="-100" baseline="0">
                <a:solidFill>
                  <a:srgbClr val="272727"/>
                </a:solidFill>
                <a:latin typeface="+mj-lt"/>
                <a:ea typeface="+mj-ea"/>
              </a:defRPr>
            </a:lvl1pPr>
          </a:lstStyle>
          <a:p>
            <a:r>
              <a:rPr lang="en-US"/>
              <a:t>Section title</a:t>
            </a:r>
          </a:p>
        </p:txBody>
      </p:sp>
    </p:spTree>
    <p:extLst>
      <p:ext uri="{BB962C8B-B14F-4D97-AF65-F5344CB8AC3E}">
        <p14:creationId xmlns:p14="http://schemas.microsoft.com/office/powerpoint/2010/main" val="125338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a:t>Click to edit Master title style</a:t>
            </a:r>
          </a:p>
        </p:txBody>
      </p:sp>
      <p:sp>
        <p:nvSpPr>
          <p:cNvPr id="4" name="Content Placeholder 3"/>
          <p:cNvSpPr>
            <a:spLocks noGrp="1"/>
          </p:cNvSpPr>
          <p:nvPr>
            <p:ph sz="quarter" idx="10"/>
          </p:nvPr>
        </p:nvSpPr>
        <p:spPr>
          <a:xfrm>
            <a:off x="529661" y="1492814"/>
            <a:ext cx="11382339" cy="49234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1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40967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628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a:t>Click to edit Master title style</a:t>
            </a:r>
          </a:p>
        </p:txBody>
      </p:sp>
    </p:spTree>
    <p:extLst>
      <p:ext uri="{BB962C8B-B14F-4D97-AF65-F5344CB8AC3E}">
        <p14:creationId xmlns:p14="http://schemas.microsoft.com/office/powerpoint/2010/main" val="303773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73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latin typeface="+mj-lt"/>
              </a:defRPr>
            </a:lvl1pPr>
          </a:lstStyle>
          <a:p>
            <a:r>
              <a:rPr lang="en-US"/>
              <a:t>Slide for developer code</a:t>
            </a:r>
          </a:p>
        </p:txBody>
      </p:sp>
      <p:sp>
        <p:nvSpPr>
          <p:cNvPr id="3" name="Rectangle 2"/>
          <p:cNvSpPr/>
          <p:nvPr userDrawn="1"/>
        </p:nvSpPr>
        <p:spPr bwMode="hidden">
          <a:xfrm>
            <a:off x="0" y="995937"/>
            <a:ext cx="12436475" cy="600689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5202550"/>
          </a:xfrm>
        </p:spPr>
        <p:txBody>
          <a:bodyPr/>
          <a:lstStyle>
            <a:lvl1pPr marL="0" indent="0">
              <a:buNone/>
              <a:defRPr sz="3299">
                <a:gradFill>
                  <a:gsLst>
                    <a:gs pos="1250">
                      <a:srgbClr val="000000"/>
                    </a:gs>
                    <a:gs pos="100000">
                      <a:srgbClr val="000000"/>
                    </a:gs>
                  </a:gsLst>
                  <a:lin ang="5400000" scaled="0"/>
                </a:gradFill>
                <a:latin typeface="+mj-ea"/>
                <a:ea typeface="+mj-ea"/>
                <a:cs typeface="Consolas" panose="020B0609020204030204" pitchFamily="49" charset="0"/>
              </a:defRPr>
            </a:lvl1pPr>
            <a:lvl2pPr marL="346487" indent="0">
              <a:buNone/>
              <a:defRPr>
                <a:gradFill>
                  <a:gsLst>
                    <a:gs pos="1250">
                      <a:srgbClr val="000000"/>
                    </a:gs>
                    <a:gs pos="100000">
                      <a:srgbClr val="000000"/>
                    </a:gs>
                  </a:gsLst>
                  <a:lin ang="5400000" scaled="0"/>
                </a:gradFill>
                <a:latin typeface="+mn-ea"/>
                <a:ea typeface="+mn-ea"/>
                <a:cs typeface="Consolas" panose="020B0609020204030204" pitchFamily="49" charset="0"/>
              </a:defRPr>
            </a:lvl2pPr>
            <a:lvl3pPr marL="584494" indent="0">
              <a:buNone/>
              <a:defRPr>
                <a:gradFill>
                  <a:gsLst>
                    <a:gs pos="1250">
                      <a:srgbClr val="000000"/>
                    </a:gs>
                    <a:gs pos="100000">
                      <a:srgbClr val="000000"/>
                    </a:gs>
                  </a:gsLst>
                  <a:lin ang="5400000" scaled="0"/>
                </a:gradFill>
                <a:latin typeface="+mn-ea"/>
                <a:ea typeface="+mn-ea"/>
                <a:cs typeface="Consolas" panose="020B0609020204030204" pitchFamily="49" charset="0"/>
              </a:defRPr>
            </a:lvl3pPr>
            <a:lvl4pPr marL="814406" indent="0">
              <a:buNone/>
              <a:defRPr>
                <a:gradFill>
                  <a:gsLst>
                    <a:gs pos="1250">
                      <a:srgbClr val="000000"/>
                    </a:gs>
                    <a:gs pos="100000">
                      <a:srgbClr val="000000"/>
                    </a:gs>
                  </a:gsLst>
                  <a:lin ang="5400000" scaled="0"/>
                </a:gradFill>
                <a:latin typeface="+mn-ea"/>
                <a:ea typeface="+mn-ea"/>
                <a:cs typeface="Consolas" panose="020B0609020204030204" pitchFamily="49" charset="0"/>
              </a:defRPr>
            </a:lvl4pPr>
            <a:lvl5pPr marL="1050795" indent="0">
              <a:buNone/>
              <a:defRPr>
                <a:gradFill>
                  <a:gsLst>
                    <a:gs pos="1250">
                      <a:srgbClr val="000000"/>
                    </a:gs>
                    <a:gs pos="100000">
                      <a:srgbClr val="000000"/>
                    </a:gs>
                  </a:gsLst>
                  <a:lin ang="5400000" scaled="0"/>
                </a:gradFill>
                <a:latin typeface="+mn-ea"/>
                <a:ea typeface="+mn-ea"/>
                <a:cs typeface="Consolas" panose="020B0609020204030204" pitchFamily="49"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239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441" y="3139444"/>
            <a:ext cx="3357848" cy="715639"/>
          </a:xfrm>
          <a:prstGeom prst="rect">
            <a:avLst/>
          </a:prstGeom>
        </p:spPr>
      </p:pic>
      <p:sp>
        <p:nvSpPr>
          <p:cNvPr id="5" name="Text Box 3"/>
          <p:cNvSpPr txBox="1">
            <a:spLocks noChangeArrowheads="1"/>
          </p:cNvSpPr>
          <p:nvPr userDrawn="1"/>
        </p:nvSpPr>
        <p:spPr bwMode="blackWhite">
          <a:xfrm>
            <a:off x="222098" y="5920832"/>
            <a:ext cx="11934609" cy="954739"/>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noAutofit/>
          </a:bodyPr>
          <a:lstStyle/>
          <a:p>
            <a:pPr defTabSz="932290" eaLnBrk="0" hangingPunct="0"/>
            <a:r>
              <a:rPr lang="en-US" altLang="ja-JP" sz="816">
                <a:cs typeface="Arial" charset="0"/>
              </a:rPr>
              <a:t>© 2016 Microsoft Corporation. All rights reserved. Microsoft, Windows, Windows Vista and other product names are or may be registered trademarks and/or trademarks in the U.S. and/or other countries.</a:t>
            </a:r>
          </a:p>
          <a:p>
            <a:pPr defTabSz="932290" eaLnBrk="0" hangingPunct="0"/>
            <a:endParaRPr lang="en-US" altLang="ja-JP" sz="816">
              <a:cs typeface="Arial" charset="0"/>
            </a:endParaRPr>
          </a:p>
          <a:p>
            <a:pPr defTabSz="932290" eaLnBrk="0" hangingPunct="0"/>
            <a:r>
              <a:rPr lang="en-US" altLang="ja-JP" sz="816">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816">
                <a:cs typeface="Arial" charset="0"/>
              </a:rPr>
            </a:br>
            <a:endParaRPr lang="en-US" altLang="ja-JP" sz="816">
              <a:cs typeface="Arial" charset="0"/>
            </a:endParaRPr>
          </a:p>
          <a:p>
            <a:pPr defTabSz="932290" eaLnBrk="0" hangingPunct="0"/>
            <a:r>
              <a:rPr lang="en-US" altLang="ja-JP" sz="816">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25039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A3C219F0-32DC-4F03-A9C5-0B714A622363}"/>
              </a:ext>
            </a:extLst>
          </p:cNvPr>
          <p:cNvPicPr>
            <a:picLocks noChangeAspect="1"/>
          </p:cNvPicPr>
          <p:nvPr userDrawn="1"/>
        </p:nvPicPr>
        <p:blipFill>
          <a:blip r:embed="rId3"/>
          <a:stretch>
            <a:fillRect/>
          </a:stretch>
        </p:blipFill>
        <p:spPr>
          <a:xfrm>
            <a:off x="8424928" y="1938767"/>
            <a:ext cx="3308284" cy="3330714"/>
          </a:xfrm>
          <a:prstGeom prst="rect">
            <a:avLst/>
          </a:prstGeom>
        </p:spPr>
      </p:pic>
    </p:spTree>
    <p:extLst>
      <p:ext uri="{BB962C8B-B14F-4D97-AF65-F5344CB8AC3E}">
        <p14:creationId xmlns:p14="http://schemas.microsoft.com/office/powerpoint/2010/main" val="2171123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440958" y="0"/>
            <a:ext cx="6995517"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7" name="Picture 6">
            <a:extLst>
              <a:ext uri="{FF2B5EF4-FFF2-40B4-BE49-F238E27FC236}">
                <a16:creationId xmlns:a16="http://schemas.microsoft.com/office/drawing/2014/main" id="{33165D52-B464-459C-BA55-BCD041818082}"/>
              </a:ext>
            </a:extLst>
          </p:cNvPr>
          <p:cNvPicPr>
            <a:picLocks noChangeAspect="1"/>
          </p:cNvPicPr>
          <p:nvPr userDrawn="1"/>
        </p:nvPicPr>
        <p:blipFill>
          <a:blip r:embed="rId3"/>
          <a:stretch>
            <a:fillRect/>
          </a:stretch>
        </p:blipFill>
        <p:spPr>
          <a:xfrm>
            <a:off x="6446555" y="988205"/>
            <a:ext cx="4984323" cy="5018116"/>
          </a:xfrm>
          <a:prstGeom prst="rect">
            <a:avLst/>
          </a:prstGeom>
        </p:spPr>
      </p:pic>
    </p:spTree>
    <p:extLst>
      <p:ext uri="{BB962C8B-B14F-4D97-AF65-F5344CB8AC3E}">
        <p14:creationId xmlns:p14="http://schemas.microsoft.com/office/powerpoint/2010/main" val="3865306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440958" y="0"/>
            <a:ext cx="6995517" cy="69945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AD583F-63D4-44EB-B40F-8B2CEB88C7CC}"/>
              </a:ext>
            </a:extLst>
          </p:cNvPr>
          <p:cNvPicPr>
            <a:picLocks noChangeAspect="1"/>
          </p:cNvPicPr>
          <p:nvPr userDrawn="1"/>
        </p:nvPicPr>
        <p:blipFill>
          <a:blip r:embed="rId3"/>
          <a:stretch>
            <a:fillRect/>
          </a:stretch>
        </p:blipFill>
        <p:spPr>
          <a:xfrm>
            <a:off x="6446555" y="988205"/>
            <a:ext cx="4984323" cy="5018116"/>
          </a:xfrm>
          <a:prstGeom prst="rect">
            <a:avLst/>
          </a:prstGeom>
        </p:spPr>
      </p:pic>
    </p:spTree>
    <p:extLst>
      <p:ext uri="{BB962C8B-B14F-4D97-AF65-F5344CB8AC3E}">
        <p14:creationId xmlns:p14="http://schemas.microsoft.com/office/powerpoint/2010/main" val="13476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95825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995258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1"/>
            <a:ext cx="11239464" cy="738664"/>
          </a:xfrm>
        </p:spPr>
        <p:txBody>
          <a:bodyPr/>
          <a:lstStyle>
            <a:lvl1pPr algn="ctr">
              <a:defRPr sz="4800">
                <a:latin typeface="Meiryo UI" panose="020B0604030504040204" pitchFamily="50" charset="-128"/>
                <a:ea typeface="Meiryo UI" panose="020B0604030504040204" pitchFamily="50" charset="-128"/>
              </a:defRPr>
            </a:lvl1pPr>
          </a:lstStyle>
          <a:p>
            <a:r>
              <a:rPr lang="ja-JP" altLang="en-US"/>
              <a:t>マスター タイトルの書式設定</a:t>
            </a:r>
            <a:endParaRPr lang="en-US"/>
          </a:p>
        </p:txBody>
      </p:sp>
      <p:sp>
        <p:nvSpPr>
          <p:cNvPr id="3" name="Text Placeholder 2"/>
          <p:cNvSpPr>
            <a:spLocks noGrp="1"/>
          </p:cNvSpPr>
          <p:nvPr>
            <p:ph type="body" sz="quarter" idx="10"/>
          </p:nvPr>
        </p:nvSpPr>
        <p:spPr>
          <a:xfrm>
            <a:off x="600059" y="1464074"/>
            <a:ext cx="11235320" cy="2105192"/>
          </a:xfrm>
        </p:spPr>
        <p:txBody>
          <a:bodyPr/>
          <a:lstStyle>
            <a:lvl1pPr>
              <a:defRPr sz="36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1800">
                <a:latin typeface="Meiryo UI" panose="020B0604030504040204" pitchFamily="50" charset="-128"/>
                <a:ea typeface="Meiryo UI" panose="020B0604030504040204" pitchFamily="50" charset="-128"/>
              </a:defRPr>
            </a:lvl4pPr>
            <a:lvl5pPr>
              <a:defRPr sz="1800">
                <a:latin typeface="Meiryo UI" panose="020B0604030504040204" pitchFamily="50" charset="-128"/>
                <a:ea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9319458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7649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2146629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39813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5455558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3769373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113246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5F53BF71-68F2-4D0C-8356-40F7E9BEC793}"/>
              </a:ext>
            </a:extLst>
          </p:cNvPr>
          <p:cNvPicPr>
            <a:picLocks noChangeAspect="1"/>
          </p:cNvPicPr>
          <p:nvPr userDrawn="1"/>
        </p:nvPicPr>
        <p:blipFill>
          <a:blip r:embed="rId2"/>
          <a:stretch>
            <a:fillRect/>
          </a:stretch>
        </p:blipFill>
        <p:spPr>
          <a:xfrm>
            <a:off x="9924307" y="4462962"/>
            <a:ext cx="1917873" cy="1930876"/>
          </a:xfrm>
          <a:prstGeom prst="rect">
            <a:avLst/>
          </a:prstGeom>
        </p:spPr>
      </p:pic>
    </p:spTree>
    <p:extLst>
      <p:ext uri="{BB962C8B-B14F-4D97-AF65-F5344CB8AC3E}">
        <p14:creationId xmlns:p14="http://schemas.microsoft.com/office/powerpoint/2010/main" val="3795434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34693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D67D9AEA-F7FD-4BEC-ACC7-737B99845C92}"/>
              </a:ext>
            </a:extLst>
          </p:cNvPr>
          <p:cNvPicPr>
            <a:picLocks noChangeAspect="1"/>
          </p:cNvPicPr>
          <p:nvPr userDrawn="1"/>
        </p:nvPicPr>
        <p:blipFill>
          <a:blip r:embed="rId2"/>
          <a:stretch>
            <a:fillRect/>
          </a:stretch>
        </p:blipFill>
        <p:spPr>
          <a:xfrm>
            <a:off x="9924307" y="4462962"/>
            <a:ext cx="1917873" cy="1930876"/>
          </a:xfrm>
          <a:prstGeom prst="rect">
            <a:avLst/>
          </a:prstGeom>
        </p:spPr>
      </p:pic>
    </p:spTree>
    <p:extLst>
      <p:ext uri="{BB962C8B-B14F-4D97-AF65-F5344CB8AC3E}">
        <p14:creationId xmlns:p14="http://schemas.microsoft.com/office/powerpoint/2010/main" val="3294686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4811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B486CCB5-44C0-4DAF-9342-568D7AA28518}"/>
              </a:ext>
            </a:extLst>
          </p:cNvPr>
          <p:cNvPicPr>
            <a:picLocks noChangeAspect="1"/>
          </p:cNvPicPr>
          <p:nvPr userDrawn="1"/>
        </p:nvPicPr>
        <p:blipFill>
          <a:blip r:embed="rId2"/>
          <a:stretch>
            <a:fillRect/>
          </a:stretch>
        </p:blipFill>
        <p:spPr>
          <a:xfrm>
            <a:off x="9924307" y="4462962"/>
            <a:ext cx="1917873" cy="1930876"/>
          </a:xfrm>
          <a:prstGeom prst="rect">
            <a:avLst/>
          </a:prstGeom>
        </p:spPr>
      </p:pic>
    </p:spTree>
    <p:extLst>
      <p:ext uri="{BB962C8B-B14F-4D97-AF65-F5344CB8AC3E}">
        <p14:creationId xmlns:p14="http://schemas.microsoft.com/office/powerpoint/2010/main" val="265172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640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911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666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60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000142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404449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94679" y="113982"/>
            <a:ext cx="9601200" cy="457200"/>
          </a:xfrm>
          <a:prstGeom prst="rect">
            <a:avLst/>
          </a:prstGeom>
        </p:spPr>
        <p:txBody>
          <a:bodyPr vert="horz" wrap="none" lIns="91440" tIns="45720" rIns="91440" bIns="45720" rtlCol="0" anchor="ctr" anchorCtr="0">
            <a:noAutofit/>
          </a:bodyPr>
          <a:lstStyle>
            <a:lvl1pPr>
              <a:defRPr sz="2800">
                <a:solidFill>
                  <a:schemeClr val="tx1"/>
                </a:solidFill>
                <a:latin typeface="Meiryo UI" panose="020B0604030504040204" pitchFamily="50" charset="-128"/>
                <a:ea typeface="Meiryo UI" panose="020B0604030504040204" pitchFamily="50" charset="-128"/>
              </a:defRPr>
            </a:lvl1pPr>
          </a:lstStyle>
          <a:p>
            <a:r>
              <a:rPr lang="en-US"/>
              <a:t>Click to edit Master title style</a:t>
            </a:r>
          </a:p>
        </p:txBody>
      </p:sp>
      <p:sp>
        <p:nvSpPr>
          <p:cNvPr id="8" name="Rectangle 10"/>
          <p:cNvSpPr>
            <a:spLocks noChangeAspect="1"/>
          </p:cNvSpPr>
          <p:nvPr userDrawn="1"/>
        </p:nvSpPr>
        <p:spPr>
          <a:xfrm>
            <a:off x="98237" y="113262"/>
            <a:ext cx="4572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80" tIns="71980" rIns="71980" bIns="71980"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1" lang="en-US" sz="1198"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1" name="Rectangle 2"/>
          <p:cNvSpPr/>
          <p:nvPr userDrawn="1"/>
        </p:nvSpPr>
        <p:spPr>
          <a:xfrm>
            <a:off x="594679" y="617264"/>
            <a:ext cx="9601200" cy="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80" tIns="71980" rIns="71980" bIns="71980"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2" name="Right Arrow 14"/>
          <p:cNvSpPr>
            <a:spLocks noChangeAspect="1"/>
          </p:cNvSpPr>
          <p:nvPr userDrawn="1"/>
        </p:nvSpPr>
        <p:spPr>
          <a:xfrm>
            <a:off x="137477" y="205422"/>
            <a:ext cx="365760" cy="27432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980" tIns="71980" rIns="71980" bIns="71980"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Subtitle 2"/>
          <p:cNvSpPr>
            <a:spLocks noGrp="1"/>
          </p:cNvSpPr>
          <p:nvPr>
            <p:ph type="subTitle" idx="1"/>
          </p:nvPr>
        </p:nvSpPr>
        <p:spPr>
          <a:xfrm>
            <a:off x="594679" y="662622"/>
            <a:ext cx="9601200" cy="274320"/>
          </a:xfrm>
        </p:spPr>
        <p:txBody>
          <a:bodyPr wrap="none" lIns="91440" rIns="91440" anchor="ctr" anchorCtr="0">
            <a:noAutofit/>
          </a:bodyPr>
          <a:lstStyle>
            <a:lvl1pPr marL="0" indent="0" algn="l">
              <a:buNone/>
              <a:defRPr sz="1398">
                <a:solidFill>
                  <a:srgbClr val="0071BC"/>
                </a:solidFill>
                <a:latin typeface="Meiryo UI" panose="020B0604030504040204" pitchFamily="50" charset="-128"/>
                <a:ea typeface="Meiryo UI" panose="020B0604030504040204" pitchFamily="50" charset="-128"/>
                <a:cs typeface="Segoe UI" panose="020B0502040204020203" pitchFamily="34" charset="0"/>
              </a:defRPr>
            </a:lvl1pPr>
            <a:lvl2pPr marL="465982" indent="0" algn="ctr">
              <a:buNone/>
              <a:defRPr sz="2040"/>
            </a:lvl2pPr>
            <a:lvl3pPr marL="931968" indent="0" algn="ctr">
              <a:buNone/>
              <a:defRPr sz="1836"/>
            </a:lvl3pPr>
            <a:lvl4pPr marL="1397950" indent="0" algn="ctr">
              <a:buNone/>
              <a:defRPr sz="1632"/>
            </a:lvl4pPr>
            <a:lvl5pPr marL="1863930" indent="0" algn="ctr">
              <a:buNone/>
              <a:defRPr sz="1632"/>
            </a:lvl5pPr>
            <a:lvl6pPr marL="2329914" indent="0" algn="ctr">
              <a:buNone/>
              <a:defRPr sz="1632"/>
            </a:lvl6pPr>
            <a:lvl7pPr marL="2795898" indent="0" algn="ctr">
              <a:buNone/>
              <a:defRPr sz="1632"/>
            </a:lvl7pPr>
            <a:lvl8pPr marL="3261881" indent="0" algn="ctr">
              <a:buNone/>
              <a:defRPr sz="1632"/>
            </a:lvl8pPr>
            <a:lvl9pPr marL="3727864" indent="0" algn="ctr">
              <a:buNone/>
              <a:defRPr sz="1632"/>
            </a:lvl9pPr>
          </a:lstStyle>
          <a:p>
            <a:r>
              <a:rPr lang="en-US"/>
              <a:t>Click to edit Master subtitle style</a:t>
            </a:r>
          </a:p>
        </p:txBody>
      </p:sp>
      <p:sp>
        <p:nvSpPr>
          <p:cNvPr id="10" name="Slide Number Placeholder 5"/>
          <p:cNvSpPr>
            <a:spLocks noGrp="1"/>
          </p:cNvSpPr>
          <p:nvPr>
            <p:ph type="sldNum" sz="quarter" idx="12"/>
          </p:nvPr>
        </p:nvSpPr>
        <p:spPr>
          <a:xfrm>
            <a:off x="11887517" y="113982"/>
            <a:ext cx="548640" cy="274320"/>
          </a:xfrm>
          <a:prstGeom prst="rect">
            <a:avLst/>
          </a:prstGeom>
          <a:solidFill>
            <a:schemeClr val="tx1"/>
          </a:solidFill>
        </p:spPr>
        <p:txBody>
          <a:bodyPr wrap="none" anchor="ctr" anchorCtr="0"/>
          <a:lstStyle>
            <a:lvl1pPr algn="r">
              <a:defRPr sz="1198" b="1">
                <a:solidFill>
                  <a:schemeClr val="bg1"/>
                </a:solidFill>
                <a:latin typeface="Meiryo UI" panose="020B0604030504040204" pitchFamily="50" charset="-128"/>
                <a:ea typeface="Meiryo UI" panose="020B0604030504040204" pitchFamily="50" charset="-128"/>
              </a:defRPr>
            </a:lvl1pPr>
          </a:lstStyle>
          <a:p>
            <a:pPr defTabSz="932418">
              <a:defRPr/>
            </a:pPr>
            <a:fld id="{FD064F9E-8EF9-4F00-9B36-F38CD21D629A}" type="slidenum">
              <a:rPr lang="en-US" smtClean="0">
                <a:solidFill>
                  <a:srgbClr val="FFFFFF"/>
                </a:solidFill>
              </a:rPr>
              <a:pPr defTabSz="932418">
                <a:defRPr/>
              </a:pPr>
              <a:t>‹#›</a:t>
            </a:fld>
            <a:endParaRPr lang="en-US">
              <a:solidFill>
                <a:srgbClr val="FFFFFF"/>
              </a:solidFill>
            </a:endParaRPr>
          </a:p>
        </p:txBody>
      </p:sp>
    </p:spTree>
    <p:extLst>
      <p:ext uri="{BB962C8B-B14F-4D97-AF65-F5344CB8AC3E}">
        <p14:creationId xmlns:p14="http://schemas.microsoft.com/office/powerpoint/2010/main" val="258285263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4" name="Title Placeholder 2">
            <a:extLst>
              <a:ext uri="{FF2B5EF4-FFF2-40B4-BE49-F238E27FC236}">
                <a16:creationId xmlns:a16="http://schemas.microsoft.com/office/drawing/2014/main" id="{52870CA0-C32F-4BAF-89D7-CB2E5D359AF2}"/>
              </a:ext>
            </a:extLst>
          </p:cNvPr>
          <p:cNvSpPr>
            <a:spLocks noGrp="1"/>
          </p:cNvSpPr>
          <p:nvPr>
            <p:ph type="title" hasCustomPrompt="1"/>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UI Semibold" panose="020B0702040204020203" pitchFamily="34" charset="0"/>
                <a:ea typeface="Yu Gothic UI Semibold" panose="020B0700000000000000" pitchFamily="50" charset="-128"/>
                <a:cs typeface="Segoe UI Semibold" panose="020B0702040204020203" pitchFamily="34" charset="0"/>
              </a:defRPr>
            </a:lvl1pPr>
          </a:lstStyle>
          <a:p>
            <a:r>
              <a:rPr lang="en-US"/>
              <a:t>Click to edit Master title style</a:t>
            </a:r>
            <a:r>
              <a:rPr lang="ja-JP" altLang="en-US"/>
              <a:t> 日本語</a:t>
            </a:r>
            <a:endParaRPr lang="en-US"/>
          </a:p>
        </p:txBody>
      </p:sp>
      <p:sp>
        <p:nvSpPr>
          <p:cNvPr id="5" name="Subtitle 2">
            <a:extLst>
              <a:ext uri="{FF2B5EF4-FFF2-40B4-BE49-F238E27FC236}">
                <a16:creationId xmlns:a16="http://schemas.microsoft.com/office/drawing/2014/main" id="{3CC6E0EE-F806-4731-88E7-DF052B9E9041}"/>
              </a:ext>
            </a:extLst>
          </p:cNvPr>
          <p:cNvSpPr>
            <a:spLocks noGrp="1"/>
          </p:cNvSpPr>
          <p:nvPr>
            <p:ph type="subTitle" idx="27" hasCustomPrompt="1"/>
          </p:nvPr>
        </p:nvSpPr>
        <p:spPr>
          <a:xfrm>
            <a:off x="466368" y="989224"/>
            <a:ext cx="11503739" cy="423769"/>
          </a:xfrm>
        </p:spPr>
        <p:txBody>
          <a:bodyPr/>
          <a:lstStyle>
            <a:lvl1pPr marL="0" indent="0" algn="l">
              <a:buNone/>
              <a:defRPr sz="3264" b="1" i="0" spc="-61" baseline="0">
                <a:solidFill>
                  <a:srgbClr val="0078D7"/>
                </a:solidFill>
                <a:latin typeface="Segoe UI Semibold" panose="020B0702040204020203" pitchFamily="34" charset="0"/>
                <a:ea typeface="Yu Gothic UI Semibold" panose="020B0700000000000000" pitchFamily="50" charset="-128"/>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r>
              <a:rPr lang="ja-JP" altLang="en-US"/>
              <a:t> 日本語</a:t>
            </a:r>
            <a:endParaRPr lang="en-US"/>
          </a:p>
        </p:txBody>
      </p:sp>
      <p:sp>
        <p:nvSpPr>
          <p:cNvPr id="7" name="Text Placeholder 3">
            <a:extLst>
              <a:ext uri="{FF2B5EF4-FFF2-40B4-BE49-F238E27FC236}">
                <a16:creationId xmlns:a16="http://schemas.microsoft.com/office/drawing/2014/main" id="{DFA02073-CBC5-45EC-9DB0-BF84F778F928}"/>
              </a:ext>
            </a:extLst>
          </p:cNvPr>
          <p:cNvSpPr>
            <a:spLocks noGrp="1"/>
          </p:cNvSpPr>
          <p:nvPr>
            <p:ph idx="32" hasCustomPrompt="1"/>
          </p:nvPr>
        </p:nvSpPr>
        <p:spPr>
          <a:xfrm>
            <a:off x="466369" y="1720136"/>
            <a:ext cx="11503738" cy="4787840"/>
          </a:xfrm>
          <a:prstGeom prst="rect">
            <a:avLst/>
          </a:prstGeom>
        </p:spPr>
        <p:txBody>
          <a:bodyPr vert="horz" wrap="square" lIns="0" tIns="0" rIns="0" bIns="0" rtlCol="0">
            <a:noAutofit/>
          </a:bodyPr>
          <a:lstStyle>
            <a:lvl2pPr>
              <a:defRPr>
                <a:latin typeface="+mn-lt"/>
              </a:defRPr>
            </a:lvl2pPr>
            <a:lvl3pPr>
              <a:defRPr/>
            </a:lvl3pPr>
            <a:lvl4pPr>
              <a:defRPr/>
            </a:lvl4pPr>
          </a:lstStyle>
          <a:p>
            <a:pPr lvl="0"/>
            <a:r>
              <a:rPr lang="en-US"/>
              <a:t>Edit Master text styles</a:t>
            </a:r>
            <a:r>
              <a:rPr lang="ja-JP" altLang="en-US"/>
              <a:t> 日本語</a:t>
            </a:r>
            <a:endParaRPr lang="en-US"/>
          </a:p>
          <a:p>
            <a:pPr lvl="2"/>
            <a:r>
              <a:rPr lang="en-US"/>
              <a:t>Third level</a:t>
            </a:r>
            <a:r>
              <a:rPr lang="ja-JP" altLang="en-US"/>
              <a:t> 日本語</a:t>
            </a:r>
            <a:endParaRPr lang="en-US"/>
          </a:p>
          <a:p>
            <a:pPr lvl="3"/>
            <a:r>
              <a:rPr lang="en-US"/>
              <a:t>Fourth level</a:t>
            </a:r>
          </a:p>
        </p:txBody>
      </p:sp>
    </p:spTree>
    <p:extLst>
      <p:ext uri="{BB962C8B-B14F-4D97-AF65-F5344CB8AC3E}">
        <p14:creationId xmlns:p14="http://schemas.microsoft.com/office/powerpoint/2010/main" val="229231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ユーザー設定レイアウト">
    <p:spTree>
      <p:nvGrpSpPr>
        <p:cNvPr id="1" name=""/>
        <p:cNvGrpSpPr/>
        <p:nvPr/>
      </p:nvGrpSpPr>
      <p:grpSpPr>
        <a:xfrm>
          <a:off x="0" y="0"/>
          <a:ext cx="0" cy="0"/>
          <a:chOff x="0" y="0"/>
          <a:chExt cx="0" cy="0"/>
        </a:xfrm>
      </p:grpSpPr>
      <p:sp>
        <p:nvSpPr>
          <p:cNvPr id="4" name="Title Placeholder 2">
            <a:extLst>
              <a:ext uri="{FF2B5EF4-FFF2-40B4-BE49-F238E27FC236}">
                <a16:creationId xmlns:a16="http://schemas.microsoft.com/office/drawing/2014/main" id="{DF2C32DC-6783-4B17-9D55-1766FF0420CD}"/>
              </a:ext>
            </a:extLst>
          </p:cNvPr>
          <p:cNvSpPr>
            <a:spLocks noGrp="1"/>
          </p:cNvSpPr>
          <p:nvPr>
            <p:ph type="title" hasCustomPrompt="1"/>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UI Semibold" panose="020B0702040204020203" pitchFamily="34" charset="0"/>
                <a:ea typeface="Yu Gothic UI Semibold" panose="020B0700000000000000" pitchFamily="50" charset="-128"/>
                <a:cs typeface="Segoe UI Semibold" panose="020B0702040204020203" pitchFamily="34" charset="0"/>
              </a:defRPr>
            </a:lvl1pPr>
          </a:lstStyle>
          <a:p>
            <a:r>
              <a:rPr lang="en-US"/>
              <a:t>Click to edit Master title style</a:t>
            </a:r>
            <a:r>
              <a:rPr lang="ja-JP" altLang="en-US"/>
              <a:t> 日本語</a:t>
            </a:r>
            <a:endParaRPr lang="en-US"/>
          </a:p>
        </p:txBody>
      </p:sp>
      <p:sp>
        <p:nvSpPr>
          <p:cNvPr id="5" name="Subtitle 2">
            <a:extLst>
              <a:ext uri="{FF2B5EF4-FFF2-40B4-BE49-F238E27FC236}">
                <a16:creationId xmlns:a16="http://schemas.microsoft.com/office/drawing/2014/main" id="{70FC9D45-7825-40A4-98D4-1722E491EDBA}"/>
              </a:ext>
            </a:extLst>
          </p:cNvPr>
          <p:cNvSpPr>
            <a:spLocks noGrp="1"/>
          </p:cNvSpPr>
          <p:nvPr>
            <p:ph type="subTitle" idx="27" hasCustomPrompt="1"/>
          </p:nvPr>
        </p:nvSpPr>
        <p:spPr>
          <a:xfrm>
            <a:off x="466368" y="989224"/>
            <a:ext cx="11503739" cy="423769"/>
          </a:xfrm>
        </p:spPr>
        <p:txBody>
          <a:bodyPr/>
          <a:lstStyle>
            <a:lvl1pPr marL="0" indent="0" algn="l">
              <a:buNone/>
              <a:defRPr sz="3264" b="1" i="0" spc="-61" baseline="0">
                <a:solidFill>
                  <a:srgbClr val="0078D7"/>
                </a:solidFill>
                <a:latin typeface="Segoe UI Semibold" panose="020B0702040204020203" pitchFamily="34" charset="0"/>
                <a:ea typeface="Yu Gothic UI Semibold" panose="020B0700000000000000" pitchFamily="50" charset="-128"/>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r>
              <a:rPr lang="ja-JP" altLang="en-US"/>
              <a:t> 日本語</a:t>
            </a:r>
            <a:endParaRPr lang="en-US"/>
          </a:p>
        </p:txBody>
      </p:sp>
    </p:spTree>
    <p:extLst>
      <p:ext uri="{BB962C8B-B14F-4D97-AF65-F5344CB8AC3E}">
        <p14:creationId xmlns:p14="http://schemas.microsoft.com/office/powerpoint/2010/main" val="213355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hasCustomPrompt="1"/>
          </p:nvPr>
        </p:nvSpPr>
        <p:spPr>
          <a:xfrm>
            <a:off x="6226349" y="1904066"/>
            <a:ext cx="5743759" cy="4603910"/>
          </a:xfrm>
          <a:prstGeom prst="rect">
            <a:avLst/>
          </a:prstGeom>
        </p:spPr>
        <p:txBody>
          <a:bodyPr vert="horz" wrap="square" lIns="0" tIns="0" rIns="0" bIns="0" rtlCol="0">
            <a:noAutofit/>
          </a:bodyPr>
          <a:lstStyle>
            <a:lvl1pPr>
              <a:defRPr/>
            </a:lvl1pPr>
            <a:lvl2pPr>
              <a:defRPr/>
            </a:lvl2pPr>
            <a:lvl3pPr>
              <a:defRPr/>
            </a:lvl3pPr>
            <a:lvl4pPr>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487517" cy="737243"/>
          </a:xfrm>
          <a:prstGeom prst="rect">
            <a:avLst/>
          </a:prstGeom>
        </p:spPr>
        <p:txBody>
          <a:bodyPr vert="horz" lIns="0" tIns="0" rIns="0" bIns="0" rtlCol="0" anchor="t">
            <a:normAutofit/>
          </a:bodyPr>
          <a:lstStyle/>
          <a:p>
            <a:r>
              <a:rPr lang="en-US"/>
              <a:t>Click to edit Master title style</a:t>
            </a:r>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b">
            <a:noAutofit/>
          </a:bodyPr>
          <a:lstStyle>
            <a:lvl1pPr algn="ctr">
              <a:defRPr lang="en-US" sz="2040" b="1" i="0" baseline="0" dirty="0">
                <a:solidFill>
                  <a:schemeClr val="accent1"/>
                </a:solidFill>
                <a:latin typeface="Segoe UI Semibold" charset="0"/>
                <a:ea typeface="Yu Gothic UI Semibold" panose="020B0700000000000000" pitchFamily="50" charset="-128"/>
                <a:cs typeface="Segoe UI Semibold" charset="0"/>
              </a:defRPr>
            </a:lvl1pPr>
          </a:lstStyle>
          <a:p>
            <a:pPr lvl="0" algn="ctr" defTabSz="932563">
              <a:spcAft>
                <a:spcPts val="600"/>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66369" y="1206540"/>
            <a:ext cx="5751870" cy="696110"/>
          </a:xfrm>
          <a:prstGeom prst="rect">
            <a:avLst/>
          </a:prstGeom>
          <a:ln>
            <a:noFill/>
          </a:ln>
        </p:spPr>
        <p:txBody>
          <a:bodyPr vert="horz" wrap="square" lIns="0" tIns="0" rIns="182880" bIns="0" rtlCol="0" anchor="b">
            <a:noAutofit/>
          </a:bodyPr>
          <a:lstStyle>
            <a:lvl1pPr algn="ctr">
              <a:defRPr lang="en-US" sz="2040" b="1" i="0" baseline="0" dirty="0">
                <a:solidFill>
                  <a:schemeClr val="accent1"/>
                </a:solidFill>
                <a:latin typeface="Segoe UI Semibold" charset="0"/>
                <a:ea typeface="Yu Gothic UI Semibold" panose="020B0700000000000000" pitchFamily="50" charset="-128"/>
                <a:cs typeface="Segoe UI Semibold" charset="0"/>
              </a:defRPr>
            </a:lvl1pPr>
          </a:lstStyle>
          <a:p>
            <a:pPr lvl="0" algn="ctr" defTabSz="932563">
              <a:spcAft>
                <a:spcPts val="600"/>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hasCustomPrompt="1"/>
          </p:nvPr>
        </p:nvSpPr>
        <p:spPr>
          <a:xfrm>
            <a:off x="474478" y="1904066"/>
            <a:ext cx="5735647" cy="4603910"/>
          </a:xfrm>
          <a:prstGeom prst="rect">
            <a:avLst/>
          </a:prstGeom>
        </p:spPr>
        <p:txBody>
          <a:bodyPr vert="horz" wrap="square" lIns="0" tIns="0" rIns="0" bIns="0" rtlCol="0">
            <a:noAutofit/>
          </a:bodyPr>
          <a:lstStyle>
            <a:lvl1pPr>
              <a:defRPr/>
            </a:lvl1pPr>
            <a:lvl2pPr>
              <a:defRPr/>
            </a:lvl2pPr>
            <a:lvl3pPr>
              <a:defRPr/>
            </a:lvl3pPr>
            <a:lvl4pPr>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4593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4" name="Title Placeholder 2">
            <a:extLst>
              <a:ext uri="{FF2B5EF4-FFF2-40B4-BE49-F238E27FC236}">
                <a16:creationId xmlns:a16="http://schemas.microsoft.com/office/drawing/2014/main" id="{52870CA0-C32F-4BAF-89D7-CB2E5D359AF2}"/>
              </a:ext>
            </a:extLst>
          </p:cNvPr>
          <p:cNvSpPr>
            <a:spLocks noGrp="1"/>
          </p:cNvSpPr>
          <p:nvPr>
            <p:ph type="title" hasCustomPrompt="1"/>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UI Semibold" panose="020B0702040204020203" pitchFamily="34" charset="0"/>
                <a:ea typeface="Yu Gothic UI Semibold" panose="020B0700000000000000" pitchFamily="50" charset="-128"/>
                <a:cs typeface="Segoe UI Semibold" panose="020B0702040204020203" pitchFamily="34" charset="0"/>
              </a:defRPr>
            </a:lvl1pPr>
          </a:lstStyle>
          <a:p>
            <a:r>
              <a:rPr lang="en-US"/>
              <a:t>Click to edit Master title style</a:t>
            </a:r>
            <a:r>
              <a:rPr lang="ja-JP" altLang="en-US"/>
              <a:t> 日本語</a:t>
            </a:r>
            <a:endParaRPr lang="en-US"/>
          </a:p>
        </p:txBody>
      </p:sp>
      <p:sp>
        <p:nvSpPr>
          <p:cNvPr id="5" name="Subtitle 2">
            <a:extLst>
              <a:ext uri="{FF2B5EF4-FFF2-40B4-BE49-F238E27FC236}">
                <a16:creationId xmlns:a16="http://schemas.microsoft.com/office/drawing/2014/main" id="{3CC6E0EE-F806-4731-88E7-DF052B9E9041}"/>
              </a:ext>
            </a:extLst>
          </p:cNvPr>
          <p:cNvSpPr>
            <a:spLocks noGrp="1"/>
          </p:cNvSpPr>
          <p:nvPr>
            <p:ph type="subTitle" idx="27" hasCustomPrompt="1"/>
          </p:nvPr>
        </p:nvSpPr>
        <p:spPr>
          <a:xfrm>
            <a:off x="466368" y="989224"/>
            <a:ext cx="11503739" cy="423769"/>
          </a:xfrm>
        </p:spPr>
        <p:txBody>
          <a:bodyPr/>
          <a:lstStyle>
            <a:lvl1pPr marL="0" indent="0" algn="l">
              <a:buNone/>
              <a:defRPr sz="3264" b="1" i="0" spc="-61" baseline="0">
                <a:solidFill>
                  <a:srgbClr val="0078D7"/>
                </a:solidFill>
                <a:latin typeface="Segoe UI Semibold" panose="020B0702040204020203" pitchFamily="34" charset="0"/>
                <a:ea typeface="Yu Gothic UI Semibold" panose="020B0700000000000000" pitchFamily="50" charset="-128"/>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r>
              <a:rPr lang="ja-JP" altLang="en-US"/>
              <a:t> 日本語</a:t>
            </a:r>
            <a:endParaRPr lang="en-US"/>
          </a:p>
        </p:txBody>
      </p:sp>
      <p:sp>
        <p:nvSpPr>
          <p:cNvPr id="7" name="Text Placeholder 3">
            <a:extLst>
              <a:ext uri="{FF2B5EF4-FFF2-40B4-BE49-F238E27FC236}">
                <a16:creationId xmlns:a16="http://schemas.microsoft.com/office/drawing/2014/main" id="{DFA02073-CBC5-45EC-9DB0-BF84F778F928}"/>
              </a:ext>
            </a:extLst>
          </p:cNvPr>
          <p:cNvSpPr>
            <a:spLocks noGrp="1"/>
          </p:cNvSpPr>
          <p:nvPr>
            <p:ph idx="32" hasCustomPrompt="1"/>
          </p:nvPr>
        </p:nvSpPr>
        <p:spPr>
          <a:xfrm>
            <a:off x="466369" y="1720136"/>
            <a:ext cx="11503738" cy="4787840"/>
          </a:xfrm>
          <a:prstGeom prst="rect">
            <a:avLst/>
          </a:prstGeom>
        </p:spPr>
        <p:txBody>
          <a:bodyPr vert="horz" wrap="square" lIns="0" tIns="0" rIns="0" bIns="0" rtlCol="0">
            <a:noAutofit/>
          </a:bodyPr>
          <a:lstStyle>
            <a:lvl2pPr>
              <a:defRPr>
                <a:latin typeface="+mn-lt"/>
              </a:defRPr>
            </a:lvl2pPr>
            <a:lvl3pPr>
              <a:defRPr/>
            </a:lvl3pPr>
            <a:lvl4pPr>
              <a:defRPr/>
            </a:lvl4pPr>
          </a:lstStyle>
          <a:p>
            <a:pPr lvl="0"/>
            <a:r>
              <a:rPr lang="en-US"/>
              <a:t>Edit Master text styles</a:t>
            </a:r>
            <a:r>
              <a:rPr lang="ja-JP" altLang="en-US"/>
              <a:t> 日本語</a:t>
            </a:r>
            <a:endParaRPr lang="en-US"/>
          </a:p>
          <a:p>
            <a:pPr lvl="2"/>
            <a:r>
              <a:rPr lang="en-US"/>
              <a:t>Third level</a:t>
            </a:r>
            <a:r>
              <a:rPr lang="ja-JP" altLang="en-US"/>
              <a:t> 日本語</a:t>
            </a:r>
            <a:endParaRPr lang="en-US"/>
          </a:p>
          <a:p>
            <a:pPr lvl="3"/>
            <a:r>
              <a:rPr lang="en-US"/>
              <a:t>Fourth level</a:t>
            </a:r>
          </a:p>
        </p:txBody>
      </p:sp>
    </p:spTree>
    <p:extLst>
      <p:ext uri="{BB962C8B-B14F-4D97-AF65-F5344CB8AC3E}">
        <p14:creationId xmlns:p14="http://schemas.microsoft.com/office/powerpoint/2010/main" val="419855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22498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C9252C-A3E3-412A-B890-8D79EB870079}"/>
              </a:ext>
            </a:extLst>
          </p:cNvPr>
          <p:cNvSpPr>
            <a:spLocks noGrp="1"/>
          </p:cNvSpPr>
          <p:nvPr>
            <p:ph idx="32" hasCustomPrompt="1"/>
          </p:nvPr>
        </p:nvSpPr>
        <p:spPr>
          <a:xfrm>
            <a:off x="466369" y="1378026"/>
            <a:ext cx="11503738" cy="5129950"/>
          </a:xfrm>
          <a:prstGeom prst="rect">
            <a:avLst/>
          </a:prstGeom>
        </p:spPr>
        <p:txBody>
          <a:bodyPr vert="horz" wrap="square" lIns="0" tIns="0" rIns="0" bIns="0" rtlCol="0">
            <a:noAutofit/>
          </a:bodyPr>
          <a:lstStyle>
            <a:lvl2pPr>
              <a:defRPr>
                <a:latin typeface="+mn-lt"/>
              </a:defRPr>
            </a:lvl2pPr>
            <a:lvl3pPr>
              <a:defRPr/>
            </a:lvl3pPr>
            <a:lvl4pPr>
              <a:defRPr/>
            </a:lvl4pPr>
          </a:lstStyle>
          <a:p>
            <a:pPr lvl="0"/>
            <a:r>
              <a:rPr lang="en-US"/>
              <a:t>Edit Master text styles</a:t>
            </a:r>
            <a:r>
              <a:rPr lang="ja-JP" altLang="en-US"/>
              <a:t> 日本語</a:t>
            </a:r>
            <a:endParaRPr lang="en-US"/>
          </a:p>
          <a:p>
            <a:pPr lvl="2"/>
            <a:r>
              <a:rPr lang="en-US"/>
              <a:t>Third level</a:t>
            </a:r>
            <a:r>
              <a:rPr lang="ja-JP" altLang="en-US"/>
              <a:t> 日本語</a:t>
            </a:r>
            <a:endParaRPr lang="en-US"/>
          </a:p>
          <a:p>
            <a:pPr lvl="3"/>
            <a:r>
              <a:rPr lang="en-US"/>
              <a:t>Fourth level</a:t>
            </a:r>
          </a:p>
        </p:txBody>
      </p:sp>
      <p:sp>
        <p:nvSpPr>
          <p:cNvPr id="5" name="Title Placeholder 2">
            <a:extLst>
              <a:ext uri="{FF2B5EF4-FFF2-40B4-BE49-F238E27FC236}">
                <a16:creationId xmlns:a16="http://schemas.microsoft.com/office/drawing/2014/main" id="{EDE9FA39-AE07-4C45-83C2-F109E144E379}"/>
              </a:ext>
            </a:extLst>
          </p:cNvPr>
          <p:cNvSpPr>
            <a:spLocks noGrp="1"/>
          </p:cNvSpPr>
          <p:nvPr>
            <p:ph type="title" hasCustomPrompt="1"/>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UI Semibold" panose="020B0702040204020203" pitchFamily="34" charset="0"/>
                <a:ea typeface="Yu Gothic UI Semibold" panose="020B0700000000000000" pitchFamily="50" charset="-128"/>
                <a:cs typeface="Segoe UI Semibold" panose="020B0702040204020203" pitchFamily="34" charset="0"/>
              </a:defRPr>
            </a:lvl1pPr>
          </a:lstStyle>
          <a:p>
            <a:r>
              <a:rPr lang="en-US"/>
              <a:t>Click to edit Master title style</a:t>
            </a:r>
            <a:r>
              <a:rPr lang="ja-JP" altLang="en-US"/>
              <a:t> 日本語</a:t>
            </a:r>
            <a:endParaRPr lang="en-US"/>
          </a:p>
        </p:txBody>
      </p:sp>
    </p:spTree>
    <p:extLst>
      <p:ext uri="{BB962C8B-B14F-4D97-AF65-F5344CB8AC3E}">
        <p14:creationId xmlns:p14="http://schemas.microsoft.com/office/powerpoint/2010/main" val="19670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baseline="0">
                <a:solidFill>
                  <a:schemeClr val="tx1"/>
                </a:solidFill>
                <a:latin typeface="Segoe Pro Semibold" charset="0"/>
                <a:ea typeface="Yu Gothic UI Semibold" panose="020B0700000000000000" pitchFamily="50" charset="-128"/>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466368" y="1003409"/>
            <a:ext cx="11503739" cy="699453"/>
          </a:xfrm>
        </p:spPr>
        <p:txBody>
          <a:bodyPr/>
          <a:lstStyle>
            <a:lvl1pPr marL="0" indent="0" algn="l">
              <a:buNone/>
              <a:defRPr sz="2856" b="1" i="0" spc="-61" baseline="0">
                <a:solidFill>
                  <a:srgbClr val="0078D7"/>
                </a:solidFill>
                <a:latin typeface="Segoe UI Semibold" charset="0"/>
                <a:ea typeface="Yu Gothic UI Semibold" panose="020B0700000000000000" pitchFamily="50" charset="-128"/>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hasCustomPrompt="1"/>
          </p:nvPr>
        </p:nvSpPr>
        <p:spPr>
          <a:xfrm>
            <a:off x="6234460" y="1904066"/>
            <a:ext cx="5735647" cy="4603910"/>
          </a:xfrm>
          <a:prstGeom prst="rect">
            <a:avLst/>
          </a:prstGeom>
        </p:spPr>
        <p:txBody>
          <a:bodyPr vert="horz" wrap="square" lIns="0" tIns="0" rIns="0" bIns="0" rtlCol="0">
            <a:noAutofit/>
          </a:bodyPr>
          <a:lstStyle>
            <a:lvl1pPr>
              <a:defRPr/>
            </a:lvl1pPr>
            <a:lvl2pPr>
              <a:defRPr/>
            </a:lvl2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hasCustomPrompt="1"/>
          </p:nvPr>
        </p:nvSpPr>
        <p:spPr>
          <a:xfrm>
            <a:off x="474479" y="1904066"/>
            <a:ext cx="5759982" cy="4603910"/>
          </a:xfrm>
          <a:prstGeom prst="rect">
            <a:avLst/>
          </a:prstGeom>
        </p:spPr>
        <p:txBody>
          <a:bodyPr vert="horz" wrap="square" lIns="0" tIns="0" rIns="0" bIns="0" rtlCol="0">
            <a:noAutofit/>
          </a:bodyPr>
          <a:lstStyle>
            <a:lvl1pPr>
              <a:defRPr/>
            </a:lvl1pPr>
            <a:lvl2pPr>
              <a:defRPr/>
            </a:lvl2pPr>
            <a:lvl3pPr>
              <a:defRPr/>
            </a:lvl3pPr>
            <a:lvl4pPr>
              <a:defRPr/>
            </a:lvl4pPr>
          </a:lstStyle>
          <a:p>
            <a:pPr lvl="0"/>
            <a:r>
              <a:rPr lang="en-US"/>
              <a:t>Edit Master text styles </a:t>
            </a:r>
            <a:r>
              <a:rPr lang="ja-JP" altLang="en-US"/>
              <a:t>日本語</a:t>
            </a:r>
            <a:endParaRPr lang="en-US"/>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0123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hasCustomPrompt="1"/>
          </p:nvPr>
        </p:nvSpPr>
        <p:spPr>
          <a:xfrm>
            <a:off x="6226349" y="1904066"/>
            <a:ext cx="5743759" cy="4603910"/>
          </a:xfrm>
          <a:prstGeom prst="rect">
            <a:avLst/>
          </a:prstGeom>
        </p:spPr>
        <p:txBody>
          <a:bodyPr vert="horz" wrap="square" lIns="0" tIns="0" rIns="0" bIns="0" rtlCol="0">
            <a:noAutofit/>
          </a:bodyPr>
          <a:lstStyle>
            <a:lvl1pPr>
              <a:defRPr/>
            </a:lvl1pPr>
            <a:lvl2pPr>
              <a:defRPr/>
            </a:lvl2pPr>
            <a:lvl3pPr>
              <a:defRPr/>
            </a:lvl3pPr>
            <a:lvl4pPr>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487517" cy="737243"/>
          </a:xfrm>
          <a:prstGeom prst="rect">
            <a:avLst/>
          </a:prstGeom>
        </p:spPr>
        <p:txBody>
          <a:bodyPr vert="horz" lIns="0" tIns="0" rIns="0" bIns="0" rtlCol="0" anchor="t">
            <a:normAutofit/>
          </a:bodyPr>
          <a:lstStyle/>
          <a:p>
            <a:r>
              <a:rPr lang="en-US"/>
              <a:t>Click to edit Master title style</a:t>
            </a:r>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b">
            <a:noAutofit/>
          </a:bodyPr>
          <a:lstStyle>
            <a:lvl1pPr algn="ctr">
              <a:defRPr lang="en-US" sz="2040" b="1" i="0" baseline="0" dirty="0">
                <a:solidFill>
                  <a:schemeClr val="accent1"/>
                </a:solidFill>
                <a:latin typeface="Segoe UI Semibold" charset="0"/>
                <a:ea typeface="Yu Gothic UI Semibold" panose="020B0700000000000000" pitchFamily="50" charset="-128"/>
                <a:cs typeface="Segoe UI Semibold" charset="0"/>
              </a:defRPr>
            </a:lvl1pPr>
          </a:lstStyle>
          <a:p>
            <a:pPr lvl="0" algn="ctr" defTabSz="932563">
              <a:spcAft>
                <a:spcPts val="600"/>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66369" y="1206540"/>
            <a:ext cx="5751870" cy="696110"/>
          </a:xfrm>
          <a:prstGeom prst="rect">
            <a:avLst/>
          </a:prstGeom>
          <a:ln>
            <a:noFill/>
          </a:ln>
        </p:spPr>
        <p:txBody>
          <a:bodyPr vert="horz" wrap="square" lIns="0" tIns="0" rIns="182880" bIns="0" rtlCol="0" anchor="b">
            <a:noAutofit/>
          </a:bodyPr>
          <a:lstStyle>
            <a:lvl1pPr algn="ctr">
              <a:defRPr lang="en-US" sz="2040" b="1" i="0" baseline="0" dirty="0">
                <a:solidFill>
                  <a:schemeClr val="accent1"/>
                </a:solidFill>
                <a:latin typeface="Segoe UI Semibold" charset="0"/>
                <a:ea typeface="Yu Gothic UI Semibold" panose="020B0700000000000000" pitchFamily="50" charset="-128"/>
                <a:cs typeface="Segoe UI Semibold" charset="0"/>
              </a:defRPr>
            </a:lvl1pPr>
          </a:lstStyle>
          <a:p>
            <a:pPr lvl="0" algn="ctr" defTabSz="932563">
              <a:spcAft>
                <a:spcPts val="600"/>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hasCustomPrompt="1"/>
          </p:nvPr>
        </p:nvSpPr>
        <p:spPr>
          <a:xfrm>
            <a:off x="474478" y="1904066"/>
            <a:ext cx="5735647" cy="4603910"/>
          </a:xfrm>
          <a:prstGeom prst="rect">
            <a:avLst/>
          </a:prstGeom>
        </p:spPr>
        <p:txBody>
          <a:bodyPr vert="horz" wrap="square" lIns="0" tIns="0" rIns="0" bIns="0" rtlCol="0">
            <a:noAutofit/>
          </a:bodyPr>
          <a:lstStyle>
            <a:lvl1pPr>
              <a:defRPr/>
            </a:lvl1pPr>
            <a:lvl2pPr>
              <a:defRPr/>
            </a:lvl2pPr>
            <a:lvl3pPr>
              <a:defRPr/>
            </a:lvl3pPr>
            <a:lvl4pPr>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0913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4" name="Title Placeholder 2">
            <a:extLst>
              <a:ext uri="{FF2B5EF4-FFF2-40B4-BE49-F238E27FC236}">
                <a16:creationId xmlns:a16="http://schemas.microsoft.com/office/drawing/2014/main" id="{DF2C32DC-6783-4B17-9D55-1766FF0420CD}"/>
              </a:ext>
            </a:extLst>
          </p:cNvPr>
          <p:cNvSpPr>
            <a:spLocks noGrp="1"/>
          </p:cNvSpPr>
          <p:nvPr>
            <p:ph type="title" hasCustomPrompt="1"/>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UI Semibold" panose="020B0702040204020203" pitchFamily="34" charset="0"/>
                <a:ea typeface="Yu Gothic UI Semibold" panose="020B0700000000000000" pitchFamily="50" charset="-128"/>
                <a:cs typeface="Segoe UI Semibold" panose="020B0702040204020203" pitchFamily="34" charset="0"/>
              </a:defRPr>
            </a:lvl1pPr>
          </a:lstStyle>
          <a:p>
            <a:r>
              <a:rPr lang="en-US"/>
              <a:t>Click to edit Master title style</a:t>
            </a:r>
            <a:r>
              <a:rPr lang="ja-JP" altLang="en-US"/>
              <a:t> 日本語</a:t>
            </a:r>
            <a:endParaRPr lang="en-US"/>
          </a:p>
        </p:txBody>
      </p:sp>
      <p:sp>
        <p:nvSpPr>
          <p:cNvPr id="5" name="Subtitle 2">
            <a:extLst>
              <a:ext uri="{FF2B5EF4-FFF2-40B4-BE49-F238E27FC236}">
                <a16:creationId xmlns:a16="http://schemas.microsoft.com/office/drawing/2014/main" id="{70FC9D45-7825-40A4-98D4-1722E491EDBA}"/>
              </a:ext>
            </a:extLst>
          </p:cNvPr>
          <p:cNvSpPr>
            <a:spLocks noGrp="1"/>
          </p:cNvSpPr>
          <p:nvPr>
            <p:ph type="subTitle" idx="27" hasCustomPrompt="1"/>
          </p:nvPr>
        </p:nvSpPr>
        <p:spPr>
          <a:xfrm>
            <a:off x="466368" y="989224"/>
            <a:ext cx="11503739" cy="423769"/>
          </a:xfrm>
        </p:spPr>
        <p:txBody>
          <a:bodyPr/>
          <a:lstStyle>
            <a:lvl1pPr marL="0" indent="0" algn="l">
              <a:buNone/>
              <a:defRPr sz="3264" b="1" i="0" spc="-61" baseline="0">
                <a:solidFill>
                  <a:srgbClr val="0078D7"/>
                </a:solidFill>
                <a:latin typeface="Segoe UI Semibold" panose="020B0702040204020203" pitchFamily="34" charset="0"/>
                <a:ea typeface="Yu Gothic UI Semibold" panose="020B0700000000000000" pitchFamily="50" charset="-128"/>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r>
              <a:rPr lang="ja-JP" altLang="en-US"/>
              <a:t> 日本語</a:t>
            </a:r>
            <a:endParaRPr lang="en-US"/>
          </a:p>
        </p:txBody>
      </p:sp>
    </p:spTree>
    <p:extLst>
      <p:ext uri="{BB962C8B-B14F-4D97-AF65-F5344CB8AC3E}">
        <p14:creationId xmlns:p14="http://schemas.microsoft.com/office/powerpoint/2010/main" val="242103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5016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12F2B-9674-46D8-B026-F7B80CCB3997}"/>
              </a:ext>
            </a:extLst>
          </p:cNvPr>
          <p:cNvSpPr/>
          <p:nvPr userDrawn="1"/>
        </p:nvSpPr>
        <p:spPr bwMode="auto">
          <a:xfrm>
            <a:off x="0" y="0"/>
            <a:ext cx="12436475" cy="789126"/>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000">
              <a:gradFill>
                <a:gsLst>
                  <a:gs pos="0">
                    <a:srgbClr val="FFFFFF"/>
                  </a:gs>
                  <a:gs pos="100000">
                    <a:srgbClr val="FFFFFF"/>
                  </a:gs>
                </a:gsLst>
                <a:lin ang="5400000" scaled="0"/>
              </a:gradFill>
              <a:latin typeface="メイリオ"/>
              <a:ea typeface="メイリオ"/>
              <a:cs typeface="Segoe UI" pitchFamily="34" charset="0"/>
            </a:endParaRPr>
          </a:p>
        </p:txBody>
      </p:sp>
      <p:sp>
        <p:nvSpPr>
          <p:cNvPr id="2" name="Title 1"/>
          <p:cNvSpPr>
            <a:spLocks noGrp="1"/>
          </p:cNvSpPr>
          <p:nvPr>
            <p:ph type="title" hasCustomPrompt="1"/>
          </p:nvPr>
        </p:nvSpPr>
        <p:spPr>
          <a:xfrm>
            <a:off x="2923767" y="132623"/>
            <a:ext cx="9046338" cy="496982"/>
          </a:xfrm>
        </p:spPr>
        <p:txBody>
          <a:bodyPr anchor="ctr">
            <a:normAutofit/>
          </a:bodyPr>
          <a:lstStyle>
            <a:lvl1pPr>
              <a:defRPr sz="3600">
                <a:solidFill>
                  <a:schemeClr val="bg2"/>
                </a:solidFill>
              </a:defRPr>
            </a:lvl1pPr>
          </a:lstStyle>
          <a:p>
            <a:r>
              <a:rPr lang="en-US"/>
              <a:t>Click to edit Master title style</a:t>
            </a:r>
          </a:p>
        </p:txBody>
      </p:sp>
    </p:spTree>
    <p:extLst>
      <p:ext uri="{BB962C8B-B14F-4D97-AF65-F5344CB8AC3E}">
        <p14:creationId xmlns:p14="http://schemas.microsoft.com/office/powerpoint/2010/main" val="170188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Tree>
    <p:extLst>
      <p:ext uri="{BB962C8B-B14F-4D97-AF65-F5344CB8AC3E}">
        <p14:creationId xmlns:p14="http://schemas.microsoft.com/office/powerpoint/2010/main" val="75523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75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111412"/>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228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941494"/>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941494"/>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57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96947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4361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455099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52024623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164962734"/>
      </p:ext>
    </p:extLst>
  </p:cSld>
  <p:clrMapOvr>
    <a:masterClrMapping/>
  </p:clrMapOvr>
  <p:transition>
    <p:fade/>
  </p:transition>
  <p:extLst>
    <p:ext uri="{DCECCB84-F9BA-43D5-87BE-67443E8EF086}">
      <p15:sldGuideLst xmlns:p15="http://schemas.microsoft.com/office/powerpoint/2012/main"/>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タイトルとコンテンツ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solidFill>
                  <a:srgbClr val="1A1A1A"/>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40" y="1212851"/>
            <a:ext cx="11887200" cy="2708434"/>
          </a:xfrm>
        </p:spPr>
        <p:txBody>
          <a:bodyPr/>
          <a:lstStyle>
            <a:lvl1pPr marL="0" indent="0">
              <a:buNone/>
              <a:defRPr sz="3599">
                <a:gradFill>
                  <a:gsLst>
                    <a:gs pos="1250">
                      <a:schemeClr val="tx2"/>
                    </a:gs>
                    <a:gs pos="99000">
                      <a:schemeClr val="tx2"/>
                    </a:gs>
                  </a:gsLst>
                  <a:lin ang="5400000" scaled="0"/>
                </a:gradFill>
                <a:latin typeface="+mn-lt"/>
                <a:ea typeface="+mn-ea"/>
              </a:defRPr>
            </a:lvl1pPr>
            <a:lvl2pPr marL="0" indent="0">
              <a:buFontTx/>
              <a:buNone/>
              <a:defRPr sz="3199">
                <a:latin typeface="+mn-lt"/>
                <a:ea typeface="+mn-ea"/>
              </a:defRPr>
            </a:lvl2pPr>
            <a:lvl3pPr marL="228550" indent="0">
              <a:buNone/>
              <a:defRPr sz="2800">
                <a:latin typeface="+mn-lt"/>
                <a:ea typeface="+mn-ea"/>
              </a:defRPr>
            </a:lvl3pPr>
            <a:lvl4pPr marL="457098" indent="0">
              <a:buNone/>
              <a:defRPr sz="2400">
                <a:latin typeface="+mn-lt"/>
                <a:ea typeface="+mn-ea"/>
              </a:defRPr>
            </a:lvl4pPr>
            <a:lvl5pPr marL="685648"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4097380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053240"/>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E6E6E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4042090"/>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898085"/>
          </a:xfrm>
        </p:spPr>
        <p:txBody>
          <a:bodyPr/>
          <a:lstStyle>
            <a:lvl1pPr marL="0" indent="0">
              <a:spcAft>
                <a:spcPts val="1224"/>
              </a:spcAft>
              <a:buNone/>
              <a:defRPr sz="2448"/>
            </a:lvl1pPr>
            <a:lvl2pPr marL="233149"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bg2">
                <a:lumMod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4078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4024"/>
            <a:ext cx="5667374" cy="1128001"/>
          </a:xfrm>
        </p:spPr>
        <p:txBody>
          <a:bodyPr wrap="square" lIns="0" tIns="0" rIns="0" bIns="0">
            <a:spAutoFit/>
          </a:bodyPr>
          <a:lstStyle>
            <a:lvl1pPr marL="274267" indent="-274267">
              <a:lnSpc>
                <a:spcPct val="100000"/>
              </a:lnSpc>
              <a:spcBef>
                <a:spcPts val="0"/>
              </a:spcBef>
              <a:spcAft>
                <a:spcPts val="1299"/>
              </a:spcAft>
              <a:buClr>
                <a:srgbClr val="000000"/>
              </a:buClr>
              <a:buSzPct val="77000"/>
              <a:buFont typeface="Arial" panose="020B0604020202020204" pitchFamily="34" charset="0"/>
              <a:buChar char="•"/>
              <a:defRPr sz="204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1632">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1632">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34974" y="985501"/>
            <a:ext cx="11567160" cy="339016"/>
          </a:xfrm>
        </p:spPr>
        <p:txBody>
          <a:bodyPr wrap="square" lIns="0" tIns="0" rIns="0" bIns="0">
            <a:spAutoFit/>
          </a:bodyPr>
          <a:lstStyle>
            <a:lvl1pPr marL="0" indent="0">
              <a:lnSpc>
                <a:spcPct val="90000"/>
              </a:lnSpc>
              <a:spcBef>
                <a:spcPts val="0"/>
              </a:spcBef>
              <a:spcAft>
                <a:spcPts val="1299"/>
              </a:spcAft>
              <a:buNone/>
              <a:defRPr sz="2448" b="0" i="0">
                <a:solidFill>
                  <a:schemeClr val="tx2"/>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2184075436"/>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433575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1_タイトルとコンテンツ">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5414" y="293735"/>
            <a:ext cx="11989539" cy="627095"/>
          </a:xfrm>
        </p:spPr>
        <p:txBody>
          <a:bodyPr/>
          <a:lstStyle>
            <a:lvl1pPr>
              <a:defRPr>
                <a:latin typeface="Yu Gothic UI" panose="020B0500000000000000" pitchFamily="50" charset="-128"/>
                <a:ea typeface="Yu Gothic UI" panose="020B0500000000000000" pitchFamily="50" charset="-128"/>
              </a:defRPr>
            </a:lvl1pPr>
          </a:lstStyle>
          <a:p>
            <a:r>
              <a:rPr lang="ja-JP" altLang="en-US"/>
              <a:t>マスター タイトルの書式設定</a:t>
            </a:r>
            <a:endParaRPr lang="en-US"/>
          </a:p>
        </p:txBody>
      </p:sp>
      <p:sp>
        <p:nvSpPr>
          <p:cNvPr id="3" name="Content Placeholder 2"/>
          <p:cNvSpPr>
            <a:spLocks noGrp="1"/>
          </p:cNvSpPr>
          <p:nvPr>
            <p:ph idx="1"/>
          </p:nvPr>
        </p:nvSpPr>
        <p:spPr>
          <a:xfrm>
            <a:off x="572861" y="1351174"/>
            <a:ext cx="11692092" cy="1600438"/>
          </a:xfrm>
        </p:spPr>
        <p:txBody>
          <a:bodyPr/>
          <a:lstStyle>
            <a:lvl1pPr>
              <a:defRPr>
                <a:solidFill>
                  <a:srgbClr val="00B0F0"/>
                </a:solidFill>
                <a:latin typeface="Yu Gothic UI" panose="020B0500000000000000" pitchFamily="50" charset="-128"/>
                <a:ea typeface="Yu Gothic UI" panose="020B0500000000000000" pitchFamily="50" charset="-128"/>
              </a:defRPr>
            </a:lvl1pPr>
            <a:lvl2pPr>
              <a:defRPr>
                <a:latin typeface="Yu Gothic UI" panose="020B0500000000000000" pitchFamily="50" charset="-128"/>
                <a:ea typeface="Yu Gothic UI" panose="020B0500000000000000" pitchFamily="50" charset="-128"/>
              </a:defRPr>
            </a:lvl2pPr>
            <a:lvl3pPr>
              <a:defRPr>
                <a:latin typeface="Yu Gothic UI" panose="020B0500000000000000" pitchFamily="50" charset="-128"/>
                <a:ea typeface="Yu Gothic UI" panose="020B0500000000000000" pitchFamily="50" charset="-128"/>
              </a:defRPr>
            </a:lvl3pPr>
            <a:lvl4pPr>
              <a:defRPr>
                <a:latin typeface="Yu Gothic UI" panose="020B0500000000000000" pitchFamily="50" charset="-128"/>
                <a:ea typeface="Yu Gothic UI" panose="020B0500000000000000" pitchFamily="50" charset="-128"/>
              </a:defRPr>
            </a:lvl4pPr>
            <a:lvl5pPr>
              <a:defRPr>
                <a:latin typeface="Yu Gothic UI" panose="020B0500000000000000" pitchFamily="50" charset="-128"/>
                <a:ea typeface="Yu Gothic UI" panose="020B05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Slide Number Placeholder 4">
            <a:extLst>
              <a:ext uri="{FF2B5EF4-FFF2-40B4-BE49-F238E27FC236}">
                <a16:creationId xmlns:a16="http://schemas.microsoft.com/office/drawing/2014/main" id="{26F67E66-09B0-462F-A98F-6032C80FB066}"/>
              </a:ext>
            </a:extLst>
          </p:cNvPr>
          <p:cNvSpPr txBox="1">
            <a:spLocks/>
          </p:cNvSpPr>
          <p:nvPr userDrawn="1"/>
        </p:nvSpPr>
        <p:spPr>
          <a:xfrm>
            <a:off x="9748893" y="6622131"/>
            <a:ext cx="2516060" cy="248311"/>
          </a:xfrm>
          <a:prstGeom prst="rect">
            <a:avLst/>
          </a:prstGeom>
        </p:spPr>
        <p:txBody>
          <a:bodyPr/>
          <a:lstStyle>
            <a:defPPr>
              <a:defRPr lang="en-US"/>
            </a:defPPr>
            <a:lvl1pPr marL="0" algn="r" defTabSz="457200" rtl="0" eaLnBrk="1" latinLnBrk="0" hangingPunct="1">
              <a:defRPr sz="980" kern="1200">
                <a:solidFill>
                  <a:schemeClr val="tx1"/>
                </a:solidFill>
                <a:latin typeface="Yu Gothic UI" panose="020B0500000000000000" pitchFamily="50" charset="-128"/>
                <a:ea typeface="Yu Gothic UI" panose="020B0500000000000000" pitchFamily="50"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5E0F976-1853-4CF0-813C-B25517E63207}" type="slidenum">
              <a:rPr kumimoji="1" lang="ja-JP" altLang="en-US" sz="1000" smtClean="0"/>
              <a:pPr/>
              <a:t>‹#›</a:t>
            </a:fld>
            <a:endParaRPr kumimoji="1" lang="ja-JP" altLang="en-US" sz="1000"/>
          </a:p>
        </p:txBody>
      </p:sp>
    </p:spTree>
    <p:extLst>
      <p:ext uri="{BB962C8B-B14F-4D97-AF65-F5344CB8AC3E}">
        <p14:creationId xmlns:p14="http://schemas.microsoft.com/office/powerpoint/2010/main" val="919235640"/>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553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itle &amp; Non-bullete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16093"/>
            <a:ext cx="11887200" cy="773378"/>
          </a:xfrm>
        </p:spPr>
        <p:txBody>
          <a:bodyPr>
            <a:normAutofit/>
          </a:bodyPr>
          <a:lstStyle>
            <a:lvl1pPr>
              <a:defRPr sz="2856">
                <a:latin typeface="+mj-lt"/>
              </a:defRPr>
            </a:lvl1pPr>
          </a:lstStyle>
          <a:p>
            <a:r>
              <a:rPr lang="ja-JP" altLang="en-US"/>
              <a:t>マスター タイトルの書式設定</a:t>
            </a:r>
            <a:endParaRPr lang="en-US"/>
          </a:p>
        </p:txBody>
      </p:sp>
      <p:sp>
        <p:nvSpPr>
          <p:cNvPr id="3" name="スライド番号プレースホルダー 2"/>
          <p:cNvSpPr>
            <a:spLocks noGrp="1"/>
          </p:cNvSpPr>
          <p:nvPr>
            <p:ph type="sldNum" sz="quarter" idx="11"/>
          </p:nvPr>
        </p:nvSpPr>
        <p:spPr>
          <a:xfrm>
            <a:off x="9638268" y="6710262"/>
            <a:ext cx="2798207" cy="372394"/>
          </a:xfrm>
        </p:spPr>
        <p:txBody>
          <a:bodyPr/>
          <a:lstStyle>
            <a:lvl1pPr>
              <a:defRPr sz="918">
                <a:solidFill>
                  <a:schemeClr val="tx1"/>
                </a:solidFill>
                <a:latin typeface="+mn-lt"/>
              </a:defRPr>
            </a:lvl1pPr>
          </a:lstStyle>
          <a:p>
            <a:fld id="{56AE791B-613B-4647-9101-A2DDB989CBD3}" type="slidenum">
              <a:rPr lang="ja-JP" altLang="en-US" smtClean="0"/>
              <a:pPr/>
              <a:t>‹#›</a:t>
            </a:fld>
            <a:endParaRPr lang="ja-JP" altLang="en-US"/>
          </a:p>
        </p:txBody>
      </p:sp>
    </p:spTree>
    <p:extLst>
      <p:ext uri="{BB962C8B-B14F-4D97-AF65-F5344CB8AC3E}">
        <p14:creationId xmlns:p14="http://schemas.microsoft.com/office/powerpoint/2010/main" val="3747207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466066695"/>
      </p:ext>
    </p:extLst>
  </p:cSld>
  <p:clrMapOvr>
    <a:masterClrMapping/>
  </p:clrMapOvr>
  <p:transition>
    <p:fade/>
  </p:transition>
  <p:extLst>
    <p:ext uri="{DCECCB84-F9BA-43D5-87BE-67443E8EF086}">
      <p15:sldGuideLst xmlns:p15="http://schemas.microsoft.com/office/powerpoint/2012/main"/>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05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5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77579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Text Placeholder 3"/>
          <p:cNvSpPr>
            <a:spLocks noGrp="1"/>
          </p:cNvSpPr>
          <p:nvPr>
            <p:ph type="body" sz="quarter" idx="10"/>
          </p:nvPr>
        </p:nvSpPr>
        <p:spPr>
          <a:xfrm>
            <a:off x="274640" y="1211287"/>
            <a:ext cx="5486399" cy="2542423"/>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58970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4358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4132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MS logo white - EMF">
            <a:extLst>
              <a:ext uri="{FF2B5EF4-FFF2-40B4-BE49-F238E27FC236}">
                <a16:creationId xmlns:a16="http://schemas.microsoft.com/office/drawing/2014/main" id="{5A7F0798-DEC5-4813-9FCA-E56C2DC04256}"/>
              </a:ext>
            </a:extLst>
          </p:cNvPr>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662708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9">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7" name="MS logo white - EMF">
            <a:extLst>
              <a:ext uri="{FF2B5EF4-FFF2-40B4-BE49-F238E27FC236}">
                <a16:creationId xmlns:a16="http://schemas.microsoft.com/office/drawing/2014/main" id="{54A6BCD1-D17C-4E24-8803-BB132711F191}"/>
              </a:ext>
            </a:extLst>
          </p:cNvPr>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568673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5226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89295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pic>
        <p:nvPicPr>
          <p:cNvPr id="7" name="MS logo white - EMF">
            <a:extLst>
              <a:ext uri="{FF2B5EF4-FFF2-40B4-BE49-F238E27FC236}">
                <a16:creationId xmlns:a16="http://schemas.microsoft.com/office/drawing/2014/main" id="{D84B5B2D-B016-4D4A-A63D-9CD1569D4785}"/>
              </a:ext>
            </a:extLst>
          </p:cNvPr>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947608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55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601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Yu Gothic UI" panose="020B0500000000000000" pitchFamily="50" charset="-128"/>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771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799438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a:p>
        </p:txBody>
      </p:sp>
    </p:spTree>
    <p:extLst>
      <p:ext uri="{BB962C8B-B14F-4D97-AF65-F5344CB8AC3E}">
        <p14:creationId xmlns:p14="http://schemas.microsoft.com/office/powerpoint/2010/main" val="240619076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userDrawn="1">
  <p:cSld name="1_エンドメッセージライン">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59878" y="2298868"/>
            <a:ext cx="6516726" cy="2396796"/>
          </a:xfrm>
          <a:prstGeom prst="rect">
            <a:avLst/>
          </a:prstGeom>
        </p:spPr>
      </p:pic>
      <p:sp>
        <p:nvSpPr>
          <p:cNvPr id="5" name="正方形/長方形 4">
            <a:extLst>
              <a:ext uri="{FF2B5EF4-FFF2-40B4-BE49-F238E27FC236}">
                <a16:creationId xmlns:a16="http://schemas.microsoft.com/office/drawing/2014/main" id="{BF1F0287-BAD3-4E6A-8645-93BB8DE9EDFC}"/>
              </a:ext>
            </a:extLst>
          </p:cNvPr>
          <p:cNvSpPr/>
          <p:nvPr userDrawn="1"/>
        </p:nvSpPr>
        <p:spPr>
          <a:xfrm>
            <a:off x="200457" y="5903702"/>
            <a:ext cx="12035562" cy="958583"/>
          </a:xfrm>
          <a:prstGeom prst="rect">
            <a:avLst/>
          </a:prstGeom>
        </p:spPr>
        <p:txBody>
          <a:bodyPr wrap="square">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1" lang="en-US" altLang="ja-JP" sz="918" b="1" i="0" u="none" strike="noStrike" kern="1200" cap="none" spc="0" normalizeH="0" baseline="0" noProof="0">
                <a:ln>
                  <a:noFill/>
                </a:ln>
                <a:solidFill>
                  <a:srgbClr val="505050"/>
                </a:solidFill>
                <a:effectLst/>
                <a:uLnTx/>
                <a:uFillTx/>
                <a:latin typeface="Yu Gothic UI" panose="020B0500000000000000" pitchFamily="50" charset="-128"/>
                <a:ea typeface="Yu Gothic UI"/>
                <a:cs typeface="+mn-cs"/>
              </a:rPr>
              <a:t>MICROSOFT CONFIDENTIAL</a:t>
            </a:r>
          </a:p>
          <a:p>
            <a:pPr marL="0" marR="0" lvl="0" indent="0" algn="l" defTabSz="932394" rtl="0" eaLnBrk="1" fontAlgn="auto" latinLnBrk="0" hangingPunct="1">
              <a:lnSpc>
                <a:spcPct val="100000"/>
              </a:lnSpc>
              <a:spcBef>
                <a:spcPts val="0"/>
              </a:spcBef>
              <a:spcAft>
                <a:spcPts val="0"/>
              </a:spcAft>
              <a:buClrTx/>
              <a:buSzTx/>
              <a:buFontTx/>
              <a:buNone/>
              <a:tabLst/>
              <a:defRPr/>
            </a:pPr>
            <a:r>
              <a:rPr kumimoji="1" lang="ja-JP" altLang="ja-JP" sz="918" b="0" i="0" u="none" strike="noStrike" kern="1200" cap="none" spc="0" normalizeH="0" baseline="0" noProof="0">
                <a:ln>
                  <a:noFill/>
                </a:ln>
                <a:solidFill>
                  <a:srgbClr val="505050"/>
                </a:solidFill>
                <a:effectLst/>
                <a:uLnTx/>
                <a:uFillTx/>
                <a:latin typeface="Yu Gothic UI" panose="020B0500000000000000" pitchFamily="50" charset="-128"/>
                <a:ea typeface="Yu Gothic UI"/>
                <a:cs typeface="+mn-cs"/>
              </a:rPr>
              <a:t>本資料には、マイクロソフトの秘密情報が含まれます。本資料は、合理的に知る必要のある貴社内の関係者のみ閲覧できるものとし、マイクロソフトの承諾がない限り、それ以外の第三者に対して、開示、共有等してはならず、また複製も禁じられます。</a:t>
            </a:r>
          </a:p>
          <a:p>
            <a:pPr marL="0" marR="0" lvl="0" indent="0" algn="l" defTabSz="932394" rtl="0" eaLnBrk="1" fontAlgn="auto" latinLnBrk="0" hangingPunct="1">
              <a:lnSpc>
                <a:spcPct val="100000"/>
              </a:lnSpc>
              <a:spcBef>
                <a:spcPts val="0"/>
              </a:spcBef>
              <a:spcAft>
                <a:spcPts val="0"/>
              </a:spcAft>
              <a:buClrTx/>
              <a:buSzTx/>
              <a:buFontTx/>
              <a:buNone/>
              <a:tabLst/>
              <a:defRPr/>
            </a:pPr>
            <a:r>
              <a:rPr kumimoji="1" lang="ja-JP" altLang="ja-JP" sz="918" b="0" i="0" u="none" strike="noStrike" kern="1200" cap="none" spc="0" normalizeH="0" baseline="0" noProof="0">
                <a:ln>
                  <a:noFill/>
                </a:ln>
                <a:solidFill>
                  <a:srgbClr val="505050"/>
                </a:solidFill>
                <a:effectLst/>
                <a:uLnTx/>
                <a:uFillTx/>
                <a:latin typeface="Yu Gothic UI" panose="020B0500000000000000" pitchFamily="50" charset="-128"/>
                <a:ea typeface="Yu Gothic UI"/>
                <a:cs typeface="+mn-cs"/>
              </a:rPr>
              <a:t>本資料は情報提供のみを目的としており、本資料に記載されている情報は、本資料作成時点でのマイクロソフトの見解を示したものです。状況等の変化により、内容は変更される場合があります。本資料に表記されている内容（提示されている条件等を含みます）は、貴社との有効な契約を通じて決定されます。それまでは、正式に確定するものではありません。従って、本資料の記載内容とは異なる場合があります。また、本資料に記載されている価格はいずれも、別段の表記がない限り、参考価格となります。貴社の最終的な購入価格は、貴社のリセラー様により決定されます。マイクロソフトは、本資料の情報に対して明示的、黙示的または法的な、いかなる保証も行いません。</a:t>
            </a:r>
          </a:p>
          <a:p>
            <a:pPr marL="0" marR="0" lvl="0" indent="0" algn="l" defTabSz="932394" rtl="0" eaLnBrk="1" fontAlgn="auto" latinLnBrk="0" hangingPunct="1">
              <a:lnSpc>
                <a:spcPct val="100000"/>
              </a:lnSpc>
              <a:spcBef>
                <a:spcPts val="0"/>
              </a:spcBef>
              <a:spcAft>
                <a:spcPts val="0"/>
              </a:spcAft>
              <a:buClrTx/>
              <a:buSzTx/>
              <a:buFontTx/>
              <a:buNone/>
              <a:tabLst/>
              <a:defRPr/>
            </a:pPr>
            <a:r>
              <a:rPr kumimoji="1" lang="en-US" altLang="ja-JP" sz="918" b="0" i="0" u="none" strike="noStrike" kern="1200" cap="none" spc="0" normalizeH="0" baseline="0" noProof="0">
                <a:ln>
                  <a:noFill/>
                </a:ln>
                <a:solidFill>
                  <a:srgbClr val="505050"/>
                </a:solidFill>
                <a:effectLst/>
                <a:uLnTx/>
                <a:uFillTx/>
                <a:latin typeface="Yu Gothic UI" panose="020B0500000000000000" pitchFamily="50" charset="-128"/>
                <a:ea typeface="Yu Gothic UI"/>
                <a:cs typeface="+mn-cs"/>
              </a:rPr>
              <a:t>© Microsoft Corporation. All rights reserved.</a:t>
            </a:r>
            <a:endParaRPr kumimoji="1" lang="ja-JP" altLang="ja-JP" sz="918" b="0" i="0" u="none" strike="noStrike" kern="1200" cap="none" spc="0" normalizeH="0" baseline="0" noProof="0">
              <a:ln>
                <a:noFill/>
              </a:ln>
              <a:solidFill>
                <a:srgbClr val="505050"/>
              </a:solidFill>
              <a:effectLst/>
              <a:uLnTx/>
              <a:uFillTx/>
              <a:latin typeface="Yu Gothic UI" panose="020B0500000000000000" pitchFamily="50" charset="-128"/>
              <a:ea typeface="Yu Gothic UI"/>
              <a:cs typeface="+mn-cs"/>
            </a:endParaRPr>
          </a:p>
        </p:txBody>
      </p:sp>
    </p:spTree>
    <p:extLst>
      <p:ext uri="{BB962C8B-B14F-4D97-AF65-F5344CB8AC3E}">
        <p14:creationId xmlns:p14="http://schemas.microsoft.com/office/powerpoint/2010/main" val="2565970185"/>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b="1"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4058474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pos="293">
          <p15:clr>
            <a:srgbClr val="C35EA4"/>
          </p15:clr>
        </p15:guide>
        <p15:guide id="2" pos="7546">
          <p15:clr>
            <a:srgbClr val="C35EA4"/>
          </p15:clr>
        </p15:guide>
        <p15:guide id="3" orient="horz" pos="283">
          <p15:clr>
            <a:srgbClr val="C35EA4"/>
          </p15:clr>
        </p15:guide>
        <p15:guide id="4" orient="horz" pos="4104">
          <p15:clr>
            <a:srgbClr val="C35EA4"/>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702" y="2125679"/>
            <a:ext cx="11746236" cy="1004377"/>
          </a:xfrm>
          <a:noFill/>
        </p:spPr>
        <p:txBody>
          <a:bodyPr lIns="146304" tIns="91440" rIns="146304" bIns="91440" anchor="t" anchorCtr="0"/>
          <a:lstStyle>
            <a:lvl1pPr>
              <a:defRPr sz="5998" b="1"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2623859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6pt title &amp; 24 subtitle">
    <p:spTree>
      <p:nvGrpSpPr>
        <p:cNvPr id="1" name=""/>
        <p:cNvGrpSpPr/>
        <p:nvPr/>
      </p:nvGrpSpPr>
      <p:grpSpPr>
        <a:xfrm>
          <a:off x="0" y="0"/>
          <a:ext cx="0" cy="0"/>
          <a:chOff x="0" y="0"/>
          <a:chExt cx="0" cy="0"/>
        </a:xfrm>
      </p:grpSpPr>
      <p:sp>
        <p:nvSpPr>
          <p:cNvPr id="2" name="Title 1"/>
          <p:cNvSpPr>
            <a:spLocks noGrp="1"/>
          </p:cNvSpPr>
          <p:nvPr>
            <p:ph type="title"/>
          </p:nvPr>
        </p:nvSpPr>
        <p:spPr>
          <a:xfrm>
            <a:off x="291463" y="450852"/>
            <a:ext cx="11853553" cy="690655"/>
          </a:xfrm>
        </p:spPr>
        <p:txBody>
          <a:bodyPr lIns="144000" tIns="36000" rIns="108000"/>
          <a:lstStyle>
            <a:lvl1pPr>
              <a:defRPr sz="4598" b="1">
                <a:solidFill>
                  <a:schemeClr val="accent1"/>
                </a:solidFill>
                <a:latin typeface="メイリオ" panose="020B0604030504040204" pitchFamily="50" charset="-128"/>
                <a:ea typeface="メイリオ" panose="020B0604030504040204" pitchFamily="50" charset="-128"/>
              </a:defRPr>
            </a:lvl1pPr>
          </a:lstStyle>
          <a:p>
            <a:r>
              <a:rPr lang="ja-JP" altLang="en-US" dirty="0"/>
              <a:t>マスター タイトルの書式設定</a:t>
            </a:r>
            <a:endParaRPr lang="en-US" dirty="0"/>
          </a:p>
        </p:txBody>
      </p:sp>
      <p:sp>
        <p:nvSpPr>
          <p:cNvPr id="7" name="Text Placeholder 6"/>
          <p:cNvSpPr>
            <a:spLocks noGrp="1"/>
          </p:cNvSpPr>
          <p:nvPr>
            <p:ph type="body" sz="quarter" idx="10" hasCustomPrompt="1"/>
          </p:nvPr>
        </p:nvSpPr>
        <p:spPr>
          <a:xfrm>
            <a:off x="292641" y="1294015"/>
            <a:ext cx="11851197" cy="1269530"/>
          </a:xfrm>
        </p:spPr>
        <p:txBody>
          <a:bodyPr lIns="144000" tIns="108000" rIns="144000"/>
          <a:lstStyle>
            <a:lvl1pPr marL="36709" indent="0">
              <a:buFont typeface="Arial" panose="020B0604020202020204" pitchFamily="34" charset="0"/>
              <a:buNone/>
              <a:defRPr sz="2448" b="1">
                <a:solidFill>
                  <a:schemeClr val="accent5">
                    <a:lumMod val="75000"/>
                    <a:lumOff val="25000"/>
                  </a:schemeClr>
                </a:solidFill>
                <a:latin typeface="メイリオ" panose="020B0604030504040204" pitchFamily="50" charset="-128"/>
                <a:ea typeface="メイリオ" panose="020B0604030504040204" pitchFamily="50" charset="-128"/>
              </a:defRPr>
            </a:lvl1pPr>
            <a:lvl2pPr marL="456496" indent="-241198">
              <a:defRPr sz="2244">
                <a:latin typeface="メイリオ" panose="020B0604030504040204" pitchFamily="50" charset="-128"/>
                <a:ea typeface="メイリオ" panose="020B0604030504040204" pitchFamily="50" charset="-128"/>
              </a:defRPr>
            </a:lvl2pPr>
            <a:lvl3pPr>
              <a:defRPr sz="2040">
                <a:latin typeface="メイリオ" panose="020B0604030504040204" pitchFamily="50" charset="-128"/>
                <a:ea typeface="メイリオ" panose="020B0604030504040204" pitchFamily="50" charset="-128"/>
              </a:defRPr>
            </a:lvl3pPr>
          </a:lstStyle>
          <a:p>
            <a:pPr lvl="0"/>
            <a:r>
              <a:rPr lang="en-US" altLang="ja-JP" dirty="0"/>
              <a:t>AAA</a:t>
            </a:r>
          </a:p>
          <a:p>
            <a:pPr lvl="1"/>
            <a:r>
              <a:rPr lang="en-US" dirty="0"/>
              <a:t>BBB</a:t>
            </a:r>
          </a:p>
          <a:p>
            <a:pPr lvl="2"/>
            <a:r>
              <a:rPr lang="en-US" dirty="0"/>
              <a:t>CCC</a:t>
            </a:r>
          </a:p>
        </p:txBody>
      </p:sp>
      <p:sp>
        <p:nvSpPr>
          <p:cNvPr id="5" name="Slide Number Placeholder 4"/>
          <p:cNvSpPr>
            <a:spLocks noGrp="1"/>
          </p:cNvSpPr>
          <p:nvPr>
            <p:ph type="sldNum" sz="quarter" idx="4"/>
          </p:nvPr>
        </p:nvSpPr>
        <p:spPr>
          <a:xfrm>
            <a:off x="11550706" y="6689364"/>
            <a:ext cx="566737" cy="186207"/>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メイリオ" panose="020B0604030504040204" pitchFamily="50" charset="-128"/>
                <a:ea typeface="メイリオ" panose="020B0604030504040204" pitchFamily="50" charset="-128"/>
                <a:cs typeface="+mn-cs"/>
              </a:defRPr>
            </a:lvl1pPr>
          </a:lstStyle>
          <a:p>
            <a:fld id="{27258FFF-F925-446B-8502-81C933981705}" type="slidenum">
              <a:rPr lang="en-US" altLang="ja-JP" smtClean="0"/>
              <a:pPr/>
              <a:t>‹#›</a:t>
            </a:fld>
            <a:endParaRPr lang="ja-JP" altLang="en-US" dirty="0"/>
          </a:p>
        </p:txBody>
      </p:sp>
    </p:spTree>
    <p:extLst>
      <p:ext uri="{BB962C8B-B14F-4D97-AF65-F5344CB8AC3E}">
        <p14:creationId xmlns:p14="http://schemas.microsoft.com/office/powerpoint/2010/main" val="135477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84001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t>マスター タイトルの書式設定</a:t>
            </a:r>
            <a:endParaRPr lang="en-US" dirty="0"/>
          </a:p>
        </p:txBody>
      </p:sp>
      <p:sp>
        <p:nvSpPr>
          <p:cNvPr id="6" name="Text Placeholder 5"/>
          <p:cNvSpPr>
            <a:spLocks noGrp="1"/>
          </p:cNvSpPr>
          <p:nvPr>
            <p:ph type="body" sz="quarter" idx="10" hasCustomPrompt="1"/>
          </p:nvPr>
        </p:nvSpPr>
        <p:spPr>
          <a:xfrm>
            <a:off x="274639" y="1212850"/>
            <a:ext cx="11887200" cy="2163711"/>
          </a:xfrm>
        </p:spPr>
        <p:txBody>
          <a:bodyPr/>
          <a:lstStyle>
            <a:lvl1pPr marL="0" indent="0">
              <a:lnSpc>
                <a:spcPct val="90000"/>
              </a:lnSpc>
              <a:buNone/>
              <a:defRPr>
                <a:gradFill>
                  <a:gsLst>
                    <a:gs pos="1250">
                      <a:schemeClr val="tx2"/>
                    </a:gs>
                    <a:gs pos="99000">
                      <a:schemeClr val="tx2"/>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defRPr>
            </a:lvl1pPr>
            <a:lvl2pPr marL="0" indent="0">
              <a:lnSpc>
                <a:spcPct val="90000"/>
              </a:lnSpc>
              <a:buFontTx/>
              <a:buNone/>
              <a:defRPr sz="2000">
                <a:latin typeface="メイリオ" panose="020B0604030504040204" pitchFamily="50" charset="-128"/>
                <a:ea typeface="メイリオ" panose="020B0604030504040204" pitchFamily="50" charset="-128"/>
                <a:cs typeface="メイリオ" panose="020B0604030504040204" pitchFamily="50" charset="-128"/>
              </a:defRPr>
            </a:lvl2pPr>
            <a:lvl3pPr marL="228557" indent="0">
              <a:lnSpc>
                <a:spcPct val="90000"/>
              </a:lnSpc>
              <a:buNone/>
              <a:defRPr>
                <a:latin typeface="メイリオ" panose="020B0604030504040204" pitchFamily="50" charset="-128"/>
                <a:ea typeface="メイリオ" panose="020B0604030504040204" pitchFamily="50" charset="-128"/>
                <a:cs typeface="メイリオ" panose="020B0604030504040204" pitchFamily="50" charset="-128"/>
              </a:defRPr>
            </a:lvl3pPr>
            <a:lvl4pPr marL="457112" indent="0">
              <a:lnSpc>
                <a:spcPct val="90000"/>
              </a:lnSpc>
              <a:buNone/>
              <a:defRPr>
                <a:latin typeface="メイリオ" panose="020B0604030504040204" pitchFamily="50" charset="-128"/>
                <a:ea typeface="メイリオ" panose="020B0604030504040204" pitchFamily="50" charset="-128"/>
                <a:cs typeface="メイリオ" panose="020B0604030504040204" pitchFamily="50" charset="-128"/>
              </a:defRPr>
            </a:lvl4pPr>
            <a:lvl5pPr marL="685669" indent="0">
              <a:lnSpc>
                <a:spcPct val="90000"/>
              </a:lnSpc>
              <a:buNone/>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249505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DEC26-6395-4863-A1C9-C768269AFD9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241753"/>
            <a:ext cx="12436475" cy="5752038"/>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4"/>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6693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5602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9521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6740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004492"/>
          </a:xfrm>
        </p:spPr>
        <p:txBody>
          <a:bodyPr>
            <a:spAutoFit/>
          </a:bodyPr>
          <a:lstStyle>
            <a:lvl1pPr>
              <a:defRPr sz="3264">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5" y="2466477"/>
            <a:ext cx="5249526" cy="1293282"/>
          </a:xfrm>
        </p:spPr>
        <p:txBody>
          <a:bodyPr/>
          <a:lstStyle>
            <a:lvl1pPr marL="0" indent="0">
              <a:spcBef>
                <a:spcPts val="816"/>
              </a:spcBef>
              <a:buNone/>
              <a:defRPr sz="2040"/>
            </a:lvl1pPr>
            <a:lvl2pPr marL="233149" indent="0">
              <a:buNone/>
              <a:defRPr sz="1632"/>
            </a:lvl2pPr>
            <a:lvl3pPr marL="466298" indent="0">
              <a:buNone/>
              <a:defRPr sz="1224"/>
            </a:lvl3pPr>
            <a:lvl4pPr marL="675162" indent="0">
              <a:buNone/>
              <a:defRPr sz="1122"/>
            </a:lvl4pPr>
            <a:lvl5pPr marL="872691"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dirty="0"/>
          </a:p>
        </p:txBody>
      </p:sp>
    </p:spTree>
    <p:extLst>
      <p:ext uri="{BB962C8B-B14F-4D97-AF65-F5344CB8AC3E}">
        <p14:creationId xmlns:p14="http://schemas.microsoft.com/office/powerpoint/2010/main" val="27665533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32236"/>
            <a:ext cx="4994444" cy="1130053"/>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5117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32236"/>
            <a:ext cx="4994444" cy="1130053"/>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2934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32592" y="1574879"/>
            <a:ext cx="4682696" cy="1255614"/>
          </a:xfrm>
        </p:spPr>
        <p:txBody>
          <a:bodyPr/>
          <a:lstStyle>
            <a:lvl1pPr>
              <a:defRPr sz="408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218237" y="0"/>
            <a:ext cx="6218238" cy="439479"/>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32736" y="4174973"/>
            <a:ext cx="3978931" cy="188342"/>
          </a:xfrm>
        </p:spPr>
        <p:txBody>
          <a:bodyPr/>
          <a:lstStyle>
            <a:lvl1pPr marL="0" indent="0">
              <a:buNone/>
              <a:defRPr sz="1224"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802467577"/>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821187" y="1574879"/>
            <a:ext cx="4682696" cy="1255614"/>
          </a:xfrm>
        </p:spPr>
        <p:txBody>
          <a:bodyPr/>
          <a:lstStyle>
            <a:lvl1pPr algn="r">
              <a:defRPr sz="408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218238" cy="439479"/>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821331" y="4174973"/>
            <a:ext cx="4683110" cy="188342"/>
          </a:xfrm>
        </p:spPr>
        <p:txBody>
          <a:bodyPr/>
          <a:lstStyle>
            <a:lvl1pPr marL="0" indent="0" algn="r">
              <a:buNone/>
              <a:defRPr sz="1224"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3449691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3957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260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607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765649"/>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2707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263790"/>
          </a:xfrm>
        </p:spPr>
        <p:txBody>
          <a:bodyPr wrap="square">
            <a:spAutoFit/>
          </a:bodyPr>
          <a:lstStyle>
            <a:lvl1pPr marL="0" indent="0">
              <a:lnSpc>
                <a:spcPct val="110000"/>
              </a:lnSpc>
              <a:spcBef>
                <a:spcPts val="1224"/>
              </a:spcBef>
              <a:buNone/>
              <a:defRPr sz="1836">
                <a:solidFill>
                  <a:schemeClr val="bg1"/>
                </a:solidFill>
                <a:latin typeface="+mn-lt"/>
              </a:defRPr>
            </a:lvl1pPr>
            <a:lvl2pPr marL="233149" indent="0">
              <a:buNone/>
              <a:defRPr sz="1632">
                <a:solidFill>
                  <a:schemeClr val="bg1"/>
                </a:solidFill>
              </a:defRPr>
            </a:lvl2pPr>
            <a:lvl3pPr marL="466298" indent="0">
              <a:buNone/>
              <a:defRPr sz="1224">
                <a:solidFill>
                  <a:schemeClr val="bg1"/>
                </a:solidFill>
              </a:defRPr>
            </a:lvl3pPr>
            <a:lvl4pPr marL="699447" indent="0">
              <a:buNone/>
              <a:defRPr sz="1122">
                <a:solidFill>
                  <a:schemeClr val="bg1"/>
                </a:solidFill>
              </a:defRPr>
            </a:lvl4pPr>
            <a:lvl5pPr marL="932597" inden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387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89689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7370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6007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4582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3206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5638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35962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41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265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9121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5023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15989757"/>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96187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916815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0"/>
            <a:ext cx="11889564" cy="676467"/>
          </a:xfrm>
        </p:spPr>
        <p:txBody>
          <a:bodyPr/>
          <a:lstStyle>
            <a:lvl1pPr marL="0" algn="l" defTabSz="913515" rtl="0" eaLnBrk="1" latinLnBrk="0" hangingPunct="1">
              <a:spcBef>
                <a:spcPct val="0"/>
              </a:spcBef>
              <a:buNone/>
              <a:defRPr lang="en-US" sz="4396"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564417854"/>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346340"/>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6382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346340"/>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839523" y="6388092"/>
            <a:ext cx="335218" cy="429874"/>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3927617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563556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8207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583957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1602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78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7092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22600359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32236"/>
            <a:ext cx="5249526" cy="1130053"/>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244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32592" y="1574879"/>
            <a:ext cx="4682696" cy="1255614"/>
          </a:xfrm>
        </p:spPr>
        <p:txBody>
          <a:bodyPr/>
          <a:lstStyle>
            <a:lvl1pPr>
              <a:defRPr sz="408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218237" y="0"/>
            <a:ext cx="6218238" cy="439479"/>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32736" y="4174973"/>
            <a:ext cx="3978931" cy="188342"/>
          </a:xfrm>
        </p:spPr>
        <p:txBody>
          <a:bodyPr/>
          <a:lstStyle>
            <a:lvl1pPr marL="0" indent="0">
              <a:buNone/>
              <a:defRPr sz="1224"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383083946"/>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821187" y="1574879"/>
            <a:ext cx="4682696" cy="1255614"/>
          </a:xfrm>
        </p:spPr>
        <p:txBody>
          <a:bodyPr/>
          <a:lstStyle>
            <a:lvl1pPr algn="r">
              <a:defRPr sz="408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218238" cy="439479"/>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821331" y="4174973"/>
            <a:ext cx="4683110" cy="188342"/>
          </a:xfrm>
        </p:spPr>
        <p:txBody>
          <a:bodyPr/>
          <a:lstStyle>
            <a:lvl1pPr marL="0" indent="0" algn="r">
              <a:buNone/>
              <a:defRPr sz="1224"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87079480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830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431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122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7369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solidFill>
                  <a:schemeClr val="bg1"/>
                </a:solidFill>
                <a:latin typeface="+mn-lt"/>
              </a:defRPr>
            </a:lvl1pPr>
            <a:lvl2pPr marL="233149" indent="0">
              <a:buNone/>
              <a:defRPr sz="1632">
                <a:solidFill>
                  <a:schemeClr val="bg1"/>
                </a:solidFill>
              </a:defRPr>
            </a:lvl2pPr>
            <a:lvl3pPr marL="466298" indent="0">
              <a:buNone/>
              <a:defRPr sz="1224">
                <a:solidFill>
                  <a:schemeClr val="bg1"/>
                </a:solidFill>
              </a:defRPr>
            </a:lvl3pPr>
            <a:lvl4pPr marL="699447" indent="0">
              <a:buNone/>
              <a:defRPr sz="1122">
                <a:solidFill>
                  <a:schemeClr val="bg1"/>
                </a:solidFill>
              </a:defRPr>
            </a:lvl4pPr>
            <a:lvl5pPr marL="932597" inden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555885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98864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08604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100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885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8258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94507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839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9242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mp; bullete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500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479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77313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548217592"/>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20924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431552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124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sz="3264">
                <a:solidFill>
                  <a:srgbClr val="000000"/>
                </a:solidFill>
              </a:defRPr>
            </a:lvl1pPr>
          </a:lstStyle>
          <a:p>
            <a:r>
              <a:rPr lang="en-US"/>
              <a:t>Title</a:t>
            </a:r>
          </a:p>
        </p:txBody>
      </p:sp>
    </p:spTree>
    <p:extLst>
      <p:ext uri="{BB962C8B-B14F-4D97-AF65-F5344CB8AC3E}">
        <p14:creationId xmlns:p14="http://schemas.microsoft.com/office/powerpoint/2010/main" val="2050981166"/>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346340"/>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839523" y="6388092"/>
            <a:ext cx="335218" cy="429874"/>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31934820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9913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51490D-54BD-634F-9804-A3AA3A048922}" type="datetime1">
              <a:rPr lang="en-US" smtClean="0"/>
              <a:pPr/>
              <a:t>8/20/22</a:t>
            </a:fld>
            <a:endParaRPr lang="en-US"/>
          </a:p>
        </p:txBody>
      </p:sp>
      <p:sp>
        <p:nvSpPr>
          <p:cNvPr id="5" name="Footer Placeholder 4"/>
          <p:cNvSpPr>
            <a:spLocks noGrp="1"/>
          </p:cNvSpPr>
          <p:nvPr>
            <p:ph type="ftr" sz="quarter" idx="11"/>
          </p:nvPr>
        </p:nvSpPr>
        <p:spPr>
          <a:xfrm>
            <a:off x="6728296" y="6482890"/>
            <a:ext cx="3938217" cy="372394"/>
          </a:xfrm>
        </p:spPr>
        <p:txBody>
          <a:bodyPr/>
          <a:lstStyle/>
          <a:p>
            <a:endParaRPr lang="en-US"/>
          </a:p>
        </p:txBody>
      </p:sp>
      <p:sp>
        <p:nvSpPr>
          <p:cNvPr id="6" name="Slide Number Placeholder 5"/>
          <p:cNvSpPr>
            <a:spLocks noGrp="1"/>
          </p:cNvSpPr>
          <p:nvPr>
            <p:ph type="sldNum" sz="quarter" idx="12"/>
          </p:nvPr>
        </p:nvSpPr>
        <p:spPr>
          <a:xfrm>
            <a:off x="11910158" y="6598321"/>
            <a:ext cx="648242" cy="289535"/>
          </a:xfrm>
        </p:spPr>
        <p:txBody>
          <a:bodyPr/>
          <a:lstStyle>
            <a:lvl1pPr algn="l">
              <a:defRPr/>
            </a:lvl1pPr>
          </a:lstStyle>
          <a:p>
            <a:fld id="{EDA03BAC-68B4-144E-B2D0-0C56DA6BDAB9}" type="slidenum">
              <a:rPr lang="en-US" smtClean="0"/>
              <a:pPr/>
              <a:t>‹#›</a:t>
            </a:fld>
            <a:endParaRPr lang="en-US"/>
          </a:p>
        </p:txBody>
      </p:sp>
    </p:spTree>
    <p:extLst>
      <p:ext uri="{BB962C8B-B14F-4D97-AF65-F5344CB8AC3E}">
        <p14:creationId xmlns:p14="http://schemas.microsoft.com/office/powerpoint/2010/main" val="38673580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19731" y="337705"/>
            <a:ext cx="11239464" cy="439465"/>
          </a:xfrm>
        </p:spPr>
        <p:txBody>
          <a:bodyPr/>
          <a:lstStyle>
            <a:lvl1pPr>
              <a:defRPr sz="2856" b="1">
                <a:solidFill>
                  <a:schemeClr val="tx1">
                    <a:lumMod val="90000"/>
                    <a:lumOff val="10000"/>
                  </a:schemeClr>
                </a:solidFill>
              </a:defRPr>
            </a:lvl1p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17D708CD-1161-4552-B283-7A8159926A3D}"/>
              </a:ext>
            </a:extLst>
          </p:cNvPr>
          <p:cNvSpPr/>
          <p:nvPr userDrawn="1"/>
        </p:nvSpPr>
        <p:spPr bwMode="auto">
          <a:xfrm>
            <a:off x="0" y="6605940"/>
            <a:ext cx="12436475" cy="388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9" name="MS logo gray - EMF" descr="Microsoft logo, gray text version">
            <a:extLst>
              <a:ext uri="{FF2B5EF4-FFF2-40B4-BE49-F238E27FC236}">
                <a16:creationId xmlns:a16="http://schemas.microsoft.com/office/drawing/2014/main" id="{0E212F9B-6573-4E2B-8140-C6305A6C302A}"/>
              </a:ext>
            </a:extLst>
          </p:cNvPr>
          <p:cNvPicPr>
            <a:picLocks noChangeAspect="1"/>
          </p:cNvPicPr>
          <p:nvPr userDrawn="1"/>
        </p:nvPicPr>
        <p:blipFill>
          <a:blip r:embed="rId2"/>
          <a:stretch>
            <a:fillRect/>
          </a:stretch>
        </p:blipFill>
        <p:spPr bwMode="black">
          <a:xfrm>
            <a:off x="10593927" y="6697436"/>
            <a:ext cx="957861" cy="205086"/>
          </a:xfrm>
          <a:prstGeom prst="rect">
            <a:avLst/>
          </a:prstGeom>
        </p:spPr>
      </p:pic>
      <p:sp>
        <p:nvSpPr>
          <p:cNvPr id="10" name="TextBox 9">
            <a:extLst>
              <a:ext uri="{FF2B5EF4-FFF2-40B4-BE49-F238E27FC236}">
                <a16:creationId xmlns:a16="http://schemas.microsoft.com/office/drawing/2014/main" id="{02A27DC2-1BED-418A-9AB8-AF1B3BA41A27}"/>
              </a:ext>
            </a:extLst>
          </p:cNvPr>
          <p:cNvSpPr txBox="1"/>
          <p:nvPr userDrawn="1"/>
        </p:nvSpPr>
        <p:spPr>
          <a:xfrm>
            <a:off x="11580227" y="6631537"/>
            <a:ext cx="587615" cy="336882"/>
          </a:xfrm>
          <a:prstGeom prst="rect">
            <a:avLst/>
          </a:prstGeom>
          <a:noFill/>
        </p:spPr>
        <p:txBody>
          <a:bodyPr wrap="square" lIns="91427" tIns="91427" rIns="91427" bIns="91427" rtlCol="0" anchor="b" anchorCtr="0">
            <a:spAutoFit/>
          </a:bodyPr>
          <a:lstStyle/>
          <a:p>
            <a:pPr>
              <a:lnSpc>
                <a:spcPct val="90000"/>
              </a:lnSpc>
              <a:spcAft>
                <a:spcPts val="600"/>
              </a:spcAft>
            </a:pPr>
            <a:r>
              <a:rPr lang="en-US" sz="1099"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99"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600"/>
                </a:spcAft>
              </a:pPr>
              <a:t>‹#›</a:t>
            </a:fld>
            <a:endParaRPr lang="en-US" sz="1099" b="0">
              <a:solidFill>
                <a:schemeClr val="tx1">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86444657"/>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1"/>
            <a:ext cx="12436475" cy="6994524"/>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95915" y="3013204"/>
            <a:ext cx="4151969" cy="491927"/>
          </a:xfrm>
          <a:prstGeom prst="rect">
            <a:avLst/>
          </a:prstGeom>
        </p:spPr>
      </p:pic>
    </p:spTree>
    <p:extLst>
      <p:ext uri="{BB962C8B-B14F-4D97-AF65-F5344CB8AC3E}">
        <p14:creationId xmlns:p14="http://schemas.microsoft.com/office/powerpoint/2010/main" val="3422153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029111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27355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9978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32459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67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6559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3833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77155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75808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19731" y="337705"/>
            <a:ext cx="11239464" cy="439465"/>
          </a:xfrm>
        </p:spPr>
        <p:txBody>
          <a:bodyPr/>
          <a:lstStyle>
            <a:lvl1pPr>
              <a:defRPr sz="2856" b="1">
                <a:solidFill>
                  <a:schemeClr val="bg2">
                    <a:lumMod val="10000"/>
                  </a:schemeClr>
                </a:solidFill>
              </a:defRPr>
            </a:lvl1pPr>
          </a:lstStyle>
          <a:p>
            <a:r>
              <a:rPr lang="en-US"/>
              <a:t>Click to edit Master title style</a:t>
            </a:r>
          </a:p>
        </p:txBody>
      </p:sp>
      <p:sp>
        <p:nvSpPr>
          <p:cNvPr id="8" name="Rectangle 7">
            <a:extLst>
              <a:ext uri="{FF2B5EF4-FFF2-40B4-BE49-F238E27FC236}">
                <a16:creationId xmlns:a16="http://schemas.microsoft.com/office/drawing/2014/main" id="{97B1D769-239B-4329-BD18-C4BE7CBF6ED6}"/>
              </a:ext>
            </a:extLst>
          </p:cNvPr>
          <p:cNvSpPr/>
          <p:nvPr userDrawn="1"/>
        </p:nvSpPr>
        <p:spPr bwMode="auto">
          <a:xfrm>
            <a:off x="0" y="6605940"/>
            <a:ext cx="12436475" cy="388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9" name="MS logo gray - EMF" descr="Microsoft logo, gray text version">
            <a:extLst>
              <a:ext uri="{FF2B5EF4-FFF2-40B4-BE49-F238E27FC236}">
                <a16:creationId xmlns:a16="http://schemas.microsoft.com/office/drawing/2014/main" id="{5E6A185A-AC3F-4126-A092-F40280BB7924}"/>
              </a:ext>
            </a:extLst>
          </p:cNvPr>
          <p:cNvPicPr>
            <a:picLocks noChangeAspect="1"/>
          </p:cNvPicPr>
          <p:nvPr userDrawn="1"/>
        </p:nvPicPr>
        <p:blipFill>
          <a:blip r:embed="rId2"/>
          <a:stretch>
            <a:fillRect/>
          </a:stretch>
        </p:blipFill>
        <p:spPr bwMode="black">
          <a:xfrm>
            <a:off x="10593927" y="6697436"/>
            <a:ext cx="957861" cy="205086"/>
          </a:xfrm>
          <a:prstGeom prst="rect">
            <a:avLst/>
          </a:prstGeom>
        </p:spPr>
      </p:pic>
      <p:sp>
        <p:nvSpPr>
          <p:cNvPr id="10" name="TextBox 9">
            <a:extLst>
              <a:ext uri="{FF2B5EF4-FFF2-40B4-BE49-F238E27FC236}">
                <a16:creationId xmlns:a16="http://schemas.microsoft.com/office/drawing/2014/main" id="{C8FDD9FB-A7B2-4886-B018-3705FAE64B77}"/>
              </a:ext>
            </a:extLst>
          </p:cNvPr>
          <p:cNvSpPr txBox="1"/>
          <p:nvPr userDrawn="1"/>
        </p:nvSpPr>
        <p:spPr>
          <a:xfrm>
            <a:off x="11580227" y="6631537"/>
            <a:ext cx="587615" cy="336882"/>
          </a:xfrm>
          <a:prstGeom prst="rect">
            <a:avLst/>
          </a:prstGeom>
          <a:noFill/>
        </p:spPr>
        <p:txBody>
          <a:bodyPr wrap="square" lIns="91427" tIns="91427" rIns="91427" bIns="91427" rtlCol="0" anchor="b" anchorCtr="0">
            <a:spAutoFit/>
          </a:bodyPr>
          <a:lstStyle/>
          <a:p>
            <a:pPr>
              <a:lnSpc>
                <a:spcPct val="90000"/>
              </a:lnSpc>
              <a:spcAft>
                <a:spcPts val="600"/>
              </a:spcAft>
            </a:pPr>
            <a:r>
              <a:rPr lang="en-US" sz="1099"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99"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600"/>
                </a:spcAft>
              </a:pPr>
              <a:t>‹#›</a:t>
            </a:fld>
            <a:endParaRPr lang="en-US" sz="1099" b="0">
              <a:solidFill>
                <a:schemeClr val="tx1">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51842561"/>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997337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768519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55742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312122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48959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221440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5756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723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8582224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2322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Title &amp; non-bullete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2B77D-7ECC-49E5-AB65-9057D7FB0B90}"/>
              </a:ext>
            </a:extLst>
          </p:cNvPr>
          <p:cNvSpPr/>
          <p:nvPr userDrawn="1"/>
        </p:nvSpPr>
        <p:spPr bwMode="auto">
          <a:xfrm>
            <a:off x="0" y="6605940"/>
            <a:ext cx="12436475" cy="388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9" name="MS logo gray - EMF" descr="Microsoft logo, gray text version">
            <a:extLst>
              <a:ext uri="{FF2B5EF4-FFF2-40B4-BE49-F238E27FC236}">
                <a16:creationId xmlns:a16="http://schemas.microsoft.com/office/drawing/2014/main" id="{C7F00BFC-82C8-4C15-B272-02CCC2FB199B}"/>
              </a:ext>
            </a:extLst>
          </p:cNvPr>
          <p:cNvPicPr>
            <a:picLocks noChangeAspect="1"/>
          </p:cNvPicPr>
          <p:nvPr userDrawn="1"/>
        </p:nvPicPr>
        <p:blipFill>
          <a:blip r:embed="rId2"/>
          <a:stretch>
            <a:fillRect/>
          </a:stretch>
        </p:blipFill>
        <p:spPr bwMode="black">
          <a:xfrm>
            <a:off x="10593927" y="6697436"/>
            <a:ext cx="957861" cy="205086"/>
          </a:xfrm>
          <a:prstGeom prst="rect">
            <a:avLst/>
          </a:prstGeom>
        </p:spPr>
      </p:pic>
      <p:sp>
        <p:nvSpPr>
          <p:cNvPr id="10" name="TextBox 9">
            <a:extLst>
              <a:ext uri="{FF2B5EF4-FFF2-40B4-BE49-F238E27FC236}">
                <a16:creationId xmlns:a16="http://schemas.microsoft.com/office/drawing/2014/main" id="{EB2CF469-F91A-47EE-BD1A-20E4ACE48976}"/>
              </a:ext>
            </a:extLst>
          </p:cNvPr>
          <p:cNvSpPr txBox="1"/>
          <p:nvPr userDrawn="1"/>
        </p:nvSpPr>
        <p:spPr>
          <a:xfrm>
            <a:off x="11580227" y="6631537"/>
            <a:ext cx="587615" cy="336882"/>
          </a:xfrm>
          <a:prstGeom prst="rect">
            <a:avLst/>
          </a:prstGeom>
          <a:noFill/>
        </p:spPr>
        <p:txBody>
          <a:bodyPr wrap="square" lIns="91427" tIns="91427" rIns="91427" bIns="91427" rtlCol="0" anchor="b" anchorCtr="0">
            <a:spAutoFit/>
          </a:bodyPr>
          <a:lstStyle/>
          <a:p>
            <a:pPr>
              <a:lnSpc>
                <a:spcPct val="90000"/>
              </a:lnSpc>
              <a:spcAft>
                <a:spcPts val="600"/>
              </a:spcAft>
            </a:pPr>
            <a:r>
              <a:rPr lang="en-US" sz="1099"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99"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600"/>
                </a:spcAft>
              </a:pPr>
              <a:t>‹#›</a:t>
            </a:fld>
            <a:endParaRPr lang="en-US" sz="1099" b="0">
              <a:solidFill>
                <a:schemeClr val="tx1">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1617417"/>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14458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40334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5981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2970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556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898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60" y="29"/>
            <a:ext cx="12433956" cy="6994468"/>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95914" y="1370522"/>
            <a:ext cx="2672745" cy="320182"/>
          </a:xfrm>
          <a:prstGeom prst="rect">
            <a:avLst/>
          </a:prstGeom>
          <a:noFill/>
        </p:spPr>
        <p:txBody>
          <a:bodyPr wrap="none" lIns="0" tIns="0" rIns="0" bIns="0" rtlCol="0">
            <a:spAutoFit/>
          </a:bodyPr>
          <a:lstStyle/>
          <a:p>
            <a:pPr algn="l"/>
            <a:r>
              <a:rPr lang="en-US" sz="204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47252" y="1617091"/>
            <a:ext cx="4192974" cy="752453"/>
          </a:xfrm>
          <a:prstGeom prst="rect">
            <a:avLst/>
          </a:prstGeom>
          <a:noFill/>
        </p:spPr>
        <p:txBody>
          <a:bodyPr wrap="none" lIns="0" tIns="0" rIns="0" bIns="0" rtlCol="0">
            <a:spAutoFit/>
          </a:bodyPr>
          <a:lstStyle/>
          <a:p>
            <a:pPr algn="l" defTabSz="951304" rtl="0" eaLnBrk="1" latinLnBrk="0" hangingPunct="1">
              <a:lnSpc>
                <a:spcPct val="100000"/>
              </a:lnSpc>
              <a:spcBef>
                <a:spcPct val="0"/>
              </a:spcBef>
              <a:buNone/>
            </a:pPr>
            <a:r>
              <a:rPr lang="en-US" sz="4794" b="0" kern="1200" cap="none" spc="-51"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95915" y="2594107"/>
            <a:ext cx="3249232" cy="640363"/>
          </a:xfrm>
          <a:prstGeom prst="rect">
            <a:avLst/>
          </a:prstGeom>
          <a:noFill/>
        </p:spPr>
        <p:txBody>
          <a:bodyPr wrap="none" lIns="0" tIns="0" rIns="0" bIns="0" rtlCol="0">
            <a:spAutoFit/>
          </a:bodyPr>
          <a:lstStyle/>
          <a:p>
            <a:pPr algn="l"/>
            <a:r>
              <a:rPr lang="en-US" sz="2040"/>
              <a:t>Explore overviews, tutorials,</a:t>
            </a:r>
            <a:br>
              <a:rPr lang="en-US" sz="2040"/>
            </a:br>
            <a:r>
              <a:rPr lang="en-US" sz="2040"/>
              <a:t>code samples, and more.</a:t>
            </a:r>
          </a:p>
        </p:txBody>
      </p:sp>
    </p:spTree>
    <p:extLst>
      <p:ext uri="{BB962C8B-B14F-4D97-AF65-F5344CB8AC3E}">
        <p14:creationId xmlns:p14="http://schemas.microsoft.com/office/powerpoint/2010/main" val="4067637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60" y="29"/>
            <a:ext cx="12433956" cy="6994467"/>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95914" y="1370522"/>
            <a:ext cx="1540046" cy="320182"/>
          </a:xfrm>
          <a:prstGeom prst="rect">
            <a:avLst/>
          </a:prstGeom>
          <a:noFill/>
        </p:spPr>
        <p:txBody>
          <a:bodyPr wrap="none" lIns="0" tIns="0" rIns="0" bIns="0" rtlCol="0">
            <a:spAutoFit/>
          </a:bodyPr>
          <a:lstStyle/>
          <a:p>
            <a:pPr algn="l"/>
            <a:r>
              <a:rPr lang="en-US" sz="204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47253" y="1617091"/>
            <a:ext cx="4362898" cy="752453"/>
          </a:xfrm>
          <a:prstGeom prst="rect">
            <a:avLst/>
          </a:prstGeom>
          <a:noFill/>
        </p:spPr>
        <p:txBody>
          <a:bodyPr wrap="none" lIns="0" tIns="0" rIns="0" bIns="0" rtlCol="0">
            <a:spAutoFit/>
          </a:bodyPr>
          <a:lstStyle/>
          <a:p>
            <a:pPr algn="l" defTabSz="951304" rtl="0" eaLnBrk="1" latinLnBrk="0" hangingPunct="1">
              <a:lnSpc>
                <a:spcPct val="100000"/>
              </a:lnSpc>
              <a:spcBef>
                <a:spcPct val="0"/>
              </a:spcBef>
              <a:buNone/>
            </a:pPr>
            <a:r>
              <a:rPr lang="en-US" sz="4794" b="0" kern="1200" cap="none" spc="-51"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95914" y="2594107"/>
            <a:ext cx="3458597" cy="960545"/>
          </a:xfrm>
          <a:prstGeom prst="rect">
            <a:avLst/>
          </a:prstGeom>
          <a:noFill/>
        </p:spPr>
        <p:txBody>
          <a:bodyPr wrap="none" lIns="0" tIns="0" rIns="0" bIns="0" rtlCol="0">
            <a:spAutoFit/>
          </a:bodyPr>
          <a:lstStyle/>
          <a:p>
            <a:pPr algn="l"/>
            <a:r>
              <a:rPr lang="en-US" sz="2040"/>
              <a:t>Complete interactive learning</a:t>
            </a:r>
            <a:br>
              <a:rPr lang="en-US" sz="2040"/>
            </a:br>
            <a:r>
              <a:rPr lang="en-US" sz="2040"/>
              <a:t>exercises, watch videos, and</a:t>
            </a:r>
            <a:br>
              <a:rPr lang="en-US" sz="2040"/>
            </a:br>
            <a:r>
              <a:rPr lang="en-US" sz="2040"/>
              <a:t>apply your new skills.</a:t>
            </a:r>
          </a:p>
        </p:txBody>
      </p:sp>
    </p:spTree>
    <p:extLst>
      <p:ext uri="{BB962C8B-B14F-4D97-AF65-F5344CB8AC3E}">
        <p14:creationId xmlns:p14="http://schemas.microsoft.com/office/powerpoint/2010/main" val="1561917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60" y="29"/>
            <a:ext cx="12433956" cy="6994467"/>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95914" y="1370522"/>
            <a:ext cx="2260623" cy="320182"/>
          </a:xfrm>
          <a:prstGeom prst="rect">
            <a:avLst/>
          </a:prstGeom>
          <a:noFill/>
        </p:spPr>
        <p:txBody>
          <a:bodyPr wrap="none" lIns="0" tIns="0" rIns="0" bIns="0" rtlCol="0">
            <a:spAutoFit/>
          </a:bodyPr>
          <a:lstStyle/>
          <a:p>
            <a:pPr algn="l"/>
            <a:r>
              <a:rPr lang="en-US" sz="204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47252" y="1617091"/>
            <a:ext cx="3672408" cy="752453"/>
          </a:xfrm>
          <a:prstGeom prst="rect">
            <a:avLst/>
          </a:prstGeom>
          <a:noFill/>
        </p:spPr>
        <p:txBody>
          <a:bodyPr wrap="none" lIns="0" tIns="0" rIns="0" bIns="0" rtlCol="0">
            <a:spAutoFit/>
          </a:bodyPr>
          <a:lstStyle/>
          <a:p>
            <a:pPr algn="l" defTabSz="951304" rtl="0" eaLnBrk="1" latinLnBrk="0" hangingPunct="1">
              <a:lnSpc>
                <a:spcPct val="100000"/>
              </a:lnSpc>
              <a:spcBef>
                <a:spcPct val="0"/>
              </a:spcBef>
              <a:buNone/>
            </a:pPr>
            <a:r>
              <a:rPr lang="en-US" sz="4794" b="0" kern="1200" cap="none" spc="-51"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88628" y="2605138"/>
            <a:ext cx="3269432" cy="282513"/>
          </a:xfrm>
        </p:spPr>
        <p:txBody>
          <a:bodyPr/>
          <a:lstStyle>
            <a:lvl1pPr marL="0" indent="0">
              <a:buNone/>
              <a:defRPr sz="1836"/>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95914" y="4634411"/>
            <a:ext cx="4096566" cy="576274"/>
          </a:xfrm>
          <a:prstGeom prst="rect">
            <a:avLst/>
          </a:prstGeom>
          <a:noFill/>
        </p:spPr>
        <p:txBody>
          <a:bodyPr wrap="none" lIns="0" tIns="0" rIns="0" bIns="0" rtlCol="0">
            <a:spAutoFit/>
          </a:bodyPr>
          <a:lstStyle/>
          <a:p>
            <a:pPr algn="l"/>
            <a:r>
              <a:rPr lang="en-US" sz="1836" kern="1200">
                <a:solidFill>
                  <a:schemeClr val="tx1"/>
                </a:solidFill>
                <a:effectLst/>
                <a:latin typeface="+mn-lt"/>
                <a:ea typeface="+mn-ea"/>
                <a:cs typeface="+mn-cs"/>
              </a:rPr>
              <a:t>Validate your technical knowledge</a:t>
            </a:r>
            <a:br>
              <a:rPr lang="en-US" sz="1836" kern="1200">
                <a:solidFill>
                  <a:schemeClr val="tx1"/>
                </a:solidFill>
                <a:effectLst/>
                <a:latin typeface="+mn-lt"/>
                <a:ea typeface="+mn-ea"/>
                <a:cs typeface="+mn-cs"/>
              </a:rPr>
            </a:br>
            <a:r>
              <a:rPr lang="en-US" sz="1836" kern="1200">
                <a:solidFill>
                  <a:schemeClr val="tx1"/>
                </a:solidFill>
                <a:effectLst/>
                <a:latin typeface="+mn-lt"/>
                <a:ea typeface="+mn-ea"/>
                <a:cs typeface="+mn-cs"/>
              </a:rPr>
              <a:t>and ability with Microsoft Certification.</a:t>
            </a:r>
            <a:endParaRPr lang="en-US" sz="2040"/>
          </a:p>
        </p:txBody>
      </p:sp>
    </p:spTree>
    <p:extLst>
      <p:ext uri="{BB962C8B-B14F-4D97-AF65-F5344CB8AC3E}">
        <p14:creationId xmlns:p14="http://schemas.microsoft.com/office/powerpoint/2010/main" val="41678145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0938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84157F-9ECE-456D-9F4C-D73E5C387354}"/>
              </a:ext>
            </a:extLst>
          </p:cNvPr>
          <p:cNvSpPr/>
          <p:nvPr userDrawn="1"/>
        </p:nvSpPr>
        <p:spPr bwMode="auto">
          <a:xfrm>
            <a:off x="0" y="6605940"/>
            <a:ext cx="12436475" cy="388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gray - EMF" descr="Microsoft logo, gray text version">
            <a:extLst>
              <a:ext uri="{FF2B5EF4-FFF2-40B4-BE49-F238E27FC236}">
                <a16:creationId xmlns:a16="http://schemas.microsoft.com/office/drawing/2014/main" id="{B92B30F5-F0FB-4D8D-931B-FC82212C47CC}"/>
              </a:ext>
            </a:extLst>
          </p:cNvPr>
          <p:cNvPicPr>
            <a:picLocks noChangeAspect="1"/>
          </p:cNvPicPr>
          <p:nvPr userDrawn="1"/>
        </p:nvPicPr>
        <p:blipFill>
          <a:blip r:embed="rId2"/>
          <a:stretch>
            <a:fillRect/>
          </a:stretch>
        </p:blipFill>
        <p:spPr bwMode="black">
          <a:xfrm>
            <a:off x="10593927" y="6697436"/>
            <a:ext cx="957861" cy="205086"/>
          </a:xfrm>
          <a:prstGeom prst="rect">
            <a:avLst/>
          </a:prstGeom>
        </p:spPr>
      </p:pic>
      <p:sp>
        <p:nvSpPr>
          <p:cNvPr id="6" name="TextBox 5">
            <a:extLst>
              <a:ext uri="{FF2B5EF4-FFF2-40B4-BE49-F238E27FC236}">
                <a16:creationId xmlns:a16="http://schemas.microsoft.com/office/drawing/2014/main" id="{433242E7-D3D6-41AC-8F3A-02D5CC896AF9}"/>
              </a:ext>
            </a:extLst>
          </p:cNvPr>
          <p:cNvSpPr txBox="1"/>
          <p:nvPr userDrawn="1"/>
        </p:nvSpPr>
        <p:spPr>
          <a:xfrm>
            <a:off x="11580227" y="6631537"/>
            <a:ext cx="587615" cy="336882"/>
          </a:xfrm>
          <a:prstGeom prst="rect">
            <a:avLst/>
          </a:prstGeom>
          <a:noFill/>
        </p:spPr>
        <p:txBody>
          <a:bodyPr wrap="square" lIns="91427" tIns="91427" rIns="91427" bIns="91427" rtlCol="0" anchor="b" anchorCtr="0">
            <a:spAutoFit/>
          </a:bodyPr>
          <a:lstStyle/>
          <a:p>
            <a:pPr>
              <a:lnSpc>
                <a:spcPct val="90000"/>
              </a:lnSpc>
              <a:spcAft>
                <a:spcPts val="600"/>
              </a:spcAft>
            </a:pPr>
            <a:r>
              <a:rPr lang="en-US" sz="1099"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99"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600"/>
                </a:spcAft>
              </a:pPr>
              <a:t>‹#›</a:t>
            </a:fld>
            <a:endParaRPr lang="en-US" sz="1099" b="0">
              <a:solidFill>
                <a:schemeClr val="tx1">
                  <a:lumMod val="75000"/>
                </a:schemeClr>
              </a:solidFill>
              <a:latin typeface="Segoe UI" panose="020B0502040204020203" pitchFamily="34" charset="0"/>
              <a:cs typeface="Segoe UI" panose="020B0502040204020203" pitchFamily="34" charset="0"/>
            </a:endParaRPr>
          </a:p>
        </p:txBody>
      </p:sp>
      <p:sp>
        <p:nvSpPr>
          <p:cNvPr id="8" name="Title 2">
            <a:extLst>
              <a:ext uri="{FF2B5EF4-FFF2-40B4-BE49-F238E27FC236}">
                <a16:creationId xmlns:a16="http://schemas.microsoft.com/office/drawing/2014/main" id="{FCC952BA-9E30-41D1-9366-CA5059989F29}"/>
              </a:ext>
            </a:extLst>
          </p:cNvPr>
          <p:cNvSpPr>
            <a:spLocks noGrp="1"/>
          </p:cNvSpPr>
          <p:nvPr>
            <p:ph type="title"/>
          </p:nvPr>
        </p:nvSpPr>
        <p:spPr>
          <a:xfrm>
            <a:off x="600059" y="2993397"/>
            <a:ext cx="4243366" cy="1004492"/>
          </a:xfrm>
        </p:spPr>
        <p:txBody>
          <a:bodyPr anchor="ctr"/>
          <a:lstStyle>
            <a:lvl1pPr>
              <a:defRPr sz="3264" b="1">
                <a:solidFill>
                  <a:schemeClr val="bg2">
                    <a:lumMod val="10000"/>
                  </a:schemeClr>
                </a:solidFill>
                <a:latin typeface="+mj-lt"/>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850993670"/>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063873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001901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Rich Black">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639B99-B246-4F03-8095-C1512F1152D1}"/>
              </a:ext>
            </a:extLst>
          </p:cNvPr>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4411641"/>
      </p:ext>
    </p:extLst>
  </p:cSld>
  <p:clrMapOvr>
    <a:overrideClrMapping bg1="lt1" tx1="dk1" bg2="lt2" tx2="dk2" accent1="accent1" accent2="accent2" accent3="accent3" accent4="accent4" accent5="accent5" accent6="accent6" hlink="hlink" folHlink="folHlink"/>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All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639B99-B246-4F03-8095-C1512F1152D1}"/>
              </a:ext>
            </a:extLst>
          </p:cNvPr>
          <p:cNvSpPr/>
          <p:nvPr userDrawn="1"/>
        </p:nvSpPr>
        <p:spPr bwMode="auto">
          <a:xfrm>
            <a:off x="0" y="0"/>
            <a:ext cx="12436475"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968222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233B88-054B-46A0-B0EB-133B34BCB43F}"/>
              </a:ext>
            </a:extLst>
          </p:cNvPr>
          <p:cNvSpPr/>
          <p:nvPr userDrawn="1"/>
        </p:nvSpPr>
        <p:spPr>
          <a:xfrm>
            <a:off x="1" y="-7645"/>
            <a:ext cx="12436475" cy="7002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86678365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realWhit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639B99-B246-4F03-8095-C1512F1152D1}"/>
              </a:ext>
            </a:extLst>
          </p:cNvPr>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9472646"/>
      </p:ext>
    </p:extLst>
  </p:cSld>
  <p:clrMapOvr>
    <a:overrideClrMapping bg1="lt1" tx1="dk1" bg2="lt2" tx2="dk2" accent1="accent1" accent2="accent2" accent3="accent3" accent4="accent4" accent5="accent5" accent6="accent6" hlink="hlink" folHlink="folHlink"/>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32236"/>
            <a:ext cx="4994444" cy="1130053"/>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782269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1_Bottom horizontal photo and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4399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8308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5915" y="1151385"/>
            <a:ext cx="11239464" cy="31390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4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61117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355349A4-C922-42C2-B051-D2089C9530E5}"/>
              </a:ext>
            </a:extLst>
          </p:cNvPr>
          <p:cNvSpPr>
            <a:spLocks noGrp="1"/>
          </p:cNvSpPr>
          <p:nvPr>
            <p:ph type="title"/>
          </p:nvPr>
        </p:nvSpPr>
        <p:spPr>
          <a:xfrm>
            <a:off x="600059" y="2993397"/>
            <a:ext cx="4243366" cy="1004492"/>
          </a:xfrm>
        </p:spPr>
        <p:txBody>
          <a:bodyPr anchor="ctr"/>
          <a:lstStyle>
            <a:lvl1pPr>
              <a:defRPr sz="3264" b="1">
                <a:solidFill>
                  <a:schemeClr val="bg2">
                    <a:lumMod val="10000"/>
                  </a:schemeClr>
                </a:solidFill>
                <a:latin typeface="+mj-lt"/>
                <a:cs typeface="Segoe UI Semibold" panose="020B0702040204020203" pitchFamily="34" charset="0"/>
              </a:defRPr>
            </a:lvl1p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22B588A0-BF4C-4BC7-97F1-A263D2E26DD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2381192"/>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840900" cy="113018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9711403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436475" cy="12889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672"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98149" y="1960846"/>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600059" y="361969"/>
            <a:ext cx="11239464" cy="502246"/>
          </a:xfrm>
        </p:spPr>
        <p:txBody>
          <a:bodyPr/>
          <a:lstStyle>
            <a:lvl1pPr algn="ctr">
              <a:defRPr sz="3264">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2BD5E3C0-7537-3A4C-A00D-77831355C1C7}"/>
              </a:ext>
            </a:extLst>
          </p:cNvPr>
          <p:cNvGrpSpPr/>
          <p:nvPr userDrawn="1"/>
        </p:nvGrpSpPr>
        <p:grpSpPr>
          <a:xfrm>
            <a:off x="11839523" y="6388092"/>
            <a:ext cx="335218" cy="429874"/>
            <a:chOff x="1578216" y="2531195"/>
            <a:chExt cx="534090" cy="684999"/>
          </a:xfrm>
        </p:grpSpPr>
        <p:sp>
          <p:nvSpPr>
            <p:cNvPr id="8" name="Freeform 182">
              <a:extLst>
                <a:ext uri="{FF2B5EF4-FFF2-40B4-BE49-F238E27FC236}">
                  <a16:creationId xmlns:a16="http://schemas.microsoft.com/office/drawing/2014/main" id="{F33BF95A-498A-034B-AB61-F81B5F70CE6B}"/>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5B94FA46-62C4-CC4B-ACE9-D9D95F449DF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33401593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68288" y="432610"/>
            <a:ext cx="11563350" cy="773112"/>
          </a:xfrm>
          <a:prstGeom prst="rect">
            <a:avLst/>
          </a:prstGeom>
        </p:spPr>
        <p:txBody>
          <a:bodyPr vert="horz" wrap="square" lIns="0" tIns="0" rIns="0" bIns="0" rtlCol="0" anchor="t">
            <a:noAutofit/>
          </a:bodyPr>
          <a:lstStyle>
            <a:lvl1pPr>
              <a:defRPr sz="3264">
                <a:solidFill>
                  <a:srgbClr val="000000"/>
                </a:solidFill>
              </a:defRPr>
            </a:lvl1pPr>
          </a:lstStyle>
          <a:p>
            <a:r>
              <a:rPr lang="en-US"/>
              <a:t>Title</a:t>
            </a:r>
          </a:p>
        </p:txBody>
      </p:sp>
    </p:spTree>
    <p:extLst>
      <p:ext uri="{BB962C8B-B14F-4D97-AF65-F5344CB8AC3E}">
        <p14:creationId xmlns:p14="http://schemas.microsoft.com/office/powerpoint/2010/main" val="3448601316"/>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390966"/>
            <a:ext cx="11239464" cy="565091"/>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91"/>
            <a:ext cx="5324366" cy="439465"/>
          </a:xfrm>
        </p:spPr>
        <p:txBody>
          <a:bodyPr anchor="t"/>
          <a:lstStyle>
            <a:lvl1pPr marL="0" indent="0">
              <a:spcBef>
                <a:spcPts val="0"/>
              </a:spcBef>
              <a:buNone/>
              <a:defRPr sz="2854">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4"/>
            <a:ext cx="5324366" cy="1581780"/>
          </a:xfrm>
        </p:spPr>
        <p:txBody>
          <a:bodyPr>
            <a:spAutoFit/>
          </a:bodyPr>
          <a:lstStyle>
            <a:lvl1pPr marL="174739" indent="-174739">
              <a:defRPr lang="en-US" sz="2446" dirty="0"/>
            </a:lvl1pPr>
            <a:lvl2pPr marL="349479" indent="-174739">
              <a:defRPr lang="en-US" dirty="0"/>
            </a:lvl2pPr>
            <a:lvl3pPr marL="524218" indent="-174739">
              <a:defRPr lang="en-US" dirty="0"/>
            </a:lvl3pPr>
            <a:lvl4pPr marL="679542" indent="-155324">
              <a:defRPr lang="en-US" dirty="0"/>
            </a:lvl4pPr>
            <a:lvl5pPr marL="808979" indent="-1229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91"/>
            <a:ext cx="5324366" cy="439465"/>
          </a:xfrm>
        </p:spPr>
        <p:txBody>
          <a:bodyPr anchor="t"/>
          <a:lstStyle>
            <a:lvl1pPr marL="0" indent="0">
              <a:spcBef>
                <a:spcPts val="0"/>
              </a:spcBef>
              <a:buNone/>
              <a:defRPr sz="2854">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4"/>
            <a:ext cx="5324366" cy="1581780"/>
          </a:xfrm>
        </p:spPr>
        <p:txBody>
          <a:bodyPr>
            <a:spAutoFit/>
          </a:bodyPr>
          <a:lstStyle>
            <a:lvl1pPr marL="174739" indent="-174739">
              <a:defRPr lang="en-US" sz="2446" dirty="0"/>
            </a:lvl1pPr>
            <a:lvl2pPr marL="349479" indent="-174739">
              <a:defRPr lang="en-US" dirty="0"/>
            </a:lvl2pPr>
            <a:lvl3pPr marL="524218" indent="-174739">
              <a:defRPr lang="en-US" dirty="0"/>
            </a:lvl3pPr>
            <a:lvl4pPr marL="698958" indent="-139144">
              <a:defRPr lang="en-US" dirty="0"/>
            </a:lvl4pPr>
            <a:lvl5pPr marL="808979" indent="-1229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423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840899"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23089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684553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346340"/>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8242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10491"/>
            <a:ext cx="11889564" cy="627864"/>
          </a:xfrm>
        </p:spPr>
        <p:txBody>
          <a:bodyPr/>
          <a:lstStyle>
            <a:lvl1pPr algn="l">
              <a:defRPr lang="en-US" sz="4080" b="0" kern="1200" cap="none" spc="306" baseline="0">
                <a:ln w="3175">
                  <a:noFill/>
                </a:ln>
                <a:solidFill>
                  <a:schemeClr val="tx1">
                    <a:lumMod val="85000"/>
                    <a:lumOff val="15000"/>
                  </a:schemeClr>
                </a:solidFill>
                <a:effectLst/>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062271683"/>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0" rIns="0" bIns="0" rtlCol="0" anchor="t">
            <a:noAutofit/>
          </a:bodyPr>
          <a:lstStyle>
            <a:lvl1pPr>
              <a:defRPr sz="3264">
                <a:solidFill>
                  <a:srgbClr val="000000"/>
                </a:solidFill>
              </a:defRPr>
            </a:lvl1pPr>
          </a:lstStyle>
          <a:p>
            <a:r>
              <a:rPr lang="en-US"/>
              <a:t>Title</a:t>
            </a:r>
          </a:p>
        </p:txBody>
      </p:sp>
    </p:spTree>
    <p:extLst>
      <p:ext uri="{BB962C8B-B14F-4D97-AF65-F5344CB8AC3E}">
        <p14:creationId xmlns:p14="http://schemas.microsoft.com/office/powerpoint/2010/main" val="3441357662"/>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346340"/>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839523" y="6388092"/>
            <a:ext cx="335218" cy="429874"/>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2237390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054410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DEC26-6395-4863-A1C9-C768269AFD9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241753"/>
            <a:ext cx="12436475" cy="5752038"/>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4"/>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26829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9963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746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232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004492"/>
          </a:xfrm>
        </p:spPr>
        <p:txBody>
          <a:bodyPr>
            <a:spAutoFit/>
          </a:bodyPr>
          <a:lstStyle>
            <a:lvl1pPr>
              <a:defRPr sz="3264">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95915" y="2466477"/>
            <a:ext cx="5249526" cy="1293282"/>
          </a:xfrm>
        </p:spPr>
        <p:txBody>
          <a:bodyPr/>
          <a:lstStyle>
            <a:lvl1pPr marL="0" indent="0">
              <a:spcBef>
                <a:spcPts val="816"/>
              </a:spcBef>
              <a:buNone/>
              <a:defRPr sz="2040"/>
            </a:lvl1pPr>
            <a:lvl2pPr marL="233149" indent="0">
              <a:buNone/>
              <a:defRPr sz="1632"/>
            </a:lvl2pPr>
            <a:lvl3pPr marL="466298" indent="0">
              <a:buNone/>
              <a:defRPr sz="1224"/>
            </a:lvl3pPr>
            <a:lvl4pPr marL="675162" indent="0">
              <a:buNone/>
              <a:defRPr sz="1122"/>
            </a:lvl4pPr>
            <a:lvl5pPr marL="872691"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dirty="0"/>
          </a:p>
        </p:txBody>
      </p:sp>
    </p:spTree>
    <p:extLst>
      <p:ext uri="{BB962C8B-B14F-4D97-AF65-F5344CB8AC3E}">
        <p14:creationId xmlns:p14="http://schemas.microsoft.com/office/powerpoint/2010/main" val="3092527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32236"/>
            <a:ext cx="4994444" cy="1130053"/>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702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32236"/>
            <a:ext cx="4994444" cy="1130053"/>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327493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32592" y="1574879"/>
            <a:ext cx="4682696" cy="1255614"/>
          </a:xfrm>
        </p:spPr>
        <p:txBody>
          <a:bodyPr/>
          <a:lstStyle>
            <a:lvl1pPr>
              <a:defRPr sz="408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218237" y="0"/>
            <a:ext cx="6218238" cy="439479"/>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32736" y="4174973"/>
            <a:ext cx="3978931" cy="188342"/>
          </a:xfrm>
        </p:spPr>
        <p:txBody>
          <a:bodyPr/>
          <a:lstStyle>
            <a:lvl1pPr marL="0" indent="0">
              <a:buNone/>
              <a:defRPr sz="1224"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691345507"/>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821187" y="1574879"/>
            <a:ext cx="4682696" cy="1255614"/>
          </a:xfrm>
        </p:spPr>
        <p:txBody>
          <a:bodyPr/>
          <a:lstStyle>
            <a:lvl1pPr algn="r">
              <a:defRPr sz="408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218238" cy="439479"/>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821331" y="4174973"/>
            <a:ext cx="4683110" cy="188342"/>
          </a:xfrm>
        </p:spPr>
        <p:txBody>
          <a:bodyPr/>
          <a:lstStyle>
            <a:lvl1pPr marL="0" indent="0" algn="r">
              <a:buNone/>
              <a:defRPr sz="1224"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304658323"/>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027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28625784-8335-4D2D-BC82-7E7CFF4D82A3}"/>
              </a:ext>
            </a:extLst>
          </p:cNvPr>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7256E492-F940-4362-BF4F-08C32C81D580}"/>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220812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1490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765649"/>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0999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98149" y="1765649"/>
            <a:ext cx="4996355" cy="1263790"/>
          </a:xfrm>
        </p:spPr>
        <p:txBody>
          <a:bodyPr wrap="square">
            <a:spAutoFit/>
          </a:bodyPr>
          <a:lstStyle>
            <a:lvl1pPr marL="0" indent="0">
              <a:lnSpc>
                <a:spcPct val="110000"/>
              </a:lnSpc>
              <a:spcBef>
                <a:spcPts val="1224"/>
              </a:spcBef>
              <a:buNone/>
              <a:defRPr sz="1836">
                <a:solidFill>
                  <a:schemeClr val="bg1"/>
                </a:solidFill>
                <a:latin typeface="+mn-lt"/>
              </a:defRPr>
            </a:lvl1pPr>
            <a:lvl2pPr marL="233149" indent="0">
              <a:buNone/>
              <a:defRPr sz="1632">
                <a:solidFill>
                  <a:schemeClr val="bg1"/>
                </a:solidFill>
              </a:defRPr>
            </a:lvl2pPr>
            <a:lvl3pPr marL="466298" indent="0">
              <a:buNone/>
              <a:defRPr sz="1224">
                <a:solidFill>
                  <a:schemeClr val="bg1"/>
                </a:solidFill>
              </a:defRPr>
            </a:lvl3pPr>
            <a:lvl4pPr marL="699447" indent="0">
              <a:buNone/>
              <a:defRPr sz="1122">
                <a:solidFill>
                  <a:schemeClr val="bg1"/>
                </a:solidFill>
              </a:defRPr>
            </a:lvl4pPr>
            <a:lvl5pPr marL="932597" inden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600059" y="466301"/>
            <a:ext cx="4994444" cy="113018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9839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6360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73612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068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73339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1640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1237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652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44082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116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132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8286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3827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086588315"/>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060725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05362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0"/>
            <a:ext cx="11889564" cy="676467"/>
          </a:xfrm>
        </p:spPr>
        <p:txBody>
          <a:bodyPr/>
          <a:lstStyle>
            <a:lvl1pPr marL="0" algn="l" defTabSz="913515" rtl="0" eaLnBrk="1" latinLnBrk="0" hangingPunct="1">
              <a:spcBef>
                <a:spcPct val="0"/>
              </a:spcBef>
              <a:buNone/>
              <a:defRPr lang="en-US" sz="4396"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152121165"/>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373407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White No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346340"/>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076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White With Ico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346340"/>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2260DD6C-6876-7245-B909-90AFD38DF42E}"/>
              </a:ext>
            </a:extLst>
          </p:cNvPr>
          <p:cNvGrpSpPr/>
          <p:nvPr userDrawn="1"/>
        </p:nvGrpSpPr>
        <p:grpSpPr>
          <a:xfrm>
            <a:off x="11839523" y="6388092"/>
            <a:ext cx="335218" cy="429874"/>
            <a:chOff x="1578216" y="2531195"/>
            <a:chExt cx="534090" cy="684999"/>
          </a:xfrm>
        </p:grpSpPr>
        <p:sp>
          <p:nvSpPr>
            <p:cNvPr id="6" name="Freeform 182">
              <a:extLst>
                <a:ext uri="{FF2B5EF4-FFF2-40B4-BE49-F238E27FC236}">
                  <a16:creationId xmlns:a16="http://schemas.microsoft.com/office/drawing/2014/main" id="{AF60109A-B4FF-744B-94E9-898AC74A1637}"/>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1078DE4-8F97-BB46-98BB-4A0482F918B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38661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077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436475" cy="12889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672"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98149" y="1960846"/>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600059" y="361969"/>
            <a:ext cx="11239464" cy="502246"/>
          </a:xfrm>
        </p:spPr>
        <p:txBody>
          <a:bodyPr/>
          <a:lstStyle>
            <a:lvl1pPr algn="ctr">
              <a:defRPr sz="3264">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2BD5E3C0-7537-3A4C-A00D-77831355C1C7}"/>
              </a:ext>
            </a:extLst>
          </p:cNvPr>
          <p:cNvGrpSpPr/>
          <p:nvPr userDrawn="1"/>
        </p:nvGrpSpPr>
        <p:grpSpPr>
          <a:xfrm>
            <a:off x="11839523" y="6388092"/>
            <a:ext cx="335218" cy="429874"/>
            <a:chOff x="1578216" y="2531195"/>
            <a:chExt cx="534090" cy="684999"/>
          </a:xfrm>
        </p:grpSpPr>
        <p:sp>
          <p:nvSpPr>
            <p:cNvPr id="8" name="Freeform 182">
              <a:extLst>
                <a:ext uri="{FF2B5EF4-FFF2-40B4-BE49-F238E27FC236}">
                  <a16:creationId xmlns:a16="http://schemas.microsoft.com/office/drawing/2014/main" id="{F33BF95A-498A-034B-AB61-F81B5F70CE6B}"/>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5B94FA46-62C4-CC4B-ACE9-D9D95F449DF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14397383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4112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5936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99545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39598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85588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371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0273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8813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830743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2245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446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F860D7-0638-4E76-B160-2302A2FA98D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537C64F-1B09-4C6E-A8C9-FC68E74B0BE8}"/>
              </a:ext>
            </a:extLst>
          </p:cNvPr>
          <p:cNvSpPr>
            <a:spLocks noGrp="1"/>
          </p:cNvSpPr>
          <p:nvPr>
            <p:ph type="dt" sz="half" idx="10"/>
          </p:nvPr>
        </p:nvSpPr>
        <p:spPr/>
        <p:txBody>
          <a:bodyPr/>
          <a:lstStyle/>
          <a:p>
            <a:fld id="{4CE1DF02-2EA3-4AD1-9690-574F89295F81}" type="datetimeFigureOut">
              <a:rPr kumimoji="1" lang="ja-JP" altLang="en-US" smtClean="0"/>
              <a:t>2022/8/20</a:t>
            </a:fld>
            <a:endParaRPr kumimoji="1" lang="ja-JP" altLang="en-US"/>
          </a:p>
        </p:txBody>
      </p:sp>
      <p:sp>
        <p:nvSpPr>
          <p:cNvPr id="4" name="フッター プレースホルダー 3">
            <a:extLst>
              <a:ext uri="{FF2B5EF4-FFF2-40B4-BE49-F238E27FC236}">
                <a16:creationId xmlns:a16="http://schemas.microsoft.com/office/drawing/2014/main" id="{4C22D2E1-21DC-4571-BE1A-86A48A4D7CE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F975DFC-5FFA-448D-BEB2-66023216B528}"/>
              </a:ext>
            </a:extLst>
          </p:cNvPr>
          <p:cNvSpPr>
            <a:spLocks noGrp="1"/>
          </p:cNvSpPr>
          <p:nvPr>
            <p:ph type="sldNum" sz="quarter" idx="12"/>
          </p:nvPr>
        </p:nvSpPr>
        <p:spPr/>
        <p:txBody>
          <a:bodyPr/>
          <a:lstStyle/>
          <a:p>
            <a:fld id="{FB7B0147-94B5-4BB3-9163-C9F20BA2D5F9}" type="slidenum">
              <a:rPr kumimoji="1" lang="ja-JP" altLang="en-US" smtClean="0"/>
              <a:t>‹#›</a:t>
            </a:fld>
            <a:endParaRPr kumimoji="1" lang="ja-JP" altLang="en-US"/>
          </a:p>
        </p:txBody>
      </p:sp>
    </p:spTree>
    <p:extLst>
      <p:ext uri="{BB962C8B-B14F-4D97-AF65-F5344CB8AC3E}">
        <p14:creationId xmlns:p14="http://schemas.microsoft.com/office/powerpoint/2010/main" val="18193450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コンテンツ スライド 3">
    <p:spTree>
      <p:nvGrpSpPr>
        <p:cNvPr id="1" name=""/>
        <p:cNvGrpSpPr/>
        <p:nvPr/>
      </p:nvGrpSpPr>
      <p:grpSpPr>
        <a:xfrm>
          <a:off x="0" y="0"/>
          <a:ext cx="0" cy="0"/>
          <a:chOff x="0" y="0"/>
          <a:chExt cx="0" cy="0"/>
        </a:xfrm>
      </p:grpSpPr>
      <p:sp>
        <p:nvSpPr>
          <p:cNvPr id="5" name="タイトル 4"/>
          <p:cNvSpPr>
            <a:spLocks noGrp="1"/>
          </p:cNvSpPr>
          <p:nvPr>
            <p:ph type="title"/>
          </p:nvPr>
        </p:nvSpPr>
        <p:spPr>
          <a:xfrm>
            <a:off x="278238" y="155434"/>
            <a:ext cx="11880000" cy="659605"/>
          </a:xfrm>
        </p:spPr>
        <p:txBody>
          <a:bodyPr lIns="93600" tIns="46800" rIns="93600" bIns="46800"/>
          <a:lstStyle>
            <a:lvl1pPr>
              <a:defRPr baseline="0">
                <a:latin typeface="メイリオ" panose="020B0604030504040204" pitchFamily="50" charset="-128"/>
                <a:ea typeface="メイリオ" panose="020B0604030504040204" pitchFamily="50" charset="-128"/>
              </a:defRPr>
            </a:lvl1pPr>
          </a:lstStyle>
          <a:p>
            <a:r>
              <a:rPr lang="ja-JP" altLang="en-US"/>
              <a:t>マスター タイトルの書式設定</a:t>
            </a:r>
            <a:endParaRPr lang="en-US"/>
          </a:p>
        </p:txBody>
      </p:sp>
      <p:sp>
        <p:nvSpPr>
          <p:cNvPr id="6" name="TextBox 3"/>
          <p:cNvSpPr txBox="1">
            <a:spLocks/>
          </p:cNvSpPr>
          <p:nvPr userDrawn="1"/>
        </p:nvSpPr>
        <p:spPr>
          <a:xfrm>
            <a:off x="11860476" y="6526526"/>
            <a:ext cx="576000" cy="468000"/>
          </a:xfrm>
          <a:prstGeom prst="rect">
            <a:avLst/>
          </a:prstGeom>
          <a:noFill/>
        </p:spPr>
        <p:txBody>
          <a:bodyPr lIns="105202" tIns="52601" rIns="105202" bIns="52601" anchor="ctr">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fld id="{ED52A864-BF23-4DD9-AEAF-6EF67428BA38}" type="slidenum">
              <a:rPr kumimoji="1" lang="en-US" sz="1599" b="0" i="0" u="none" strike="noStrike" kern="1200" cap="none" spc="0" normalizeH="0" baseline="0" noProof="0">
                <a:ln>
                  <a:noFill/>
                </a:ln>
                <a:solidFill>
                  <a:srgbClr val="0072C6"/>
                </a:solidFill>
                <a:effectLst/>
                <a:uLnTx/>
                <a:uFillTx/>
                <a:latin typeface="メイリオ" panose="020B0604030504040204" pitchFamily="50" charset="-128"/>
                <a:ea typeface="メイリオ" panose="020B0604030504040204" pitchFamily="50" charset="-128"/>
                <a:cs typeface="メイリオ" pitchFamily="50" charset="-128"/>
              </a:rPr>
              <a:pPr marL="0" marR="0" lvl="0" indent="0" algn="ctr" defTabSz="932418" rtl="0" eaLnBrk="1" fontAlgn="auto" latinLnBrk="0" hangingPunct="1">
                <a:lnSpc>
                  <a:spcPct val="100000"/>
                </a:lnSpc>
                <a:spcBef>
                  <a:spcPts val="0"/>
                </a:spcBef>
                <a:spcAft>
                  <a:spcPts val="0"/>
                </a:spcAft>
                <a:buClrTx/>
                <a:buSzTx/>
                <a:buFontTx/>
                <a:buNone/>
                <a:tabLst/>
                <a:defRPr/>
              </a:pPr>
              <a:t>‹#›</a:t>
            </a:fld>
            <a:endParaRPr kumimoji="1" lang="en-US" sz="1599" b="0" i="0" u="none" strike="noStrike" kern="1200" cap="none" spc="0" normalizeH="0" baseline="0" noProof="0">
              <a:ln>
                <a:noFill/>
              </a:ln>
              <a:solidFill>
                <a:srgbClr val="0072C6"/>
              </a:solidFill>
              <a:effectLst/>
              <a:uLnTx/>
              <a:uFillTx/>
              <a:latin typeface="メイリオ" panose="020B0604030504040204" pitchFamily="50" charset="-128"/>
              <a:ea typeface="メイリオ" panose="020B0604030504040204" pitchFamily="50" charset="-128"/>
              <a:cs typeface="メイリオ" pitchFamily="50" charset="-128"/>
            </a:endParaRPr>
          </a:p>
        </p:txBody>
      </p:sp>
    </p:spTree>
    <p:extLst>
      <p:ext uri="{BB962C8B-B14F-4D97-AF65-F5344CB8AC3E}">
        <p14:creationId xmlns:p14="http://schemas.microsoft.com/office/powerpoint/2010/main" val="129456231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Small Title Only Blue">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2"/>
            <a:ext cx="11239464" cy="738458"/>
          </a:xfrm>
        </p:spPr>
        <p:txBody>
          <a:bodyPr/>
          <a:lstStyle>
            <a:lvl1pPr>
              <a:defRPr sz="4799">
                <a:solidFill>
                  <a:schemeClr val="tx1"/>
                </a:solidFill>
                <a:latin typeface="+mn-ea"/>
                <a:ea typeface="+mn-ea"/>
              </a:defRPr>
            </a:lvl1pPr>
          </a:lstStyle>
          <a:p>
            <a:r>
              <a:rPr lang="en-US"/>
              <a:t>Click to edit Master title style</a:t>
            </a:r>
          </a:p>
        </p:txBody>
      </p:sp>
      <p:sp>
        <p:nvSpPr>
          <p:cNvPr id="3"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solidFill>
                  <a:schemeClr val="tx1"/>
                </a:solidFill>
                <a:latin typeface="+mn-ea"/>
                <a:ea typeface="+mn-ea"/>
                <a:cs typeface="+mn-cs"/>
              </a:defRPr>
            </a:lvl1pPr>
          </a:lstStyle>
          <a:p>
            <a:fld id="{27258FFF-F925-446B-8502-81C933981705}" type="slidenum">
              <a:rPr altLang="ja-JP">
                <a:solidFill>
                  <a:srgbClr val="505050"/>
                </a:solidFill>
              </a:rPr>
              <a:pPr/>
              <a:t>‹#›</a:t>
            </a:fld>
            <a:endParaRPr lang="ja-JP" altLang="en-US">
              <a:solidFill>
                <a:srgbClr val="505050"/>
              </a:solidFill>
            </a:endParaRPr>
          </a:p>
        </p:txBody>
      </p:sp>
    </p:spTree>
    <p:extLst>
      <p:ext uri="{BB962C8B-B14F-4D97-AF65-F5344CB8AC3E}">
        <p14:creationId xmlns:p14="http://schemas.microsoft.com/office/powerpoint/2010/main" val="5314181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279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コンテンツ スライド 1">
    <p:spTree>
      <p:nvGrpSpPr>
        <p:cNvPr id="1" name=""/>
        <p:cNvGrpSpPr/>
        <p:nvPr/>
      </p:nvGrpSpPr>
      <p:grpSpPr>
        <a:xfrm>
          <a:off x="0" y="0"/>
          <a:ext cx="0" cy="0"/>
          <a:chOff x="0" y="0"/>
          <a:chExt cx="0" cy="0"/>
        </a:xfrm>
      </p:grpSpPr>
      <p:sp>
        <p:nvSpPr>
          <p:cNvPr id="2" name="Title 1"/>
          <p:cNvSpPr>
            <a:spLocks noGrp="1"/>
          </p:cNvSpPr>
          <p:nvPr>
            <p:ph type="title"/>
          </p:nvPr>
        </p:nvSpPr>
        <p:spPr>
          <a:xfrm>
            <a:off x="278238" y="155434"/>
            <a:ext cx="11880000" cy="771494"/>
          </a:xfrm>
        </p:spPr>
        <p:txBody>
          <a:bodyPr lIns="93600" tIns="46800" rIns="93600" bIns="46800"/>
          <a:lstStyle>
            <a:lvl1pPr>
              <a:defRPr sz="4399" baseline="0">
                <a:latin typeface="メイリオ" panose="020B0604030504040204" pitchFamily="50" charset="-128"/>
                <a:ea typeface="メイリオ" panose="020B0604030504040204" pitchFamily="50" charset="-128"/>
              </a:defRPr>
            </a:lvl1pPr>
          </a:lstStyle>
          <a:p>
            <a:r>
              <a:rPr lang="ja-JP" altLang="en-US"/>
              <a:t>マスター タイトルの書式設定</a:t>
            </a:r>
            <a:endParaRPr lang="en-US"/>
          </a:p>
        </p:txBody>
      </p:sp>
      <p:sp>
        <p:nvSpPr>
          <p:cNvPr id="4" name="Text Placeholder 7"/>
          <p:cNvSpPr>
            <a:spLocks noGrp="1"/>
          </p:cNvSpPr>
          <p:nvPr>
            <p:ph idx="1"/>
          </p:nvPr>
        </p:nvSpPr>
        <p:spPr bwMode="auto">
          <a:xfrm>
            <a:off x="278238" y="1073693"/>
            <a:ext cx="11880000" cy="121206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600" tIns="46800" rIns="93600" bIns="46800" numCol="1" anchor="t" anchorCtr="0" compatLnSpc="1">
            <a:prstTxWarp prst="textNoShape">
              <a:avLst/>
            </a:prstTxWarp>
          </a:bodyPr>
          <a:lstStyle>
            <a:lvl1pPr>
              <a:buSzPct val="66000"/>
              <a:defRPr>
                <a:solidFill>
                  <a:schemeClr val="accent6"/>
                </a:solidFill>
                <a:latin typeface="メイリオ" panose="020B0604030504040204" pitchFamily="50" charset="-128"/>
                <a:ea typeface="メイリオ" panose="020B0604030504040204" pitchFamily="50" charset="-128"/>
              </a:defRPr>
            </a:lvl1pPr>
            <a:lvl2pPr>
              <a:defRPr>
                <a:solidFill>
                  <a:schemeClr val="accent6"/>
                </a:solidFill>
                <a:latin typeface="メイリオ" panose="020B0604030504040204" pitchFamily="50" charset="-128"/>
                <a:ea typeface="メイリオ" panose="020B0604030504040204" pitchFamily="50" charset="-128"/>
              </a:defRPr>
            </a:lvl2pPr>
            <a:lvl3pPr marL="1069769" indent="-357119">
              <a:buFont typeface="Wingdings" panose="05000000000000000000" pitchFamily="2" charset="2"/>
              <a:buChar char="ü"/>
              <a:defRPr>
                <a:solidFill>
                  <a:schemeClr val="accent6"/>
                </a:solidFill>
                <a:latin typeface="メイリオ" panose="020B0604030504040204" pitchFamily="50" charset="-128"/>
                <a:ea typeface="メイリオ" panose="020B0604030504040204" pitchFamily="50" charset="-128"/>
              </a:defRPr>
            </a:lvl3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
        <p:nvSpPr>
          <p:cNvPr id="6" name="TextBox 3"/>
          <p:cNvSpPr txBox="1">
            <a:spLocks/>
          </p:cNvSpPr>
          <p:nvPr userDrawn="1"/>
        </p:nvSpPr>
        <p:spPr>
          <a:xfrm>
            <a:off x="11860476" y="6526526"/>
            <a:ext cx="576000" cy="468000"/>
          </a:xfrm>
          <a:prstGeom prst="rect">
            <a:avLst/>
          </a:prstGeom>
          <a:noFill/>
        </p:spPr>
        <p:txBody>
          <a:bodyPr lIns="105202" tIns="52601" rIns="105202" bIns="52601" anchor="ctr">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fld id="{ED52A864-BF23-4DD9-AEAF-6EF67428BA38}" type="slidenum">
              <a:rPr kumimoji="1" lang="en-US" sz="1599" b="0" i="0" u="none" strike="noStrike" kern="1200" cap="none" spc="0" normalizeH="0" baseline="0" noProof="0">
                <a:ln>
                  <a:noFill/>
                </a:ln>
                <a:solidFill>
                  <a:srgbClr val="0072C6"/>
                </a:solidFill>
                <a:effectLst/>
                <a:uLnTx/>
                <a:uFillTx/>
                <a:latin typeface="メイリオ" panose="020B0604030504040204" pitchFamily="50" charset="-128"/>
                <a:ea typeface="メイリオ" panose="020B0604030504040204" pitchFamily="50" charset="-128"/>
                <a:cs typeface="メイリオ" pitchFamily="50" charset="-128"/>
              </a:rPr>
              <a:pPr marL="0" marR="0" lvl="0" indent="0" algn="ctr" defTabSz="932418" rtl="0" eaLnBrk="1" fontAlgn="auto" latinLnBrk="0" hangingPunct="1">
                <a:lnSpc>
                  <a:spcPct val="100000"/>
                </a:lnSpc>
                <a:spcBef>
                  <a:spcPts val="0"/>
                </a:spcBef>
                <a:spcAft>
                  <a:spcPts val="0"/>
                </a:spcAft>
                <a:buClrTx/>
                <a:buSzTx/>
                <a:buFontTx/>
                <a:buNone/>
                <a:tabLst/>
                <a:defRPr/>
              </a:pPr>
              <a:t>‹#›</a:t>
            </a:fld>
            <a:endParaRPr kumimoji="1" lang="en-US" sz="1599" b="0" i="0" u="none" strike="noStrike" kern="1200" cap="none" spc="0" normalizeH="0" baseline="0" noProof="0">
              <a:ln>
                <a:noFill/>
              </a:ln>
              <a:solidFill>
                <a:srgbClr val="0072C6"/>
              </a:solidFill>
              <a:effectLst/>
              <a:uLnTx/>
              <a:uFillTx/>
              <a:latin typeface="メイリオ" panose="020B0604030504040204" pitchFamily="50" charset="-128"/>
              <a:ea typeface="メイリオ" panose="020B0604030504040204" pitchFamily="50" charset="-128"/>
              <a:cs typeface="メイリオ" pitchFamily="50" charset="-128"/>
            </a:endParaRPr>
          </a:p>
        </p:txBody>
      </p:sp>
    </p:spTree>
    <p:extLst>
      <p:ext uri="{BB962C8B-B14F-4D97-AF65-F5344CB8AC3E}">
        <p14:creationId xmlns:p14="http://schemas.microsoft.com/office/powerpoint/2010/main" val="11373046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292341"/>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04242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 - Recommendation">
    <p:spTree>
      <p:nvGrpSpPr>
        <p:cNvPr id="1" name=""/>
        <p:cNvGrpSpPr/>
        <p:nvPr/>
      </p:nvGrpSpPr>
      <p:grpSpPr>
        <a:xfrm>
          <a:off x="0" y="0"/>
          <a:ext cx="0" cy="0"/>
          <a:chOff x="0" y="0"/>
          <a:chExt cx="0" cy="0"/>
        </a:xfrm>
      </p:grpSpPr>
      <p:sp>
        <p:nvSpPr>
          <p:cNvPr id="2" name="Title 1"/>
          <p:cNvSpPr>
            <a:spLocks noGrp="1"/>
          </p:cNvSpPr>
          <p:nvPr>
            <p:ph type="title"/>
          </p:nvPr>
        </p:nvSpPr>
        <p:spPr>
          <a:xfrm>
            <a:off x="198104" y="72898"/>
            <a:ext cx="11847510" cy="439479"/>
          </a:xfrm>
        </p:spPr>
        <p:txBody>
          <a:bodyPr wrap="square" anchor="t">
            <a:spAutoFit/>
          </a:bodyPr>
          <a:lstStyle>
            <a:lvl1pPr algn="l">
              <a:spcBef>
                <a:spcPts val="510"/>
              </a:spcBef>
              <a:defRPr sz="2856" baseline="0">
                <a:solidFill>
                  <a:schemeClr val="tx2"/>
                </a:solidFill>
                <a:latin typeface="+mn-lt"/>
                <a:ea typeface="Meiryo UI" panose="020B0604030504040204" pitchFamily="34" charset="-128"/>
              </a:defRPr>
            </a:lvl1pPr>
          </a:lstStyle>
          <a:p>
            <a:r>
              <a:rPr lang="en-US" altLang="ja-JP" noProof="1"/>
              <a:t>Click to edit Master title style</a:t>
            </a:r>
            <a:endParaRPr lang="ja-JP" altLang="en-US" noProof="1"/>
          </a:p>
        </p:txBody>
      </p:sp>
      <p:sp>
        <p:nvSpPr>
          <p:cNvPr id="20" name="Slide Number Placeholder 5"/>
          <p:cNvSpPr>
            <a:spLocks noGrp="1"/>
          </p:cNvSpPr>
          <p:nvPr>
            <p:ph type="sldNum" sz="quarter" idx="4"/>
          </p:nvPr>
        </p:nvSpPr>
        <p:spPr>
          <a:xfrm>
            <a:off x="11407942" y="6591524"/>
            <a:ext cx="740185" cy="193882"/>
          </a:xfrm>
          <a:prstGeom prst="rect">
            <a:avLst/>
          </a:prstGeom>
        </p:spPr>
        <p:txBody>
          <a:bodyPr vert="horz" lIns="91440" tIns="45720" rIns="91440" bIns="45720" rtlCol="0" anchor="ctr"/>
          <a:lstStyle>
            <a:lvl1pPr algn="r">
              <a:defRPr sz="1224">
                <a:solidFill>
                  <a:schemeClr val="bg2"/>
                </a:solidFill>
                <a:latin typeface="+mn-lt"/>
              </a:defRPr>
            </a:lvl1pPr>
          </a:lstStyle>
          <a:p>
            <a:fld id="{8C71CAF9-4461-454A-B702-D536C3775752}" type="slidenum">
              <a:rPr lang="en-US" smtClean="0">
                <a:solidFill>
                  <a:srgbClr val="5A5A5A"/>
                </a:solidFill>
              </a:rPr>
              <a:pPr/>
              <a:t>‹#›</a:t>
            </a:fld>
            <a:endParaRPr lang="en-US">
              <a:solidFill>
                <a:srgbClr val="5A5A5A"/>
              </a:solidFill>
            </a:endParaRPr>
          </a:p>
        </p:txBody>
      </p:sp>
      <p:cxnSp>
        <p:nvCxnSpPr>
          <p:cNvPr id="12" name="Straight Connector 11"/>
          <p:cNvCxnSpPr/>
          <p:nvPr userDrawn="1"/>
        </p:nvCxnSpPr>
        <p:spPr>
          <a:xfrm>
            <a:off x="0" y="617630"/>
            <a:ext cx="124364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 name="Isosceles Triangle 4"/>
          <p:cNvSpPr/>
          <p:nvPr userDrawn="1"/>
        </p:nvSpPr>
        <p:spPr>
          <a:xfrm flipV="1">
            <a:off x="797222" y="626055"/>
            <a:ext cx="593628" cy="6512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706" tIns="38852" rIns="77706" bIns="38852" numCol="1" spcCol="0" rtlCol="0" fromWordArt="0" anchor="ctr" anchorCtr="0" forceAA="0" compatLnSpc="1">
            <a:prstTxWarp prst="textNoShape">
              <a:avLst/>
            </a:prstTxWarp>
            <a:noAutofit/>
          </a:bodyPr>
          <a:lstStyle/>
          <a:p>
            <a:pPr algn="ctr" defTabSz="931684" fontAlgn="base">
              <a:spcBef>
                <a:spcPct val="0"/>
              </a:spcBef>
              <a:spcAft>
                <a:spcPct val="0"/>
              </a:spcAft>
            </a:pPr>
            <a:endParaRPr kumimoji="0" lang="en-US" sz="1800">
              <a:solidFill>
                <a:prstClr val="white"/>
              </a:solidFill>
            </a:endParaRPr>
          </a:p>
        </p:txBody>
      </p:sp>
      <p:sp>
        <p:nvSpPr>
          <p:cNvPr id="7" name="Text Placeholder 2">
            <a:extLst>
              <a:ext uri="{FF2B5EF4-FFF2-40B4-BE49-F238E27FC236}">
                <a16:creationId xmlns:a16="http://schemas.microsoft.com/office/drawing/2014/main" id="{D9491311-59A0-43E1-84D0-9B8A48A6E014}"/>
              </a:ext>
            </a:extLst>
          </p:cNvPr>
          <p:cNvSpPr>
            <a:spLocks noGrp="1"/>
          </p:cNvSpPr>
          <p:nvPr>
            <p:ph type="body" sz="quarter" idx="10"/>
          </p:nvPr>
        </p:nvSpPr>
        <p:spPr>
          <a:xfrm>
            <a:off x="274703" y="699599"/>
            <a:ext cx="11888787" cy="954300"/>
          </a:xfrm>
        </p:spPr>
        <p:txBody>
          <a:bodyPr/>
          <a:lstStyle>
            <a:lvl1pPr marL="275246" indent="-275246">
              <a:buFont typeface="Wingdings" panose="05000000000000000000" pitchFamily="2" charset="2"/>
              <a:buChar char="n"/>
              <a:defRPr sz="2040">
                <a:latin typeface="Meiryo UI" panose="020B0604030504040204" pitchFamily="50" charset="-128"/>
                <a:ea typeface="Meiryo UI" panose="020B0604030504040204" pitchFamily="50" charset="-128"/>
              </a:defRPr>
            </a:lvl1pPr>
            <a:lvl2pPr marL="637922" indent="-296294">
              <a:buFont typeface="Segoe UI" panose="020B0502040204020203" pitchFamily="34" charset="0"/>
              <a:buChar char="-"/>
              <a:defRPr sz="1836">
                <a:latin typeface="Meiryo UI" panose="020B0604030504040204" pitchFamily="50" charset="-128"/>
                <a:ea typeface="Meiryo UI" panose="020B0604030504040204" pitchFamily="50" charset="-128"/>
              </a:defRPr>
            </a:lvl2pPr>
            <a:lvl3pPr marL="799484" indent="-228425">
              <a:buFont typeface="Yu Gothic Medium" panose="020B0500000000000000" pitchFamily="50" charset="-128"/>
              <a:buChar char="·"/>
              <a:defRPr sz="1632">
                <a:latin typeface="Meiryo UI" panose="020B0604030504040204" pitchFamily="50" charset="-128"/>
                <a:ea typeface="Meiryo UI" panose="020B0604030504040204" pitchFamily="50" charset="-128"/>
              </a:defRPr>
            </a:lvl3pPr>
            <a:lvl4pPr>
              <a:defRPr sz="1632"/>
            </a:lvl4pPr>
            <a:lvl5pPr>
              <a:defRPr sz="1632"/>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73546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lang="ja-JP" altLang="en-US"/>
              <a:t>スライド タイトル</a:t>
            </a:r>
          </a:p>
        </p:txBody>
      </p:sp>
      <p:sp>
        <p:nvSpPr>
          <p:cNvPr id="3" name="コンテンツ プレースホルダ 2"/>
          <p:cNvSpPr>
            <a:spLocks noGrp="1"/>
          </p:cNvSpPr>
          <p:nvPr>
            <p:ph idx="1" hasCustomPrompt="1"/>
          </p:nvPr>
        </p:nvSpPr>
        <p:spPr/>
        <p:txBody>
          <a:bodyPr/>
          <a:lstStyle>
            <a:lvl1pPr marL="374921" indent="-374921">
              <a:defRPr/>
            </a:lvl1pPr>
            <a:lvl2pPr marL="597242" indent="-302568">
              <a:defRPr/>
            </a:lvl2pPr>
            <a:lvl3pPr marL="891917" indent="-294675">
              <a:defRPr/>
            </a:lvl3pPr>
            <a:lvl4pPr marL="1114239" indent="-222322">
              <a:defRPr/>
            </a:lvl4pPr>
            <a:lvl5pPr marL="1265523" indent="-222322">
              <a:defRPr sz="1492"/>
            </a:lvl5pPr>
          </a:lstStyle>
          <a:p>
            <a:pPr lvl="0"/>
            <a:r>
              <a:rPr lang="ja-JP" altLang="en-US"/>
              <a:t>マスタ テキスト</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Text Box 5"/>
          <p:cNvSpPr txBox="1">
            <a:spLocks noChangeArrowheads="1"/>
          </p:cNvSpPr>
          <p:nvPr userDrawn="1"/>
        </p:nvSpPr>
        <p:spPr bwMode="auto">
          <a:xfrm>
            <a:off x="5788579" y="6657734"/>
            <a:ext cx="818303" cy="234357"/>
          </a:xfrm>
          <a:prstGeom prst="rect">
            <a:avLst/>
          </a:prstGeom>
          <a:noFill/>
          <a:ln w="12700">
            <a:noFill/>
            <a:miter lim="800000"/>
            <a:headEnd/>
            <a:tailEnd/>
          </a:ln>
          <a:effectLst/>
        </p:spPr>
        <p:txBody>
          <a:bodyPr lIns="74581" tIns="38782" rIns="74581" bIns="38782">
            <a:spAutoFit/>
          </a:bodyPr>
          <a:lstStyle/>
          <a:p>
            <a:pPr algn="ctr" fontAlgn="base">
              <a:spcBef>
                <a:spcPct val="0"/>
              </a:spcBef>
              <a:spcAft>
                <a:spcPct val="0"/>
              </a:spcAft>
            </a:pPr>
            <a:fld id="{2A02F623-32CE-463D-AF6C-81CC9B5013C9}" type="slidenum">
              <a:rPr lang="en-US" altLang="ja-JP" sz="994">
                <a:solidFill>
                  <a:prstClr val="black"/>
                </a:solidFill>
                <a:latin typeface="Segoe" pitchFamily="34" charset="0"/>
                <a:ea typeface="ＭＳ Ｐゴシック" pitchFamily="50" charset="-128"/>
              </a:rPr>
              <a:pPr algn="ctr" fontAlgn="base">
                <a:spcBef>
                  <a:spcPct val="0"/>
                </a:spcBef>
                <a:spcAft>
                  <a:spcPct val="0"/>
                </a:spcAft>
              </a:pPr>
              <a:t>‹#›</a:t>
            </a:fld>
            <a:endParaRPr lang="en-US" altLang="ja-JP" sz="994">
              <a:solidFill>
                <a:prstClr val="black"/>
              </a:solidFill>
              <a:latin typeface="Segoe" pitchFamily="34" charset="0"/>
              <a:ea typeface="ＭＳ Ｐゴシック" pitchFamily="50" charset="-128"/>
            </a:endParaRPr>
          </a:p>
        </p:txBody>
      </p:sp>
    </p:spTree>
    <p:extLst>
      <p:ext uri="{BB962C8B-B14F-4D97-AF65-F5344CB8AC3E}">
        <p14:creationId xmlns:p14="http://schemas.microsoft.com/office/powerpoint/2010/main" val="1636739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6" y="1463669"/>
            <a:ext cx="5316270" cy="164487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89184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 name="正方形/長方形 79">
            <a:extLst>
              <a:ext uri="{FF2B5EF4-FFF2-40B4-BE49-F238E27FC236}">
                <a16:creationId xmlns:a16="http://schemas.microsoft.com/office/drawing/2014/main" id="{2F7C3A16-1625-4687-AFEA-333685010B18}"/>
              </a:ext>
            </a:extLst>
          </p:cNvPr>
          <p:cNvSpPr>
            <a:spLocks noChangeArrowheads="1"/>
          </p:cNvSpPr>
          <p:nvPr userDrawn="1"/>
        </p:nvSpPr>
        <p:spPr bwMode="auto">
          <a:xfrm>
            <a:off x="6035358" y="-343218"/>
            <a:ext cx="640080" cy="182880"/>
          </a:xfrm>
          <a:prstGeom prst="rect">
            <a:avLst/>
          </a:prstGeom>
          <a:solidFill>
            <a:srgbClr val="2A7376"/>
          </a:solidFill>
          <a:ln w="12700" algn="ctr">
            <a:noFill/>
            <a:miter lim="800000"/>
            <a:headEnd/>
            <a:tailEnd/>
          </a:ln>
        </p:spPr>
        <p:txBody>
          <a:bodyPr vert="horz" wrap="none" lIns="91427" tIns="91427" rIns="91427" bIns="91427" anchor="ctr" anchorCtr="0"/>
          <a:lstStyle/>
          <a:p>
            <a:pPr algn="ctr"/>
            <a:endParaRPr lang="en-US" altLang="ja-JP" sz="1764">
              <a:solidFill>
                <a:schemeClr val="bg1"/>
              </a:solidFill>
              <a:latin typeface="Yu Gothic UI" panose="020B0500000000000000" pitchFamily="50" charset="-128"/>
              <a:ea typeface="Yu Gothic UI" panose="020B0500000000000000" pitchFamily="50" charset="-128"/>
              <a:cs typeface="Meiryo UI" panose="020B0604030504040204" pitchFamily="50" charset="-128"/>
            </a:endParaRPr>
          </a:p>
        </p:txBody>
      </p:sp>
      <p:sp>
        <p:nvSpPr>
          <p:cNvPr id="32" name="正方形/長方形 79">
            <a:extLst>
              <a:ext uri="{FF2B5EF4-FFF2-40B4-BE49-F238E27FC236}">
                <a16:creationId xmlns:a16="http://schemas.microsoft.com/office/drawing/2014/main" id="{912FBEBF-C2A1-4E72-89FE-E03C5BD8C443}"/>
              </a:ext>
            </a:extLst>
          </p:cNvPr>
          <p:cNvSpPr>
            <a:spLocks noChangeArrowheads="1"/>
          </p:cNvSpPr>
          <p:nvPr userDrawn="1"/>
        </p:nvSpPr>
        <p:spPr bwMode="auto">
          <a:xfrm>
            <a:off x="6675437" y="-343218"/>
            <a:ext cx="640080" cy="182880"/>
          </a:xfrm>
          <a:prstGeom prst="rect">
            <a:avLst/>
          </a:prstGeom>
          <a:solidFill>
            <a:srgbClr val="3D7F81"/>
          </a:solidFill>
          <a:ln w="12700" algn="ctr">
            <a:noFill/>
            <a:miter lim="800000"/>
            <a:headEnd/>
            <a:tailEnd/>
          </a:ln>
        </p:spPr>
        <p:txBody>
          <a:bodyPr vert="horz" wrap="none" lIns="91427" tIns="91427" rIns="91427" bIns="91427" anchor="ctr" anchorCtr="0"/>
          <a:lstStyle/>
          <a:p>
            <a:pPr algn="ctr"/>
            <a:endParaRPr lang="en-US" altLang="ja-JP" sz="1764">
              <a:solidFill>
                <a:schemeClr val="bg1"/>
              </a:solidFill>
              <a:latin typeface="Yu Gothic UI" panose="020B0500000000000000" pitchFamily="50" charset="-128"/>
              <a:ea typeface="Yu Gothic UI" panose="020B0500000000000000" pitchFamily="50" charset="-128"/>
              <a:cs typeface="Meiryo UI" panose="020B0604030504040204" pitchFamily="50" charset="-128"/>
            </a:endParaRPr>
          </a:p>
        </p:txBody>
      </p:sp>
      <p:sp>
        <p:nvSpPr>
          <p:cNvPr id="33" name="正方形/長方形 79">
            <a:extLst>
              <a:ext uri="{FF2B5EF4-FFF2-40B4-BE49-F238E27FC236}">
                <a16:creationId xmlns:a16="http://schemas.microsoft.com/office/drawing/2014/main" id="{069F5010-F5C2-4642-943A-A62FB9848A38}"/>
              </a:ext>
            </a:extLst>
          </p:cNvPr>
          <p:cNvSpPr>
            <a:spLocks noChangeArrowheads="1"/>
          </p:cNvSpPr>
          <p:nvPr userDrawn="1"/>
        </p:nvSpPr>
        <p:spPr bwMode="auto">
          <a:xfrm>
            <a:off x="7315517" y="-343218"/>
            <a:ext cx="640080" cy="182880"/>
          </a:xfrm>
          <a:prstGeom prst="rect">
            <a:avLst/>
          </a:prstGeom>
          <a:solidFill>
            <a:srgbClr val="508A8C"/>
          </a:solidFill>
          <a:ln w="12700" algn="ctr">
            <a:noFill/>
            <a:miter lim="800000"/>
            <a:headEnd/>
            <a:tailEnd/>
          </a:ln>
        </p:spPr>
        <p:txBody>
          <a:bodyPr vert="horz" wrap="none" lIns="91427" tIns="91427" rIns="91427" bIns="91427" anchor="ctr" anchorCtr="0"/>
          <a:lstStyle/>
          <a:p>
            <a:pPr algn="ctr"/>
            <a:endParaRPr lang="en-US" altLang="ja-JP" sz="1764">
              <a:solidFill>
                <a:schemeClr val="bg1"/>
              </a:solidFill>
              <a:latin typeface="Yu Gothic UI" panose="020B0500000000000000" pitchFamily="50" charset="-128"/>
              <a:ea typeface="Yu Gothic UI" panose="020B0500000000000000" pitchFamily="50" charset="-128"/>
              <a:cs typeface="Meiryo UI" panose="020B0604030504040204" pitchFamily="50" charset="-128"/>
            </a:endParaRPr>
          </a:p>
        </p:txBody>
      </p:sp>
      <p:sp>
        <p:nvSpPr>
          <p:cNvPr id="34" name="正方形/長方形 79">
            <a:extLst>
              <a:ext uri="{FF2B5EF4-FFF2-40B4-BE49-F238E27FC236}">
                <a16:creationId xmlns:a16="http://schemas.microsoft.com/office/drawing/2014/main" id="{13EBC13C-AED8-41B1-9CFC-4A70A17E5D12}"/>
              </a:ext>
            </a:extLst>
          </p:cNvPr>
          <p:cNvSpPr>
            <a:spLocks noChangeArrowheads="1"/>
          </p:cNvSpPr>
          <p:nvPr userDrawn="1"/>
        </p:nvSpPr>
        <p:spPr bwMode="auto">
          <a:xfrm>
            <a:off x="7955598" y="-343218"/>
            <a:ext cx="640080" cy="182880"/>
          </a:xfrm>
          <a:prstGeom prst="rect">
            <a:avLst/>
          </a:prstGeom>
          <a:solidFill>
            <a:srgbClr val="629698"/>
          </a:solidFill>
          <a:ln w="12700" algn="ctr">
            <a:noFill/>
            <a:miter lim="800000"/>
            <a:headEnd/>
            <a:tailEnd/>
          </a:ln>
        </p:spPr>
        <p:txBody>
          <a:bodyPr vert="horz" wrap="none" lIns="91427" tIns="91427" rIns="91427" bIns="91427" anchor="ctr" anchorCtr="0"/>
          <a:lstStyle/>
          <a:p>
            <a:pPr algn="ctr"/>
            <a:endParaRPr lang="en-US" altLang="ja-JP" sz="1764">
              <a:solidFill>
                <a:schemeClr val="bg1"/>
              </a:solidFill>
              <a:latin typeface="Yu Gothic UI" panose="020B0500000000000000" pitchFamily="50" charset="-128"/>
              <a:ea typeface="Yu Gothic UI" panose="020B0500000000000000" pitchFamily="50" charset="-128"/>
              <a:cs typeface="Meiryo UI" panose="020B0604030504040204" pitchFamily="50" charset="-128"/>
            </a:endParaRPr>
          </a:p>
        </p:txBody>
      </p:sp>
      <p:sp>
        <p:nvSpPr>
          <p:cNvPr id="35" name="正方形/長方形 79">
            <a:extLst>
              <a:ext uri="{FF2B5EF4-FFF2-40B4-BE49-F238E27FC236}">
                <a16:creationId xmlns:a16="http://schemas.microsoft.com/office/drawing/2014/main" id="{1B09D05E-4AC5-4810-A24E-A137BB6D789A}"/>
              </a:ext>
            </a:extLst>
          </p:cNvPr>
          <p:cNvSpPr>
            <a:spLocks noChangeArrowheads="1"/>
          </p:cNvSpPr>
          <p:nvPr userDrawn="1"/>
        </p:nvSpPr>
        <p:spPr bwMode="auto">
          <a:xfrm>
            <a:off x="8595677" y="-343218"/>
            <a:ext cx="640080" cy="182880"/>
          </a:xfrm>
          <a:prstGeom prst="rect">
            <a:avLst/>
          </a:prstGeom>
          <a:solidFill>
            <a:srgbClr val="75A1A3"/>
          </a:solidFill>
          <a:ln w="12700" algn="ctr">
            <a:noFill/>
            <a:miter lim="800000"/>
            <a:headEnd/>
            <a:tailEnd/>
          </a:ln>
        </p:spPr>
        <p:txBody>
          <a:bodyPr vert="horz" wrap="none" lIns="91427" tIns="91427" rIns="91427" bIns="91427" anchor="ctr" anchorCtr="0"/>
          <a:lstStyle/>
          <a:p>
            <a:pPr algn="ctr"/>
            <a:endParaRPr lang="en-US" altLang="ja-JP" sz="1764">
              <a:solidFill>
                <a:schemeClr val="bg1"/>
              </a:solidFill>
              <a:latin typeface="Yu Gothic UI" panose="020B0500000000000000" pitchFamily="50" charset="-128"/>
              <a:ea typeface="Yu Gothic UI" panose="020B0500000000000000" pitchFamily="50" charset="-128"/>
              <a:cs typeface="Meiryo UI" panose="020B0604030504040204" pitchFamily="50" charset="-128"/>
            </a:endParaRPr>
          </a:p>
        </p:txBody>
      </p:sp>
      <p:sp>
        <p:nvSpPr>
          <p:cNvPr id="36" name="正方形/長方形 79">
            <a:extLst>
              <a:ext uri="{FF2B5EF4-FFF2-40B4-BE49-F238E27FC236}">
                <a16:creationId xmlns:a16="http://schemas.microsoft.com/office/drawing/2014/main" id="{AA97AC2B-400C-413B-9069-13685BEBE843}"/>
              </a:ext>
            </a:extLst>
          </p:cNvPr>
          <p:cNvSpPr>
            <a:spLocks noChangeArrowheads="1"/>
          </p:cNvSpPr>
          <p:nvPr userDrawn="1"/>
        </p:nvSpPr>
        <p:spPr bwMode="auto">
          <a:xfrm>
            <a:off x="9235758" y="-343218"/>
            <a:ext cx="640080" cy="182880"/>
          </a:xfrm>
          <a:prstGeom prst="rect">
            <a:avLst/>
          </a:prstGeom>
          <a:solidFill>
            <a:srgbClr val="88ADAE"/>
          </a:solidFill>
          <a:ln w="12700" algn="ctr">
            <a:noFill/>
            <a:miter lim="800000"/>
            <a:headEnd/>
            <a:tailEnd/>
          </a:ln>
        </p:spPr>
        <p:txBody>
          <a:bodyPr vert="horz" wrap="none" lIns="91427" tIns="91427" rIns="91427" bIns="91427" anchor="ctr" anchorCtr="0"/>
          <a:lstStyle/>
          <a:p>
            <a:pPr algn="ctr"/>
            <a:endParaRPr lang="en-US" altLang="ja-JP" sz="1764">
              <a:solidFill>
                <a:schemeClr val="bg1"/>
              </a:solidFill>
              <a:latin typeface="Yu Gothic UI" panose="020B0500000000000000" pitchFamily="50" charset="-128"/>
              <a:ea typeface="Yu Gothic UI" panose="020B0500000000000000" pitchFamily="50" charset="-128"/>
              <a:cs typeface="Meiryo UI" panose="020B0604030504040204" pitchFamily="50" charset="-128"/>
            </a:endParaRPr>
          </a:p>
        </p:txBody>
      </p:sp>
      <p:sp>
        <p:nvSpPr>
          <p:cNvPr id="37" name="正方形/長方形 79">
            <a:extLst>
              <a:ext uri="{FF2B5EF4-FFF2-40B4-BE49-F238E27FC236}">
                <a16:creationId xmlns:a16="http://schemas.microsoft.com/office/drawing/2014/main" id="{7444ADEF-123B-4976-A880-169383FDC122}"/>
              </a:ext>
            </a:extLst>
          </p:cNvPr>
          <p:cNvSpPr>
            <a:spLocks noChangeArrowheads="1"/>
          </p:cNvSpPr>
          <p:nvPr userDrawn="1"/>
        </p:nvSpPr>
        <p:spPr bwMode="auto">
          <a:xfrm>
            <a:off x="9875838" y="-343218"/>
            <a:ext cx="640080" cy="182880"/>
          </a:xfrm>
          <a:prstGeom prst="rect">
            <a:avLst/>
          </a:prstGeom>
          <a:solidFill>
            <a:srgbClr val="9BB8B9"/>
          </a:solidFill>
          <a:ln w="12700" algn="ctr">
            <a:noFill/>
            <a:miter lim="800000"/>
            <a:headEnd/>
            <a:tailEnd/>
          </a:ln>
        </p:spPr>
        <p:txBody>
          <a:bodyPr vert="horz" wrap="none" lIns="91427" tIns="91427" rIns="91427" bIns="91427" anchor="ctr" anchorCtr="0"/>
          <a:lstStyle/>
          <a:p>
            <a:pPr algn="ctr"/>
            <a:endParaRPr lang="en-US" altLang="ja-JP" sz="1764">
              <a:solidFill>
                <a:schemeClr val="bg1"/>
              </a:solidFill>
              <a:latin typeface="Yu Gothic UI" panose="020B0500000000000000" pitchFamily="50" charset="-128"/>
              <a:ea typeface="Yu Gothic UI" panose="020B0500000000000000" pitchFamily="50" charset="-128"/>
              <a:cs typeface="Meiryo UI" panose="020B0604030504040204" pitchFamily="50" charset="-128"/>
            </a:endParaRPr>
          </a:p>
        </p:txBody>
      </p:sp>
      <p:sp>
        <p:nvSpPr>
          <p:cNvPr id="38" name="正方形/長方形 79">
            <a:extLst>
              <a:ext uri="{FF2B5EF4-FFF2-40B4-BE49-F238E27FC236}">
                <a16:creationId xmlns:a16="http://schemas.microsoft.com/office/drawing/2014/main" id="{CFC45205-C36C-4E78-A1E5-132B37A1C376}"/>
              </a:ext>
            </a:extLst>
          </p:cNvPr>
          <p:cNvSpPr>
            <a:spLocks noChangeArrowheads="1"/>
          </p:cNvSpPr>
          <p:nvPr userDrawn="1"/>
        </p:nvSpPr>
        <p:spPr bwMode="auto">
          <a:xfrm>
            <a:off x="10515917" y="-343218"/>
            <a:ext cx="640080" cy="182880"/>
          </a:xfrm>
          <a:prstGeom prst="rect">
            <a:avLst/>
          </a:prstGeom>
          <a:solidFill>
            <a:srgbClr val="AEC4C5"/>
          </a:solidFill>
          <a:ln w="12700" algn="ctr">
            <a:noFill/>
            <a:miter lim="800000"/>
            <a:headEnd/>
            <a:tailEnd/>
          </a:ln>
        </p:spPr>
        <p:txBody>
          <a:bodyPr vert="horz" wrap="none" lIns="91427" tIns="91427" rIns="91427" bIns="91427" anchor="ctr" anchorCtr="0"/>
          <a:lstStyle/>
          <a:p>
            <a:pPr algn="ctr"/>
            <a:endParaRPr lang="en-US" altLang="ja-JP" sz="1764">
              <a:solidFill>
                <a:schemeClr val="bg1"/>
              </a:solidFill>
              <a:latin typeface="Yu Gothic UI" panose="020B0500000000000000" pitchFamily="50" charset="-128"/>
              <a:ea typeface="Yu Gothic UI" panose="020B0500000000000000" pitchFamily="50" charset="-128"/>
              <a:cs typeface="Meiryo UI" panose="020B0604030504040204" pitchFamily="50" charset="-128"/>
            </a:endParaRPr>
          </a:p>
        </p:txBody>
      </p:sp>
      <p:sp>
        <p:nvSpPr>
          <p:cNvPr id="39" name="正方形/長方形 79">
            <a:extLst>
              <a:ext uri="{FF2B5EF4-FFF2-40B4-BE49-F238E27FC236}">
                <a16:creationId xmlns:a16="http://schemas.microsoft.com/office/drawing/2014/main" id="{ACE0F411-10E8-4625-9F8A-FD6F90F94E89}"/>
              </a:ext>
            </a:extLst>
          </p:cNvPr>
          <p:cNvSpPr>
            <a:spLocks noChangeArrowheads="1"/>
          </p:cNvSpPr>
          <p:nvPr userDrawn="1"/>
        </p:nvSpPr>
        <p:spPr bwMode="auto">
          <a:xfrm>
            <a:off x="11155998" y="-343218"/>
            <a:ext cx="640080" cy="182880"/>
          </a:xfrm>
          <a:prstGeom prst="rect">
            <a:avLst/>
          </a:prstGeom>
          <a:solidFill>
            <a:srgbClr val="C0CFD0"/>
          </a:solidFill>
          <a:ln w="12700" algn="ctr">
            <a:noFill/>
            <a:miter lim="800000"/>
            <a:headEnd/>
            <a:tailEnd/>
          </a:ln>
        </p:spPr>
        <p:txBody>
          <a:bodyPr vert="horz" wrap="none" lIns="91427" tIns="91427" rIns="91427" bIns="91427" anchor="ctr" anchorCtr="0"/>
          <a:lstStyle/>
          <a:p>
            <a:pPr algn="ctr"/>
            <a:endParaRPr lang="en-US" altLang="ja-JP" sz="1764">
              <a:solidFill>
                <a:schemeClr val="bg1"/>
              </a:solidFill>
              <a:latin typeface="Yu Gothic UI" panose="020B0500000000000000" pitchFamily="50" charset="-128"/>
              <a:ea typeface="Yu Gothic UI" panose="020B0500000000000000" pitchFamily="50" charset="-128"/>
              <a:cs typeface="Meiryo UI" panose="020B0604030504040204" pitchFamily="50" charset="-128"/>
            </a:endParaRPr>
          </a:p>
        </p:txBody>
      </p:sp>
      <p:sp>
        <p:nvSpPr>
          <p:cNvPr id="40" name="正方形/長方形 79">
            <a:extLst>
              <a:ext uri="{FF2B5EF4-FFF2-40B4-BE49-F238E27FC236}">
                <a16:creationId xmlns:a16="http://schemas.microsoft.com/office/drawing/2014/main" id="{C807FF9C-AAE9-47A9-B0BB-20A93DBD243B}"/>
              </a:ext>
            </a:extLst>
          </p:cNvPr>
          <p:cNvSpPr>
            <a:spLocks noChangeArrowheads="1"/>
          </p:cNvSpPr>
          <p:nvPr userDrawn="1"/>
        </p:nvSpPr>
        <p:spPr bwMode="auto">
          <a:xfrm>
            <a:off x="11796077" y="-343218"/>
            <a:ext cx="640080" cy="182880"/>
          </a:xfrm>
          <a:prstGeom prst="rect">
            <a:avLst/>
          </a:prstGeom>
          <a:solidFill>
            <a:srgbClr val="3D7F81">
              <a:alpha val="20000"/>
            </a:srgbClr>
          </a:solidFill>
          <a:ln w="12700" algn="ctr">
            <a:noFill/>
            <a:miter lim="800000"/>
            <a:headEnd/>
            <a:tailEnd/>
          </a:ln>
        </p:spPr>
        <p:txBody>
          <a:bodyPr vert="horz" wrap="none" lIns="91427" tIns="91427" rIns="91427" bIns="91427" anchor="ctr" anchorCtr="0"/>
          <a:lstStyle/>
          <a:p>
            <a:pPr algn="ctr"/>
            <a:endParaRPr lang="en-US" altLang="ja-JP" sz="1764">
              <a:solidFill>
                <a:schemeClr val="bg1"/>
              </a:solidFill>
              <a:latin typeface="Yu Gothic UI" panose="020B0500000000000000" pitchFamily="50" charset="-128"/>
              <a:ea typeface="Yu Gothic UI" panose="020B0500000000000000" pitchFamily="50" charset="-128"/>
              <a:cs typeface="Meiryo UI" panose="020B0604030504040204" pitchFamily="50" charset="-128"/>
            </a:endParaRPr>
          </a:p>
        </p:txBody>
      </p:sp>
    </p:spTree>
    <p:extLst>
      <p:ext uri="{BB962C8B-B14F-4D97-AF65-F5344CB8AC3E}">
        <p14:creationId xmlns:p14="http://schemas.microsoft.com/office/powerpoint/2010/main" val="33213823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BFA82F-1016-4AD7-981F-6A103E4D5AFD}"/>
              </a:ext>
            </a:extLst>
          </p:cNvPr>
          <p:cNvSpPr>
            <a:spLocks noGrp="1"/>
          </p:cNvSpPr>
          <p:nvPr>
            <p:ph type="title"/>
          </p:nvPr>
        </p:nvSpPr>
        <p:spPr>
          <a:xfrm>
            <a:off x="108819" y="101091"/>
            <a:ext cx="12220249" cy="718470"/>
          </a:xfrm>
          <a:prstGeom prst="rect">
            <a:avLst/>
          </a:prstGeom>
        </p:spPr>
        <p:txBody>
          <a:bodyPr/>
          <a:lstStyle>
            <a:lvl1pPr>
              <a:defRPr sz="4080">
                <a:solidFill>
                  <a:schemeClr val="bg1"/>
                </a:solidFill>
                <a:latin typeface="Yu Gothic UI" panose="020B0500000000000000" pitchFamily="50" charset="-128"/>
                <a:ea typeface="Yu Gothic UI" panose="020B0500000000000000" pitchFamily="50" charset="-128"/>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4FA563C-9C1F-4984-AF07-24B7D7B79977}"/>
              </a:ext>
            </a:extLst>
          </p:cNvPr>
          <p:cNvSpPr>
            <a:spLocks noGrp="1"/>
          </p:cNvSpPr>
          <p:nvPr>
            <p:ph idx="1"/>
          </p:nvPr>
        </p:nvSpPr>
        <p:spPr>
          <a:xfrm>
            <a:off x="108819" y="1119125"/>
            <a:ext cx="12220249" cy="5375186"/>
          </a:xfrm>
          <a:prstGeom prst="rect">
            <a:avLst/>
          </a:prstGeom>
        </p:spPr>
        <p:txBody>
          <a:bodyPr/>
          <a:lstStyle>
            <a:lvl1pPr>
              <a:defRPr>
                <a:latin typeface="Yu Gothic UI" panose="020B0500000000000000" pitchFamily="50" charset="-128"/>
                <a:ea typeface="Yu Gothic UI" panose="020B0500000000000000" pitchFamily="50" charset="-128"/>
              </a:defRPr>
            </a:lvl1pPr>
            <a:lvl2pPr>
              <a:defRPr>
                <a:latin typeface="Yu Gothic UI" panose="020B0500000000000000" pitchFamily="50" charset="-128"/>
                <a:ea typeface="Yu Gothic UI" panose="020B0500000000000000" pitchFamily="50" charset="-128"/>
              </a:defRPr>
            </a:lvl2pPr>
            <a:lvl3pPr>
              <a:defRPr>
                <a:latin typeface="Yu Gothic UI" panose="020B0500000000000000" pitchFamily="50" charset="-128"/>
                <a:ea typeface="Yu Gothic UI" panose="020B0500000000000000" pitchFamily="50" charset="-128"/>
              </a:defRPr>
            </a:lvl3pPr>
            <a:lvl4pPr>
              <a:defRPr>
                <a:latin typeface="Yu Gothic UI" panose="020B0500000000000000" pitchFamily="50" charset="-128"/>
                <a:ea typeface="Yu Gothic UI" panose="020B0500000000000000" pitchFamily="50" charset="-128"/>
              </a:defRPr>
            </a:lvl4pPr>
            <a:lvl5pPr>
              <a:defRPr>
                <a:latin typeface="Yu Gothic UI" panose="020B0500000000000000" pitchFamily="50" charset="-128"/>
                <a:ea typeface="Yu Gothic UI" panose="020B0500000000000000"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8E2DFB03-EA50-4D19-822D-05FBA1C70E40}"/>
              </a:ext>
            </a:extLst>
          </p:cNvPr>
          <p:cNvSpPr>
            <a:spLocks noGrp="1"/>
          </p:cNvSpPr>
          <p:nvPr>
            <p:ph type="sldNum" sz="quarter" idx="12"/>
          </p:nvPr>
        </p:nvSpPr>
        <p:spPr>
          <a:xfrm>
            <a:off x="9638268" y="6622132"/>
            <a:ext cx="2798207" cy="372394"/>
          </a:xfrm>
          <a:prstGeom prst="rect">
            <a:avLst/>
          </a:prstGeom>
        </p:spPr>
        <p:txBody>
          <a:bodyPr/>
          <a:lstStyle>
            <a:lvl1pPr>
              <a:defRPr>
                <a:latin typeface="Yu Gothic UI" panose="020B0500000000000000" pitchFamily="50" charset="-128"/>
                <a:ea typeface="Yu Gothic UI" panose="020B0500000000000000" pitchFamily="50" charset="-128"/>
              </a:defRPr>
            </a:lvl1pPr>
          </a:lstStyle>
          <a:p>
            <a:fld id="{7CA4CB56-F70C-4CF9-B288-A64C7134E5C1}" type="slidenum">
              <a:rPr kumimoji="1" lang="ja-JP" altLang="en-US" smtClean="0"/>
              <a:pPr/>
              <a:t>‹#›</a:t>
            </a:fld>
            <a:endParaRPr kumimoji="1" lang="ja-JP" altLang="en-US"/>
          </a:p>
        </p:txBody>
      </p:sp>
    </p:spTree>
    <p:extLst>
      <p:ext uri="{BB962C8B-B14F-4D97-AF65-F5344CB8AC3E}">
        <p14:creationId xmlns:p14="http://schemas.microsoft.com/office/powerpoint/2010/main" val="25765496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24FD66-9B45-496F-9F80-ECC4F62F09AE}"/>
              </a:ext>
            </a:extLst>
          </p:cNvPr>
          <p:cNvSpPr>
            <a:spLocks noGrp="1"/>
          </p:cNvSpPr>
          <p:nvPr>
            <p:ph type="title"/>
          </p:nvPr>
        </p:nvSpPr>
        <p:spPr>
          <a:xfrm>
            <a:off x="856627" y="372394"/>
            <a:ext cx="10726460" cy="1351952"/>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173F1F-F783-4760-8AA2-B7D7BFB63EF7}"/>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61B898D-50B2-47C9-9699-B55269DEF111}"/>
              </a:ext>
            </a:extLst>
          </p:cNvPr>
          <p:cNvSpPr>
            <a:spLocks noGrp="1"/>
          </p:cNvSpPr>
          <p:nvPr>
            <p:ph sz="half" idx="2"/>
          </p:nvPr>
        </p:nvSpPr>
        <p:spPr>
          <a:xfrm>
            <a:off x="856628" y="2554944"/>
            <a:ext cx="5261211" cy="3757939"/>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6CDD642-5CAC-4A26-916D-8A659A3AB287}"/>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0ADCCDB-716E-44D5-B243-6B34F6773DEE}"/>
              </a:ext>
            </a:extLst>
          </p:cNvPr>
          <p:cNvSpPr>
            <a:spLocks noGrp="1"/>
          </p:cNvSpPr>
          <p:nvPr>
            <p:ph sz="quarter" idx="4"/>
          </p:nvPr>
        </p:nvSpPr>
        <p:spPr>
          <a:xfrm>
            <a:off x="6295965" y="2554944"/>
            <a:ext cx="5287122" cy="3757939"/>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D92C9E5-48B5-4829-AFC5-A3030B8178D2}"/>
              </a:ext>
            </a:extLst>
          </p:cNvPr>
          <p:cNvSpPr>
            <a:spLocks noGrp="1"/>
          </p:cNvSpPr>
          <p:nvPr>
            <p:ph type="dt" sz="half" idx="10"/>
          </p:nvPr>
        </p:nvSpPr>
        <p:spPr>
          <a:xfrm>
            <a:off x="855008" y="6482889"/>
            <a:ext cx="2798207" cy="372394"/>
          </a:xfrm>
          <a:prstGeom prst="rect">
            <a:avLst/>
          </a:prstGeom>
        </p:spPr>
        <p:txBody>
          <a:bodyPr/>
          <a:lstStyle/>
          <a:p>
            <a:endParaRPr kumimoji="1" lang="ja-JP" altLang="en-US"/>
          </a:p>
        </p:txBody>
      </p:sp>
      <p:sp>
        <p:nvSpPr>
          <p:cNvPr id="8" name="フッター プレースホルダー 7">
            <a:extLst>
              <a:ext uri="{FF2B5EF4-FFF2-40B4-BE49-F238E27FC236}">
                <a16:creationId xmlns:a16="http://schemas.microsoft.com/office/drawing/2014/main" id="{5D05A654-C02C-431A-BD27-6D27F393B835}"/>
              </a:ext>
            </a:extLst>
          </p:cNvPr>
          <p:cNvSpPr>
            <a:spLocks noGrp="1"/>
          </p:cNvSpPr>
          <p:nvPr>
            <p:ph type="ftr" sz="quarter" idx="11"/>
          </p:nvPr>
        </p:nvSpPr>
        <p:spPr>
          <a:xfrm>
            <a:off x="4119583" y="6482889"/>
            <a:ext cx="4197310" cy="372394"/>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7A62F94-05B1-4D69-8667-818276687CDC}"/>
              </a:ext>
            </a:extLst>
          </p:cNvPr>
          <p:cNvSpPr>
            <a:spLocks noGrp="1"/>
          </p:cNvSpPr>
          <p:nvPr>
            <p:ph type="sldNum" sz="quarter" idx="12"/>
          </p:nvPr>
        </p:nvSpPr>
        <p:spPr>
          <a:xfrm>
            <a:off x="8783260" y="6482889"/>
            <a:ext cx="2798207" cy="372394"/>
          </a:xfrm>
          <a:prstGeom prst="rect">
            <a:avLst/>
          </a:prstGeom>
        </p:spPr>
        <p:txBody>
          <a:bodyPr/>
          <a:lstStyle/>
          <a:p>
            <a:fld id="{7CA4CB56-F70C-4CF9-B288-A64C7134E5C1}" type="slidenum">
              <a:rPr kumimoji="1" lang="ja-JP" altLang="en-US" smtClean="0"/>
              <a:t>‹#›</a:t>
            </a:fld>
            <a:endParaRPr kumimoji="1" lang="ja-JP" altLang="en-US"/>
          </a:p>
        </p:txBody>
      </p:sp>
    </p:spTree>
    <p:extLst>
      <p:ext uri="{BB962C8B-B14F-4D97-AF65-F5344CB8AC3E}">
        <p14:creationId xmlns:p14="http://schemas.microsoft.com/office/powerpoint/2010/main" val="41000809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6E1BAC-335A-4978-8EFC-203CCE2ABAAE}"/>
              </a:ext>
            </a:extLst>
          </p:cNvPr>
          <p:cNvSpPr>
            <a:spLocks noGrp="1"/>
          </p:cNvSpPr>
          <p:nvPr>
            <p:ph type="title"/>
          </p:nvPr>
        </p:nvSpPr>
        <p:spPr>
          <a:xfrm>
            <a:off x="216002" y="138596"/>
            <a:ext cx="11365465" cy="627122"/>
          </a:xfrm>
          <a:prstGeom prst="rect">
            <a:avLst/>
          </a:prstGeom>
        </p:spPr>
        <p:txBody>
          <a:bodyPr/>
          <a:lstStyle>
            <a:lvl1pPr>
              <a:defRPr sz="4080">
                <a:solidFill>
                  <a:schemeClr val="bg1"/>
                </a:solidFill>
                <a:latin typeface="Yu Gothic UI" panose="020B0500000000000000" pitchFamily="50" charset="-128"/>
                <a:ea typeface="Yu Gothic UI" panose="020B0500000000000000" pitchFamily="50" charset="-128"/>
              </a:defRPr>
            </a:lvl1p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563FEE25-A9D4-4212-9319-8D70D479AF85}"/>
              </a:ext>
            </a:extLst>
          </p:cNvPr>
          <p:cNvSpPr>
            <a:spLocks noGrp="1"/>
          </p:cNvSpPr>
          <p:nvPr>
            <p:ph type="sldNum" sz="quarter" idx="12"/>
          </p:nvPr>
        </p:nvSpPr>
        <p:spPr>
          <a:xfrm>
            <a:off x="9352720" y="6483536"/>
            <a:ext cx="2798207" cy="372394"/>
          </a:xfrm>
          <a:prstGeom prst="rect">
            <a:avLst/>
          </a:prstGeom>
        </p:spPr>
        <p:txBody>
          <a:bodyPr/>
          <a:lstStyle/>
          <a:p>
            <a:fld id="{7CA4CB56-F70C-4CF9-B288-A64C7134E5C1}" type="slidenum">
              <a:rPr kumimoji="1" lang="ja-JP" altLang="en-US" smtClean="0"/>
              <a:t>‹#›</a:t>
            </a:fld>
            <a:endParaRPr kumimoji="1" lang="ja-JP" altLang="en-US"/>
          </a:p>
        </p:txBody>
      </p:sp>
    </p:spTree>
    <p:extLst>
      <p:ext uri="{BB962C8B-B14F-4D97-AF65-F5344CB8AC3E}">
        <p14:creationId xmlns:p14="http://schemas.microsoft.com/office/powerpoint/2010/main" val="7614842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19731" y="337705"/>
            <a:ext cx="11239464" cy="439465"/>
          </a:xfrm>
        </p:spPr>
        <p:txBody>
          <a:bodyPr/>
          <a:lstStyle>
            <a:lvl1pPr>
              <a:defRPr sz="2856" b="1">
                <a:solidFill>
                  <a:schemeClr val="bg2">
                    <a:lumMod val="10000"/>
                  </a:schemeClr>
                </a:solidFill>
              </a:defRPr>
            </a:lvl1pPr>
          </a:lstStyle>
          <a:p>
            <a:r>
              <a:rPr lang="en-US"/>
              <a:t>Click to edit Master title style</a:t>
            </a:r>
          </a:p>
        </p:txBody>
      </p:sp>
      <p:sp>
        <p:nvSpPr>
          <p:cNvPr id="8" name="Rectangle 7">
            <a:extLst>
              <a:ext uri="{FF2B5EF4-FFF2-40B4-BE49-F238E27FC236}">
                <a16:creationId xmlns:a16="http://schemas.microsoft.com/office/drawing/2014/main" id="{97B1D769-239B-4329-BD18-C4BE7CBF6ED6}"/>
              </a:ext>
            </a:extLst>
          </p:cNvPr>
          <p:cNvSpPr/>
          <p:nvPr userDrawn="1"/>
        </p:nvSpPr>
        <p:spPr bwMode="auto">
          <a:xfrm>
            <a:off x="0" y="6605940"/>
            <a:ext cx="12436475" cy="388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9" name="MS logo gray - EMF" descr="Microsoft logo, gray text version">
            <a:extLst>
              <a:ext uri="{FF2B5EF4-FFF2-40B4-BE49-F238E27FC236}">
                <a16:creationId xmlns:a16="http://schemas.microsoft.com/office/drawing/2014/main" id="{5E6A185A-AC3F-4126-A092-F40280BB7924}"/>
              </a:ext>
            </a:extLst>
          </p:cNvPr>
          <p:cNvPicPr>
            <a:picLocks noChangeAspect="1"/>
          </p:cNvPicPr>
          <p:nvPr userDrawn="1"/>
        </p:nvPicPr>
        <p:blipFill>
          <a:blip r:embed="rId2"/>
          <a:stretch>
            <a:fillRect/>
          </a:stretch>
        </p:blipFill>
        <p:spPr bwMode="black">
          <a:xfrm>
            <a:off x="10593927" y="6697436"/>
            <a:ext cx="957861" cy="205086"/>
          </a:xfrm>
          <a:prstGeom prst="rect">
            <a:avLst/>
          </a:prstGeom>
        </p:spPr>
      </p:pic>
      <p:sp>
        <p:nvSpPr>
          <p:cNvPr id="10" name="TextBox 9">
            <a:extLst>
              <a:ext uri="{FF2B5EF4-FFF2-40B4-BE49-F238E27FC236}">
                <a16:creationId xmlns:a16="http://schemas.microsoft.com/office/drawing/2014/main" id="{C8FDD9FB-A7B2-4886-B018-3705FAE64B77}"/>
              </a:ext>
            </a:extLst>
          </p:cNvPr>
          <p:cNvSpPr txBox="1"/>
          <p:nvPr userDrawn="1"/>
        </p:nvSpPr>
        <p:spPr>
          <a:xfrm>
            <a:off x="11580227" y="6631537"/>
            <a:ext cx="587615" cy="336882"/>
          </a:xfrm>
          <a:prstGeom prst="rect">
            <a:avLst/>
          </a:prstGeom>
          <a:noFill/>
        </p:spPr>
        <p:txBody>
          <a:bodyPr wrap="square" lIns="91427" tIns="91427" rIns="91427" bIns="91427" rtlCol="0" anchor="b" anchorCtr="0">
            <a:spAutoFit/>
          </a:bodyPr>
          <a:lstStyle/>
          <a:p>
            <a:pPr>
              <a:lnSpc>
                <a:spcPct val="90000"/>
              </a:lnSpc>
              <a:spcAft>
                <a:spcPts val="600"/>
              </a:spcAft>
            </a:pPr>
            <a:r>
              <a:rPr lang="en-US" sz="1099"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99"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600"/>
                </a:spcAft>
              </a:pPr>
              <a:t>‹#›</a:t>
            </a:fld>
            <a:endParaRPr lang="en-US" sz="1099" b="0">
              <a:solidFill>
                <a:schemeClr val="tx1">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13632375"/>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035882"/>
          </a:xfrm>
          <a:noFill/>
        </p:spPr>
        <p:txBody>
          <a:bodyPr tIns="91440" bIns="91440" anchor="t" anchorCtr="0">
            <a:spAutoFit/>
          </a:bodyPr>
          <a:lstStyle>
            <a:lvl1pPr>
              <a:defRPr sz="611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93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235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98148" y="1462924"/>
            <a:ext cx="11239464" cy="2354277"/>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2760395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6" y="2989434"/>
            <a:ext cx="11704048" cy="957211"/>
          </a:xfrm>
          <a:noFill/>
        </p:spPr>
        <p:txBody>
          <a:bodyPr wrap="square" tIns="91440" bIns="91440" anchor="t" anchorCtr="0">
            <a:spAutoFit/>
          </a:bodyPr>
          <a:lstStyle>
            <a:lvl1pPr>
              <a:defRPr sz="5507" spc="-101" baseline="0">
                <a:gradFill>
                  <a:gsLst>
                    <a:gs pos="100000">
                      <a:schemeClr val="tx1"/>
                    </a:gs>
                    <a:gs pos="0">
                      <a:schemeClr val="tx1"/>
                    </a:gs>
                  </a:gsLst>
                  <a:lin ang="5400000" scaled="0"/>
                </a:gradFill>
                <a:latin typeface="游ゴシック" panose="020B0400000000000000" pitchFamily="50" charset="-128"/>
                <a:ea typeface="游ゴシック" panose="020B0400000000000000" pitchFamily="50" charset="-128"/>
              </a:defRPr>
            </a:lvl1pPr>
          </a:lstStyle>
          <a:p>
            <a:r>
              <a:rPr lang="en-US"/>
              <a:t>Section title</a:t>
            </a:r>
          </a:p>
        </p:txBody>
      </p:sp>
      <p:sp>
        <p:nvSpPr>
          <p:cNvPr id="3" name="スライド番号プレースホルダ 3">
            <a:extLst>
              <a:ext uri="{FF2B5EF4-FFF2-40B4-BE49-F238E27FC236}">
                <a16:creationId xmlns:a16="http://schemas.microsoft.com/office/drawing/2014/main" id="{B22B1D1E-1B1E-4622-941C-943BB4A412E0}"/>
              </a:ext>
            </a:extLst>
          </p:cNvPr>
          <p:cNvSpPr>
            <a:spLocks noGrp="1"/>
          </p:cNvSpPr>
          <p:nvPr>
            <p:ph type="sldNum" sz="quarter" idx="4"/>
          </p:nvPr>
        </p:nvSpPr>
        <p:spPr>
          <a:xfrm>
            <a:off x="11492636" y="6794683"/>
            <a:ext cx="943841" cy="199844"/>
          </a:xfrm>
          <a:prstGeom prst="rect">
            <a:avLst/>
          </a:prstGeom>
        </p:spPr>
        <p:txBody>
          <a:bodyPr vert="horz" lIns="91407" tIns="45704" rIns="91407" bIns="45704" rtlCol="0" anchor="ctr"/>
          <a:lstStyle>
            <a:defPPr>
              <a:defRPr lang="en-US"/>
            </a:defPPr>
            <a:lvl1pPr marL="0" algn="r" defTabSz="932563" rtl="0" eaLnBrk="1" latinLnBrk="0" hangingPunct="1">
              <a:defRPr sz="1020" kern="1200">
                <a:solidFill>
                  <a:schemeClr val="tx1"/>
                </a:solidFill>
                <a:latin typeface="メイリオ" pitchFamily="50" charset="-128"/>
                <a:ea typeface="メイリオ" pitchFamily="50" charset="-128"/>
                <a:cs typeface="メイリオ" pitchFamily="50" charset="-128"/>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pPr defTabSz="699140">
              <a:defRPr/>
            </a:pPr>
            <a:fld id="{0C19105B-57CA-48F9-878A-B17142AF9306}" type="slidenum">
              <a:rPr lang="en-US" smtClean="0">
                <a:solidFill>
                  <a:srgbClr val="000000"/>
                </a:solidFill>
              </a:rPr>
              <a:pPr defTabSz="699140">
                <a:defRPr/>
              </a:pPr>
              <a:t>‹#›</a:t>
            </a:fld>
            <a:endParaRPr kumimoji="1" lang="ja-JP" altLang="en-US" sz="1224">
              <a:solidFill>
                <a:srgbClr val="505050"/>
              </a:solidFill>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371178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8" name="正方形/長方形 7"/>
          <p:cNvSpPr/>
          <p:nvPr userDrawn="1"/>
        </p:nvSpPr>
        <p:spPr>
          <a:xfrm>
            <a:off x="6396247" y="5208010"/>
            <a:ext cx="5905779" cy="1685692"/>
          </a:xfrm>
          <a:prstGeom prst="rect">
            <a:avLst/>
          </a:prstGeom>
          <a:solidFill>
            <a:srgbClr val="00A1F1"/>
          </a:solidFill>
          <a:ln>
            <a:solidFill>
              <a:srgbClr val="00A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36"/>
          </a:p>
        </p:txBody>
      </p:sp>
      <p:cxnSp>
        <p:nvCxnSpPr>
          <p:cNvPr id="9" name="直線コネクタ 8"/>
          <p:cNvCxnSpPr/>
          <p:nvPr userDrawn="1"/>
        </p:nvCxnSpPr>
        <p:spPr>
          <a:xfrm>
            <a:off x="-15745" y="1593832"/>
            <a:ext cx="12485438" cy="0"/>
          </a:xfrm>
          <a:prstGeom prst="line">
            <a:avLst/>
          </a:prstGeom>
          <a:ln>
            <a:solidFill>
              <a:srgbClr val="00A1F1"/>
            </a:solidFill>
          </a:ln>
        </p:spPr>
        <p:style>
          <a:lnRef idx="1">
            <a:schemeClr val="accent1"/>
          </a:lnRef>
          <a:fillRef idx="0">
            <a:schemeClr val="accent1"/>
          </a:fillRef>
          <a:effectRef idx="0">
            <a:schemeClr val="accent1"/>
          </a:effectRef>
          <a:fontRef idx="minor">
            <a:schemeClr val="tx1"/>
          </a:fontRef>
        </p:style>
      </p:cxnSp>
      <p:sp>
        <p:nvSpPr>
          <p:cNvPr id="7" name="正方形/長方形 6"/>
          <p:cNvSpPr/>
          <p:nvPr userDrawn="1"/>
        </p:nvSpPr>
        <p:spPr>
          <a:xfrm>
            <a:off x="-15742" y="0"/>
            <a:ext cx="9988815" cy="1593832"/>
          </a:xfrm>
          <a:prstGeom prst="rect">
            <a:avLst/>
          </a:prstGeom>
          <a:solidFill>
            <a:srgbClr val="00A1F1"/>
          </a:solidFill>
          <a:ln>
            <a:solidFill>
              <a:srgbClr val="00A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36"/>
          </a:p>
        </p:txBody>
      </p:sp>
      <p:sp>
        <p:nvSpPr>
          <p:cNvPr id="2" name="Title 1"/>
          <p:cNvSpPr>
            <a:spLocks noGrp="1"/>
          </p:cNvSpPr>
          <p:nvPr>
            <p:ph type="title"/>
          </p:nvPr>
        </p:nvSpPr>
        <p:spPr>
          <a:xfrm>
            <a:off x="188769" y="180358"/>
            <a:ext cx="9604956" cy="419175"/>
          </a:xfrm>
        </p:spPr>
        <p:txBody>
          <a:bodyPr>
            <a:noAutofit/>
          </a:bodyPr>
          <a:lstStyle>
            <a:lvl1pPr>
              <a:defRPr sz="2448" b="1">
                <a:solidFill>
                  <a:schemeClr val="bg1"/>
                </a:solidFill>
                <a:latin typeface="メイリオ" panose="020B0604030504040204" pitchFamily="50" charset="-128"/>
                <a:ea typeface="メイリオ" panose="020B0604030504040204" pitchFamily="50" charset="-128"/>
              </a:defRPr>
            </a:lvl1pPr>
          </a:lstStyle>
          <a:p>
            <a:r>
              <a:rPr lang="ja-JP" altLang="en-US"/>
              <a:t>マスター タイトルの書式設定</a:t>
            </a:r>
            <a:endParaRPr lang="en-US"/>
          </a:p>
        </p:txBody>
      </p:sp>
      <p:sp>
        <p:nvSpPr>
          <p:cNvPr id="3" name="Content Placeholder 2"/>
          <p:cNvSpPr>
            <a:spLocks noGrp="1"/>
          </p:cNvSpPr>
          <p:nvPr>
            <p:ph idx="1"/>
          </p:nvPr>
        </p:nvSpPr>
        <p:spPr>
          <a:xfrm>
            <a:off x="188768" y="1804938"/>
            <a:ext cx="5113692" cy="283509"/>
          </a:xfrm>
        </p:spPr>
        <p:txBody>
          <a:bodyPr>
            <a:noAutofit/>
          </a:bodyPr>
          <a:lstStyle>
            <a:lvl1pPr marL="0" indent="0">
              <a:buFontTx/>
              <a:buNone/>
              <a:defRPr sz="1836" b="1">
                <a:solidFill>
                  <a:srgbClr val="00A1F1"/>
                </a:solidFill>
                <a:latin typeface="メイリオ" panose="020B0604030504040204" pitchFamily="50" charset="-128"/>
                <a:ea typeface="メイリオ" panose="020B0604030504040204" pitchFamily="50" charset="-128"/>
              </a:defRPr>
            </a:lvl1pPr>
          </a:lstStyle>
          <a:p>
            <a:pPr lvl="0"/>
            <a:r>
              <a:rPr lang="ja-JP" altLang="en-US"/>
              <a:t>マスター テキストの書式設定</a:t>
            </a:r>
          </a:p>
        </p:txBody>
      </p:sp>
      <p:sp>
        <p:nvSpPr>
          <p:cNvPr id="25" name="Content Placeholder 2"/>
          <p:cNvSpPr>
            <a:spLocks noGrp="1"/>
          </p:cNvSpPr>
          <p:nvPr>
            <p:ph idx="11"/>
          </p:nvPr>
        </p:nvSpPr>
        <p:spPr>
          <a:xfrm>
            <a:off x="6396246" y="1804938"/>
            <a:ext cx="5193829" cy="283509"/>
          </a:xfrm>
        </p:spPr>
        <p:txBody>
          <a:bodyPr>
            <a:noAutofit/>
          </a:bodyPr>
          <a:lstStyle>
            <a:lvl1pPr marL="0" indent="0">
              <a:buFontTx/>
              <a:buNone/>
              <a:defRPr sz="1836" b="1">
                <a:solidFill>
                  <a:srgbClr val="00A1F1"/>
                </a:solidFill>
                <a:latin typeface="メイリオ" panose="020B0604030504040204" pitchFamily="50" charset="-128"/>
                <a:ea typeface="メイリオ" panose="020B0604030504040204" pitchFamily="50" charset="-128"/>
              </a:defRPr>
            </a:lvl1pPr>
          </a:lstStyle>
          <a:p>
            <a:pPr lvl="0"/>
            <a:r>
              <a:rPr lang="ja-JP" altLang="en-US"/>
              <a:t>マスター テキストの書式設定</a:t>
            </a:r>
          </a:p>
        </p:txBody>
      </p:sp>
      <p:sp>
        <p:nvSpPr>
          <p:cNvPr id="26" name="Content Placeholder 2"/>
          <p:cNvSpPr>
            <a:spLocks noGrp="1"/>
          </p:cNvSpPr>
          <p:nvPr>
            <p:ph idx="12"/>
          </p:nvPr>
        </p:nvSpPr>
        <p:spPr>
          <a:xfrm>
            <a:off x="6396247" y="2140971"/>
            <a:ext cx="5905779" cy="745862"/>
          </a:xfrm>
        </p:spPr>
        <p:txBody>
          <a:bodyPr>
            <a:noAutofit/>
          </a:bodyPr>
          <a:lstStyle>
            <a:lvl1pPr marL="0" indent="0">
              <a:buFontTx/>
              <a:buNone/>
              <a:defRPr sz="1224">
                <a:latin typeface="Segoe UI" panose="020B0502040204020203" pitchFamily="34" charset="0"/>
                <a:ea typeface="メイリオ" panose="020B0604030504040204" pitchFamily="50" charset="-128"/>
                <a:cs typeface="Segoe UI" panose="020B0502040204020203" pitchFamily="34" charset="0"/>
              </a:defRPr>
            </a:lvl1pPr>
            <a:lvl2pPr marL="699447" indent="-233149">
              <a:buFont typeface="Wingdings" panose="05000000000000000000" pitchFamily="2" charset="2"/>
              <a:buChar char="l"/>
              <a:defRPr sz="1224">
                <a:latin typeface="メイリオ" panose="020B0604030504040204" pitchFamily="50" charset="-128"/>
                <a:ea typeface="メイリオ" panose="020B0604030504040204" pitchFamily="50" charset="-128"/>
              </a:defRPr>
            </a:lvl2pPr>
            <a:lvl3pPr marL="1165746" indent="-233149">
              <a:buFont typeface="Wingdings" panose="05000000000000000000" pitchFamily="2" charset="2"/>
              <a:buChar char="l"/>
              <a:defRPr sz="1020">
                <a:latin typeface="メイリオ" panose="020B0604030504040204" pitchFamily="50" charset="-128"/>
                <a:ea typeface="メイリオ" panose="020B0604030504040204" pitchFamily="50" charset="-128"/>
              </a:defRPr>
            </a:lvl3pPr>
            <a:lvl4pPr>
              <a:defRPr sz="1632">
                <a:latin typeface="メイリオ" panose="020B0604030504040204" pitchFamily="50" charset="-128"/>
                <a:ea typeface="メイリオ" panose="020B0604030504040204" pitchFamily="50" charset="-128"/>
              </a:defRPr>
            </a:lvl4pPr>
            <a:lvl5pPr>
              <a:defRPr sz="1632">
                <a:latin typeface="メイリオ" panose="020B0604030504040204" pitchFamily="50" charset="-128"/>
                <a:ea typeface="メイリオ" panose="020B0604030504040204" pitchFamily="50" charset="-128"/>
              </a:defRPr>
            </a:lvl5pPr>
          </a:lstStyle>
          <a:p>
            <a:pPr lvl="0"/>
            <a:r>
              <a:rPr lang="ja-JP" altLang="en-US"/>
              <a:t>マスター テキストの書式設定</a:t>
            </a:r>
          </a:p>
        </p:txBody>
      </p:sp>
      <p:sp>
        <p:nvSpPr>
          <p:cNvPr id="29" name="Content Placeholder 2"/>
          <p:cNvSpPr>
            <a:spLocks noGrp="1"/>
          </p:cNvSpPr>
          <p:nvPr>
            <p:ph idx="14"/>
          </p:nvPr>
        </p:nvSpPr>
        <p:spPr>
          <a:xfrm>
            <a:off x="6396246" y="3506474"/>
            <a:ext cx="5193829" cy="283509"/>
          </a:xfrm>
        </p:spPr>
        <p:txBody>
          <a:bodyPr>
            <a:noAutofit/>
          </a:bodyPr>
          <a:lstStyle>
            <a:lvl1pPr marL="0" indent="0">
              <a:buFontTx/>
              <a:buNone/>
              <a:defRPr sz="1836" b="1">
                <a:solidFill>
                  <a:srgbClr val="00A1F1"/>
                </a:solidFill>
                <a:latin typeface="メイリオ" panose="020B0604030504040204" pitchFamily="50" charset="-128"/>
                <a:ea typeface="メイリオ" panose="020B0604030504040204" pitchFamily="50" charset="-128"/>
              </a:defRPr>
            </a:lvl1pPr>
          </a:lstStyle>
          <a:p>
            <a:pPr lvl="0"/>
            <a:r>
              <a:rPr lang="ja-JP" altLang="en-US"/>
              <a:t>マスター テキストの書式設定</a:t>
            </a:r>
          </a:p>
        </p:txBody>
      </p:sp>
      <p:sp>
        <p:nvSpPr>
          <p:cNvPr id="30" name="Content Placeholder 2"/>
          <p:cNvSpPr>
            <a:spLocks noGrp="1"/>
          </p:cNvSpPr>
          <p:nvPr>
            <p:ph idx="15"/>
          </p:nvPr>
        </p:nvSpPr>
        <p:spPr>
          <a:xfrm>
            <a:off x="6396247" y="3842507"/>
            <a:ext cx="5905779" cy="587491"/>
          </a:xfrm>
        </p:spPr>
        <p:txBody>
          <a:bodyPr>
            <a:noAutofit/>
          </a:bodyPr>
          <a:lstStyle>
            <a:lvl1pPr marL="0" indent="0">
              <a:buFontTx/>
              <a:buNone/>
              <a:defRPr sz="1224">
                <a:latin typeface="メイリオ" panose="020B0604030504040204" pitchFamily="50" charset="-128"/>
                <a:ea typeface="メイリオ" panose="020B0604030504040204" pitchFamily="50" charset="-128"/>
              </a:defRPr>
            </a:lvl1pPr>
            <a:lvl2pPr marL="699447" indent="-233149">
              <a:buFont typeface="Wingdings" panose="05000000000000000000" pitchFamily="2" charset="2"/>
              <a:buChar char="l"/>
              <a:defRPr sz="1224">
                <a:latin typeface="メイリオ" panose="020B0604030504040204" pitchFamily="50" charset="-128"/>
                <a:ea typeface="メイリオ" panose="020B0604030504040204" pitchFamily="50" charset="-128"/>
              </a:defRPr>
            </a:lvl2pPr>
            <a:lvl3pPr marL="1165746" indent="-233149">
              <a:buFont typeface="Wingdings" panose="05000000000000000000" pitchFamily="2" charset="2"/>
              <a:buChar char="l"/>
              <a:defRPr sz="1020">
                <a:latin typeface="メイリオ" panose="020B0604030504040204" pitchFamily="50" charset="-128"/>
                <a:ea typeface="メイリオ" panose="020B0604030504040204" pitchFamily="50" charset="-128"/>
              </a:defRPr>
            </a:lvl3pPr>
            <a:lvl4pPr>
              <a:defRPr sz="1632">
                <a:latin typeface="メイリオ" panose="020B0604030504040204" pitchFamily="50" charset="-128"/>
                <a:ea typeface="メイリオ" panose="020B0604030504040204" pitchFamily="50" charset="-128"/>
              </a:defRPr>
            </a:lvl4pPr>
            <a:lvl5pPr>
              <a:defRPr sz="1632">
                <a:latin typeface="メイリオ" panose="020B0604030504040204" pitchFamily="50" charset="-128"/>
                <a:ea typeface="メイリオ" panose="020B0604030504040204" pitchFamily="50" charset="-128"/>
              </a:defRPr>
            </a:lvl5pPr>
          </a:lstStyle>
          <a:p>
            <a:pPr lvl="0"/>
            <a:r>
              <a:rPr lang="ja-JP" altLang="en-US"/>
              <a:t>マスター テキストの書式設定</a:t>
            </a:r>
          </a:p>
        </p:txBody>
      </p:sp>
      <p:sp>
        <p:nvSpPr>
          <p:cNvPr id="31" name="Content Placeholder 2"/>
          <p:cNvSpPr>
            <a:spLocks noGrp="1"/>
          </p:cNvSpPr>
          <p:nvPr>
            <p:ph idx="16"/>
          </p:nvPr>
        </p:nvSpPr>
        <p:spPr>
          <a:xfrm>
            <a:off x="189322" y="2145791"/>
            <a:ext cx="5825007" cy="606969"/>
          </a:xfrm>
        </p:spPr>
        <p:txBody>
          <a:bodyPr>
            <a:noAutofit/>
          </a:bodyPr>
          <a:lstStyle>
            <a:lvl1pPr marL="233149" indent="-233149">
              <a:buFont typeface="Wingdings" panose="05000000000000000000" pitchFamily="2" charset="2"/>
              <a:buChar char="l"/>
              <a:defRPr sz="1428">
                <a:latin typeface="メイリオ" panose="020B0604030504040204" pitchFamily="50" charset="-128"/>
                <a:ea typeface="メイリオ" panose="020B0604030504040204" pitchFamily="50" charset="-128"/>
              </a:defRPr>
            </a:lvl1pPr>
            <a:lvl2pPr marL="699447" indent="-233149">
              <a:buFont typeface="Wingdings" panose="05000000000000000000" pitchFamily="2" charset="2"/>
              <a:buChar char="l"/>
              <a:defRPr sz="1224">
                <a:latin typeface="メイリオ" panose="020B0604030504040204" pitchFamily="50" charset="-128"/>
                <a:ea typeface="メイリオ" panose="020B0604030504040204" pitchFamily="50" charset="-128"/>
              </a:defRPr>
            </a:lvl2pPr>
            <a:lvl3pPr marL="1165746" indent="-233149">
              <a:buFont typeface="Wingdings" panose="05000000000000000000" pitchFamily="2" charset="2"/>
              <a:buChar char="l"/>
              <a:defRPr sz="1020">
                <a:latin typeface="メイリオ" panose="020B0604030504040204" pitchFamily="50" charset="-128"/>
                <a:ea typeface="メイリオ" panose="020B0604030504040204" pitchFamily="50" charset="-128"/>
              </a:defRPr>
            </a:lvl3pPr>
            <a:lvl4pPr>
              <a:defRPr sz="1632">
                <a:latin typeface="メイリオ" panose="020B0604030504040204" pitchFamily="50" charset="-128"/>
                <a:ea typeface="メイリオ" panose="020B0604030504040204" pitchFamily="50" charset="-128"/>
              </a:defRPr>
            </a:lvl4pPr>
            <a:lvl5pPr>
              <a:defRPr sz="1632">
                <a:latin typeface="メイリオ" panose="020B0604030504040204" pitchFamily="50" charset="-128"/>
                <a:ea typeface="メイリオ" panose="020B0604030504040204" pitchFamily="50" charset="-128"/>
              </a:defRPr>
            </a:lvl5pPr>
          </a:lstStyle>
          <a:p>
            <a:pPr lvl="0"/>
            <a:r>
              <a:rPr lang="ja-JP" altLang="en-US"/>
              <a:t>マスター テキストの書式設定</a:t>
            </a:r>
          </a:p>
        </p:txBody>
      </p:sp>
      <p:sp>
        <p:nvSpPr>
          <p:cNvPr id="32" name="Content Placeholder 2"/>
          <p:cNvSpPr>
            <a:spLocks noGrp="1"/>
          </p:cNvSpPr>
          <p:nvPr>
            <p:ph idx="17"/>
          </p:nvPr>
        </p:nvSpPr>
        <p:spPr>
          <a:xfrm>
            <a:off x="188768" y="2831026"/>
            <a:ext cx="5113692" cy="283509"/>
          </a:xfrm>
        </p:spPr>
        <p:txBody>
          <a:bodyPr>
            <a:noAutofit/>
          </a:bodyPr>
          <a:lstStyle>
            <a:lvl1pPr marL="0" indent="0">
              <a:buFontTx/>
              <a:buNone/>
              <a:defRPr sz="1836" b="1">
                <a:solidFill>
                  <a:srgbClr val="00A1F1"/>
                </a:solidFill>
                <a:latin typeface="メイリオ" panose="020B0604030504040204" pitchFamily="50" charset="-128"/>
                <a:ea typeface="メイリオ" panose="020B0604030504040204" pitchFamily="50" charset="-128"/>
              </a:defRPr>
            </a:lvl1pPr>
          </a:lstStyle>
          <a:p>
            <a:pPr lvl="0"/>
            <a:r>
              <a:rPr lang="ja-JP" altLang="en-US"/>
              <a:t>マスター テキストの書式設定</a:t>
            </a:r>
          </a:p>
        </p:txBody>
      </p:sp>
      <p:sp>
        <p:nvSpPr>
          <p:cNvPr id="33" name="Content Placeholder 2"/>
          <p:cNvSpPr>
            <a:spLocks noGrp="1"/>
          </p:cNvSpPr>
          <p:nvPr>
            <p:ph idx="18"/>
          </p:nvPr>
        </p:nvSpPr>
        <p:spPr>
          <a:xfrm>
            <a:off x="189322" y="3171877"/>
            <a:ext cx="5825007" cy="876177"/>
          </a:xfrm>
        </p:spPr>
        <p:txBody>
          <a:bodyPr>
            <a:noAutofit/>
          </a:bodyPr>
          <a:lstStyle>
            <a:lvl1pPr marL="233149" indent="-233149">
              <a:buFont typeface="Wingdings" panose="05000000000000000000" pitchFamily="2" charset="2"/>
              <a:buChar char="l"/>
              <a:defRPr sz="1428">
                <a:latin typeface="メイリオ" panose="020B0604030504040204" pitchFamily="50" charset="-128"/>
                <a:ea typeface="メイリオ" panose="020B0604030504040204" pitchFamily="50" charset="-128"/>
              </a:defRPr>
            </a:lvl1pPr>
            <a:lvl2pPr marL="699447" indent="-233149">
              <a:buFont typeface="Wingdings" panose="05000000000000000000" pitchFamily="2" charset="2"/>
              <a:buChar char="l"/>
              <a:defRPr sz="1071">
                <a:latin typeface="メイリオ" panose="020B0604030504040204" pitchFamily="50" charset="-128"/>
                <a:ea typeface="メイリオ" panose="020B0604030504040204" pitchFamily="50" charset="-128"/>
              </a:defRPr>
            </a:lvl2pPr>
            <a:lvl3pPr marL="1165746" indent="-233149">
              <a:buFont typeface="Wingdings" panose="05000000000000000000" pitchFamily="2" charset="2"/>
              <a:buChar char="l"/>
              <a:defRPr sz="816">
                <a:latin typeface="メイリオ" panose="020B0604030504040204" pitchFamily="50" charset="-128"/>
                <a:ea typeface="メイリオ" panose="020B0604030504040204" pitchFamily="50" charset="-128"/>
              </a:defRPr>
            </a:lvl3pPr>
            <a:lvl4pPr>
              <a:defRPr sz="1632">
                <a:latin typeface="メイリオ" panose="020B0604030504040204" pitchFamily="50" charset="-128"/>
                <a:ea typeface="メイリオ" panose="020B0604030504040204" pitchFamily="50" charset="-128"/>
              </a:defRPr>
            </a:lvl4pPr>
            <a:lvl5pPr>
              <a:defRPr sz="1632">
                <a:latin typeface="メイリオ" panose="020B0604030504040204" pitchFamily="50" charset="-128"/>
                <a:ea typeface="メイリオ"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
        <p:nvSpPr>
          <p:cNvPr id="34" name="Content Placeholder 2"/>
          <p:cNvSpPr>
            <a:spLocks noGrp="1"/>
          </p:cNvSpPr>
          <p:nvPr>
            <p:ph idx="19"/>
          </p:nvPr>
        </p:nvSpPr>
        <p:spPr>
          <a:xfrm>
            <a:off x="188768" y="4332507"/>
            <a:ext cx="5113692" cy="283509"/>
          </a:xfrm>
        </p:spPr>
        <p:txBody>
          <a:bodyPr>
            <a:noAutofit/>
          </a:bodyPr>
          <a:lstStyle>
            <a:lvl1pPr marL="0" indent="0">
              <a:buFontTx/>
              <a:buNone/>
              <a:defRPr sz="1836" b="1">
                <a:solidFill>
                  <a:srgbClr val="00A1F1"/>
                </a:solidFill>
                <a:latin typeface="メイリオ" panose="020B0604030504040204" pitchFamily="50" charset="-128"/>
                <a:ea typeface="メイリオ" panose="020B0604030504040204" pitchFamily="50" charset="-128"/>
              </a:defRPr>
            </a:lvl1pPr>
          </a:lstStyle>
          <a:p>
            <a:pPr lvl="0"/>
            <a:r>
              <a:rPr lang="ja-JP" altLang="en-US"/>
              <a:t>マスター テキストの書式設定</a:t>
            </a:r>
          </a:p>
        </p:txBody>
      </p:sp>
      <p:sp>
        <p:nvSpPr>
          <p:cNvPr id="35" name="Content Placeholder 2"/>
          <p:cNvSpPr>
            <a:spLocks noGrp="1"/>
          </p:cNvSpPr>
          <p:nvPr>
            <p:ph idx="20"/>
          </p:nvPr>
        </p:nvSpPr>
        <p:spPr>
          <a:xfrm>
            <a:off x="189322" y="4673358"/>
            <a:ext cx="5825007" cy="876177"/>
          </a:xfrm>
        </p:spPr>
        <p:txBody>
          <a:bodyPr>
            <a:noAutofit/>
          </a:bodyPr>
          <a:lstStyle>
            <a:lvl1pPr marL="233149" indent="-233149">
              <a:buFont typeface="Wingdings" panose="05000000000000000000" pitchFamily="2" charset="2"/>
              <a:buChar char="l"/>
              <a:defRPr sz="1428">
                <a:latin typeface="メイリオ" panose="020B0604030504040204" pitchFamily="50" charset="-128"/>
                <a:ea typeface="メイリオ" panose="020B0604030504040204" pitchFamily="50" charset="-128"/>
              </a:defRPr>
            </a:lvl1pPr>
            <a:lvl2pPr marL="699447" indent="-233149">
              <a:buFont typeface="Wingdings" panose="05000000000000000000" pitchFamily="2" charset="2"/>
              <a:buChar char="l"/>
              <a:defRPr sz="1071">
                <a:latin typeface="メイリオ" panose="020B0604030504040204" pitchFamily="50" charset="-128"/>
                <a:ea typeface="メイリオ" panose="020B0604030504040204" pitchFamily="50" charset="-128"/>
              </a:defRPr>
            </a:lvl2pPr>
            <a:lvl3pPr marL="1165746" indent="-233149">
              <a:buFont typeface="Wingdings" panose="05000000000000000000" pitchFamily="2" charset="2"/>
              <a:buChar char="l"/>
              <a:defRPr sz="816">
                <a:latin typeface="メイリオ" panose="020B0604030504040204" pitchFamily="50" charset="-128"/>
                <a:ea typeface="メイリオ" panose="020B0604030504040204" pitchFamily="50" charset="-128"/>
              </a:defRPr>
            </a:lvl3pPr>
            <a:lvl4pPr>
              <a:defRPr sz="1632">
                <a:latin typeface="メイリオ" panose="020B0604030504040204" pitchFamily="50" charset="-128"/>
                <a:ea typeface="メイリオ" panose="020B0604030504040204" pitchFamily="50" charset="-128"/>
              </a:defRPr>
            </a:lvl4pPr>
            <a:lvl5pPr>
              <a:defRPr sz="1632">
                <a:latin typeface="メイリオ" panose="020B0604030504040204" pitchFamily="50" charset="-128"/>
                <a:ea typeface="メイリオ"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
        <p:nvSpPr>
          <p:cNvPr id="36" name="Content Placeholder 2"/>
          <p:cNvSpPr>
            <a:spLocks noGrp="1"/>
          </p:cNvSpPr>
          <p:nvPr>
            <p:ph idx="21"/>
          </p:nvPr>
        </p:nvSpPr>
        <p:spPr>
          <a:xfrm>
            <a:off x="7838103" y="6270995"/>
            <a:ext cx="3743644" cy="523686"/>
          </a:xfrm>
        </p:spPr>
        <p:txBody>
          <a:bodyPr>
            <a:noAutofit/>
          </a:bodyPr>
          <a:lstStyle>
            <a:lvl1pPr marL="0" indent="0">
              <a:spcBef>
                <a:spcPts val="306"/>
              </a:spcBef>
              <a:buFontTx/>
              <a:buNone/>
              <a:defRPr sz="1071" b="0">
                <a:solidFill>
                  <a:schemeClr val="bg1"/>
                </a:solidFill>
                <a:latin typeface="メイリオ" panose="020B0604030504040204" pitchFamily="50" charset="-128"/>
                <a:ea typeface="メイリオ" panose="020B0604030504040204" pitchFamily="50" charset="-128"/>
              </a:defRPr>
            </a:lvl1pPr>
          </a:lstStyle>
          <a:p>
            <a:pPr lvl="0"/>
            <a:r>
              <a:rPr lang="ja-JP" altLang="en-US"/>
              <a:t>マスター テキストの書式設定</a:t>
            </a:r>
          </a:p>
        </p:txBody>
      </p:sp>
      <p:sp>
        <p:nvSpPr>
          <p:cNvPr id="37" name="Content Placeholder 2"/>
          <p:cNvSpPr>
            <a:spLocks noGrp="1"/>
          </p:cNvSpPr>
          <p:nvPr>
            <p:ph idx="22"/>
          </p:nvPr>
        </p:nvSpPr>
        <p:spPr>
          <a:xfrm>
            <a:off x="7836448" y="4812385"/>
            <a:ext cx="4319085" cy="1359591"/>
          </a:xfrm>
        </p:spPr>
        <p:txBody>
          <a:bodyPr lIns="36000" rIns="36000">
            <a:noAutofit/>
          </a:bodyPr>
          <a:lstStyle>
            <a:lvl1pPr marL="0" indent="0">
              <a:spcBef>
                <a:spcPts val="612"/>
              </a:spcBef>
              <a:buFontTx/>
              <a:buNone/>
              <a:defRPr sz="1122" b="0">
                <a:solidFill>
                  <a:schemeClr val="bg1"/>
                </a:solidFill>
                <a:latin typeface="メイリオ" panose="020B0604030504040204" pitchFamily="50" charset="-128"/>
                <a:ea typeface="メイリオ" panose="020B0604030504040204" pitchFamily="50" charset="-128"/>
              </a:defRPr>
            </a:lvl1pPr>
          </a:lstStyle>
          <a:p>
            <a:pPr lvl="0"/>
            <a:r>
              <a:rPr lang="ja-JP" altLang="en-US"/>
              <a:t>マスター テキストの書式設定</a:t>
            </a:r>
          </a:p>
        </p:txBody>
      </p:sp>
      <p:sp>
        <p:nvSpPr>
          <p:cNvPr id="39" name="Content Placeholder 2"/>
          <p:cNvSpPr>
            <a:spLocks noGrp="1"/>
          </p:cNvSpPr>
          <p:nvPr>
            <p:ph idx="23"/>
          </p:nvPr>
        </p:nvSpPr>
        <p:spPr>
          <a:xfrm>
            <a:off x="188768" y="629359"/>
            <a:ext cx="9604956" cy="893270"/>
          </a:xfrm>
        </p:spPr>
        <p:txBody>
          <a:bodyPr>
            <a:noAutofit/>
          </a:bodyPr>
          <a:lstStyle>
            <a:lvl1pPr marL="0" indent="0">
              <a:buFontTx/>
              <a:buNone/>
              <a:defRPr sz="2040" b="0">
                <a:solidFill>
                  <a:schemeClr val="bg1"/>
                </a:solidFill>
                <a:latin typeface="メイリオ" panose="020B0604030504040204" pitchFamily="50" charset="-128"/>
                <a:ea typeface="メイリオ" panose="020B0604030504040204" pitchFamily="50" charset="-128"/>
              </a:defRPr>
            </a:lvl1pPr>
          </a:lstStyle>
          <a:p>
            <a:pPr lvl="0"/>
            <a:r>
              <a:rPr lang="ja-JP" altLang="en-US"/>
              <a:t>マスター テキストの書式設定</a:t>
            </a:r>
          </a:p>
        </p:txBody>
      </p:sp>
    </p:spTree>
    <p:extLst>
      <p:ext uri="{BB962C8B-B14F-4D97-AF65-F5344CB8AC3E}">
        <p14:creationId xmlns:p14="http://schemas.microsoft.com/office/powerpoint/2010/main" val="3020489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27196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rgbClr val="1A1A1A"/>
                </a:solidFill>
              </a:defRPr>
            </a:lvl1pPr>
          </a:lstStyle>
          <a:p>
            <a:r>
              <a:rPr lang="ja-JP" altLang="en-US"/>
              <a:t>マスター タイトルの書式設定</a:t>
            </a:r>
            <a:endParaRPr lang="en-US"/>
          </a:p>
        </p:txBody>
      </p:sp>
    </p:spTree>
    <p:extLst>
      <p:ext uri="{BB962C8B-B14F-4D97-AF65-F5344CB8AC3E}">
        <p14:creationId xmlns:p14="http://schemas.microsoft.com/office/powerpoint/2010/main" val="29938783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6" name="Text Placeholder 15"/>
          <p:cNvSpPr>
            <a:spLocks noGrp="1"/>
          </p:cNvSpPr>
          <p:nvPr>
            <p:ph type="body" sz="quarter" idx="14"/>
          </p:nvPr>
        </p:nvSpPr>
        <p:spPr>
          <a:xfrm>
            <a:off x="233184" y="1632056"/>
            <a:ext cx="12049414" cy="4668168"/>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932597">
              <a:defRPr/>
            </a:pPr>
            <a:fld id="{FAADACFB-7C71-4E89-89D2-7BBA40B7BFA9}" type="slidenum">
              <a:rPr lang="en-US" sz="816" smtClean="0">
                <a:solidFill>
                  <a:srgbClr val="505050"/>
                </a:solidFill>
                <a:latin typeface="Segoe UI" pitchFamily="34" charset="0"/>
                <a:cs typeface="Segoe UI" pitchFamily="34" charset="0"/>
              </a:rPr>
              <a:pPr defTabSz="932597">
                <a:defRPr/>
              </a:pPr>
              <a:t>‹#›</a:t>
            </a:fld>
            <a:endParaRPr lang="en-US" sz="816">
              <a:solidFill>
                <a:srgbClr val="505050"/>
              </a:solidFill>
              <a:latin typeface="Segoe UI" pitchFamily="34" charset="0"/>
              <a:cs typeface="Segoe UI" pitchFamily="34" charset="0"/>
            </a:endParaRPr>
          </a:p>
        </p:txBody>
      </p:sp>
      <p:sp>
        <p:nvSpPr>
          <p:cNvPr id="20" name="Footer Placeholder 19"/>
          <p:cNvSpPr>
            <a:spLocks noGrp="1"/>
          </p:cNvSpPr>
          <p:nvPr>
            <p:ph type="ftr" sz="quarter" idx="16"/>
          </p:nvPr>
        </p:nvSpPr>
        <p:spPr>
          <a:xfrm>
            <a:off x="233185" y="6683658"/>
            <a:ext cx="11426011" cy="310869"/>
          </a:xfrm>
        </p:spPr>
        <p:txBody>
          <a:bodyPr/>
          <a:lstStyle/>
          <a:p>
            <a:pPr defTabSz="932597">
              <a:defRPr/>
            </a:pPr>
            <a:endParaRPr lang="en-US" sz="816">
              <a:solidFill>
                <a:srgbClr val="505050"/>
              </a:solidFill>
              <a:latin typeface="Segoe UI" pitchFamily="34" charset="0"/>
              <a:cs typeface="Segoe UI" pitchFamily="34" charset="0"/>
            </a:endParaRPr>
          </a:p>
        </p:txBody>
      </p:sp>
    </p:spTree>
    <p:extLst>
      <p:ext uri="{BB962C8B-B14F-4D97-AF65-F5344CB8AC3E}">
        <p14:creationId xmlns:p14="http://schemas.microsoft.com/office/powerpoint/2010/main" val="13955885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998528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84157F-9ECE-456D-9F4C-D73E5C387354}"/>
              </a:ext>
            </a:extLst>
          </p:cNvPr>
          <p:cNvSpPr/>
          <p:nvPr userDrawn="1"/>
        </p:nvSpPr>
        <p:spPr bwMode="auto">
          <a:xfrm>
            <a:off x="0" y="6605940"/>
            <a:ext cx="12436475" cy="388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gray - EMF" descr="Microsoft logo, gray text version">
            <a:extLst>
              <a:ext uri="{FF2B5EF4-FFF2-40B4-BE49-F238E27FC236}">
                <a16:creationId xmlns:a16="http://schemas.microsoft.com/office/drawing/2014/main" id="{B92B30F5-F0FB-4D8D-931B-FC82212C47C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0593927" y="6697436"/>
            <a:ext cx="957861" cy="205086"/>
          </a:xfrm>
          <a:prstGeom prst="rect">
            <a:avLst/>
          </a:prstGeom>
        </p:spPr>
      </p:pic>
      <p:sp>
        <p:nvSpPr>
          <p:cNvPr id="6" name="TextBox 5">
            <a:extLst>
              <a:ext uri="{FF2B5EF4-FFF2-40B4-BE49-F238E27FC236}">
                <a16:creationId xmlns:a16="http://schemas.microsoft.com/office/drawing/2014/main" id="{433242E7-D3D6-41AC-8F3A-02D5CC896AF9}"/>
              </a:ext>
            </a:extLst>
          </p:cNvPr>
          <p:cNvSpPr txBox="1"/>
          <p:nvPr userDrawn="1"/>
        </p:nvSpPr>
        <p:spPr>
          <a:xfrm>
            <a:off x="11580227" y="6631537"/>
            <a:ext cx="587615" cy="336882"/>
          </a:xfrm>
          <a:prstGeom prst="rect">
            <a:avLst/>
          </a:prstGeom>
          <a:noFill/>
        </p:spPr>
        <p:txBody>
          <a:bodyPr wrap="square" lIns="91427" tIns="91427" rIns="91427" bIns="91427" rtlCol="0" anchor="b" anchorCtr="0">
            <a:spAutoFit/>
          </a:bodyPr>
          <a:lstStyle/>
          <a:p>
            <a:pPr>
              <a:lnSpc>
                <a:spcPct val="90000"/>
              </a:lnSpc>
              <a:spcAft>
                <a:spcPts val="600"/>
              </a:spcAft>
            </a:pPr>
            <a:r>
              <a:rPr lang="en-US" sz="1099"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99"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600"/>
                </a:spcAft>
              </a:pPr>
              <a:t>‹#›</a:t>
            </a:fld>
            <a:endParaRPr lang="en-US" sz="1099" b="0">
              <a:solidFill>
                <a:schemeClr val="tx1">
                  <a:lumMod val="75000"/>
                </a:schemeClr>
              </a:solidFill>
              <a:latin typeface="Segoe UI" panose="020B0502040204020203" pitchFamily="34" charset="0"/>
              <a:cs typeface="Segoe UI" panose="020B0502040204020203" pitchFamily="34" charset="0"/>
            </a:endParaRPr>
          </a:p>
        </p:txBody>
      </p:sp>
      <p:sp>
        <p:nvSpPr>
          <p:cNvPr id="8" name="Title 2">
            <a:extLst>
              <a:ext uri="{FF2B5EF4-FFF2-40B4-BE49-F238E27FC236}">
                <a16:creationId xmlns:a16="http://schemas.microsoft.com/office/drawing/2014/main" id="{FCC952BA-9E30-41D1-9366-CA5059989F29}"/>
              </a:ext>
            </a:extLst>
          </p:cNvPr>
          <p:cNvSpPr>
            <a:spLocks noGrp="1"/>
          </p:cNvSpPr>
          <p:nvPr>
            <p:ph type="title"/>
          </p:nvPr>
        </p:nvSpPr>
        <p:spPr>
          <a:xfrm>
            <a:off x="600059" y="2993397"/>
            <a:ext cx="4243366" cy="1004492"/>
          </a:xfrm>
        </p:spPr>
        <p:txBody>
          <a:bodyPr anchor="ctr"/>
          <a:lstStyle>
            <a:lvl1pPr>
              <a:defRPr sz="3264" b="1">
                <a:solidFill>
                  <a:schemeClr val="bg2">
                    <a:lumMod val="10000"/>
                  </a:schemeClr>
                </a:solidFill>
                <a:latin typeface="+mj-lt"/>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6074532"/>
      </p:ext>
    </p:extLst>
  </p:cSld>
  <p:clrMapOvr>
    <a:masterClrMapping/>
  </p:clrMapOvr>
  <p:transition>
    <p:fade/>
  </p:transition>
  <p:hf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ja-JP" altLang="en-US"/>
              <a:t>マスター タイトルの書式設定</a:t>
            </a:r>
            <a:endParaRPr lang="en-US"/>
          </a:p>
        </p:txBody>
      </p:sp>
      <p:sp>
        <p:nvSpPr>
          <p:cNvPr id="3" name="Text Placeholder 2"/>
          <p:cNvSpPr>
            <a:spLocks noGrp="1"/>
          </p:cNvSpPr>
          <p:nvPr>
            <p:ph type="body" sz="quarter" idx="10"/>
          </p:nvPr>
        </p:nvSpPr>
        <p:spPr>
          <a:xfrm>
            <a:off x="595915" y="1464074"/>
            <a:ext cx="11239464" cy="235427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1576166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4"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2" y="2922483"/>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47" tIns="46623" rIns="93247" bIns="46623"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18114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1943609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8"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24004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1"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397475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9"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170249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356273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870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871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6"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893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322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5505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89193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9"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4"/>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Click to edit Master text styles</a:t>
            </a:r>
          </a:p>
        </p:txBody>
      </p:sp>
    </p:spTree>
    <p:extLst>
      <p:ext uri="{BB962C8B-B14F-4D97-AF65-F5344CB8AC3E}">
        <p14:creationId xmlns:p14="http://schemas.microsoft.com/office/powerpoint/2010/main" val="8526770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4"/>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9"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97150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9"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1" y="3056180"/>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41486479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6"/>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04" lvl="0" indent="-23310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86531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image" Target="../media/image1.emf"/><Relationship Id="rId2" Type="http://schemas.openxmlformats.org/officeDocument/2006/relationships/slideLayout" Target="../slideLayouts/slideLayout255.xml"/><Relationship Id="rId16" Type="http://schemas.openxmlformats.org/officeDocument/2006/relationships/theme" Target="../theme/theme10.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slideLayout" Target="../slideLayouts/slideLayout294.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29" Type="http://schemas.openxmlformats.org/officeDocument/2006/relationships/theme" Target="../theme/theme11.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299.xml"/><Relationship Id="rId7" Type="http://schemas.openxmlformats.org/officeDocument/2006/relationships/slideLayout" Target="../slideLayouts/slideLayout303.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5" Type="http://schemas.openxmlformats.org/officeDocument/2006/relationships/slideLayout" Target="../slideLayouts/slideLayout301.xml"/><Relationship Id="rId4" Type="http://schemas.openxmlformats.org/officeDocument/2006/relationships/slideLayout" Target="../slideLayouts/slideLayout30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theme" Target="../theme/theme13.xml"/><Relationship Id="rId3" Type="http://schemas.openxmlformats.org/officeDocument/2006/relationships/slideLayout" Target="../slideLayouts/slideLayout306.xml"/><Relationship Id="rId21" Type="http://schemas.openxmlformats.org/officeDocument/2006/relationships/slideLayout" Target="../slideLayouts/slideLayout324.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image" Target="../media/image24.emf"/></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theme" Target="../theme/theme14.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image" Target="../media/image79.emf"/><Relationship Id="rId2" Type="http://schemas.openxmlformats.org/officeDocument/2006/relationships/slideLayout" Target="../slideLayouts/slideLayout353.xml"/><Relationship Id="rId16" Type="http://schemas.openxmlformats.org/officeDocument/2006/relationships/theme" Target="../theme/theme15.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69.xml"/><Relationship Id="rId2" Type="http://schemas.openxmlformats.org/officeDocument/2006/relationships/slideLayout" Target="../slideLayouts/slideLayout368.xml"/><Relationship Id="rId1" Type="http://schemas.openxmlformats.org/officeDocument/2006/relationships/slideLayout" Target="../slideLayouts/slideLayout367.xml"/><Relationship Id="rId5" Type="http://schemas.openxmlformats.org/officeDocument/2006/relationships/theme" Target="../theme/theme16.xml"/><Relationship Id="rId4" Type="http://schemas.openxmlformats.org/officeDocument/2006/relationships/slideLayout" Target="../slideLayouts/slideLayout37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78.xml"/><Relationship Id="rId13" Type="http://schemas.openxmlformats.org/officeDocument/2006/relationships/slideLayout" Target="../slideLayouts/slideLayout383.xml"/><Relationship Id="rId18" Type="http://schemas.openxmlformats.org/officeDocument/2006/relationships/slideLayout" Target="../slideLayouts/slideLayout388.xml"/><Relationship Id="rId26" Type="http://schemas.openxmlformats.org/officeDocument/2006/relationships/slideLayout" Target="../slideLayouts/slideLayout396.xml"/><Relationship Id="rId3" Type="http://schemas.openxmlformats.org/officeDocument/2006/relationships/slideLayout" Target="../slideLayouts/slideLayout373.xml"/><Relationship Id="rId21" Type="http://schemas.openxmlformats.org/officeDocument/2006/relationships/slideLayout" Target="../slideLayouts/slideLayout391.xml"/><Relationship Id="rId7" Type="http://schemas.openxmlformats.org/officeDocument/2006/relationships/slideLayout" Target="../slideLayouts/slideLayout377.xml"/><Relationship Id="rId12" Type="http://schemas.openxmlformats.org/officeDocument/2006/relationships/slideLayout" Target="../slideLayouts/slideLayout382.xml"/><Relationship Id="rId17" Type="http://schemas.openxmlformats.org/officeDocument/2006/relationships/slideLayout" Target="../slideLayouts/slideLayout387.xml"/><Relationship Id="rId25" Type="http://schemas.openxmlformats.org/officeDocument/2006/relationships/slideLayout" Target="../slideLayouts/slideLayout395.xml"/><Relationship Id="rId2" Type="http://schemas.openxmlformats.org/officeDocument/2006/relationships/slideLayout" Target="../slideLayouts/slideLayout372.xml"/><Relationship Id="rId16" Type="http://schemas.openxmlformats.org/officeDocument/2006/relationships/slideLayout" Target="../slideLayouts/slideLayout386.xml"/><Relationship Id="rId20" Type="http://schemas.openxmlformats.org/officeDocument/2006/relationships/slideLayout" Target="../slideLayouts/slideLayout390.xml"/><Relationship Id="rId29" Type="http://schemas.openxmlformats.org/officeDocument/2006/relationships/slideLayout" Target="../slideLayouts/slideLayout399.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24" Type="http://schemas.openxmlformats.org/officeDocument/2006/relationships/slideLayout" Target="../slideLayouts/slideLayout394.xml"/><Relationship Id="rId5" Type="http://schemas.openxmlformats.org/officeDocument/2006/relationships/slideLayout" Target="../slideLayouts/slideLayout375.xml"/><Relationship Id="rId15" Type="http://schemas.openxmlformats.org/officeDocument/2006/relationships/slideLayout" Target="../slideLayouts/slideLayout385.xml"/><Relationship Id="rId23" Type="http://schemas.openxmlformats.org/officeDocument/2006/relationships/slideLayout" Target="../slideLayouts/slideLayout393.xml"/><Relationship Id="rId28" Type="http://schemas.openxmlformats.org/officeDocument/2006/relationships/slideLayout" Target="../slideLayouts/slideLayout398.xml"/><Relationship Id="rId10" Type="http://schemas.openxmlformats.org/officeDocument/2006/relationships/slideLayout" Target="../slideLayouts/slideLayout380.xml"/><Relationship Id="rId19" Type="http://schemas.openxmlformats.org/officeDocument/2006/relationships/slideLayout" Target="../slideLayouts/slideLayout389.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slideLayout" Target="../slideLayouts/slideLayout384.xml"/><Relationship Id="rId22" Type="http://schemas.openxmlformats.org/officeDocument/2006/relationships/slideLayout" Target="../slideLayouts/slideLayout392.xml"/><Relationship Id="rId27" Type="http://schemas.openxmlformats.org/officeDocument/2006/relationships/slideLayout" Target="../slideLayouts/slideLayout397.xml"/><Relationship Id="rId30"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7.xml"/><Relationship Id="rId13" Type="http://schemas.openxmlformats.org/officeDocument/2006/relationships/slideLayout" Target="../slideLayouts/slideLayout412.xml"/><Relationship Id="rId18" Type="http://schemas.openxmlformats.org/officeDocument/2006/relationships/slideLayout" Target="../slideLayouts/slideLayout417.xml"/><Relationship Id="rId26" Type="http://schemas.openxmlformats.org/officeDocument/2006/relationships/slideLayout" Target="../slideLayouts/slideLayout425.xml"/><Relationship Id="rId3" Type="http://schemas.openxmlformats.org/officeDocument/2006/relationships/slideLayout" Target="../slideLayouts/slideLayout402.xml"/><Relationship Id="rId21" Type="http://schemas.openxmlformats.org/officeDocument/2006/relationships/slideLayout" Target="../slideLayouts/slideLayout420.xml"/><Relationship Id="rId7" Type="http://schemas.openxmlformats.org/officeDocument/2006/relationships/slideLayout" Target="../slideLayouts/slideLayout406.xml"/><Relationship Id="rId12" Type="http://schemas.openxmlformats.org/officeDocument/2006/relationships/slideLayout" Target="../slideLayouts/slideLayout411.xml"/><Relationship Id="rId17" Type="http://schemas.openxmlformats.org/officeDocument/2006/relationships/slideLayout" Target="../slideLayouts/slideLayout416.xml"/><Relationship Id="rId25" Type="http://schemas.openxmlformats.org/officeDocument/2006/relationships/slideLayout" Target="../slideLayouts/slideLayout424.xml"/><Relationship Id="rId2" Type="http://schemas.openxmlformats.org/officeDocument/2006/relationships/slideLayout" Target="../slideLayouts/slideLayout401.xml"/><Relationship Id="rId16" Type="http://schemas.openxmlformats.org/officeDocument/2006/relationships/slideLayout" Target="../slideLayouts/slideLayout415.xml"/><Relationship Id="rId20" Type="http://schemas.openxmlformats.org/officeDocument/2006/relationships/slideLayout" Target="../slideLayouts/slideLayout419.xml"/><Relationship Id="rId29" Type="http://schemas.openxmlformats.org/officeDocument/2006/relationships/slideLayout" Target="../slideLayouts/slideLayout428.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24" Type="http://schemas.openxmlformats.org/officeDocument/2006/relationships/slideLayout" Target="../slideLayouts/slideLayout423.xml"/><Relationship Id="rId32" Type="http://schemas.openxmlformats.org/officeDocument/2006/relationships/image" Target="../media/image24.emf"/><Relationship Id="rId5" Type="http://schemas.openxmlformats.org/officeDocument/2006/relationships/slideLayout" Target="../slideLayouts/slideLayout404.xml"/><Relationship Id="rId15" Type="http://schemas.openxmlformats.org/officeDocument/2006/relationships/slideLayout" Target="../slideLayouts/slideLayout414.xml"/><Relationship Id="rId23" Type="http://schemas.openxmlformats.org/officeDocument/2006/relationships/slideLayout" Target="../slideLayouts/slideLayout422.xml"/><Relationship Id="rId28" Type="http://schemas.openxmlformats.org/officeDocument/2006/relationships/slideLayout" Target="../slideLayouts/slideLayout427.xml"/><Relationship Id="rId10" Type="http://schemas.openxmlformats.org/officeDocument/2006/relationships/slideLayout" Target="../slideLayouts/slideLayout409.xml"/><Relationship Id="rId19" Type="http://schemas.openxmlformats.org/officeDocument/2006/relationships/slideLayout" Target="../slideLayouts/slideLayout418.xml"/><Relationship Id="rId31" Type="http://schemas.openxmlformats.org/officeDocument/2006/relationships/theme" Target="../theme/theme18.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4" Type="http://schemas.openxmlformats.org/officeDocument/2006/relationships/slideLayout" Target="../slideLayouts/slideLayout413.xml"/><Relationship Id="rId22" Type="http://schemas.openxmlformats.org/officeDocument/2006/relationships/slideLayout" Target="../slideLayouts/slideLayout421.xml"/><Relationship Id="rId27" Type="http://schemas.openxmlformats.org/officeDocument/2006/relationships/slideLayout" Target="../slideLayouts/slideLayout426.xml"/><Relationship Id="rId30" Type="http://schemas.openxmlformats.org/officeDocument/2006/relationships/slideLayout" Target="../slideLayouts/slideLayout429.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442.xml"/><Relationship Id="rId18" Type="http://schemas.openxmlformats.org/officeDocument/2006/relationships/slideLayout" Target="../slideLayouts/slideLayout447.xml"/><Relationship Id="rId26" Type="http://schemas.openxmlformats.org/officeDocument/2006/relationships/slideLayout" Target="../slideLayouts/slideLayout455.xml"/><Relationship Id="rId39" Type="http://schemas.openxmlformats.org/officeDocument/2006/relationships/slideLayout" Target="../slideLayouts/slideLayout468.xml"/><Relationship Id="rId21" Type="http://schemas.openxmlformats.org/officeDocument/2006/relationships/slideLayout" Target="../slideLayouts/slideLayout450.xml"/><Relationship Id="rId34" Type="http://schemas.openxmlformats.org/officeDocument/2006/relationships/slideLayout" Target="../slideLayouts/slideLayout463.xml"/><Relationship Id="rId42" Type="http://schemas.openxmlformats.org/officeDocument/2006/relationships/slideLayout" Target="../slideLayouts/slideLayout471.xml"/><Relationship Id="rId47" Type="http://schemas.openxmlformats.org/officeDocument/2006/relationships/slideLayout" Target="../slideLayouts/slideLayout476.xml"/><Relationship Id="rId50" Type="http://schemas.openxmlformats.org/officeDocument/2006/relationships/slideLayout" Target="../slideLayouts/slideLayout479.xml"/><Relationship Id="rId7" Type="http://schemas.openxmlformats.org/officeDocument/2006/relationships/slideLayout" Target="../slideLayouts/slideLayout436.xml"/><Relationship Id="rId2" Type="http://schemas.openxmlformats.org/officeDocument/2006/relationships/slideLayout" Target="../slideLayouts/slideLayout431.xml"/><Relationship Id="rId16" Type="http://schemas.openxmlformats.org/officeDocument/2006/relationships/slideLayout" Target="../slideLayouts/slideLayout445.xml"/><Relationship Id="rId29" Type="http://schemas.openxmlformats.org/officeDocument/2006/relationships/slideLayout" Target="../slideLayouts/slideLayout458.xml"/><Relationship Id="rId11" Type="http://schemas.openxmlformats.org/officeDocument/2006/relationships/slideLayout" Target="../slideLayouts/slideLayout440.xml"/><Relationship Id="rId24" Type="http://schemas.openxmlformats.org/officeDocument/2006/relationships/slideLayout" Target="../slideLayouts/slideLayout453.xml"/><Relationship Id="rId32" Type="http://schemas.openxmlformats.org/officeDocument/2006/relationships/slideLayout" Target="../slideLayouts/slideLayout461.xml"/><Relationship Id="rId37" Type="http://schemas.openxmlformats.org/officeDocument/2006/relationships/slideLayout" Target="../slideLayouts/slideLayout466.xml"/><Relationship Id="rId40" Type="http://schemas.openxmlformats.org/officeDocument/2006/relationships/slideLayout" Target="../slideLayouts/slideLayout469.xml"/><Relationship Id="rId45" Type="http://schemas.openxmlformats.org/officeDocument/2006/relationships/slideLayout" Target="../slideLayouts/slideLayout474.xml"/><Relationship Id="rId5" Type="http://schemas.openxmlformats.org/officeDocument/2006/relationships/slideLayout" Target="../slideLayouts/slideLayout434.xml"/><Relationship Id="rId15" Type="http://schemas.openxmlformats.org/officeDocument/2006/relationships/slideLayout" Target="../slideLayouts/slideLayout444.xml"/><Relationship Id="rId23" Type="http://schemas.openxmlformats.org/officeDocument/2006/relationships/slideLayout" Target="../slideLayouts/slideLayout452.xml"/><Relationship Id="rId28" Type="http://schemas.openxmlformats.org/officeDocument/2006/relationships/slideLayout" Target="../slideLayouts/slideLayout457.xml"/><Relationship Id="rId36" Type="http://schemas.openxmlformats.org/officeDocument/2006/relationships/slideLayout" Target="../slideLayouts/slideLayout465.xml"/><Relationship Id="rId49" Type="http://schemas.openxmlformats.org/officeDocument/2006/relationships/slideLayout" Target="../slideLayouts/slideLayout478.xml"/><Relationship Id="rId10" Type="http://schemas.openxmlformats.org/officeDocument/2006/relationships/slideLayout" Target="../slideLayouts/slideLayout439.xml"/><Relationship Id="rId19" Type="http://schemas.openxmlformats.org/officeDocument/2006/relationships/slideLayout" Target="../slideLayouts/slideLayout448.xml"/><Relationship Id="rId31" Type="http://schemas.openxmlformats.org/officeDocument/2006/relationships/slideLayout" Target="../slideLayouts/slideLayout460.xml"/><Relationship Id="rId44" Type="http://schemas.openxmlformats.org/officeDocument/2006/relationships/slideLayout" Target="../slideLayouts/slideLayout473.xml"/><Relationship Id="rId52" Type="http://schemas.openxmlformats.org/officeDocument/2006/relationships/image" Target="../media/image1.emf"/><Relationship Id="rId4" Type="http://schemas.openxmlformats.org/officeDocument/2006/relationships/slideLayout" Target="../slideLayouts/slideLayout433.xml"/><Relationship Id="rId9" Type="http://schemas.openxmlformats.org/officeDocument/2006/relationships/slideLayout" Target="../slideLayouts/slideLayout438.xml"/><Relationship Id="rId14" Type="http://schemas.openxmlformats.org/officeDocument/2006/relationships/slideLayout" Target="../slideLayouts/slideLayout443.xml"/><Relationship Id="rId22" Type="http://schemas.openxmlformats.org/officeDocument/2006/relationships/slideLayout" Target="../slideLayouts/slideLayout451.xml"/><Relationship Id="rId27" Type="http://schemas.openxmlformats.org/officeDocument/2006/relationships/slideLayout" Target="../slideLayouts/slideLayout456.xml"/><Relationship Id="rId30" Type="http://schemas.openxmlformats.org/officeDocument/2006/relationships/slideLayout" Target="../slideLayouts/slideLayout459.xml"/><Relationship Id="rId35" Type="http://schemas.openxmlformats.org/officeDocument/2006/relationships/slideLayout" Target="../slideLayouts/slideLayout464.xml"/><Relationship Id="rId43" Type="http://schemas.openxmlformats.org/officeDocument/2006/relationships/slideLayout" Target="../slideLayouts/slideLayout472.xml"/><Relationship Id="rId48" Type="http://schemas.openxmlformats.org/officeDocument/2006/relationships/slideLayout" Target="../slideLayouts/slideLayout477.xml"/><Relationship Id="rId8" Type="http://schemas.openxmlformats.org/officeDocument/2006/relationships/slideLayout" Target="../slideLayouts/slideLayout437.xml"/><Relationship Id="rId51" Type="http://schemas.openxmlformats.org/officeDocument/2006/relationships/theme" Target="../theme/theme19.xml"/><Relationship Id="rId3" Type="http://schemas.openxmlformats.org/officeDocument/2006/relationships/slideLayout" Target="../slideLayouts/slideLayout432.xml"/><Relationship Id="rId12" Type="http://schemas.openxmlformats.org/officeDocument/2006/relationships/slideLayout" Target="../slideLayouts/slideLayout441.xml"/><Relationship Id="rId17" Type="http://schemas.openxmlformats.org/officeDocument/2006/relationships/slideLayout" Target="../slideLayouts/slideLayout446.xml"/><Relationship Id="rId25" Type="http://schemas.openxmlformats.org/officeDocument/2006/relationships/slideLayout" Target="../slideLayouts/slideLayout454.xml"/><Relationship Id="rId33" Type="http://schemas.openxmlformats.org/officeDocument/2006/relationships/slideLayout" Target="../slideLayouts/slideLayout462.xml"/><Relationship Id="rId38" Type="http://schemas.openxmlformats.org/officeDocument/2006/relationships/slideLayout" Target="../slideLayouts/slideLayout467.xml"/><Relationship Id="rId46" Type="http://schemas.openxmlformats.org/officeDocument/2006/relationships/slideLayout" Target="../slideLayouts/slideLayout475.xml"/><Relationship Id="rId20" Type="http://schemas.openxmlformats.org/officeDocument/2006/relationships/slideLayout" Target="../slideLayouts/slideLayout449.xml"/><Relationship Id="rId41" Type="http://schemas.openxmlformats.org/officeDocument/2006/relationships/slideLayout" Target="../slideLayouts/slideLayout470.xml"/><Relationship Id="rId1" Type="http://schemas.openxmlformats.org/officeDocument/2006/relationships/slideLayout" Target="../slideLayouts/slideLayout430.xml"/><Relationship Id="rId6" Type="http://schemas.openxmlformats.org/officeDocument/2006/relationships/slideLayout" Target="../slideLayouts/slideLayout4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87.xml"/><Relationship Id="rId13" Type="http://schemas.openxmlformats.org/officeDocument/2006/relationships/slideLayout" Target="../slideLayouts/slideLayout492.xml"/><Relationship Id="rId18" Type="http://schemas.openxmlformats.org/officeDocument/2006/relationships/slideLayout" Target="../slideLayouts/slideLayout497.xml"/><Relationship Id="rId26" Type="http://schemas.openxmlformats.org/officeDocument/2006/relationships/slideLayout" Target="../slideLayouts/slideLayout505.xml"/><Relationship Id="rId3" Type="http://schemas.openxmlformats.org/officeDocument/2006/relationships/slideLayout" Target="../slideLayouts/slideLayout482.xml"/><Relationship Id="rId21" Type="http://schemas.openxmlformats.org/officeDocument/2006/relationships/slideLayout" Target="../slideLayouts/slideLayout500.xml"/><Relationship Id="rId7" Type="http://schemas.openxmlformats.org/officeDocument/2006/relationships/slideLayout" Target="../slideLayouts/slideLayout486.xml"/><Relationship Id="rId12" Type="http://schemas.openxmlformats.org/officeDocument/2006/relationships/slideLayout" Target="../slideLayouts/slideLayout491.xml"/><Relationship Id="rId17" Type="http://schemas.openxmlformats.org/officeDocument/2006/relationships/slideLayout" Target="../slideLayouts/slideLayout496.xml"/><Relationship Id="rId25" Type="http://schemas.openxmlformats.org/officeDocument/2006/relationships/slideLayout" Target="../slideLayouts/slideLayout504.xml"/><Relationship Id="rId2" Type="http://schemas.openxmlformats.org/officeDocument/2006/relationships/slideLayout" Target="../slideLayouts/slideLayout481.xml"/><Relationship Id="rId16" Type="http://schemas.openxmlformats.org/officeDocument/2006/relationships/slideLayout" Target="../slideLayouts/slideLayout495.xml"/><Relationship Id="rId20" Type="http://schemas.openxmlformats.org/officeDocument/2006/relationships/slideLayout" Target="../slideLayouts/slideLayout499.xml"/><Relationship Id="rId29" Type="http://schemas.openxmlformats.org/officeDocument/2006/relationships/slideLayout" Target="../slideLayouts/slideLayout508.xml"/><Relationship Id="rId1" Type="http://schemas.openxmlformats.org/officeDocument/2006/relationships/slideLayout" Target="../slideLayouts/slideLayout480.xml"/><Relationship Id="rId6" Type="http://schemas.openxmlformats.org/officeDocument/2006/relationships/slideLayout" Target="../slideLayouts/slideLayout485.xml"/><Relationship Id="rId11" Type="http://schemas.openxmlformats.org/officeDocument/2006/relationships/slideLayout" Target="../slideLayouts/slideLayout490.xml"/><Relationship Id="rId24" Type="http://schemas.openxmlformats.org/officeDocument/2006/relationships/slideLayout" Target="../slideLayouts/slideLayout503.xml"/><Relationship Id="rId32" Type="http://schemas.openxmlformats.org/officeDocument/2006/relationships/theme" Target="../theme/theme20.xml"/><Relationship Id="rId5" Type="http://schemas.openxmlformats.org/officeDocument/2006/relationships/slideLayout" Target="../slideLayouts/slideLayout484.xml"/><Relationship Id="rId15" Type="http://schemas.openxmlformats.org/officeDocument/2006/relationships/slideLayout" Target="../slideLayouts/slideLayout494.xml"/><Relationship Id="rId23" Type="http://schemas.openxmlformats.org/officeDocument/2006/relationships/slideLayout" Target="../slideLayouts/slideLayout502.xml"/><Relationship Id="rId28" Type="http://schemas.openxmlformats.org/officeDocument/2006/relationships/slideLayout" Target="../slideLayouts/slideLayout507.xml"/><Relationship Id="rId10" Type="http://schemas.openxmlformats.org/officeDocument/2006/relationships/slideLayout" Target="../slideLayouts/slideLayout489.xml"/><Relationship Id="rId19" Type="http://schemas.openxmlformats.org/officeDocument/2006/relationships/slideLayout" Target="../slideLayouts/slideLayout498.xml"/><Relationship Id="rId31" Type="http://schemas.openxmlformats.org/officeDocument/2006/relationships/slideLayout" Target="../slideLayouts/slideLayout510.xml"/><Relationship Id="rId4" Type="http://schemas.openxmlformats.org/officeDocument/2006/relationships/slideLayout" Target="../slideLayouts/slideLayout483.xml"/><Relationship Id="rId9" Type="http://schemas.openxmlformats.org/officeDocument/2006/relationships/slideLayout" Target="../slideLayouts/slideLayout488.xml"/><Relationship Id="rId14" Type="http://schemas.openxmlformats.org/officeDocument/2006/relationships/slideLayout" Target="../slideLayouts/slideLayout493.xml"/><Relationship Id="rId22" Type="http://schemas.openxmlformats.org/officeDocument/2006/relationships/slideLayout" Target="../slideLayouts/slideLayout501.xml"/><Relationship Id="rId27" Type="http://schemas.openxmlformats.org/officeDocument/2006/relationships/slideLayout" Target="../slideLayouts/slideLayout506.xml"/><Relationship Id="rId30" Type="http://schemas.openxmlformats.org/officeDocument/2006/relationships/slideLayout" Target="../slideLayouts/slideLayout50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4.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image" Target="../media/image1.emf"/><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theme" Target="../theme/theme5.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8"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45" Type="http://schemas.openxmlformats.org/officeDocument/2006/relationships/theme" Target="../theme/theme6.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slideLayout" Target="../slideLayouts/slideLayout159.xml"/><Relationship Id="rId8" Type="http://schemas.openxmlformats.org/officeDocument/2006/relationships/slideLayout" Target="../slideLayouts/slideLayout124.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20" Type="http://schemas.openxmlformats.org/officeDocument/2006/relationships/slideLayout" Target="../slideLayouts/slideLayout136.xml"/><Relationship Id="rId41"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7.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image" Target="../media/image24.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theme" Target="../theme/theme8.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image" Target="../media/image37.png"/><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9" Type="http://schemas.openxmlformats.org/officeDocument/2006/relationships/slideLayout" Target="../slideLayouts/slideLayout241.xml"/><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50" Type="http://schemas.openxmlformats.org/officeDocument/2006/relationships/slideLayout" Target="../slideLayouts/slideLayout252.xml"/><Relationship Id="rId7" Type="http://schemas.openxmlformats.org/officeDocument/2006/relationships/slideLayout" Target="../slideLayouts/slideLayout20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9" Type="http://schemas.openxmlformats.org/officeDocument/2006/relationships/slideLayout" Target="../slideLayouts/slideLayout231.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53" Type="http://schemas.openxmlformats.org/officeDocument/2006/relationships/image" Target="../media/image1.emf"/><Relationship Id="rId5" Type="http://schemas.openxmlformats.org/officeDocument/2006/relationships/slideLayout" Target="../slideLayouts/slideLayout207.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theme" Target="../theme/theme9.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3" Type="http://schemas.openxmlformats.org/officeDocument/2006/relationships/slideLayout" Target="../slideLayouts/slideLayout205.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46" Type="http://schemas.openxmlformats.org/officeDocument/2006/relationships/slideLayout" Target="../slideLayouts/slideLayout24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36" Type="http://schemas.openxmlformats.org/officeDocument/2006/relationships/slideLayout" Target="../slideLayouts/slideLayout238.xml"/><Relationship Id="rId49" Type="http://schemas.openxmlformats.org/officeDocument/2006/relationships/slideLayout" Target="../slideLayouts/slideLayout2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ja-JP" altLang="en-US"/>
              <a:t>マスター タイトルの書式設定</a:t>
            </a:r>
            <a:endParaRPr lang="en-US"/>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srcRect l="762"/>
          <a:stretch/>
        </p:blipFill>
        <p:spPr>
          <a:xfrm rot="5400000">
            <a:off x="9700948" y="2900302"/>
            <a:ext cx="6994525" cy="1193925"/>
          </a:xfrm>
          <a:prstGeom prst="rect">
            <a:avLst/>
          </a:prstGeom>
        </p:spPr>
      </p:pic>
    </p:spTree>
    <p:extLst>
      <p:ext uri="{BB962C8B-B14F-4D97-AF65-F5344CB8AC3E}">
        <p14:creationId xmlns:p14="http://schemas.microsoft.com/office/powerpoint/2010/main" val="2415710629"/>
      </p:ext>
    </p:extLst>
  </p:cSld>
  <p:clrMap bg1="lt1" tx1="dk1" bg2="lt2" tx2="dk2" accent1="accent1" accent2="accent2" accent3="accent3" accent4="accent4" accent5="accent5" accent6="accent6" hlink="hlink" folHlink="folHlink"/>
  <p:sldLayoutIdLst>
    <p:sldLayoutId id="2147485463" r:id="rId1"/>
    <p:sldLayoutId id="2147485464" r:id="rId2"/>
    <p:sldLayoutId id="2147485465" r:id="rId3"/>
    <p:sldLayoutId id="2147485466" r:id="rId4"/>
    <p:sldLayoutId id="2147485467" r:id="rId5"/>
    <p:sldLayoutId id="2147485468" r:id="rId6"/>
    <p:sldLayoutId id="2147485469" r:id="rId7"/>
    <p:sldLayoutId id="2147485470" r:id="rId8"/>
    <p:sldLayoutId id="2147485471" r:id="rId9"/>
    <p:sldLayoutId id="2147485472" r:id="rId10"/>
    <p:sldLayoutId id="2147485473" r:id="rId11"/>
    <p:sldLayoutId id="2147485474" r:id="rId12"/>
    <p:sldLayoutId id="2147485475" r:id="rId13"/>
    <p:sldLayoutId id="2147485476" r:id="rId14"/>
    <p:sldLayoutId id="2147485477" r:id="rId15"/>
    <p:sldLayoutId id="2147485478" r:id="rId16"/>
    <p:sldLayoutId id="2147485479" r:id="rId17"/>
    <p:sldLayoutId id="2147485480" r:id="rId18"/>
    <p:sldLayoutId id="2147485481" r:id="rId19"/>
    <p:sldLayoutId id="2147485482" r:id="rId20"/>
    <p:sldLayoutId id="2147485483" r:id="rId21"/>
  </p:sldLayoutIdLst>
  <p:transition>
    <p:fade/>
  </p:transition>
  <p:hf hdr="0" ftr="0" dt="0"/>
  <p:txStyles>
    <p:titleStyle>
      <a:lvl1pPr algn="l" defTabSz="951121" rtl="0" eaLnBrk="1" latinLnBrk="0" hangingPunct="1">
        <a:lnSpc>
          <a:spcPct val="100000"/>
        </a:lnSpc>
        <a:spcBef>
          <a:spcPct val="0"/>
        </a:spcBef>
        <a:buNone/>
        <a:defRPr kumimoji="1" lang="en-US" sz="3672" b="0" kern="1200" cap="none" spc="-51" baseline="0" dirty="0" smtClean="0">
          <a:ln w="3175">
            <a:noFill/>
          </a:ln>
          <a:solidFill>
            <a:schemeClr val="tx1"/>
          </a:solidFill>
          <a:effectLst/>
          <a:latin typeface="Meiryo UI" panose="020B0604030504040204" pitchFamily="50" charset="-128"/>
          <a:ea typeface="Meiryo UI" panose="020B0604030504040204" pitchFamily="50" charset="-128"/>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56" kern="1200" spc="0" baseline="0">
          <a:solidFill>
            <a:schemeClr val="tx1"/>
          </a:solidFill>
          <a:latin typeface="Meiryo UI" panose="020B0604030504040204" pitchFamily="50" charset="-128"/>
          <a:ea typeface="Meiryo UI" panose="020B0604030504040204" pitchFamily="50" charset="-128"/>
          <a:cs typeface="Segoe UI" panose="020B05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40" kern="1200" spc="0" baseline="0">
          <a:solidFill>
            <a:schemeClr val="tx1"/>
          </a:solidFill>
          <a:latin typeface="Meiryo UI" panose="020B0604030504040204" pitchFamily="50" charset="-128"/>
          <a:ea typeface="Meiryo UI" panose="020B0604030504040204" pitchFamily="50" charset="-128"/>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32" kern="1200" spc="0" baseline="0">
          <a:solidFill>
            <a:schemeClr val="tx1"/>
          </a:solidFill>
          <a:latin typeface="Meiryo UI" panose="020B0604030504040204" pitchFamily="50" charset="-128"/>
          <a:ea typeface="Meiryo UI" panose="020B0604030504040204" pitchFamily="50" charset="-128"/>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28" kern="1200" spc="0" baseline="0">
          <a:solidFill>
            <a:schemeClr val="tx1"/>
          </a:solidFill>
          <a:latin typeface="Meiryo UI" panose="020B0604030504040204" pitchFamily="50" charset="-128"/>
          <a:ea typeface="Meiryo UI" panose="020B0604030504040204" pitchFamily="50" charset="-128"/>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28" kern="1200" spc="0" baseline="0">
          <a:solidFill>
            <a:schemeClr val="tx1"/>
          </a:solidFill>
          <a:latin typeface="Meiryo UI" panose="020B0604030504040204" pitchFamily="50" charset="-128"/>
          <a:ea typeface="Meiryo UI" panose="020B0604030504040204" pitchFamily="50" charset="-128"/>
          <a:cs typeface="+mn-cs"/>
        </a:defRPr>
      </a:lvl5pPr>
      <a:lvl6pPr marL="2615581" indent="-237781" algn="l" defTabSz="951121" rtl="0" eaLnBrk="1" latinLnBrk="0" hangingPunct="1">
        <a:spcBef>
          <a:spcPct val="20000"/>
        </a:spcBef>
        <a:buFont typeface="Arial" pitchFamily="34" charset="0"/>
        <a:buChar char="•"/>
        <a:defRPr kumimoji="1"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kumimoji="1"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kumimoji="1"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kumimoji="1" sz="2040" kern="1200">
          <a:solidFill>
            <a:schemeClr val="tx1"/>
          </a:solidFill>
          <a:latin typeface="+mn-lt"/>
          <a:ea typeface="+mn-ea"/>
          <a:cs typeface="+mn-cs"/>
        </a:defRPr>
      </a:lvl9pPr>
    </p:bodyStyle>
    <p:otherStyle>
      <a:defPPr>
        <a:defRPr lang="en-US"/>
      </a:defPPr>
      <a:lvl1pPr marL="0" algn="l" defTabSz="951121" rtl="0" eaLnBrk="1" latinLnBrk="0" hangingPunct="1">
        <a:defRPr kumimoji="1" sz="1836" kern="1200">
          <a:solidFill>
            <a:schemeClr val="tx1"/>
          </a:solidFill>
          <a:latin typeface="+mn-lt"/>
          <a:ea typeface="+mn-ea"/>
          <a:cs typeface="+mn-cs"/>
        </a:defRPr>
      </a:lvl1pPr>
      <a:lvl2pPr marL="475561" algn="l" defTabSz="951121" rtl="0" eaLnBrk="1" latinLnBrk="0" hangingPunct="1">
        <a:defRPr kumimoji="1" sz="1836" kern="1200">
          <a:solidFill>
            <a:schemeClr val="tx1"/>
          </a:solidFill>
          <a:latin typeface="+mn-lt"/>
          <a:ea typeface="+mn-ea"/>
          <a:cs typeface="+mn-cs"/>
        </a:defRPr>
      </a:lvl2pPr>
      <a:lvl3pPr marL="951121" algn="l" defTabSz="951121" rtl="0" eaLnBrk="1" latinLnBrk="0" hangingPunct="1">
        <a:defRPr kumimoji="1" sz="1836" kern="1200">
          <a:solidFill>
            <a:schemeClr val="tx1"/>
          </a:solidFill>
          <a:latin typeface="+mn-lt"/>
          <a:ea typeface="+mn-ea"/>
          <a:cs typeface="+mn-cs"/>
        </a:defRPr>
      </a:lvl3pPr>
      <a:lvl4pPr marL="1426681" algn="l" defTabSz="951121" rtl="0" eaLnBrk="1" latinLnBrk="0" hangingPunct="1">
        <a:defRPr kumimoji="1" sz="1836" kern="1200">
          <a:solidFill>
            <a:schemeClr val="tx1"/>
          </a:solidFill>
          <a:latin typeface="+mn-lt"/>
          <a:ea typeface="+mn-ea"/>
          <a:cs typeface="+mn-cs"/>
        </a:defRPr>
      </a:lvl4pPr>
      <a:lvl5pPr marL="1902242" algn="l" defTabSz="951121" rtl="0" eaLnBrk="1" latinLnBrk="0" hangingPunct="1">
        <a:defRPr kumimoji="1" sz="1836" kern="1200">
          <a:solidFill>
            <a:schemeClr val="tx1"/>
          </a:solidFill>
          <a:latin typeface="+mn-lt"/>
          <a:ea typeface="+mn-ea"/>
          <a:cs typeface="+mn-cs"/>
        </a:defRPr>
      </a:lvl5pPr>
      <a:lvl6pPr marL="2377803" algn="l" defTabSz="951121" rtl="0" eaLnBrk="1" latinLnBrk="0" hangingPunct="1">
        <a:defRPr kumimoji="1" sz="1836" kern="1200">
          <a:solidFill>
            <a:schemeClr val="tx1"/>
          </a:solidFill>
          <a:latin typeface="+mn-lt"/>
          <a:ea typeface="+mn-ea"/>
          <a:cs typeface="+mn-cs"/>
        </a:defRPr>
      </a:lvl6pPr>
      <a:lvl7pPr marL="2853363" algn="l" defTabSz="951121" rtl="0" eaLnBrk="1" latinLnBrk="0" hangingPunct="1">
        <a:defRPr kumimoji="1" sz="1836" kern="1200">
          <a:solidFill>
            <a:schemeClr val="tx1"/>
          </a:solidFill>
          <a:latin typeface="+mn-lt"/>
          <a:ea typeface="+mn-ea"/>
          <a:cs typeface="+mn-cs"/>
        </a:defRPr>
      </a:lvl7pPr>
      <a:lvl8pPr marL="3328923" algn="l" defTabSz="951121" rtl="0" eaLnBrk="1" latinLnBrk="0" hangingPunct="1">
        <a:defRPr kumimoji="1" sz="1836" kern="1200">
          <a:solidFill>
            <a:schemeClr val="tx1"/>
          </a:solidFill>
          <a:latin typeface="+mn-lt"/>
          <a:ea typeface="+mn-ea"/>
          <a:cs typeface="+mn-cs"/>
        </a:defRPr>
      </a:lvl8pPr>
      <a:lvl9pPr marL="3804484" algn="l" defTabSz="951121" rtl="0" eaLnBrk="1" latinLnBrk="0" hangingPunct="1">
        <a:defRPr kumimoji="1"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511479"/>
            <a:ext cx="11239464" cy="50224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067918509"/>
      </p:ext>
    </p:extLst>
  </p:cSld>
  <p:clrMap bg1="dk1" tx1="lt1" bg2="dk2" tx2="lt2" accent1="accent1" accent2="accent2" accent3="accent3" accent4="accent4" accent5="accent5" accent6="accent6" hlink="hlink" folHlink="folHlink"/>
  <p:sldLayoutIdLst>
    <p:sldLayoutId id="2147486424" r:id="rId1"/>
    <p:sldLayoutId id="2147486425" r:id="rId2"/>
    <p:sldLayoutId id="2147486426" r:id="rId3"/>
    <p:sldLayoutId id="2147486427" r:id="rId4"/>
    <p:sldLayoutId id="2147486428" r:id="rId5"/>
    <p:sldLayoutId id="2147486429" r:id="rId6"/>
    <p:sldLayoutId id="2147486430" r:id="rId7"/>
    <p:sldLayoutId id="2147486431" r:id="rId8"/>
    <p:sldLayoutId id="2147486432" r:id="rId9"/>
    <p:sldLayoutId id="2147486433" r:id="rId10"/>
    <p:sldLayoutId id="2147486434" r:id="rId11"/>
    <p:sldLayoutId id="2147486435" r:id="rId12"/>
    <p:sldLayoutId id="2147486436" r:id="rId13"/>
    <p:sldLayoutId id="2147486438" r:id="rId14"/>
    <p:sldLayoutId id="2147486439" r:id="rId15"/>
  </p:sldLayoutIdLst>
  <p:transition>
    <p:fade/>
  </p:transition>
  <p:hf sldNum="0" hdr="0" ftr="0" dt="0"/>
  <p:txStyles>
    <p:titleStyle>
      <a:lvl1pPr algn="l" defTabSz="951304" rtl="0" eaLnBrk="1" latinLnBrk="0" hangingPunct="1">
        <a:lnSpc>
          <a:spcPct val="100000"/>
        </a:lnSpc>
        <a:spcBef>
          <a:spcPct val="0"/>
        </a:spcBef>
        <a:buNone/>
        <a:defRPr lang="en-US" sz="3264"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304" tIns="91440" rIns="146304" bIns="91440" rtlCol="0" anchor="t">
            <a:noAutofit/>
          </a:bodyPr>
          <a:lstStyle/>
          <a:p>
            <a:r>
              <a:rPr lang="ja-JP" altLang="en-US"/>
              <a:t>マスター タイトルの書式設定</a:t>
            </a:r>
            <a:br>
              <a:rPr lang="en-US" altLang="ja-JP"/>
            </a:br>
            <a:endParaRPr lang="en-US"/>
          </a:p>
        </p:txBody>
      </p:sp>
      <p:sp>
        <p:nvSpPr>
          <p:cNvPr id="4" name="Text Placeholder 3"/>
          <p:cNvSpPr>
            <a:spLocks noGrp="1"/>
          </p:cNvSpPr>
          <p:nvPr>
            <p:ph type="body" idx="1"/>
          </p:nvPr>
        </p:nvSpPr>
        <p:spPr>
          <a:xfrm>
            <a:off x="274640" y="1302179"/>
            <a:ext cx="11887197" cy="2708434"/>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616163271"/>
      </p:ext>
    </p:extLst>
  </p:cSld>
  <p:clrMap bg1="lt1" tx1="dk1" bg2="lt2" tx2="dk2" accent1="accent1" accent2="accent2" accent3="accent3" accent4="accent4" accent5="accent5" accent6="accent6" hlink="hlink" folHlink="folHlink"/>
  <p:sldLayoutIdLst>
    <p:sldLayoutId id="2147486455" r:id="rId1"/>
    <p:sldLayoutId id="2147486456" r:id="rId2"/>
    <p:sldLayoutId id="2147486457" r:id="rId3"/>
    <p:sldLayoutId id="2147486458" r:id="rId4"/>
    <p:sldLayoutId id="2147486459" r:id="rId5"/>
    <p:sldLayoutId id="2147486460" r:id="rId6"/>
    <p:sldLayoutId id="2147486461" r:id="rId7"/>
    <p:sldLayoutId id="2147486462" r:id="rId8"/>
    <p:sldLayoutId id="2147486463" r:id="rId9"/>
    <p:sldLayoutId id="2147486464" r:id="rId10"/>
    <p:sldLayoutId id="2147486465" r:id="rId11"/>
    <p:sldLayoutId id="2147486466" r:id="rId12"/>
    <p:sldLayoutId id="2147486467" r:id="rId13"/>
    <p:sldLayoutId id="2147486468" r:id="rId14"/>
    <p:sldLayoutId id="2147486469" r:id="rId15"/>
    <p:sldLayoutId id="2147486470" r:id="rId16"/>
    <p:sldLayoutId id="2147486471" r:id="rId17"/>
    <p:sldLayoutId id="2147486472" r:id="rId18"/>
    <p:sldLayoutId id="2147486473" r:id="rId19"/>
    <p:sldLayoutId id="2147486474" r:id="rId20"/>
    <p:sldLayoutId id="2147486475" r:id="rId21"/>
    <p:sldLayoutId id="2147486476" r:id="rId22"/>
    <p:sldLayoutId id="2147486477" r:id="rId23"/>
    <p:sldLayoutId id="2147486478" r:id="rId24"/>
    <p:sldLayoutId id="2147486479" r:id="rId25"/>
    <p:sldLayoutId id="2147486480" r:id="rId26"/>
    <p:sldLayoutId id="2147486481" r:id="rId27"/>
    <p:sldLayoutId id="2147486482" r:id="rId28"/>
  </p:sldLayoutIdLst>
  <p:transition>
    <p:fade/>
  </p:transition>
  <p:txStyles>
    <p:titleStyle>
      <a:lvl1pPr algn="l" defTabSz="932715"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42891" marR="0" indent="-342891" algn="l" defTabSz="932715" rtl="0" eaLnBrk="1" fontAlgn="auto" latinLnBrk="0" hangingPunct="1">
        <a:lnSpc>
          <a:spcPct val="100000"/>
        </a:lnSpc>
        <a:spcBef>
          <a:spcPts val="600"/>
        </a:spcBef>
        <a:spcAft>
          <a:spcPts val="0"/>
        </a:spcAft>
        <a:buClrTx/>
        <a:buSzPct val="90000"/>
        <a:buFont typeface="Arial" pitchFamily="34" charset="0"/>
        <a:buChar char="•"/>
        <a:tabLst/>
        <a:defRPr kumimoji="1" sz="3600" kern="1200" spc="0" baseline="0">
          <a:gradFill>
            <a:gsLst>
              <a:gs pos="1250">
                <a:schemeClr val="tx1"/>
              </a:gs>
              <a:gs pos="100000">
                <a:schemeClr val="tx1"/>
              </a:gs>
            </a:gsLst>
            <a:lin ang="5400000" scaled="0"/>
          </a:gradFill>
          <a:latin typeface="+mn-lt"/>
          <a:ea typeface="+mn-ea"/>
          <a:cs typeface="+mn-cs"/>
        </a:defRPr>
      </a:lvl1pPr>
      <a:lvl2pPr marL="584183" marR="0" indent="-241292" algn="l" defTabSz="932715" rtl="0" eaLnBrk="1" fontAlgn="auto" latinLnBrk="0" hangingPunct="1">
        <a:lnSpc>
          <a:spcPct val="100000"/>
        </a:lnSpc>
        <a:spcBef>
          <a:spcPts val="600"/>
        </a:spcBef>
        <a:spcAft>
          <a:spcPts val="0"/>
        </a:spcAft>
        <a:buClrTx/>
        <a:buSzPct val="90000"/>
        <a:buFont typeface="Arial" pitchFamily="34" charset="0"/>
        <a:buChar char="•"/>
        <a:tabLst>
          <a:tab pos="1349335" algn="l"/>
        </a:tabLst>
        <a:defRPr kumimoji="1" sz="3200" kern="1200" spc="0" baseline="0">
          <a:gradFill>
            <a:gsLst>
              <a:gs pos="1250">
                <a:schemeClr val="tx1"/>
              </a:gs>
              <a:gs pos="100000">
                <a:schemeClr val="tx1"/>
              </a:gs>
            </a:gsLst>
            <a:lin ang="5400000" scaled="0"/>
          </a:gradFill>
          <a:latin typeface="+mn-lt"/>
          <a:ea typeface="+mn-ea"/>
          <a:cs typeface="+mn-cs"/>
        </a:defRPr>
      </a:lvl2pPr>
      <a:lvl3pPr marL="800077" marR="0"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kumimoji="1" sz="2800" kern="1200" spc="0" baseline="0">
          <a:gradFill>
            <a:gsLst>
              <a:gs pos="1250">
                <a:schemeClr val="tx1"/>
              </a:gs>
              <a:gs pos="100000">
                <a:schemeClr val="tx1"/>
              </a:gs>
            </a:gsLst>
            <a:lin ang="5400000" scaled="0"/>
          </a:gradFill>
          <a:latin typeface="+mn-lt"/>
          <a:ea typeface="+mn-ea"/>
          <a:cs typeface="+mn-cs"/>
        </a:defRPr>
      </a:lvl3pPr>
      <a:lvl4pPr marL="1028669" marR="0"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4pPr>
      <a:lvl5pPr marL="1257263" marR="0" indent="-228594" algn="l" defTabSz="932715"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4963" indent="-233179" algn="l" defTabSz="932715"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323" indent="-233179" algn="l" defTabSz="932715"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679" indent="-233179" algn="l" defTabSz="932715"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038" indent="-233179" algn="l" defTabSz="932715"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15" rtl="0" eaLnBrk="1" latinLnBrk="0" hangingPunct="1">
        <a:defRPr kumimoji="1" sz="1801" kern="1200">
          <a:solidFill>
            <a:schemeClr val="tx1"/>
          </a:solidFill>
          <a:latin typeface="+mn-lt"/>
          <a:ea typeface="+mn-ea"/>
          <a:cs typeface="+mn-cs"/>
        </a:defRPr>
      </a:lvl1pPr>
      <a:lvl2pPr marL="466357" algn="l" defTabSz="932715" rtl="0" eaLnBrk="1" latinLnBrk="0" hangingPunct="1">
        <a:defRPr kumimoji="1" sz="1801" kern="1200">
          <a:solidFill>
            <a:schemeClr val="tx1"/>
          </a:solidFill>
          <a:latin typeface="+mn-lt"/>
          <a:ea typeface="+mn-ea"/>
          <a:cs typeface="+mn-cs"/>
        </a:defRPr>
      </a:lvl2pPr>
      <a:lvl3pPr marL="932715" algn="l" defTabSz="932715" rtl="0" eaLnBrk="1" latinLnBrk="0" hangingPunct="1">
        <a:defRPr kumimoji="1" sz="1801" kern="1200">
          <a:solidFill>
            <a:schemeClr val="tx1"/>
          </a:solidFill>
          <a:latin typeface="+mn-lt"/>
          <a:ea typeface="+mn-ea"/>
          <a:cs typeface="+mn-cs"/>
        </a:defRPr>
      </a:lvl3pPr>
      <a:lvl4pPr marL="1399072" algn="l" defTabSz="932715" rtl="0" eaLnBrk="1" latinLnBrk="0" hangingPunct="1">
        <a:defRPr kumimoji="1" sz="1801" kern="1200">
          <a:solidFill>
            <a:schemeClr val="tx1"/>
          </a:solidFill>
          <a:latin typeface="+mn-lt"/>
          <a:ea typeface="+mn-ea"/>
          <a:cs typeface="+mn-cs"/>
        </a:defRPr>
      </a:lvl4pPr>
      <a:lvl5pPr marL="1865428" algn="l" defTabSz="932715" rtl="0" eaLnBrk="1" latinLnBrk="0" hangingPunct="1">
        <a:defRPr kumimoji="1" sz="1801" kern="1200">
          <a:solidFill>
            <a:schemeClr val="tx1"/>
          </a:solidFill>
          <a:latin typeface="+mn-lt"/>
          <a:ea typeface="+mn-ea"/>
          <a:cs typeface="+mn-cs"/>
        </a:defRPr>
      </a:lvl5pPr>
      <a:lvl6pPr marL="2331788" algn="l" defTabSz="932715" rtl="0" eaLnBrk="1" latinLnBrk="0" hangingPunct="1">
        <a:defRPr kumimoji="1" sz="1801" kern="1200">
          <a:solidFill>
            <a:schemeClr val="tx1"/>
          </a:solidFill>
          <a:latin typeface="+mn-lt"/>
          <a:ea typeface="+mn-ea"/>
          <a:cs typeface="+mn-cs"/>
        </a:defRPr>
      </a:lvl6pPr>
      <a:lvl7pPr marL="2798142" algn="l" defTabSz="932715" rtl="0" eaLnBrk="1" latinLnBrk="0" hangingPunct="1">
        <a:defRPr kumimoji="1" sz="1801" kern="1200">
          <a:solidFill>
            <a:schemeClr val="tx1"/>
          </a:solidFill>
          <a:latin typeface="+mn-lt"/>
          <a:ea typeface="+mn-ea"/>
          <a:cs typeface="+mn-cs"/>
        </a:defRPr>
      </a:lvl7pPr>
      <a:lvl8pPr marL="3264501" algn="l" defTabSz="932715" rtl="0" eaLnBrk="1" latinLnBrk="0" hangingPunct="1">
        <a:defRPr kumimoji="1" sz="1801" kern="1200">
          <a:solidFill>
            <a:schemeClr val="tx1"/>
          </a:solidFill>
          <a:latin typeface="+mn-lt"/>
          <a:ea typeface="+mn-ea"/>
          <a:cs typeface="+mn-cs"/>
        </a:defRPr>
      </a:lvl8pPr>
      <a:lvl9pPr marL="3730858" algn="l" defTabSz="932715" rtl="0" eaLnBrk="1" latinLnBrk="0" hangingPunct="1">
        <a:defRPr kumimoji="1"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8">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30">
          <p15:clr>
            <a:srgbClr val="5ACBF0"/>
          </p15:clr>
        </p15:guide>
        <p15:guide id="9" pos="4204">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8">
          <p15:clr>
            <a:srgbClr val="5ACBF0"/>
          </p15:clr>
        </p15:guide>
        <p15:guide id="25" orient="horz" pos="185">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8" y="233151"/>
            <a:ext cx="11382339" cy="762786"/>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27068" y="1492167"/>
            <a:ext cx="11382339" cy="494411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434763"/>
      </p:ext>
    </p:extLst>
  </p:cSld>
  <p:clrMap bg1="lt1" tx1="dk1" bg2="lt2" tx2="dk2" accent1="accent1" accent2="accent2" accent3="accent3" accent4="accent4" accent5="accent5" accent6="accent6" hlink="hlink" folHlink="folHlink"/>
  <p:sldLayoutIdLst>
    <p:sldLayoutId id="2147486484" r:id="rId1"/>
    <p:sldLayoutId id="2147486485" r:id="rId2"/>
    <p:sldLayoutId id="2147486486" r:id="rId3"/>
    <p:sldLayoutId id="2147486487" r:id="rId4"/>
    <p:sldLayoutId id="2147486488" r:id="rId5"/>
    <p:sldLayoutId id="2147486489" r:id="rId6"/>
    <p:sldLayoutId id="2147486490"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380" rtl="0" eaLnBrk="1" latinLnBrk="0" hangingPunct="1">
        <a:lnSpc>
          <a:spcPct val="90000"/>
        </a:lnSpc>
        <a:spcBef>
          <a:spcPct val="0"/>
        </a:spcBef>
        <a:buNone/>
        <a:defRPr lang="en-US" sz="5506"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mj-lt"/>
          <a:ea typeface="+mj-ea"/>
          <a:cs typeface="Arial" charset="0"/>
        </a:defRPr>
      </a:lvl1pPr>
    </p:titleStyle>
    <p:bodyStyle>
      <a:lvl1pPr marL="351276" indent="-351276" algn="l" defTabSz="932380"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485" indent="-348038" algn="l" defTabSz="932380"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693" indent="-351276" algn="l" defTabSz="932380"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49902" indent="-352895" algn="l" defTabSz="932380"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110" indent="-343181" algn="l" defTabSz="932380"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046"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23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42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61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380" rtl="0" eaLnBrk="1" latinLnBrk="0" hangingPunct="1">
        <a:defRPr sz="1836" kern="1200">
          <a:solidFill>
            <a:schemeClr val="tx1"/>
          </a:solidFill>
          <a:latin typeface="+mn-lt"/>
          <a:ea typeface="+mn-ea"/>
          <a:cs typeface="+mn-cs"/>
        </a:defRPr>
      </a:lvl1pPr>
      <a:lvl2pPr marL="466190" algn="l" defTabSz="932380" rtl="0" eaLnBrk="1" latinLnBrk="0" hangingPunct="1">
        <a:defRPr sz="1836" kern="1200">
          <a:solidFill>
            <a:schemeClr val="tx1"/>
          </a:solidFill>
          <a:latin typeface="+mn-lt"/>
          <a:ea typeface="+mn-ea"/>
          <a:cs typeface="+mn-cs"/>
        </a:defRPr>
      </a:lvl2pPr>
      <a:lvl3pPr marL="932380" algn="l" defTabSz="932380" rtl="0" eaLnBrk="1" latinLnBrk="0" hangingPunct="1">
        <a:defRPr sz="1836" kern="1200">
          <a:solidFill>
            <a:schemeClr val="tx1"/>
          </a:solidFill>
          <a:latin typeface="+mn-lt"/>
          <a:ea typeface="+mn-ea"/>
          <a:cs typeface="+mn-cs"/>
        </a:defRPr>
      </a:lvl3pPr>
      <a:lvl4pPr marL="1398571" algn="l" defTabSz="932380" rtl="0" eaLnBrk="1" latinLnBrk="0" hangingPunct="1">
        <a:defRPr sz="1836" kern="1200">
          <a:solidFill>
            <a:schemeClr val="tx1"/>
          </a:solidFill>
          <a:latin typeface="+mn-lt"/>
          <a:ea typeface="+mn-ea"/>
          <a:cs typeface="+mn-cs"/>
        </a:defRPr>
      </a:lvl4pPr>
      <a:lvl5pPr marL="1864761" algn="l" defTabSz="932380" rtl="0" eaLnBrk="1" latinLnBrk="0" hangingPunct="1">
        <a:defRPr sz="1836" kern="1200">
          <a:solidFill>
            <a:schemeClr val="tx1"/>
          </a:solidFill>
          <a:latin typeface="+mn-lt"/>
          <a:ea typeface="+mn-ea"/>
          <a:cs typeface="+mn-cs"/>
        </a:defRPr>
      </a:lvl5pPr>
      <a:lvl6pPr marL="2330951" algn="l" defTabSz="932380" rtl="0" eaLnBrk="1" latinLnBrk="0" hangingPunct="1">
        <a:defRPr sz="1836" kern="1200">
          <a:solidFill>
            <a:schemeClr val="tx1"/>
          </a:solidFill>
          <a:latin typeface="+mn-lt"/>
          <a:ea typeface="+mn-ea"/>
          <a:cs typeface="+mn-cs"/>
        </a:defRPr>
      </a:lvl6pPr>
      <a:lvl7pPr marL="2797140" algn="l" defTabSz="932380" rtl="0" eaLnBrk="1" latinLnBrk="0" hangingPunct="1">
        <a:defRPr sz="1836" kern="1200">
          <a:solidFill>
            <a:schemeClr val="tx1"/>
          </a:solidFill>
          <a:latin typeface="+mn-lt"/>
          <a:ea typeface="+mn-ea"/>
          <a:cs typeface="+mn-cs"/>
        </a:defRPr>
      </a:lvl7pPr>
      <a:lvl8pPr marL="3263330" algn="l" defTabSz="932380" rtl="0" eaLnBrk="1" latinLnBrk="0" hangingPunct="1">
        <a:defRPr sz="1836" kern="1200">
          <a:solidFill>
            <a:schemeClr val="tx1"/>
          </a:solidFill>
          <a:latin typeface="+mn-lt"/>
          <a:ea typeface="+mn-ea"/>
          <a:cs typeface="+mn-cs"/>
        </a:defRPr>
      </a:lvl8pPr>
      <a:lvl9pPr marL="3729520" algn="l" defTabSz="932380"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738664"/>
          </a:xfrm>
          <a:prstGeom prst="rect">
            <a:avLst/>
          </a:prstGeom>
        </p:spPr>
        <p:txBody>
          <a:bodyPr vert="horz" wrap="square" lIns="0" tIns="0" rIns="0" bIns="0" rtlCol="0" anchor="t">
            <a:spAutoFit/>
          </a:bodyPr>
          <a:lstStyle/>
          <a:p>
            <a:r>
              <a:rPr lang="ja-JP" altLang="en-US"/>
              <a:t>マスター タイトルの書式設定</a:t>
            </a:r>
            <a:endParaRPr lang="en-US"/>
          </a:p>
        </p:txBody>
      </p:sp>
      <p:sp>
        <p:nvSpPr>
          <p:cNvPr id="4" name="Text Placeholder 3"/>
          <p:cNvSpPr>
            <a:spLocks noGrp="1"/>
          </p:cNvSpPr>
          <p:nvPr userDrawn="1">
            <p:ph type="body" idx="1"/>
          </p:nvPr>
        </p:nvSpPr>
        <p:spPr>
          <a:xfrm>
            <a:off x="609599" y="1464080"/>
            <a:ext cx="11225779" cy="210519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1813692"/>
      </p:ext>
    </p:extLst>
  </p:cSld>
  <p:clrMap bg1="lt1" tx1="dk1" bg2="lt2" tx2="dk2" accent1="accent1" accent2="accent2" accent3="accent3" accent4="accent4" accent5="accent5" accent6="accent6" hlink="hlink" folHlink="folHlink"/>
  <p:sldLayoutIdLst>
    <p:sldLayoutId id="2147486554" r:id="rId1"/>
    <p:sldLayoutId id="2147486555" r:id="rId2"/>
    <p:sldLayoutId id="2147486556" r:id="rId3"/>
    <p:sldLayoutId id="2147486557" r:id="rId4"/>
    <p:sldLayoutId id="2147486558" r:id="rId5"/>
    <p:sldLayoutId id="2147486559" r:id="rId6"/>
    <p:sldLayoutId id="2147486560" r:id="rId7"/>
    <p:sldLayoutId id="2147486561" r:id="rId8"/>
    <p:sldLayoutId id="2147486562" r:id="rId9"/>
    <p:sldLayoutId id="2147486563" r:id="rId10"/>
    <p:sldLayoutId id="2147486564" r:id="rId11"/>
    <p:sldLayoutId id="2147486565" r:id="rId12"/>
    <p:sldLayoutId id="2147486566" r:id="rId13"/>
    <p:sldLayoutId id="2147486567" r:id="rId14"/>
    <p:sldLayoutId id="2147486568" r:id="rId15"/>
    <p:sldLayoutId id="2147486569" r:id="rId16"/>
    <p:sldLayoutId id="2147486570" r:id="rId17"/>
    <p:sldLayoutId id="2147486571" r:id="rId18"/>
    <p:sldLayoutId id="2147486572" r:id="rId19"/>
    <p:sldLayoutId id="2147486573" r:id="rId20"/>
    <p:sldLayoutId id="2147486574" r:id="rId21"/>
    <p:sldLayoutId id="2147486576" r:id="rId22"/>
    <p:sldLayoutId id="2147486577" r:id="rId23"/>
    <p:sldLayoutId id="2147486578" r:id="rId24"/>
    <p:sldLayoutId id="2147486579" r:id="rId25"/>
  </p:sldLayoutIdLst>
  <p:transition>
    <p:fade/>
  </p:transition>
  <p:hf sldNum="0" hdr="0" ftr="0" dt="0"/>
  <p:txStyles>
    <p:titleStyle>
      <a:lvl1pPr algn="ctr" defTabSz="951304" rtl="0" eaLnBrk="1" latinLnBrk="0" hangingPunct="1">
        <a:lnSpc>
          <a:spcPct val="100000"/>
        </a:lnSpc>
        <a:spcBef>
          <a:spcPct val="0"/>
        </a:spcBef>
        <a:buNone/>
        <a:defRPr kumimoji="1" lang="en-US" sz="48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3600" kern="1200" spc="0" baseline="0">
          <a:gradFill>
            <a:gsLst>
              <a:gs pos="1250">
                <a:schemeClr val="tx1"/>
              </a:gs>
              <a:gs pos="100000">
                <a:schemeClr val="tx1"/>
              </a:gs>
            </a:gsLst>
            <a:lin ang="5400000" scaled="0"/>
          </a:gradFill>
          <a:latin typeface="Meiryo UI" panose="020B0604030504040204" pitchFamily="50" charset="-128"/>
          <a:ea typeface="Meiryo UI" panose="020B0604030504040204" pitchFamily="50" charset="-128"/>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gradFill>
            <a:gsLst>
              <a:gs pos="1250">
                <a:schemeClr val="tx1"/>
              </a:gs>
              <a:gs pos="100000">
                <a:schemeClr val="tx1"/>
              </a:gs>
            </a:gsLst>
            <a:lin ang="5400000" scaled="0"/>
          </a:gradFill>
          <a:latin typeface="Meiryo UI" panose="020B0604030504040204" pitchFamily="50" charset="-128"/>
          <a:ea typeface="Meiryo UI" panose="020B0604030504040204" pitchFamily="50" charset="-128"/>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eiryo UI" panose="020B0604030504040204" pitchFamily="50" charset="-128"/>
          <a:ea typeface="Meiryo UI" panose="020B0604030504040204" pitchFamily="50" charset="-128"/>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800" kern="1200" spc="0" baseline="0">
          <a:gradFill>
            <a:gsLst>
              <a:gs pos="1250">
                <a:schemeClr val="tx1"/>
              </a:gs>
              <a:gs pos="100000">
                <a:schemeClr val="tx1"/>
              </a:gs>
            </a:gsLst>
            <a:lin ang="5400000" scaled="0"/>
          </a:gradFill>
          <a:latin typeface="Meiryo UI" panose="020B0604030504040204" pitchFamily="50" charset="-128"/>
          <a:ea typeface="Meiryo UI" panose="020B0604030504040204" pitchFamily="50" charset="-128"/>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800" kern="1200" spc="0" baseline="0">
          <a:gradFill>
            <a:gsLst>
              <a:gs pos="1250">
                <a:schemeClr val="tx1"/>
              </a:gs>
              <a:gs pos="100000">
                <a:schemeClr val="tx1"/>
              </a:gs>
            </a:gsLst>
            <a:lin ang="5400000" scaled="0"/>
          </a:gradFill>
          <a:latin typeface="Meiryo UI" panose="020B0604030504040204" pitchFamily="50" charset="-128"/>
          <a:ea typeface="Meiryo UI" panose="020B0604030504040204" pitchFamily="50" charset="-128"/>
          <a:cs typeface="+mn-cs"/>
        </a:defRPr>
      </a:lvl5pPr>
      <a:lvl6pPr marL="2616084" indent="-237826" algn="l" defTabSz="951304" rtl="0" eaLnBrk="1" latinLnBrk="0" hangingPunct="1">
        <a:spcBef>
          <a:spcPct val="20000"/>
        </a:spcBef>
        <a:buFont typeface="Arial" pitchFamily="34" charset="0"/>
        <a:buChar char="•"/>
        <a:defRPr kumimoji="1"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kumimoji="1"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kumimoji="1"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kumimoji="1" sz="2040" kern="1200">
          <a:solidFill>
            <a:schemeClr val="tx1"/>
          </a:solidFill>
          <a:latin typeface="+mn-lt"/>
          <a:ea typeface="+mn-ea"/>
          <a:cs typeface="+mn-cs"/>
        </a:defRPr>
      </a:lvl9pPr>
    </p:bodyStyle>
    <p:otherStyle>
      <a:defPPr>
        <a:defRPr lang="en-US"/>
      </a:defPPr>
      <a:lvl1pPr marL="0" algn="l" defTabSz="951304" rtl="0" eaLnBrk="1" latinLnBrk="0" hangingPunct="1">
        <a:defRPr kumimoji="1" sz="1836" kern="1200">
          <a:solidFill>
            <a:schemeClr val="tx1"/>
          </a:solidFill>
          <a:latin typeface="+mn-lt"/>
          <a:ea typeface="+mn-ea"/>
          <a:cs typeface="+mn-cs"/>
        </a:defRPr>
      </a:lvl1pPr>
      <a:lvl2pPr marL="475652" algn="l" defTabSz="951304" rtl="0" eaLnBrk="1" latinLnBrk="0" hangingPunct="1">
        <a:defRPr kumimoji="1" sz="1836" kern="1200">
          <a:solidFill>
            <a:schemeClr val="tx1"/>
          </a:solidFill>
          <a:latin typeface="+mn-lt"/>
          <a:ea typeface="+mn-ea"/>
          <a:cs typeface="+mn-cs"/>
        </a:defRPr>
      </a:lvl2pPr>
      <a:lvl3pPr marL="951304" algn="l" defTabSz="951304" rtl="0" eaLnBrk="1" latinLnBrk="0" hangingPunct="1">
        <a:defRPr kumimoji="1" sz="1836" kern="1200">
          <a:solidFill>
            <a:schemeClr val="tx1"/>
          </a:solidFill>
          <a:latin typeface="+mn-lt"/>
          <a:ea typeface="+mn-ea"/>
          <a:cs typeface="+mn-cs"/>
        </a:defRPr>
      </a:lvl3pPr>
      <a:lvl4pPr marL="1426955" algn="l" defTabSz="951304" rtl="0" eaLnBrk="1" latinLnBrk="0" hangingPunct="1">
        <a:defRPr kumimoji="1" sz="1836" kern="1200">
          <a:solidFill>
            <a:schemeClr val="tx1"/>
          </a:solidFill>
          <a:latin typeface="+mn-lt"/>
          <a:ea typeface="+mn-ea"/>
          <a:cs typeface="+mn-cs"/>
        </a:defRPr>
      </a:lvl4pPr>
      <a:lvl5pPr marL="1902607" algn="l" defTabSz="951304" rtl="0" eaLnBrk="1" latinLnBrk="0" hangingPunct="1">
        <a:defRPr kumimoji="1" sz="1836" kern="1200">
          <a:solidFill>
            <a:schemeClr val="tx1"/>
          </a:solidFill>
          <a:latin typeface="+mn-lt"/>
          <a:ea typeface="+mn-ea"/>
          <a:cs typeface="+mn-cs"/>
        </a:defRPr>
      </a:lvl5pPr>
      <a:lvl6pPr marL="2378260" algn="l" defTabSz="951304" rtl="0" eaLnBrk="1" latinLnBrk="0" hangingPunct="1">
        <a:defRPr kumimoji="1" sz="1836" kern="1200">
          <a:solidFill>
            <a:schemeClr val="tx1"/>
          </a:solidFill>
          <a:latin typeface="+mn-lt"/>
          <a:ea typeface="+mn-ea"/>
          <a:cs typeface="+mn-cs"/>
        </a:defRPr>
      </a:lvl6pPr>
      <a:lvl7pPr marL="2853911" algn="l" defTabSz="951304" rtl="0" eaLnBrk="1" latinLnBrk="0" hangingPunct="1">
        <a:defRPr kumimoji="1" sz="1836" kern="1200">
          <a:solidFill>
            <a:schemeClr val="tx1"/>
          </a:solidFill>
          <a:latin typeface="+mn-lt"/>
          <a:ea typeface="+mn-ea"/>
          <a:cs typeface="+mn-cs"/>
        </a:defRPr>
      </a:lvl7pPr>
      <a:lvl8pPr marL="3329562" algn="l" defTabSz="951304" rtl="0" eaLnBrk="1" latinLnBrk="0" hangingPunct="1">
        <a:defRPr kumimoji="1" sz="1836" kern="1200">
          <a:solidFill>
            <a:schemeClr val="tx1"/>
          </a:solidFill>
          <a:latin typeface="+mn-lt"/>
          <a:ea typeface="+mn-ea"/>
          <a:cs typeface="+mn-cs"/>
        </a:defRPr>
      </a:lvl8pPr>
      <a:lvl9pPr marL="3805215" algn="l" defTabSz="951304" rtl="0" eaLnBrk="1" latinLnBrk="0" hangingPunct="1">
        <a:defRPr kumimoji="1"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Click to edit Master text styles</a:t>
            </a:r>
            <a:r>
              <a:rPr lang="ja-JP" altLang="en-US"/>
              <a:t> 日本語</a:t>
            </a:r>
            <a:endParaRPr lang="en-US"/>
          </a:p>
          <a:p>
            <a:pPr lvl="1"/>
            <a:r>
              <a:rPr lang="en-US"/>
              <a:t>Second level</a:t>
            </a:r>
            <a:r>
              <a:rPr lang="ja-JP" altLang="en-US"/>
              <a:t> 第２レベル</a:t>
            </a:r>
            <a:endParaRPr lang="en-US"/>
          </a:p>
          <a:p>
            <a:pPr lvl="2"/>
            <a:r>
              <a:rPr lang="en-US"/>
              <a:t>Third level </a:t>
            </a:r>
            <a:r>
              <a:rPr lang="ja-JP" altLang="en-US"/>
              <a:t>第３レベル</a:t>
            </a:r>
            <a:endParaRPr lang="en-US"/>
          </a:p>
          <a:p>
            <a:pPr lvl="3"/>
            <a:r>
              <a:rPr lang="en-US"/>
              <a:t>Fourth Level</a:t>
            </a:r>
            <a:r>
              <a:rPr lang="ja-JP" altLang="en-US"/>
              <a:t> 第４レベル</a:t>
            </a:r>
            <a:endParaRPr lang="en-US"/>
          </a:p>
          <a:p>
            <a:pPr lvl="4"/>
            <a:r>
              <a:rPr lang="en-US"/>
              <a:t>Fifth Level</a:t>
            </a:r>
            <a:r>
              <a:rPr lang="ja-JP" altLang="en-US"/>
              <a:t> 第５レベル</a:t>
            </a:r>
            <a:endParaRPr lang="en-US"/>
          </a:p>
          <a:p>
            <a:pPr lvl="5"/>
            <a:r>
              <a:rPr lang="en-US"/>
              <a:t>6th Level </a:t>
            </a:r>
            <a:r>
              <a:rPr lang="ja-JP" altLang="en-US"/>
              <a:t>第６レベル</a:t>
            </a:r>
            <a:endParaRPr lang="en-US"/>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 </a:t>
            </a:r>
            <a:r>
              <a:rPr lang="ja-JP" altLang="en-US"/>
              <a:t>日本語</a:t>
            </a:r>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811274" y="205185"/>
            <a:ext cx="993434" cy="261117"/>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32323" rtl="0" eaLnBrk="1" fontAlgn="auto" latinLnBrk="0" hangingPunct="1">
              <a:lnSpc>
                <a:spcPct val="110000"/>
              </a:lnSpc>
              <a:spcBef>
                <a:spcPts val="612"/>
              </a:spcBef>
              <a:spcAft>
                <a:spcPts val="612"/>
              </a:spcAft>
              <a:buClr>
                <a:srgbClr val="414241"/>
              </a:buClr>
              <a:buSzPct val="120000"/>
              <a:buFontTx/>
              <a:buNone/>
              <a:tabLst/>
              <a:defRPr/>
            </a:pPr>
            <a:r>
              <a:rPr kumimoji="0" lang="en-US" sz="1122"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728656" y="16804"/>
            <a:ext cx="1076052" cy="7037620"/>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14" b="1" i="0">
                    <a:solidFill>
                      <a:schemeClr val="bg2"/>
                    </a:solidFill>
                    <a:latin typeface="Segoe UI Semibold" charset="0"/>
                    <a:ea typeface="Segoe UI Semibold" charset="0"/>
                    <a:cs typeface="Segoe UI Semibold" charset="0"/>
                  </a:rPr>
                  <a:t>R66 G66 B66</a:t>
                </a:r>
                <a:br>
                  <a:rPr lang="en-US" sz="714" b="1" i="0">
                    <a:solidFill>
                      <a:schemeClr val="bg2"/>
                    </a:solidFill>
                    <a:latin typeface="Segoe UI Semibold" charset="0"/>
                    <a:ea typeface="Segoe UI Semibold" charset="0"/>
                    <a:cs typeface="Segoe UI Semibold" charset="0"/>
                  </a:rPr>
                </a:br>
                <a:r>
                  <a:rPr lang="tr-TR" sz="714" b="1" i="0">
                    <a:solidFill>
                      <a:schemeClr val="bg2"/>
                    </a:solidFill>
                    <a:latin typeface="Segoe UI Semibold" charset="0"/>
                    <a:ea typeface="Segoe UI Semibold" charset="0"/>
                    <a:cs typeface="Segoe UI Semibold" charset="0"/>
                  </a:rPr>
                  <a:t>424242</a:t>
                </a:r>
                <a:endParaRPr lang="en-US" sz="714"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14" b="1" i="0">
                    <a:solidFill>
                      <a:schemeClr val="bg2"/>
                    </a:solidFill>
                    <a:latin typeface="Segoe UI Semibold" charset="0"/>
                    <a:ea typeface="Segoe UI Semibold" charset="0"/>
                    <a:cs typeface="Segoe UI Semibold" charset="0"/>
                  </a:rPr>
                  <a:t>R0 G120 B215</a:t>
                </a:r>
                <a:br>
                  <a:rPr lang="en-US" sz="714" b="1" i="0">
                    <a:solidFill>
                      <a:schemeClr val="bg2"/>
                    </a:solidFill>
                    <a:latin typeface="Segoe UI Semibold" charset="0"/>
                    <a:ea typeface="Segoe UI Semibold" charset="0"/>
                    <a:cs typeface="Segoe UI Semibold" charset="0"/>
                  </a:rPr>
                </a:br>
                <a:r>
                  <a:rPr lang="tr-TR" sz="714" b="1" i="0">
                    <a:solidFill>
                      <a:schemeClr val="bg2"/>
                    </a:solidFill>
                    <a:latin typeface="Segoe UI Semibold" charset="0"/>
                    <a:ea typeface="Segoe UI Semibold" charset="0"/>
                    <a:cs typeface="Segoe UI Semibold" charset="0"/>
                  </a:rPr>
                  <a:t>0078D7</a:t>
                </a:r>
                <a:endParaRPr lang="en-US" sz="714"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bg2"/>
                    </a:solidFill>
                    <a:latin typeface="Segoe UI Semibold" charset="0"/>
                    <a:ea typeface="Segoe UI Semibold" charset="0"/>
                    <a:cs typeface="Segoe UI Semibold" charset="0"/>
                  </a:rPr>
                  <a:t>R0 G138 B249</a:t>
                </a:r>
                <a:br>
                  <a:rPr lang="en-US" sz="714" b="1" i="0">
                    <a:solidFill>
                      <a:schemeClr val="bg2"/>
                    </a:solidFill>
                    <a:latin typeface="Segoe UI Semibold" charset="0"/>
                    <a:ea typeface="Segoe UI Semibold" charset="0"/>
                    <a:cs typeface="Segoe UI Semibold" charset="0"/>
                  </a:rPr>
                </a:br>
                <a:r>
                  <a:rPr lang="is-IS" sz="714" b="1" i="0">
                    <a:solidFill>
                      <a:schemeClr val="bg2"/>
                    </a:solidFill>
                    <a:latin typeface="Segoe UI Semibold" charset="0"/>
                    <a:ea typeface="Segoe UI Semibold" charset="0"/>
                    <a:cs typeface="Segoe UI Semibold" charset="0"/>
                  </a:rPr>
                  <a:t>008AF9</a:t>
                </a:r>
                <a:endParaRPr lang="en-US" sz="714"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a:solidFill>
                      <a:schemeClr val="tx2"/>
                    </a:solidFill>
                    <a:latin typeface="Segoe UI Semibold" charset="0"/>
                    <a:ea typeface="Segoe UI Semibold" charset="0"/>
                    <a:cs typeface="Segoe UI Semibold" charset="0"/>
                  </a:rPr>
                  <a:t>R77 G176 B255</a:t>
                </a:r>
                <a:br>
                  <a:rPr lang="en-US" sz="714" b="1" i="0">
                    <a:solidFill>
                      <a:schemeClr val="tx2"/>
                    </a:solidFill>
                    <a:latin typeface="Segoe UI Semibold" charset="0"/>
                    <a:ea typeface="Segoe UI Semibold" charset="0"/>
                    <a:cs typeface="Segoe UI Semibold" charset="0"/>
                  </a:rPr>
                </a:br>
                <a:r>
                  <a:rPr lang="cs-CZ" sz="714" b="1" i="0">
                    <a:solidFill>
                      <a:schemeClr val="tx2"/>
                    </a:solidFill>
                    <a:latin typeface="Segoe UI Semibold" charset="0"/>
                    <a:ea typeface="Segoe UI Semibold" charset="0"/>
                    <a:cs typeface="Segoe UI Semibold" charset="0"/>
                  </a:rPr>
                  <a:t>4DB0FF</a:t>
                </a:r>
                <a:endParaRPr lang="en-US" sz="714"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R148 G208 B255</a:t>
                </a:r>
                <a:br>
                  <a:rPr lang="en-US" sz="714" b="1" i="0">
                    <a:solidFill>
                      <a:schemeClr val="tx2"/>
                    </a:solidFill>
                    <a:latin typeface="Segoe UI Semibold" charset="0"/>
                    <a:ea typeface="Segoe UI Semibold" charset="0"/>
                    <a:cs typeface="Segoe UI Semibold" charset="0"/>
                  </a:rPr>
                </a:br>
                <a:r>
                  <a:rPr lang="en-US" sz="714"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a:solidFill>
                    <a:schemeClr val="tx2"/>
                  </a:solidFill>
                  <a:latin typeface="Segoe UI Semibold" charset="0"/>
                  <a:ea typeface="Segoe UI Semibold" charset="0"/>
                  <a:cs typeface="Segoe UI Semibold" charset="0"/>
                </a:rPr>
                <a:t>R177 G214 B242</a:t>
              </a:r>
              <a:br>
                <a:rPr lang="en-US" sz="714" b="1" i="0">
                  <a:solidFill>
                    <a:schemeClr val="tx2"/>
                  </a:solidFill>
                  <a:latin typeface="Segoe UI Semibold" charset="0"/>
                  <a:ea typeface="Segoe UI Semibold" charset="0"/>
                  <a:cs typeface="Segoe UI Semibold" charset="0"/>
                </a:rPr>
              </a:br>
              <a:r>
                <a:rPr lang="en-US" sz="714"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R217 G217 B217</a:t>
                </a:r>
                <a:br>
                  <a:rPr lang="en-US" sz="714" b="1" i="0">
                    <a:solidFill>
                      <a:schemeClr val="tx2"/>
                    </a:solidFill>
                    <a:latin typeface="Segoe UI Semibold" charset="0"/>
                    <a:ea typeface="Segoe UI Semibold" charset="0"/>
                    <a:cs typeface="Segoe UI Semibold" charset="0"/>
                  </a:rPr>
                </a:br>
                <a:r>
                  <a:rPr lang="en-US" sz="714"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bg2"/>
                    </a:solidFill>
                    <a:latin typeface="Segoe UI Semibold" charset="0"/>
                    <a:ea typeface="Segoe UI Semibold" charset="0"/>
                    <a:cs typeface="Segoe UI Semibold" charset="0"/>
                  </a:rPr>
                  <a:t>R3 G90 B160</a:t>
                </a:r>
                <a:br>
                  <a:rPr lang="en-US" sz="714" b="1" i="0">
                    <a:solidFill>
                      <a:schemeClr val="bg2"/>
                    </a:solidFill>
                    <a:latin typeface="Segoe UI Semibold" charset="0"/>
                    <a:ea typeface="Segoe UI Semibold" charset="0"/>
                    <a:cs typeface="Segoe UI Semibold" charset="0"/>
                  </a:rPr>
                </a:br>
                <a:r>
                  <a:rPr lang="en-US" sz="714"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bg2"/>
                    </a:solidFill>
                    <a:latin typeface="Segoe UI Semibold" charset="0"/>
                    <a:ea typeface="Segoe UI Semibold" charset="0"/>
                    <a:cs typeface="Segoe UI Semibold" charset="0"/>
                  </a:rPr>
                  <a:t>R121 G121 B121</a:t>
                </a:r>
                <a:br>
                  <a:rPr lang="en-US" sz="714" b="1" i="0">
                    <a:solidFill>
                      <a:schemeClr val="bg2"/>
                    </a:solidFill>
                    <a:latin typeface="Segoe UI Semibold" charset="0"/>
                    <a:ea typeface="Segoe UI Semibold" charset="0"/>
                    <a:cs typeface="Segoe UI Semibold" charset="0"/>
                  </a:rPr>
                </a:br>
                <a:r>
                  <a:rPr lang="fi-FI" sz="714" b="1" i="0">
                    <a:solidFill>
                      <a:schemeClr val="bg2"/>
                    </a:solidFill>
                    <a:latin typeface="Segoe UI Semibold" charset="0"/>
                    <a:ea typeface="Segoe UI Semibold" charset="0"/>
                    <a:cs typeface="Segoe UI Semibold" charset="0"/>
                  </a:rPr>
                  <a:t>797979</a:t>
                </a:r>
                <a:endParaRPr lang="en-US" sz="714"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14" b="1" i="0">
                    <a:solidFill>
                      <a:schemeClr val="tx2"/>
                    </a:solidFill>
                    <a:latin typeface="Segoe UI Semibold" charset="0"/>
                    <a:ea typeface="Segoe UI Semibold" charset="0"/>
                    <a:cs typeface="Segoe UI Semibold" charset="0"/>
                  </a:rPr>
                  <a:t>R233 G233 B233</a:t>
                </a:r>
                <a:br>
                  <a:rPr lang="en-US" sz="714" b="1" i="0">
                    <a:solidFill>
                      <a:schemeClr val="tx2"/>
                    </a:solidFill>
                    <a:latin typeface="Segoe UI Semibold" charset="0"/>
                    <a:ea typeface="Segoe UI Semibold" charset="0"/>
                    <a:cs typeface="Segoe UI Semibold" charset="0"/>
                  </a:rPr>
                </a:br>
                <a:r>
                  <a:rPr lang="en-US" sz="714"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12513552"/>
      </p:ext>
    </p:extLst>
  </p:cSld>
  <p:clrMap bg1="dk1" tx1="lt1" bg2="dk2" tx2="lt2" accent1="accent1" accent2="accent2" accent3="accent3" accent4="accent4" accent5="accent5" accent6="accent6" hlink="hlink" folHlink="folHlink"/>
  <p:sldLayoutIdLst>
    <p:sldLayoutId id="2147486581" r:id="rId1"/>
    <p:sldLayoutId id="2147486582" r:id="rId2"/>
    <p:sldLayoutId id="2147486583" r:id="rId3"/>
    <p:sldLayoutId id="2147486584" r:id="rId4"/>
    <p:sldLayoutId id="2147486585" r:id="rId5"/>
    <p:sldLayoutId id="2147486586" r:id="rId6"/>
    <p:sldLayoutId id="2147486587" r:id="rId7"/>
    <p:sldLayoutId id="2147486588" r:id="rId8"/>
    <p:sldLayoutId id="2147486589" r:id="rId9"/>
    <p:sldLayoutId id="2147486590" r:id="rId10"/>
    <p:sldLayoutId id="2147486591" r:id="rId11"/>
    <p:sldLayoutId id="2147486592" r:id="rId12"/>
    <p:sldLayoutId id="2147486593" r:id="rId13"/>
    <p:sldLayoutId id="2147486594" r:id="rId14"/>
    <p:sldLayoutId id="2147486595" r:id="rId15"/>
    <p:sldLayoutId id="2147486596" r:id="rId16"/>
    <p:sldLayoutId id="2147486597" r:id="rId17"/>
    <p:sldLayoutId id="2147486598" r:id="rId18"/>
    <p:sldLayoutId id="2147486599" r:id="rId19"/>
    <p:sldLayoutId id="2147486600" r:id="rId20"/>
    <p:sldLayoutId id="2147486601" r:id="rId21"/>
    <p:sldLayoutId id="2147486602" r:id="rId22"/>
    <p:sldLayoutId id="214748660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panose="020B0702040204020203" pitchFamily="34" charset="0"/>
          <a:ea typeface="Yu Gothic UI Semibold" panose="020B0700000000000000" pitchFamily="50" charset="-128"/>
          <a:cs typeface="Segoe UI Semibold" panose="020B0702040204020203" pitchFamily="34"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panose="020B0702040204020203" pitchFamily="34" charset="0"/>
          <a:ea typeface="Yu Gothic UI Semibold" panose="020B0700000000000000" pitchFamily="50" charset="-128"/>
          <a:cs typeface="Segoe UI Semibold" panose="020B0702040204020203" pitchFamily="34"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mn-lt"/>
          <a:ea typeface="Yu Gothic UI" panose="020B0500000000000000" pitchFamily="50" charset="-128"/>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mn-lt"/>
          <a:ea typeface="Yu Gothic UI" panose="020B0500000000000000" pitchFamily="50" charset="-128"/>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panose="020B0502040204020203" pitchFamily="34" charset="0"/>
          <a:ea typeface="Yu Gothic UI" panose="020B0500000000000000" pitchFamily="50" charset="-128"/>
          <a:cs typeface="Segoe UI" panose="020B0502040204020203" pitchFamily="34" charset="0"/>
        </a:defRPr>
      </a:lvl4pPr>
      <a:lvl5pPr marL="1185822" indent="-198177" algn="l" defTabSz="932323" rtl="0" eaLnBrk="1" latinLnBrk="0" hangingPunct="1">
        <a:lnSpc>
          <a:spcPct val="110000"/>
        </a:lnSpc>
        <a:spcBef>
          <a:spcPts val="510"/>
        </a:spcBef>
        <a:buClr>
          <a:schemeClr val="tx1"/>
        </a:buClr>
        <a:buFont typeface="Arial"/>
        <a:buChar char="•"/>
        <a:defRPr lang="en-US" sz="1632" b="0" i="0" kern="1200" dirty="0">
          <a:solidFill>
            <a:schemeClr val="tx1"/>
          </a:solidFill>
          <a:effectLst/>
          <a:latin typeface="Segoe UI" panose="020B0502040204020203" pitchFamily="34" charset="0"/>
          <a:ea typeface="Yu Gothic UI" panose="020B0500000000000000" pitchFamily="50" charset="-128"/>
          <a:cs typeface="Segoe UI" panose="020B0502040204020203" pitchFamily="34" charset="0"/>
        </a:defRPr>
      </a:lvl5pPr>
      <a:lvl6pPr marL="191106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Segoe UI" panose="020B0502040204020203" pitchFamily="34" charset="0"/>
          <a:ea typeface="Yu Gothic UI" panose="020B0500000000000000" pitchFamily="50" charset="-128"/>
          <a:cs typeface="Segoe UI" panose="020B0502040204020203" pitchFamily="34" charset="0"/>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725885127"/>
      </p:ext>
    </p:extLst>
  </p:cSld>
  <p:clrMap bg1="lt1" tx1="dk1" bg2="lt2" tx2="dk2" accent1="accent1" accent2="accent2" accent3="accent3" accent4="accent4" accent5="accent5" accent6="accent6" hlink="hlink" folHlink="folHlink"/>
  <p:sldLayoutIdLst>
    <p:sldLayoutId id="2147486605" r:id="rId1"/>
    <p:sldLayoutId id="2147486606" r:id="rId2"/>
    <p:sldLayoutId id="2147486607" r:id="rId3"/>
    <p:sldLayoutId id="2147486608" r:id="rId4"/>
    <p:sldLayoutId id="2147486609" r:id="rId5"/>
    <p:sldLayoutId id="2147486610" r:id="rId6"/>
    <p:sldLayoutId id="2147486611" r:id="rId7"/>
    <p:sldLayoutId id="2147486612" r:id="rId8"/>
    <p:sldLayoutId id="2147486613" r:id="rId9"/>
    <p:sldLayoutId id="2147486614" r:id="rId10"/>
    <p:sldLayoutId id="2147486615" r:id="rId11"/>
    <p:sldLayoutId id="2147486616" r:id="rId12"/>
    <p:sldLayoutId id="2147486617" r:id="rId13"/>
    <p:sldLayoutId id="2147486618" r:id="rId14"/>
    <p:sldLayoutId id="2147486619"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ja-JP" altLang="en-US"/>
              <a:t>マスター タイトルの書式設定</a:t>
            </a:r>
            <a:endParaRPr lang="en-US" dirty="0"/>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793351655"/>
      </p:ext>
    </p:extLst>
  </p:cSld>
  <p:clrMap bg1="lt1" tx1="dk1" bg2="lt2" tx2="dk2" accent1="accent1" accent2="accent2" accent3="accent3" accent4="accent4" accent5="accent5" accent6="accent6" hlink="hlink" folHlink="folHlink"/>
  <p:sldLayoutIdLst>
    <p:sldLayoutId id="2147486621" r:id="rId1"/>
    <p:sldLayoutId id="2147486622" r:id="rId2"/>
    <p:sldLayoutId id="2147486623" r:id="rId3"/>
    <p:sldLayoutId id="2147486624" r:id="rId4"/>
  </p:sldLayoutIdLst>
  <p:transition>
    <p:fade/>
  </p:transition>
  <p:hf hdr="0" ftr="0" dt="0"/>
  <p:txStyles>
    <p:titleStyle>
      <a:lvl1pPr algn="l" defTabSz="932384" rtl="0" eaLnBrk="1" latinLnBrk="0" hangingPunct="1">
        <a:lnSpc>
          <a:spcPct val="90000"/>
        </a:lnSpc>
        <a:spcBef>
          <a:spcPct val="0"/>
        </a:spcBef>
        <a:buNone/>
        <a:defRPr kumimoji="1"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kumimoji="1"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384" rtl="0" eaLnBrk="1" latinLnBrk="0" hangingPunct="1">
        <a:defRPr kumimoji="1" sz="1800" kern="1200">
          <a:solidFill>
            <a:schemeClr val="tx1"/>
          </a:solidFill>
          <a:latin typeface="+mn-lt"/>
          <a:ea typeface="+mn-ea"/>
          <a:cs typeface="+mn-cs"/>
        </a:defRPr>
      </a:lvl1pPr>
      <a:lvl2pPr marL="466191" algn="l" defTabSz="932384" rtl="0" eaLnBrk="1" latinLnBrk="0" hangingPunct="1">
        <a:defRPr kumimoji="1" sz="1800" kern="1200">
          <a:solidFill>
            <a:schemeClr val="tx1"/>
          </a:solidFill>
          <a:latin typeface="+mn-lt"/>
          <a:ea typeface="+mn-ea"/>
          <a:cs typeface="+mn-cs"/>
        </a:defRPr>
      </a:lvl2pPr>
      <a:lvl3pPr marL="932384" algn="l" defTabSz="932384" rtl="0" eaLnBrk="1" latinLnBrk="0" hangingPunct="1">
        <a:defRPr kumimoji="1" sz="1800" kern="1200">
          <a:solidFill>
            <a:schemeClr val="tx1"/>
          </a:solidFill>
          <a:latin typeface="+mn-lt"/>
          <a:ea typeface="+mn-ea"/>
          <a:cs typeface="+mn-cs"/>
        </a:defRPr>
      </a:lvl3pPr>
      <a:lvl4pPr marL="1398576" algn="l" defTabSz="932384" rtl="0" eaLnBrk="1" latinLnBrk="0" hangingPunct="1">
        <a:defRPr kumimoji="1" sz="1800" kern="1200">
          <a:solidFill>
            <a:schemeClr val="tx1"/>
          </a:solidFill>
          <a:latin typeface="+mn-lt"/>
          <a:ea typeface="+mn-ea"/>
          <a:cs typeface="+mn-cs"/>
        </a:defRPr>
      </a:lvl4pPr>
      <a:lvl5pPr marL="1864768" algn="l" defTabSz="932384" rtl="0" eaLnBrk="1" latinLnBrk="0" hangingPunct="1">
        <a:defRPr kumimoji="1" sz="1800" kern="1200">
          <a:solidFill>
            <a:schemeClr val="tx1"/>
          </a:solidFill>
          <a:latin typeface="+mn-lt"/>
          <a:ea typeface="+mn-ea"/>
          <a:cs typeface="+mn-cs"/>
        </a:defRPr>
      </a:lvl5pPr>
      <a:lvl6pPr marL="2330960" algn="l" defTabSz="932384" rtl="0" eaLnBrk="1" latinLnBrk="0" hangingPunct="1">
        <a:defRPr kumimoji="1" sz="1800" kern="1200">
          <a:solidFill>
            <a:schemeClr val="tx1"/>
          </a:solidFill>
          <a:latin typeface="+mn-lt"/>
          <a:ea typeface="+mn-ea"/>
          <a:cs typeface="+mn-cs"/>
        </a:defRPr>
      </a:lvl6pPr>
      <a:lvl7pPr marL="2797152" algn="l" defTabSz="932384" rtl="0" eaLnBrk="1" latinLnBrk="0" hangingPunct="1">
        <a:defRPr kumimoji="1" sz="1800" kern="1200">
          <a:solidFill>
            <a:schemeClr val="tx1"/>
          </a:solidFill>
          <a:latin typeface="+mn-lt"/>
          <a:ea typeface="+mn-ea"/>
          <a:cs typeface="+mn-cs"/>
        </a:defRPr>
      </a:lvl7pPr>
      <a:lvl8pPr marL="3263343" algn="l" defTabSz="932384" rtl="0" eaLnBrk="1" latinLnBrk="0" hangingPunct="1">
        <a:defRPr kumimoji="1" sz="1800" kern="1200">
          <a:solidFill>
            <a:schemeClr val="tx1"/>
          </a:solidFill>
          <a:latin typeface="+mn-lt"/>
          <a:ea typeface="+mn-ea"/>
          <a:cs typeface="+mn-cs"/>
        </a:defRPr>
      </a:lvl8pPr>
      <a:lvl9pPr marL="3729537" algn="l" defTabSz="932384"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284">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292">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3055889"/>
      </p:ext>
    </p:extLst>
  </p:cSld>
  <p:clrMap bg1="lt1" tx1="dk1" bg2="lt2" tx2="dk2" accent1="accent1" accent2="accent2" accent3="accent3" accent4="accent4" accent5="accent5" accent6="accent6" hlink="hlink" folHlink="folHlink"/>
  <p:sldLayoutIdLst>
    <p:sldLayoutId id="2147486626" r:id="rId1"/>
    <p:sldLayoutId id="2147486627" r:id="rId2"/>
    <p:sldLayoutId id="2147486628" r:id="rId3"/>
    <p:sldLayoutId id="2147486629" r:id="rId4"/>
    <p:sldLayoutId id="2147486630" r:id="rId5"/>
    <p:sldLayoutId id="2147486631" r:id="rId6"/>
    <p:sldLayoutId id="2147486632" r:id="rId7"/>
    <p:sldLayoutId id="2147486633" r:id="rId8"/>
    <p:sldLayoutId id="2147486634" r:id="rId9"/>
    <p:sldLayoutId id="2147486635" r:id="rId10"/>
    <p:sldLayoutId id="2147486636" r:id="rId11"/>
    <p:sldLayoutId id="2147486637" r:id="rId12"/>
    <p:sldLayoutId id="2147486638" r:id="rId13"/>
    <p:sldLayoutId id="2147486639" r:id="rId14"/>
    <p:sldLayoutId id="2147486640" r:id="rId15"/>
    <p:sldLayoutId id="2147486641" r:id="rId16"/>
    <p:sldLayoutId id="2147486642" r:id="rId17"/>
    <p:sldLayoutId id="2147486643" r:id="rId18"/>
    <p:sldLayoutId id="2147486644" r:id="rId19"/>
    <p:sldLayoutId id="2147486645" r:id="rId20"/>
    <p:sldLayoutId id="2147486646" r:id="rId21"/>
    <p:sldLayoutId id="2147486647" r:id="rId22"/>
    <p:sldLayoutId id="2147486648" r:id="rId23"/>
    <p:sldLayoutId id="2147486649" r:id="rId24"/>
    <p:sldLayoutId id="2147486650" r:id="rId25"/>
    <p:sldLayoutId id="2147486651" r:id="rId26"/>
    <p:sldLayoutId id="2147486652" r:id="rId27"/>
    <p:sldLayoutId id="2147486655" r:id="rId28"/>
    <p:sldLayoutId id="2147486776" r:id="rId2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9086987"/>
      </p:ext>
    </p:extLst>
  </p:cSld>
  <p:clrMap bg1="lt1" tx1="dk1" bg2="lt2" tx2="dk2" accent1="accent1" accent2="accent2" accent3="accent3" accent4="accent4" accent5="accent5" accent6="accent6" hlink="hlink" folHlink="folHlink"/>
  <p:sldLayoutIdLst>
    <p:sldLayoutId id="2147486661" r:id="rId1"/>
    <p:sldLayoutId id="2147486662" r:id="rId2"/>
    <p:sldLayoutId id="2147486663" r:id="rId3"/>
    <p:sldLayoutId id="2147486664" r:id="rId4"/>
    <p:sldLayoutId id="2147486665" r:id="rId5"/>
    <p:sldLayoutId id="2147486666" r:id="rId6"/>
    <p:sldLayoutId id="2147486667" r:id="rId7"/>
    <p:sldLayoutId id="2147486668" r:id="rId8"/>
    <p:sldLayoutId id="2147486669" r:id="rId9"/>
    <p:sldLayoutId id="2147486670" r:id="rId10"/>
    <p:sldLayoutId id="2147486671" r:id="rId11"/>
    <p:sldLayoutId id="2147486672" r:id="rId12"/>
    <p:sldLayoutId id="2147486673" r:id="rId13"/>
    <p:sldLayoutId id="2147486674" r:id="rId14"/>
    <p:sldLayoutId id="2147486675" r:id="rId15"/>
    <p:sldLayoutId id="2147486676" r:id="rId16"/>
    <p:sldLayoutId id="2147486677" r:id="rId17"/>
    <p:sldLayoutId id="2147486678" r:id="rId18"/>
    <p:sldLayoutId id="2147486679" r:id="rId19"/>
    <p:sldLayoutId id="2147486680" r:id="rId20"/>
    <p:sldLayoutId id="2147486681" r:id="rId21"/>
    <p:sldLayoutId id="2147486682" r:id="rId22"/>
    <p:sldLayoutId id="2147486683" r:id="rId23"/>
    <p:sldLayoutId id="2147486684" r:id="rId24"/>
    <p:sldLayoutId id="2147486685" r:id="rId25"/>
    <p:sldLayoutId id="2147486686" r:id="rId26"/>
    <p:sldLayoutId id="2147486687" r:id="rId27"/>
    <p:sldLayoutId id="2147486688" r:id="rId28"/>
    <p:sldLayoutId id="2147486689" r:id="rId29"/>
    <p:sldLayoutId id="2147486690" r:id="rId3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46362873"/>
      </p:ext>
    </p:extLst>
  </p:cSld>
  <p:clrMap bg1="lt1" tx1="dk1" bg2="lt2" tx2="dk2" accent1="accent1" accent2="accent2" accent3="accent3" accent4="accent4" accent5="accent5" accent6="accent6" hlink="hlink" folHlink="folHlink"/>
  <p:sldLayoutIdLst>
    <p:sldLayoutId id="2147486692" r:id="rId1"/>
    <p:sldLayoutId id="2147486693" r:id="rId2"/>
    <p:sldLayoutId id="2147486694" r:id="rId3"/>
    <p:sldLayoutId id="2147486695" r:id="rId4"/>
    <p:sldLayoutId id="2147486696" r:id="rId5"/>
    <p:sldLayoutId id="2147486697" r:id="rId6"/>
    <p:sldLayoutId id="2147486698" r:id="rId7"/>
    <p:sldLayoutId id="2147486699" r:id="rId8"/>
    <p:sldLayoutId id="2147486700" r:id="rId9"/>
    <p:sldLayoutId id="2147486701" r:id="rId10"/>
    <p:sldLayoutId id="2147486702" r:id="rId11"/>
    <p:sldLayoutId id="2147486703" r:id="rId12"/>
    <p:sldLayoutId id="2147486704" r:id="rId13"/>
    <p:sldLayoutId id="2147486705" r:id="rId14"/>
    <p:sldLayoutId id="2147486706" r:id="rId15"/>
    <p:sldLayoutId id="2147486707" r:id="rId16"/>
    <p:sldLayoutId id="2147486708" r:id="rId17"/>
    <p:sldLayoutId id="2147486709" r:id="rId18"/>
    <p:sldLayoutId id="2147486710" r:id="rId19"/>
    <p:sldLayoutId id="2147486711" r:id="rId20"/>
    <p:sldLayoutId id="2147486712" r:id="rId21"/>
    <p:sldLayoutId id="2147486713" r:id="rId22"/>
    <p:sldLayoutId id="2147486714" r:id="rId23"/>
    <p:sldLayoutId id="2147486715" r:id="rId24"/>
    <p:sldLayoutId id="2147486716" r:id="rId25"/>
    <p:sldLayoutId id="2147486717" r:id="rId26"/>
    <p:sldLayoutId id="2147486718" r:id="rId27"/>
    <p:sldLayoutId id="2147486719" r:id="rId28"/>
    <p:sldLayoutId id="2147486720" r:id="rId29"/>
    <p:sldLayoutId id="2147486721" r:id="rId30"/>
    <p:sldLayoutId id="2147486722" r:id="rId31"/>
    <p:sldLayoutId id="2147486723" r:id="rId32"/>
    <p:sldLayoutId id="2147486724" r:id="rId33"/>
    <p:sldLayoutId id="2147486725" r:id="rId34"/>
    <p:sldLayoutId id="2147486726" r:id="rId35"/>
    <p:sldLayoutId id="2147486727" r:id="rId36"/>
    <p:sldLayoutId id="2147486728" r:id="rId37"/>
    <p:sldLayoutId id="2147486729" r:id="rId38"/>
    <p:sldLayoutId id="2147486730" r:id="rId39"/>
    <p:sldLayoutId id="2147486731" r:id="rId40"/>
    <p:sldLayoutId id="2147486732" r:id="rId41"/>
    <p:sldLayoutId id="2147486735" r:id="rId42"/>
    <p:sldLayoutId id="2147486736" r:id="rId43"/>
    <p:sldLayoutId id="2147486737" r:id="rId44"/>
    <p:sldLayoutId id="2147486738" r:id="rId45"/>
    <p:sldLayoutId id="2147486739" r:id="rId46"/>
    <p:sldLayoutId id="2147486740" r:id="rId47"/>
    <p:sldLayoutId id="2147486741" r:id="rId48"/>
    <p:sldLayoutId id="2147486742" r:id="rId49"/>
    <p:sldLayoutId id="2147486743" r:id="rId5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87190975"/>
      </p:ext>
    </p:extLst>
  </p:cSld>
  <p:clrMap bg1="lt1" tx1="dk1" bg2="lt2" tx2="dk2" accent1="accent1" accent2="accent2" accent3="accent3" accent4="accent4" accent5="accent5" accent6="accent6" hlink="hlink" folHlink="folHlink"/>
  <p:sldLayoutIdLst>
    <p:sldLayoutId id="2147485486" r:id="rId1"/>
    <p:sldLayoutId id="2147485487" r:id="rId2"/>
    <p:sldLayoutId id="2147485488" r:id="rId3"/>
    <p:sldLayoutId id="2147485489" r:id="rId4"/>
    <p:sldLayoutId id="2147485490" r:id="rId5"/>
    <p:sldLayoutId id="2147485491" r:id="rId6"/>
    <p:sldLayoutId id="2147485492" r:id="rId7"/>
    <p:sldLayoutId id="2147485493" r:id="rId8"/>
    <p:sldLayoutId id="2147485494" r:id="rId9"/>
    <p:sldLayoutId id="2147485495" r:id="rId10"/>
    <p:sldLayoutId id="2147485496" r:id="rId11"/>
    <p:sldLayoutId id="2147485497" r:id="rId12"/>
    <p:sldLayoutId id="2147485498" r:id="rId13"/>
    <p:sldLayoutId id="2147485499" r:id="rId14"/>
    <p:sldLayoutId id="2147485500" r:id="rId15"/>
    <p:sldLayoutId id="2147485501" r:id="rId16"/>
    <p:sldLayoutId id="2147485502" r:id="rId17"/>
    <p:sldLayoutId id="2147485503" r:id="rId18"/>
    <p:sldLayoutId id="2147485504" r:id="rId19"/>
    <p:sldLayoutId id="2147485505" r:id="rId2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7466993"/>
      </p:ext>
    </p:extLst>
  </p:cSld>
  <p:clrMap bg1="lt1" tx1="dk1" bg2="lt2" tx2="dk2" accent1="accent1" accent2="accent2" accent3="accent3" accent4="accent4" accent5="accent5" accent6="accent6" hlink="hlink" folHlink="folHlink"/>
  <p:sldLayoutIdLst>
    <p:sldLayoutId id="2147486745" r:id="rId1"/>
    <p:sldLayoutId id="2147486746" r:id="rId2"/>
    <p:sldLayoutId id="2147486747" r:id="rId3"/>
    <p:sldLayoutId id="2147486748" r:id="rId4"/>
    <p:sldLayoutId id="2147486749" r:id="rId5"/>
    <p:sldLayoutId id="2147486750" r:id="rId6"/>
    <p:sldLayoutId id="2147486751" r:id="rId7"/>
    <p:sldLayoutId id="2147486752" r:id="rId8"/>
    <p:sldLayoutId id="2147486753" r:id="rId9"/>
    <p:sldLayoutId id="2147486754" r:id="rId10"/>
    <p:sldLayoutId id="2147486755" r:id="rId11"/>
    <p:sldLayoutId id="2147486756" r:id="rId12"/>
    <p:sldLayoutId id="2147486757" r:id="rId13"/>
    <p:sldLayoutId id="2147486758" r:id="rId14"/>
    <p:sldLayoutId id="2147486759" r:id="rId15"/>
    <p:sldLayoutId id="2147486760" r:id="rId16"/>
    <p:sldLayoutId id="2147486761" r:id="rId17"/>
    <p:sldLayoutId id="2147486762" r:id="rId18"/>
    <p:sldLayoutId id="2147486763" r:id="rId19"/>
    <p:sldLayoutId id="2147486764" r:id="rId20"/>
    <p:sldLayoutId id="2147486765" r:id="rId21"/>
    <p:sldLayoutId id="2147486766" r:id="rId22"/>
    <p:sldLayoutId id="2147486767" r:id="rId23"/>
    <p:sldLayoutId id="2147486768" r:id="rId24"/>
    <p:sldLayoutId id="2147486769" r:id="rId25"/>
    <p:sldLayoutId id="2147486770" r:id="rId26"/>
    <p:sldLayoutId id="2147486771" r:id="rId27"/>
    <p:sldLayoutId id="2147486772" r:id="rId28"/>
    <p:sldLayoutId id="2147486773" r:id="rId29"/>
    <p:sldLayoutId id="2147486774" r:id="rId30"/>
    <p:sldLayoutId id="2147486775" r:id="rId3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7127714"/>
      </p:ext>
    </p:extLst>
  </p:cSld>
  <p:clrMap bg1="lt1" tx1="dk1" bg2="lt2" tx2="dk2" accent1="accent1" accent2="accent2" accent3="accent3" accent4="accent4" accent5="accent5" accent6="accent6" hlink="hlink" folHlink="folHlink"/>
  <p:sldLayoutIdLst>
    <p:sldLayoutId id="2147485507" r:id="rId1"/>
    <p:sldLayoutId id="2147485508" r:id="rId2"/>
    <p:sldLayoutId id="2147485509" r:id="rId3"/>
    <p:sldLayoutId id="2147485510" r:id="rId4"/>
    <p:sldLayoutId id="2147485511" r:id="rId5"/>
    <p:sldLayoutId id="2147485512" r:id="rId6"/>
    <p:sldLayoutId id="2147485513" r:id="rId7"/>
    <p:sldLayoutId id="2147485514" r:id="rId8"/>
    <p:sldLayoutId id="2147485515" r:id="rId9"/>
    <p:sldLayoutId id="2147485516" r:id="rId10"/>
    <p:sldLayoutId id="2147485517" r:id="rId11"/>
    <p:sldLayoutId id="2147485518" r:id="rId12"/>
    <p:sldLayoutId id="2147485519" r:id="rId13"/>
    <p:sldLayoutId id="2147485520" r:id="rId14"/>
    <p:sldLayoutId id="2147485521" r:id="rId15"/>
    <p:sldLayoutId id="2147485522" r:id="rId16"/>
    <p:sldLayoutId id="2147485523" r:id="rId17"/>
    <p:sldLayoutId id="2147485524" r:id="rId18"/>
    <p:sldLayoutId id="2147485525" r:id="rId19"/>
    <p:sldLayoutId id="2147485526" r:id="rId20"/>
    <p:sldLayoutId id="2147485527" r:id="rId21"/>
    <p:sldLayoutId id="2147485528" r:id="rId22"/>
    <p:sldLayoutId id="2147485529" r:id="rId23"/>
    <p:sldLayoutId id="2147485530" r:id="rId24"/>
    <p:sldLayoutId id="2147485531" r:id="rId25"/>
    <p:sldLayoutId id="2147485532" r:id="rId26"/>
    <p:sldLayoutId id="2147485533" r:id="rId27"/>
    <p:sldLayoutId id="2147485534" r:id="rId28"/>
    <p:sldLayoutId id="2147485535" r:id="rId2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B8F20BD7-AD65-48EF-8906-BEAF01160501}"/>
              </a:ext>
            </a:extLst>
          </p:cNvPr>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7CA4CB56-F70C-4CF9-B288-A64C7134E5C1}" type="slidenum">
              <a:rPr kumimoji="1" lang="ja-JP" altLang="en-US" smtClean="0"/>
              <a:t>‹#›</a:t>
            </a:fld>
            <a:endParaRPr kumimoji="1" lang="ja-JP" altLang="en-US"/>
          </a:p>
        </p:txBody>
      </p:sp>
      <p:sp>
        <p:nvSpPr>
          <p:cNvPr id="7" name="Title 1">
            <a:extLst>
              <a:ext uri="{FF2B5EF4-FFF2-40B4-BE49-F238E27FC236}">
                <a16:creationId xmlns:a16="http://schemas.microsoft.com/office/drawing/2014/main" id="{712A0B00-FED9-42B0-937A-E4C3FD4EB9DF}"/>
              </a:ext>
            </a:extLst>
          </p:cNvPr>
          <p:cNvSpPr txBox="1">
            <a:spLocks/>
          </p:cNvSpPr>
          <p:nvPr userDrawn="1"/>
        </p:nvSpPr>
        <p:spPr>
          <a:xfrm>
            <a:off x="0" y="-731"/>
            <a:ext cx="12436475" cy="917575"/>
          </a:xfrm>
          <a:prstGeom prst="rect">
            <a:avLst/>
          </a:prstGeom>
          <a:solidFill>
            <a:srgbClr val="0072C6"/>
          </a:solidFill>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en-US" altLang="ja-JP" sz="3264">
              <a:solidFill>
                <a:schemeClr val="bg1"/>
              </a:solidFill>
            </a:endParaRPr>
          </a:p>
        </p:txBody>
      </p:sp>
      <p:sp>
        <p:nvSpPr>
          <p:cNvPr id="8" name="コンテンツ プレースホルダー 2">
            <a:extLst>
              <a:ext uri="{FF2B5EF4-FFF2-40B4-BE49-F238E27FC236}">
                <a16:creationId xmlns:a16="http://schemas.microsoft.com/office/drawing/2014/main" id="{6C357284-972C-41D8-8264-D7998EA4EE47}"/>
              </a:ext>
            </a:extLst>
          </p:cNvPr>
          <p:cNvSpPr txBox="1">
            <a:spLocks/>
          </p:cNvSpPr>
          <p:nvPr userDrawn="1"/>
        </p:nvSpPr>
        <p:spPr>
          <a:xfrm>
            <a:off x="374342" y="1260852"/>
            <a:ext cx="11382339" cy="4923497"/>
          </a:xfrm>
          <a:prstGeom prst="rect">
            <a:avLst/>
          </a:prstGeom>
        </p:spPr>
        <p:txBody>
          <a:bodyPr vert="horz" wrap="square" lIns="149217" tIns="93260" rIns="149217" bIns="9326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endParaRPr kumimoji="1" lang="en-US" altLang="ja-JP" sz="2856">
              <a:gradFill>
                <a:gsLst>
                  <a:gs pos="1250">
                    <a:srgbClr val="505050"/>
                  </a:gs>
                  <a:gs pos="100000">
                    <a:srgbClr val="505050"/>
                  </a:gs>
                </a:gsLst>
                <a:lin ang="5400000" scaled="0"/>
              </a:gradFill>
              <a:latin typeface="Yu Gothic UI" panose="020B0500000000000000" pitchFamily="50" charset="-128"/>
              <a:ea typeface="Yu Gothic UI" panose="020B0500000000000000" pitchFamily="50" charset="-128"/>
            </a:endParaRPr>
          </a:p>
          <a:p>
            <a:pPr lvl="1" indent="-342834"/>
            <a:endParaRPr kumimoji="1" lang="en-US" altLang="ja-JP" sz="2040">
              <a:gradFill>
                <a:gsLst>
                  <a:gs pos="1250">
                    <a:srgbClr val="505050"/>
                  </a:gs>
                  <a:gs pos="100000">
                    <a:srgbClr val="505050"/>
                  </a:gs>
                </a:gsLst>
                <a:lin ang="5400000" scaled="0"/>
              </a:gradFill>
              <a:latin typeface="Yu Gothic UI" panose="020B0500000000000000" pitchFamily="50" charset="-128"/>
              <a:ea typeface="Yu Gothic UI" panose="020B0500000000000000" pitchFamily="50" charset="-128"/>
            </a:endParaRPr>
          </a:p>
          <a:p>
            <a:pPr lvl="1" indent="-342834"/>
            <a:endParaRPr kumimoji="1" lang="en-US" altLang="ja-JP" sz="2040">
              <a:gradFill>
                <a:gsLst>
                  <a:gs pos="1250">
                    <a:srgbClr val="505050"/>
                  </a:gs>
                  <a:gs pos="100000">
                    <a:srgbClr val="505050"/>
                  </a:gs>
                </a:gsLst>
                <a:lin ang="5400000" scaled="0"/>
              </a:gradFill>
              <a:latin typeface="Yu Gothic UI" panose="020B0500000000000000" pitchFamily="50" charset="-128"/>
              <a:ea typeface="Yu Gothic UI" panose="020B0500000000000000" pitchFamily="50" charset="-128"/>
            </a:endParaRPr>
          </a:p>
          <a:p>
            <a:endParaRPr kumimoji="1" lang="en-US" altLang="ja-JP" sz="2856">
              <a:gradFill>
                <a:gsLst>
                  <a:gs pos="1250">
                    <a:srgbClr val="505050"/>
                  </a:gs>
                  <a:gs pos="100000">
                    <a:srgbClr val="505050"/>
                  </a:gs>
                </a:gsLst>
                <a:lin ang="5400000" scaled="0"/>
              </a:gradFill>
              <a:latin typeface="Yu Gothic UI" panose="020B0500000000000000" pitchFamily="50" charset="-128"/>
              <a:ea typeface="Yu Gothic UI" panose="020B0500000000000000" pitchFamily="50" charset="-128"/>
            </a:endParaRPr>
          </a:p>
          <a:p>
            <a:pPr lvl="1"/>
            <a:endParaRPr kumimoji="1" lang="en-US" altLang="ja-JP" sz="2040">
              <a:gradFill>
                <a:gsLst>
                  <a:gs pos="1250">
                    <a:srgbClr val="505050"/>
                  </a:gs>
                  <a:gs pos="100000">
                    <a:srgbClr val="505050"/>
                  </a:gs>
                </a:gsLst>
                <a:lin ang="5400000" scaled="0"/>
              </a:gradFill>
              <a:latin typeface="Yu Gothic UI" panose="020B0500000000000000" pitchFamily="50" charset="-128"/>
              <a:ea typeface="Yu Gothic UI" panose="020B0500000000000000" pitchFamily="50" charset="-128"/>
            </a:endParaRPr>
          </a:p>
        </p:txBody>
      </p:sp>
      <p:sp>
        <p:nvSpPr>
          <p:cNvPr id="5" name="タイトル 1">
            <a:extLst>
              <a:ext uri="{FF2B5EF4-FFF2-40B4-BE49-F238E27FC236}">
                <a16:creationId xmlns:a16="http://schemas.microsoft.com/office/drawing/2014/main" id="{B6B304DA-79FA-4C53-833A-9B6CCCB543D0}"/>
              </a:ext>
            </a:extLst>
          </p:cNvPr>
          <p:cNvSpPr txBox="1">
            <a:spLocks/>
          </p:cNvSpPr>
          <p:nvPr userDrawn="1"/>
        </p:nvSpPr>
        <p:spPr>
          <a:xfrm>
            <a:off x="108819" y="101091"/>
            <a:ext cx="12220249" cy="718470"/>
          </a:xfrm>
          <a:prstGeom prst="rect">
            <a:avLst/>
          </a:prstGeom>
        </p:spPr>
        <p:txBody>
          <a:bodyPr/>
          <a:lstStyle>
            <a:lvl1pPr algn="l" defTabSz="914400" rtl="0" eaLnBrk="1" latinLnBrk="0" hangingPunct="1">
              <a:lnSpc>
                <a:spcPct val="90000"/>
              </a:lnSpc>
              <a:spcBef>
                <a:spcPct val="0"/>
              </a:spcBef>
              <a:buNone/>
              <a:defRPr kumimoji="1" sz="4000" kern="1200">
                <a:solidFill>
                  <a:schemeClr val="bg1"/>
                </a:solidFill>
                <a:latin typeface="Yu Gothic UI" panose="020B0500000000000000" pitchFamily="50" charset="-128"/>
                <a:ea typeface="Yu Gothic UI" panose="020B0500000000000000" pitchFamily="50" charset="-128"/>
                <a:cs typeface="+mj-cs"/>
              </a:defRPr>
            </a:lvl1pPr>
          </a:lstStyle>
          <a:p>
            <a:endParaRPr lang="ja-JP" altLang="en-US" sz="4080"/>
          </a:p>
        </p:txBody>
      </p:sp>
    </p:spTree>
    <p:extLst>
      <p:ext uri="{BB962C8B-B14F-4D97-AF65-F5344CB8AC3E}">
        <p14:creationId xmlns:p14="http://schemas.microsoft.com/office/powerpoint/2010/main" val="431822032"/>
      </p:ext>
    </p:extLst>
  </p:cSld>
  <p:clrMap bg1="lt1" tx1="dk1" bg2="lt2" tx2="dk2" accent1="accent1" accent2="accent2" accent3="accent3" accent4="accent4" accent5="accent5" accent6="accent6" hlink="hlink" folHlink="folHlink"/>
  <p:sldLayoutIdLst>
    <p:sldLayoutId id="2147485537" r:id="rId1"/>
    <p:sldLayoutId id="2147485538" r:id="rId2"/>
    <p:sldLayoutId id="2147485539" r:id="rId3"/>
    <p:sldLayoutId id="2147485540" r:id="rId4"/>
    <p:sldLayoutId id="2147485541" r:id="rId5"/>
    <p:sldLayoutId id="2147485542" r:id="rId6"/>
    <p:sldLayoutId id="2147485543" r:id="rId7"/>
    <p:sldLayoutId id="2147485545" r:id="rId8"/>
    <p:sldLayoutId id="2147485546" r:id="rId9"/>
    <p:sldLayoutId id="2147485547" r:id="rId10"/>
    <p:sldLayoutId id="2147485548" r:id="rId11"/>
    <p:sldLayoutId id="2147485549" r:id="rId12"/>
    <p:sldLayoutId id="2147485550" r:id="rId13"/>
    <p:sldLayoutId id="2147485551" r:id="rId14"/>
  </p:sldLayoutIdLst>
  <p:hf hdr="0" ftr="0" dt="0"/>
  <p:txStyles>
    <p:titleStyle>
      <a:lvl1pPr algn="l" defTabSz="932597" rtl="0" eaLnBrk="1" latinLnBrk="0" hangingPunct="1">
        <a:lnSpc>
          <a:spcPct val="90000"/>
        </a:lnSpc>
        <a:spcBef>
          <a:spcPct val="0"/>
        </a:spcBef>
        <a:buNone/>
        <a:defRPr kumimoji="1"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kumimoji="1"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kumimoji="1"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kumimoji="1"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9pPr>
    </p:bodyStyle>
    <p:otherStyle>
      <a:defPPr>
        <a:defRPr lang="ja-JP"/>
      </a:defPPr>
      <a:lvl1pPr marL="0" algn="l" defTabSz="932597" rtl="0" eaLnBrk="1" latinLnBrk="0" hangingPunct="1">
        <a:defRPr kumimoji="1" sz="1836" kern="1200">
          <a:solidFill>
            <a:schemeClr val="tx1"/>
          </a:solidFill>
          <a:latin typeface="+mn-lt"/>
          <a:ea typeface="+mn-ea"/>
          <a:cs typeface="+mn-cs"/>
        </a:defRPr>
      </a:lvl1pPr>
      <a:lvl2pPr marL="466298" algn="l" defTabSz="932597" rtl="0" eaLnBrk="1" latinLnBrk="0" hangingPunct="1">
        <a:defRPr kumimoji="1" sz="1836" kern="1200">
          <a:solidFill>
            <a:schemeClr val="tx1"/>
          </a:solidFill>
          <a:latin typeface="+mn-lt"/>
          <a:ea typeface="+mn-ea"/>
          <a:cs typeface="+mn-cs"/>
        </a:defRPr>
      </a:lvl2pPr>
      <a:lvl3pPr marL="932597" algn="l" defTabSz="932597" rtl="0" eaLnBrk="1" latinLnBrk="0" hangingPunct="1">
        <a:defRPr kumimoji="1" sz="1836" kern="1200">
          <a:solidFill>
            <a:schemeClr val="tx1"/>
          </a:solidFill>
          <a:latin typeface="+mn-lt"/>
          <a:ea typeface="+mn-ea"/>
          <a:cs typeface="+mn-cs"/>
        </a:defRPr>
      </a:lvl3pPr>
      <a:lvl4pPr marL="1398895" algn="l" defTabSz="932597" rtl="0" eaLnBrk="1" latinLnBrk="0" hangingPunct="1">
        <a:defRPr kumimoji="1" sz="1836" kern="1200">
          <a:solidFill>
            <a:schemeClr val="tx1"/>
          </a:solidFill>
          <a:latin typeface="+mn-lt"/>
          <a:ea typeface="+mn-ea"/>
          <a:cs typeface="+mn-cs"/>
        </a:defRPr>
      </a:lvl4pPr>
      <a:lvl5pPr marL="1865193" algn="l" defTabSz="932597" rtl="0" eaLnBrk="1" latinLnBrk="0" hangingPunct="1">
        <a:defRPr kumimoji="1" sz="1836" kern="1200">
          <a:solidFill>
            <a:schemeClr val="tx1"/>
          </a:solidFill>
          <a:latin typeface="+mn-lt"/>
          <a:ea typeface="+mn-ea"/>
          <a:cs typeface="+mn-cs"/>
        </a:defRPr>
      </a:lvl5pPr>
      <a:lvl6pPr marL="2331491" algn="l" defTabSz="932597" rtl="0" eaLnBrk="1" latinLnBrk="0" hangingPunct="1">
        <a:defRPr kumimoji="1" sz="1836" kern="1200">
          <a:solidFill>
            <a:schemeClr val="tx1"/>
          </a:solidFill>
          <a:latin typeface="+mn-lt"/>
          <a:ea typeface="+mn-ea"/>
          <a:cs typeface="+mn-cs"/>
        </a:defRPr>
      </a:lvl6pPr>
      <a:lvl7pPr marL="2797790" algn="l" defTabSz="932597" rtl="0" eaLnBrk="1" latinLnBrk="0" hangingPunct="1">
        <a:defRPr kumimoji="1" sz="1836" kern="1200">
          <a:solidFill>
            <a:schemeClr val="tx1"/>
          </a:solidFill>
          <a:latin typeface="+mn-lt"/>
          <a:ea typeface="+mn-ea"/>
          <a:cs typeface="+mn-cs"/>
        </a:defRPr>
      </a:lvl7pPr>
      <a:lvl8pPr marL="3264088" algn="l" defTabSz="932597" rtl="0" eaLnBrk="1" latinLnBrk="0" hangingPunct="1">
        <a:defRPr kumimoji="1" sz="1836" kern="1200">
          <a:solidFill>
            <a:schemeClr val="tx1"/>
          </a:solidFill>
          <a:latin typeface="+mn-lt"/>
          <a:ea typeface="+mn-ea"/>
          <a:cs typeface="+mn-cs"/>
        </a:defRPr>
      </a:lvl8pPr>
      <a:lvl9pPr marL="3730386" algn="l" defTabSz="932597" rtl="0" eaLnBrk="1" latinLnBrk="0" hangingPunct="1">
        <a:defRPr kumimoji="1"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2"/>
            <a:ext cx="6994525" cy="1193925"/>
          </a:xfrm>
          <a:prstGeom prst="rect">
            <a:avLst/>
          </a:prstGeom>
        </p:spPr>
      </p:pic>
    </p:spTree>
    <p:extLst>
      <p:ext uri="{BB962C8B-B14F-4D97-AF65-F5344CB8AC3E}">
        <p14:creationId xmlns:p14="http://schemas.microsoft.com/office/powerpoint/2010/main" val="2178959930"/>
      </p:ext>
    </p:extLst>
  </p:cSld>
  <p:clrMap bg1="lt1" tx1="dk1" bg2="lt2" tx2="dk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744" r:id="rId22"/>
    <p:sldLayoutId id="2147485745" r:id="rId23"/>
    <p:sldLayoutId id="2147485746" r:id="rId24"/>
    <p:sldLayoutId id="2147485747" r:id="rId25"/>
    <p:sldLayoutId id="2147485748" r:id="rId26"/>
    <p:sldLayoutId id="2147485749" r:id="rId27"/>
    <p:sldLayoutId id="2147485750" r:id="rId28"/>
    <p:sldLayoutId id="2147485751" r:id="rId29"/>
    <p:sldLayoutId id="2147485752" r:id="rId30"/>
    <p:sldLayoutId id="2147485753" r:id="rId31"/>
    <p:sldLayoutId id="2147485754" r:id="rId32"/>
  </p:sldLayoutIdLst>
  <p:transition>
    <p:fade/>
  </p:transition>
  <p:hf hdr="0" ftr="0" dt="0"/>
  <p:txStyles>
    <p:titleStyle>
      <a:lvl1pPr algn="l" defTabSz="951121"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758826"/>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148473536"/>
      </p:ext>
    </p:extLst>
  </p:cSld>
  <p:clrMap bg1="lt1" tx1="dk1" bg2="lt2" tx2="dk2" accent1="accent1" accent2="accent2" accent3="accent3" accent4="accent4" accent5="accent5" accent6="accent6" hlink="hlink" folHlink="folHlink"/>
  <p:sldLayoutIdLst>
    <p:sldLayoutId id="2147485781" r:id="rId1"/>
    <p:sldLayoutId id="2147485782" r:id="rId2"/>
    <p:sldLayoutId id="2147485783" r:id="rId3"/>
    <p:sldLayoutId id="2147485784" r:id="rId4"/>
    <p:sldLayoutId id="2147485785" r:id="rId5"/>
    <p:sldLayoutId id="2147485786" r:id="rId6"/>
    <p:sldLayoutId id="2147485787" r:id="rId7"/>
    <p:sldLayoutId id="2147485788" r:id="rId8"/>
    <p:sldLayoutId id="2147485789" r:id="rId9"/>
    <p:sldLayoutId id="2147485790" r:id="rId10"/>
    <p:sldLayoutId id="2147485791" r:id="rId11"/>
    <p:sldLayoutId id="2147485792" r:id="rId12"/>
    <p:sldLayoutId id="2147485793" r:id="rId13"/>
    <p:sldLayoutId id="2147485794" r:id="rId14"/>
    <p:sldLayoutId id="2147485795" r:id="rId15"/>
    <p:sldLayoutId id="2147485796" r:id="rId16"/>
    <p:sldLayoutId id="2147485797" r:id="rId17"/>
    <p:sldLayoutId id="2147485798" r:id="rId18"/>
    <p:sldLayoutId id="2147485799" r:id="rId19"/>
    <p:sldLayoutId id="2147485800" r:id="rId20"/>
    <p:sldLayoutId id="2147485801" r:id="rId21"/>
    <p:sldLayoutId id="2147485802" r:id="rId22"/>
    <p:sldLayoutId id="2147485803" r:id="rId23"/>
    <p:sldLayoutId id="2147485804" r:id="rId24"/>
    <p:sldLayoutId id="2147485805" r:id="rId25"/>
    <p:sldLayoutId id="2147485806" r:id="rId26"/>
    <p:sldLayoutId id="2147485807" r:id="rId27"/>
    <p:sldLayoutId id="2147485808" r:id="rId28"/>
    <p:sldLayoutId id="2147485809" r:id="rId29"/>
    <p:sldLayoutId id="2147485810" r:id="rId30"/>
    <p:sldLayoutId id="2147485811" r:id="rId31"/>
    <p:sldLayoutId id="2147485812" r:id="rId32"/>
    <p:sldLayoutId id="2147485813" r:id="rId33"/>
    <p:sldLayoutId id="2147485814" r:id="rId34"/>
    <p:sldLayoutId id="2147485815" r:id="rId35"/>
    <p:sldLayoutId id="2147485816" r:id="rId36"/>
    <p:sldLayoutId id="2147485817" r:id="rId37"/>
    <p:sldLayoutId id="2147485818" r:id="rId38"/>
    <p:sldLayoutId id="2147485819" r:id="rId39"/>
    <p:sldLayoutId id="2147485820" r:id="rId40"/>
    <p:sldLayoutId id="2147485821" r:id="rId41"/>
    <p:sldLayoutId id="2147485822" r:id="rId42"/>
    <p:sldLayoutId id="2147485823" r:id="rId43"/>
    <p:sldLayoutId id="2147485824" r:id="rId44"/>
  </p:sldLayoutIdLst>
  <p:transition>
    <p:fade/>
  </p:transition>
  <p:hf hdr="0" ftr="0" dt="0"/>
  <p:txStyles>
    <p:titleStyle>
      <a:lvl1pPr algn="l" defTabSz="932563" rtl="0" eaLnBrk="1" latinLnBrk="0" hangingPunct="1">
        <a:lnSpc>
          <a:spcPct val="90000"/>
        </a:lnSpc>
        <a:spcBef>
          <a:spcPct val="0"/>
        </a:spcBef>
        <a:buNone/>
        <a:defRPr kumimoji="1" lang="en-US" sz="4399"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kumimoji="1"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j-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j-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kumimoji="1" sz="1800" kern="1200" spc="0" baseline="0">
          <a:gradFill>
            <a:gsLst>
              <a:gs pos="1250">
                <a:schemeClr val="tx1"/>
              </a:gs>
              <a:gs pos="100000">
                <a:schemeClr val="tx1"/>
              </a:gs>
            </a:gsLst>
            <a:lin ang="5400000" scaled="0"/>
          </a:gradFill>
          <a:latin typeface="+mj-lt"/>
          <a:ea typeface="+mn-ea"/>
          <a:cs typeface="+mn-cs"/>
        </a:defRPr>
      </a:lvl5pPr>
      <a:lvl6pPr marL="2564548" indent="-233141" algn="l" defTabSz="9325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563" rtl="0" eaLnBrk="1" latinLnBrk="0" hangingPunct="1">
        <a:defRPr kumimoji="1" sz="1800" kern="1200">
          <a:solidFill>
            <a:schemeClr val="tx1"/>
          </a:solidFill>
          <a:latin typeface="+mn-lt"/>
          <a:ea typeface="+mn-ea"/>
          <a:cs typeface="+mn-cs"/>
        </a:defRPr>
      </a:lvl1pPr>
      <a:lvl2pPr marL="466281" algn="l" defTabSz="932563" rtl="0" eaLnBrk="1" latinLnBrk="0" hangingPunct="1">
        <a:defRPr kumimoji="1" sz="1800" kern="1200">
          <a:solidFill>
            <a:schemeClr val="tx1"/>
          </a:solidFill>
          <a:latin typeface="+mn-lt"/>
          <a:ea typeface="+mn-ea"/>
          <a:cs typeface="+mn-cs"/>
        </a:defRPr>
      </a:lvl2pPr>
      <a:lvl3pPr marL="932563" algn="l" defTabSz="932563" rtl="0" eaLnBrk="1" latinLnBrk="0" hangingPunct="1">
        <a:defRPr kumimoji="1" sz="1800" kern="1200">
          <a:solidFill>
            <a:schemeClr val="tx1"/>
          </a:solidFill>
          <a:latin typeface="+mn-lt"/>
          <a:ea typeface="+mn-ea"/>
          <a:cs typeface="+mn-cs"/>
        </a:defRPr>
      </a:lvl3pPr>
      <a:lvl4pPr marL="1398844" algn="l" defTabSz="932563" rtl="0" eaLnBrk="1" latinLnBrk="0" hangingPunct="1">
        <a:defRPr kumimoji="1" sz="1800" kern="1200">
          <a:solidFill>
            <a:schemeClr val="tx1"/>
          </a:solidFill>
          <a:latin typeface="+mn-lt"/>
          <a:ea typeface="+mn-ea"/>
          <a:cs typeface="+mn-cs"/>
        </a:defRPr>
      </a:lvl4pPr>
      <a:lvl5pPr marL="1865126" algn="l" defTabSz="932563" rtl="0" eaLnBrk="1" latinLnBrk="0" hangingPunct="1">
        <a:defRPr kumimoji="1" sz="1800" kern="1200">
          <a:solidFill>
            <a:schemeClr val="tx1"/>
          </a:solidFill>
          <a:latin typeface="+mn-lt"/>
          <a:ea typeface="+mn-ea"/>
          <a:cs typeface="+mn-cs"/>
        </a:defRPr>
      </a:lvl5pPr>
      <a:lvl6pPr marL="2331408" algn="l" defTabSz="932563" rtl="0" eaLnBrk="1" latinLnBrk="0" hangingPunct="1">
        <a:defRPr kumimoji="1" sz="1800" kern="1200">
          <a:solidFill>
            <a:schemeClr val="tx1"/>
          </a:solidFill>
          <a:latin typeface="+mn-lt"/>
          <a:ea typeface="+mn-ea"/>
          <a:cs typeface="+mn-cs"/>
        </a:defRPr>
      </a:lvl6pPr>
      <a:lvl7pPr marL="2797689" algn="l" defTabSz="932563" rtl="0" eaLnBrk="1" latinLnBrk="0" hangingPunct="1">
        <a:defRPr kumimoji="1" sz="1800" kern="1200">
          <a:solidFill>
            <a:schemeClr val="tx1"/>
          </a:solidFill>
          <a:latin typeface="+mn-lt"/>
          <a:ea typeface="+mn-ea"/>
          <a:cs typeface="+mn-cs"/>
        </a:defRPr>
      </a:lvl7pPr>
      <a:lvl8pPr marL="3263970" algn="l" defTabSz="932563" rtl="0" eaLnBrk="1" latinLnBrk="0" hangingPunct="1">
        <a:defRPr kumimoji="1" sz="1800" kern="1200">
          <a:solidFill>
            <a:schemeClr val="tx1"/>
          </a:solidFill>
          <a:latin typeface="+mn-lt"/>
          <a:ea typeface="+mn-ea"/>
          <a:cs typeface="+mn-cs"/>
        </a:defRPr>
      </a:lvl8pPr>
      <a:lvl9pPr marL="3730253" algn="l" defTabSz="932563"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6905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3C151D4F-CA28-F74C-B4AE-5B8ED2C39C9A}"/>
              </a:ext>
            </a:extLst>
          </p:cNvPr>
          <p:cNvSpPr txBox="1"/>
          <p:nvPr userDrawn="1"/>
        </p:nvSpPr>
        <p:spPr>
          <a:xfrm>
            <a:off x="1647834" y="5916850"/>
            <a:ext cx="66" cy="320182"/>
          </a:xfrm>
          <a:prstGeom prst="rect">
            <a:avLst/>
          </a:prstGeom>
          <a:noFill/>
        </p:spPr>
        <p:txBody>
          <a:bodyPr wrap="none" lIns="0" tIns="0" rIns="0" bIns="0" rtlCol="0">
            <a:spAutoFit/>
          </a:bodyPr>
          <a:lstStyle/>
          <a:p>
            <a:pPr algn="l"/>
            <a:endParaRPr lang="en-US" sz="204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44586828"/>
      </p:ext>
    </p:extLst>
  </p:cSld>
  <p:clrMap bg1="lt1" tx1="dk1" bg2="lt2" tx2="dk2" accent1="accent1" accent2="accent2" accent3="accent3" accent4="accent4" accent5="accent5" accent6="accent6" hlink="hlink" folHlink="folHlink"/>
  <p:sldLayoutIdLst>
    <p:sldLayoutId id="2147485826" r:id="rId1"/>
    <p:sldLayoutId id="2147485827" r:id="rId2"/>
    <p:sldLayoutId id="2147485828" r:id="rId3"/>
    <p:sldLayoutId id="2147485829" r:id="rId4"/>
    <p:sldLayoutId id="2147485830" r:id="rId5"/>
    <p:sldLayoutId id="2147485831" r:id="rId6"/>
    <p:sldLayoutId id="2147485832" r:id="rId7"/>
    <p:sldLayoutId id="2147485833" r:id="rId8"/>
    <p:sldLayoutId id="2147485834" r:id="rId9"/>
    <p:sldLayoutId id="2147485835" r:id="rId10"/>
    <p:sldLayoutId id="2147485836" r:id="rId11"/>
    <p:sldLayoutId id="2147485837" r:id="rId12"/>
    <p:sldLayoutId id="2147485838" r:id="rId13"/>
    <p:sldLayoutId id="2147485839" r:id="rId14"/>
    <p:sldLayoutId id="2147485840" r:id="rId15"/>
    <p:sldLayoutId id="2147485841" r:id="rId16"/>
    <p:sldLayoutId id="2147485842" r:id="rId17"/>
    <p:sldLayoutId id="2147485843" r:id="rId18"/>
    <p:sldLayoutId id="2147485844" r:id="rId19"/>
    <p:sldLayoutId id="2147485845" r:id="rId20"/>
    <p:sldLayoutId id="2147485846" r:id="rId21"/>
    <p:sldLayoutId id="2147485847" r:id="rId22"/>
    <p:sldLayoutId id="2147485848" r:id="rId23"/>
    <p:sldLayoutId id="2147485849" r:id="rId24"/>
    <p:sldLayoutId id="2147485850" r:id="rId25"/>
  </p:sldLayoutIdLst>
  <p:transition>
    <p:fade/>
  </p:transition>
  <p:hf sldNum="0" hdr="0" ftr="0" dt="0"/>
  <p:txStyles>
    <p:titleStyle>
      <a:lvl1pPr algn="l" defTabSz="951304" rtl="0" eaLnBrk="1" latinLnBrk="0" hangingPunct="1">
        <a:lnSpc>
          <a:spcPct val="100000"/>
        </a:lnSpc>
        <a:spcBef>
          <a:spcPct val="0"/>
        </a:spcBef>
        <a:buNone/>
        <a:defRPr lang="en-US" sz="4488" b="1" kern="1200" cap="none" spc="-51"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EF227B-4358-874B-8FD0-D63416864001}"/>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9625952" y="2915354"/>
            <a:ext cx="6979503" cy="1154532"/>
          </a:xfrm>
          <a:prstGeom prst="rect">
            <a:avLst/>
          </a:prstGeom>
        </p:spPr>
      </p:pic>
    </p:spTree>
    <p:extLst>
      <p:ext uri="{BB962C8B-B14F-4D97-AF65-F5344CB8AC3E}">
        <p14:creationId xmlns:p14="http://schemas.microsoft.com/office/powerpoint/2010/main" val="3381977892"/>
      </p:ext>
    </p:extLst>
  </p:cSld>
  <p:clrMap bg1="lt1" tx1="dk1" bg2="lt2" tx2="dk2" accent1="accent1" accent2="accent2" accent3="accent3" accent4="accent4" accent5="accent5" accent6="accent6" hlink="hlink" folHlink="folHlink"/>
  <p:sldLayoutIdLst>
    <p:sldLayoutId id="2147486349" r:id="rId1"/>
    <p:sldLayoutId id="2147486350" r:id="rId2"/>
    <p:sldLayoutId id="2147486352" r:id="rId3"/>
    <p:sldLayoutId id="2147486353" r:id="rId4"/>
    <p:sldLayoutId id="2147486354" r:id="rId5"/>
    <p:sldLayoutId id="2147486355" r:id="rId6"/>
    <p:sldLayoutId id="2147486356" r:id="rId7"/>
    <p:sldLayoutId id="2147486357" r:id="rId8"/>
    <p:sldLayoutId id="2147486358" r:id="rId9"/>
    <p:sldLayoutId id="2147486359" r:id="rId10"/>
    <p:sldLayoutId id="2147486360" r:id="rId11"/>
    <p:sldLayoutId id="2147486361" r:id="rId12"/>
    <p:sldLayoutId id="2147486362" r:id="rId13"/>
    <p:sldLayoutId id="2147486363" r:id="rId14"/>
    <p:sldLayoutId id="2147486364" r:id="rId15"/>
    <p:sldLayoutId id="2147486365" r:id="rId16"/>
    <p:sldLayoutId id="214748636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04" rtl="0" eaLnBrk="1" latinLnBrk="0" hangingPunct="1">
        <a:lnSpc>
          <a:spcPct val="90000"/>
        </a:lnSpc>
        <a:spcBef>
          <a:spcPct val="0"/>
        </a:spcBef>
        <a:buNone/>
        <a:defRPr kumimoji="1" sz="4488" kern="1200">
          <a:solidFill>
            <a:schemeClr val="tx1"/>
          </a:solidFill>
          <a:latin typeface="+mj-lt"/>
          <a:ea typeface="+mj-ea"/>
          <a:cs typeface="+mj-cs"/>
        </a:defRPr>
      </a:lvl1pPr>
    </p:titleStyle>
    <p:bodyStyle>
      <a:lvl1pPr marL="233126" indent="-233126" algn="l" defTabSz="932504" rtl="0" eaLnBrk="1" latinLnBrk="0" hangingPunct="1">
        <a:lnSpc>
          <a:spcPct val="90000"/>
        </a:lnSpc>
        <a:spcBef>
          <a:spcPts val="1020"/>
        </a:spcBef>
        <a:buFont typeface="Arial" panose="020B0604020202020204" pitchFamily="34" charset="0"/>
        <a:buChar char="•"/>
        <a:defRPr kumimoji="1" sz="2856" kern="1200">
          <a:solidFill>
            <a:schemeClr val="tx1"/>
          </a:solidFill>
          <a:latin typeface="+mn-lt"/>
          <a:ea typeface="+mn-ea"/>
          <a:cs typeface="+mn-cs"/>
        </a:defRPr>
      </a:lvl1pPr>
      <a:lvl2pPr marL="699377" indent="-233126" algn="l" defTabSz="932504" rtl="0" eaLnBrk="1" latinLnBrk="0" hangingPunct="1">
        <a:lnSpc>
          <a:spcPct val="90000"/>
        </a:lnSpc>
        <a:spcBef>
          <a:spcPts val="510"/>
        </a:spcBef>
        <a:buFont typeface="Arial" panose="020B0604020202020204" pitchFamily="34" charset="0"/>
        <a:buChar char="•"/>
        <a:defRPr kumimoji="1" sz="2448" kern="1200">
          <a:solidFill>
            <a:schemeClr val="tx1"/>
          </a:solidFill>
          <a:latin typeface="+mn-lt"/>
          <a:ea typeface="+mn-ea"/>
          <a:cs typeface="+mn-cs"/>
        </a:defRPr>
      </a:lvl2pPr>
      <a:lvl3pPr marL="1165629" indent="-233126" algn="l" defTabSz="932504" rtl="0" eaLnBrk="1" latinLnBrk="0" hangingPunct="1">
        <a:lnSpc>
          <a:spcPct val="90000"/>
        </a:lnSpc>
        <a:spcBef>
          <a:spcPts val="510"/>
        </a:spcBef>
        <a:buFont typeface="Arial" panose="020B0604020202020204" pitchFamily="34" charset="0"/>
        <a:buChar char="•"/>
        <a:defRPr kumimoji="1" sz="2040" kern="1200">
          <a:solidFill>
            <a:schemeClr val="tx1"/>
          </a:solidFill>
          <a:latin typeface="+mn-lt"/>
          <a:ea typeface="+mn-ea"/>
          <a:cs typeface="+mn-cs"/>
        </a:defRPr>
      </a:lvl3pPr>
      <a:lvl4pPr marL="1631881" indent="-233126" algn="l" defTabSz="932504"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4pPr>
      <a:lvl5pPr marL="2098132" indent="-233126" algn="l" defTabSz="932504"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5pPr>
      <a:lvl6pPr marL="2564385" indent="-233126" algn="l" defTabSz="932504"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6pPr>
      <a:lvl7pPr marL="3030636" indent="-233126" algn="l" defTabSz="932504"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7pPr>
      <a:lvl8pPr marL="3496887" indent="-233126" algn="l" defTabSz="932504"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8pPr>
      <a:lvl9pPr marL="3963139" indent="-233126" algn="l" defTabSz="932504" rtl="0" eaLnBrk="1" latinLnBrk="0" hangingPunct="1">
        <a:lnSpc>
          <a:spcPct val="90000"/>
        </a:lnSpc>
        <a:spcBef>
          <a:spcPts val="510"/>
        </a:spcBef>
        <a:buFont typeface="Arial" panose="020B0604020202020204" pitchFamily="34" charset="0"/>
        <a:buChar char="•"/>
        <a:defRPr kumimoji="1" sz="1836" kern="1200">
          <a:solidFill>
            <a:schemeClr val="tx1"/>
          </a:solidFill>
          <a:latin typeface="+mn-lt"/>
          <a:ea typeface="+mn-ea"/>
          <a:cs typeface="+mn-cs"/>
        </a:defRPr>
      </a:lvl9pPr>
    </p:bodyStyle>
    <p:otherStyle>
      <a:defPPr>
        <a:defRPr lang="en-US"/>
      </a:defPPr>
      <a:lvl1pPr marL="0" algn="l" defTabSz="932504" rtl="0" eaLnBrk="1" latinLnBrk="0" hangingPunct="1">
        <a:defRPr kumimoji="1" sz="1836" kern="1200">
          <a:solidFill>
            <a:schemeClr val="tx1"/>
          </a:solidFill>
          <a:latin typeface="+mn-lt"/>
          <a:ea typeface="+mn-ea"/>
          <a:cs typeface="+mn-cs"/>
        </a:defRPr>
      </a:lvl1pPr>
      <a:lvl2pPr marL="466251" algn="l" defTabSz="932504" rtl="0" eaLnBrk="1" latinLnBrk="0" hangingPunct="1">
        <a:defRPr kumimoji="1" sz="1836" kern="1200">
          <a:solidFill>
            <a:schemeClr val="tx1"/>
          </a:solidFill>
          <a:latin typeface="+mn-lt"/>
          <a:ea typeface="+mn-ea"/>
          <a:cs typeface="+mn-cs"/>
        </a:defRPr>
      </a:lvl2pPr>
      <a:lvl3pPr marL="932504" algn="l" defTabSz="932504" rtl="0" eaLnBrk="1" latinLnBrk="0" hangingPunct="1">
        <a:defRPr kumimoji="1" sz="1836" kern="1200">
          <a:solidFill>
            <a:schemeClr val="tx1"/>
          </a:solidFill>
          <a:latin typeface="+mn-lt"/>
          <a:ea typeface="+mn-ea"/>
          <a:cs typeface="+mn-cs"/>
        </a:defRPr>
      </a:lvl3pPr>
      <a:lvl4pPr marL="1398755" algn="l" defTabSz="932504" rtl="0" eaLnBrk="1" latinLnBrk="0" hangingPunct="1">
        <a:defRPr kumimoji="1" sz="1836" kern="1200">
          <a:solidFill>
            <a:schemeClr val="tx1"/>
          </a:solidFill>
          <a:latin typeface="+mn-lt"/>
          <a:ea typeface="+mn-ea"/>
          <a:cs typeface="+mn-cs"/>
        </a:defRPr>
      </a:lvl4pPr>
      <a:lvl5pPr marL="1865006" algn="l" defTabSz="932504" rtl="0" eaLnBrk="1" latinLnBrk="0" hangingPunct="1">
        <a:defRPr kumimoji="1" sz="1836" kern="1200">
          <a:solidFill>
            <a:schemeClr val="tx1"/>
          </a:solidFill>
          <a:latin typeface="+mn-lt"/>
          <a:ea typeface="+mn-ea"/>
          <a:cs typeface="+mn-cs"/>
        </a:defRPr>
      </a:lvl5pPr>
      <a:lvl6pPr marL="2331258" algn="l" defTabSz="932504" rtl="0" eaLnBrk="1" latinLnBrk="0" hangingPunct="1">
        <a:defRPr kumimoji="1" sz="1836" kern="1200">
          <a:solidFill>
            <a:schemeClr val="tx1"/>
          </a:solidFill>
          <a:latin typeface="+mn-lt"/>
          <a:ea typeface="+mn-ea"/>
          <a:cs typeface="+mn-cs"/>
        </a:defRPr>
      </a:lvl6pPr>
      <a:lvl7pPr marL="2797510" algn="l" defTabSz="932504" rtl="0" eaLnBrk="1" latinLnBrk="0" hangingPunct="1">
        <a:defRPr kumimoji="1" sz="1836" kern="1200">
          <a:solidFill>
            <a:schemeClr val="tx1"/>
          </a:solidFill>
          <a:latin typeface="+mn-lt"/>
          <a:ea typeface="+mn-ea"/>
          <a:cs typeface="+mn-cs"/>
        </a:defRPr>
      </a:lvl7pPr>
      <a:lvl8pPr marL="3263762" algn="l" defTabSz="932504" rtl="0" eaLnBrk="1" latinLnBrk="0" hangingPunct="1">
        <a:defRPr kumimoji="1" sz="1836" kern="1200">
          <a:solidFill>
            <a:schemeClr val="tx1"/>
          </a:solidFill>
          <a:latin typeface="+mn-lt"/>
          <a:ea typeface="+mn-ea"/>
          <a:cs typeface="+mn-cs"/>
        </a:defRPr>
      </a:lvl8pPr>
      <a:lvl9pPr marL="3730013" algn="l" defTabSz="932504" rtl="0" eaLnBrk="1" latinLnBrk="0" hangingPunct="1">
        <a:defRPr kumimoji="1"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203">
          <p15:clr>
            <a:srgbClr val="A4A3A4"/>
          </p15:clr>
        </p15:guide>
        <p15:guide id="3" pos="7564">
          <p15:clr>
            <a:srgbClr val="A4A3A4"/>
          </p15:clr>
        </p15:guide>
        <p15:guide id="4" pos="270">
          <p15:clr>
            <a:srgbClr val="A4A3A4"/>
          </p15:clr>
        </p15:guide>
        <p15:guide id="5" orient="horz" pos="284">
          <p15:clr>
            <a:srgbClr val="A4A3A4"/>
          </p15:clr>
        </p15:guide>
        <p15:guide id="6" orient="horz" pos="4122">
          <p15:clr>
            <a:srgbClr val="A4A3A4"/>
          </p15:clr>
        </p15:guide>
        <p15:guide id="7" pos="401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noAutofit/>
          </a:bodyPr>
          <a:lstStyle/>
          <a:p>
            <a:r>
              <a:rPr lang="en-US" altLang="ja-JP"/>
              <a:t>Click to edit Master title style</a:t>
            </a:r>
            <a:endParaRPr lang="ja-JP" altLang="en-US"/>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noAutofit/>
          </a:bodyPr>
          <a:lstStyle/>
          <a:p>
            <a:pPr lvl="0"/>
            <a:r>
              <a:rPr lang="en-US" altLang="ja-JP"/>
              <a:t>Click to edit Master text styles</a:t>
            </a:r>
          </a:p>
          <a:p>
            <a:pPr lvl="1"/>
            <a:r>
              <a:rPr lang="en-US" altLang="ja-JP"/>
              <a:t>Second level</a:t>
            </a:r>
            <a:endParaRPr lang="ja-JP" altLang="en-US"/>
          </a:p>
          <a:p>
            <a:pPr lvl="2"/>
            <a:r>
              <a:rPr lang="en-US" altLang="ja-JP"/>
              <a:t>Third level</a:t>
            </a:r>
            <a:endParaRPr lang="ja-JP" altLang="en-US"/>
          </a:p>
          <a:p>
            <a:pPr lvl="3"/>
            <a:r>
              <a:rPr lang="en-US" altLang="ja-JP"/>
              <a:t>Fourth level</a:t>
            </a:r>
            <a:endParaRPr lang="ja-JP" altLang="en-US"/>
          </a:p>
          <a:p>
            <a:pPr lvl="4"/>
            <a:r>
              <a:rPr lang="en-US" altLang="ja-JP"/>
              <a:t>Fifth level</a:t>
            </a:r>
            <a:endParaRPr lang="ja-JP" alt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ja-JP" altLang="en-US" sz="2448">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ja-JP" altLang="en-US" sz="2448">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a:srcRect l="762"/>
          <a:stretch/>
        </p:blipFill>
        <p:spPr>
          <a:xfrm rot="5400000">
            <a:off x="9700948" y="2900302"/>
            <a:ext cx="6994525" cy="1193925"/>
          </a:xfrm>
          <a:prstGeom prst="rect">
            <a:avLst/>
          </a:prstGeom>
        </p:spPr>
      </p:pic>
    </p:spTree>
    <p:extLst>
      <p:ext uri="{BB962C8B-B14F-4D97-AF65-F5344CB8AC3E}">
        <p14:creationId xmlns:p14="http://schemas.microsoft.com/office/powerpoint/2010/main" val="425352480"/>
      </p:ext>
    </p:extLst>
  </p:cSld>
  <p:clrMap bg1="dk1" tx1="lt1" bg2="dk2" tx2="lt2" accent1="accent1" accent2="accent2" accent3="accent3" accent4="accent4" accent5="accent5" accent6="accent6" hlink="hlink" folHlink="folHlink"/>
  <p:sldLayoutIdLst>
    <p:sldLayoutId id="2147486368" r:id="rId1"/>
    <p:sldLayoutId id="2147486369" r:id="rId2"/>
    <p:sldLayoutId id="2147486370" r:id="rId3"/>
    <p:sldLayoutId id="2147486371" r:id="rId4"/>
    <p:sldLayoutId id="2147486372" r:id="rId5"/>
    <p:sldLayoutId id="2147486373" r:id="rId6"/>
    <p:sldLayoutId id="2147486374" r:id="rId7"/>
    <p:sldLayoutId id="2147486375" r:id="rId8"/>
    <p:sldLayoutId id="2147486376" r:id="rId9"/>
    <p:sldLayoutId id="2147486377" r:id="rId10"/>
    <p:sldLayoutId id="2147486378" r:id="rId11"/>
    <p:sldLayoutId id="2147486379" r:id="rId12"/>
    <p:sldLayoutId id="2147486380" r:id="rId13"/>
    <p:sldLayoutId id="2147486381" r:id="rId14"/>
    <p:sldLayoutId id="2147486382" r:id="rId15"/>
    <p:sldLayoutId id="2147486383" r:id="rId16"/>
    <p:sldLayoutId id="2147486384" r:id="rId17"/>
    <p:sldLayoutId id="2147486385" r:id="rId18"/>
    <p:sldLayoutId id="2147486386" r:id="rId19"/>
    <p:sldLayoutId id="2147486387" r:id="rId20"/>
    <p:sldLayoutId id="2147486388" r:id="rId21"/>
    <p:sldLayoutId id="2147486389" r:id="rId22"/>
    <p:sldLayoutId id="2147486390" r:id="rId23"/>
    <p:sldLayoutId id="2147486391" r:id="rId24"/>
    <p:sldLayoutId id="2147486392" r:id="rId25"/>
    <p:sldLayoutId id="2147486393" r:id="rId26"/>
    <p:sldLayoutId id="2147486394" r:id="rId27"/>
    <p:sldLayoutId id="2147486395" r:id="rId28"/>
    <p:sldLayoutId id="2147486396" r:id="rId29"/>
    <p:sldLayoutId id="2147486397" r:id="rId30"/>
    <p:sldLayoutId id="2147486398" r:id="rId31"/>
    <p:sldLayoutId id="2147486399" r:id="rId32"/>
    <p:sldLayoutId id="2147486400" r:id="rId33"/>
    <p:sldLayoutId id="2147486401" r:id="rId34"/>
    <p:sldLayoutId id="2147486402" r:id="rId35"/>
    <p:sldLayoutId id="2147486403" r:id="rId36"/>
    <p:sldLayoutId id="2147486404" r:id="rId37"/>
    <p:sldLayoutId id="2147486405" r:id="rId38"/>
    <p:sldLayoutId id="2147486406" r:id="rId39"/>
    <p:sldLayoutId id="2147486407" r:id="rId40"/>
    <p:sldLayoutId id="2147486408" r:id="rId41"/>
    <p:sldLayoutId id="2147486409" r:id="rId42"/>
    <p:sldLayoutId id="2147486410" r:id="rId43"/>
    <p:sldLayoutId id="2147486411" r:id="rId44"/>
    <p:sldLayoutId id="2147486412" r:id="rId45"/>
    <p:sldLayoutId id="2147486413" r:id="rId46"/>
    <p:sldLayoutId id="2147486414" r:id="rId47"/>
    <p:sldLayoutId id="2147486415" r:id="rId48"/>
    <p:sldLayoutId id="2147486416" r:id="rId49"/>
    <p:sldLayoutId id="2147486417" r:id="rId50"/>
    <p:sldLayoutId id="2147486418" r:id="rId51"/>
  </p:sldLayoutIdLst>
  <p:transition>
    <p:fade/>
  </p:transition>
  <p:hf sldNum="0" hdr="0" ftr="0" dt="0"/>
  <p:txStyles>
    <p:titleStyle>
      <a:lvl1pPr algn="l" defTabSz="951121" rtl="0" eaLnBrk="1" latinLnBrk="0" hangingPunct="1">
        <a:lnSpc>
          <a:spcPct val="100000"/>
        </a:lnSpc>
        <a:spcBef>
          <a:spcPct val="0"/>
        </a:spcBef>
        <a:buNone/>
        <a:defRPr lang="en-US" sz="3672" b="0" kern="1200" cap="none" spc="-51" baseline="0" dirty="0" smtClean="0">
          <a:ln w="3175">
            <a:noFill/>
          </a:ln>
          <a:solidFill>
            <a:schemeClr val="tx1"/>
          </a:solidFill>
          <a:effectLst/>
          <a:latin typeface="メイリオ" panose="020B0604030504040204" pitchFamily="50" charset="-128"/>
          <a:ea typeface="メイリオ" panose="020B0604030504040204" pitchFamily="50" charset="-128"/>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メイリオ" panose="020B0604030504040204" pitchFamily="50" charset="-128"/>
          <a:ea typeface="メイリオ" panose="020B0604030504040204" pitchFamily="50" charset="-128"/>
          <a:cs typeface="Segoe UI" panose="020B05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メイリオ" panose="020B0604030504040204" pitchFamily="50" charset="-128"/>
          <a:ea typeface="メイリオ" panose="020B0604030504040204" pitchFamily="50" charset="-128"/>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メイリオ" panose="020B0604030504040204" pitchFamily="50" charset="-128"/>
          <a:ea typeface="メイリオ" panose="020B0604030504040204" pitchFamily="50" charset="-128"/>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メイリオ" panose="020B0604030504040204" pitchFamily="50" charset="-128"/>
          <a:ea typeface="メイリオ" panose="020B0604030504040204" pitchFamily="50" charset="-128"/>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メイリオ" panose="020B0604030504040204" pitchFamily="50" charset="-128"/>
          <a:ea typeface="メイリオ" panose="020B0604030504040204" pitchFamily="50" charset="-128"/>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253.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3.png"/><Relationship Id="rId2" Type="http://schemas.openxmlformats.org/officeDocument/2006/relationships/notesSlide" Target="../notesSlides/notesSlide9.xml"/><Relationship Id="rId1" Type="http://schemas.openxmlformats.org/officeDocument/2006/relationships/slideLayout" Target="../slideLayouts/slideLayout249.xml"/><Relationship Id="rId6" Type="http://schemas.openxmlformats.org/officeDocument/2006/relationships/image" Target="../media/image128.svg"/><Relationship Id="rId11" Type="http://schemas.openxmlformats.org/officeDocument/2006/relationships/image" Target="../media/image132.svg"/><Relationship Id="rId5" Type="http://schemas.openxmlformats.org/officeDocument/2006/relationships/image" Target="../media/image127.png"/><Relationship Id="rId10" Type="http://schemas.openxmlformats.org/officeDocument/2006/relationships/image" Target="../media/image131.png"/><Relationship Id="rId4" Type="http://schemas.openxmlformats.org/officeDocument/2006/relationships/image" Target="../media/image126.svg"/><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xml"/><Relationship Id="rId1" Type="http://schemas.openxmlformats.org/officeDocument/2006/relationships/slideLayout" Target="../slideLayouts/slideLayout249.xml"/></Relationships>
</file>

<file path=ppt/slides/_rels/slide1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249.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41.emf"/></Relationships>
</file>

<file path=ppt/slides/_rels/slide13.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0.png"/><Relationship Id="rId26" Type="http://schemas.openxmlformats.org/officeDocument/2006/relationships/image" Target="../media/image156.png"/><Relationship Id="rId39" Type="http://schemas.openxmlformats.org/officeDocument/2006/relationships/image" Target="../media/image169.png"/><Relationship Id="rId21" Type="http://schemas.openxmlformats.org/officeDocument/2006/relationships/image" Target="../media/image119.png"/><Relationship Id="rId34" Type="http://schemas.openxmlformats.org/officeDocument/2006/relationships/image" Target="../media/image164.png"/><Relationship Id="rId42" Type="http://schemas.openxmlformats.org/officeDocument/2006/relationships/image" Target="../media/image172.svg"/><Relationship Id="rId47" Type="http://schemas.openxmlformats.org/officeDocument/2006/relationships/image" Target="../media/image177.png"/><Relationship Id="rId7" Type="http://schemas.microsoft.com/office/2007/relationships/hdphoto" Target="../media/hdphoto7.wdp"/><Relationship Id="rId2" Type="http://schemas.openxmlformats.org/officeDocument/2006/relationships/notesSlide" Target="../notesSlides/notesSlide12.xml"/><Relationship Id="rId16" Type="http://schemas.openxmlformats.org/officeDocument/2006/relationships/image" Target="../media/image148.png"/><Relationship Id="rId29" Type="http://schemas.openxmlformats.org/officeDocument/2006/relationships/image" Target="../media/image159.png"/><Relationship Id="rId1" Type="http://schemas.openxmlformats.org/officeDocument/2006/relationships/slideLayout" Target="../slideLayouts/slideLayout249.xml"/><Relationship Id="rId6" Type="http://schemas.openxmlformats.org/officeDocument/2006/relationships/image" Target="../media/image142.png"/><Relationship Id="rId11" Type="http://schemas.openxmlformats.org/officeDocument/2006/relationships/image" Target="../media/image145.png"/><Relationship Id="rId24" Type="http://schemas.openxmlformats.org/officeDocument/2006/relationships/image" Target="../media/image154.png"/><Relationship Id="rId32" Type="http://schemas.openxmlformats.org/officeDocument/2006/relationships/image" Target="../media/image162.png"/><Relationship Id="rId37" Type="http://schemas.openxmlformats.org/officeDocument/2006/relationships/image" Target="../media/image167.svg"/><Relationship Id="rId40" Type="http://schemas.openxmlformats.org/officeDocument/2006/relationships/image" Target="../media/image170.svg"/><Relationship Id="rId45" Type="http://schemas.openxmlformats.org/officeDocument/2006/relationships/image" Target="../media/image175.png"/><Relationship Id="rId5" Type="http://schemas.microsoft.com/office/2007/relationships/hdphoto" Target="../media/hdphoto6.wdp"/><Relationship Id="rId15" Type="http://schemas.openxmlformats.org/officeDocument/2006/relationships/image" Target="../media/image147.png"/><Relationship Id="rId23" Type="http://schemas.openxmlformats.org/officeDocument/2006/relationships/image" Target="../media/image153.png"/><Relationship Id="rId28" Type="http://schemas.openxmlformats.org/officeDocument/2006/relationships/image" Target="../media/image158.svg"/><Relationship Id="rId36" Type="http://schemas.openxmlformats.org/officeDocument/2006/relationships/image" Target="../media/image166.png"/><Relationship Id="rId10" Type="http://schemas.openxmlformats.org/officeDocument/2006/relationships/image" Target="../media/image144.png"/><Relationship Id="rId19" Type="http://schemas.microsoft.com/office/2007/relationships/hdphoto" Target="../media/hdphoto11.wdp"/><Relationship Id="rId31" Type="http://schemas.openxmlformats.org/officeDocument/2006/relationships/image" Target="../media/image161.png"/><Relationship Id="rId44" Type="http://schemas.openxmlformats.org/officeDocument/2006/relationships/image" Target="../media/image174.svg"/><Relationship Id="rId4" Type="http://schemas.openxmlformats.org/officeDocument/2006/relationships/image" Target="../media/image141.png"/><Relationship Id="rId9" Type="http://schemas.microsoft.com/office/2007/relationships/hdphoto" Target="../media/hdphoto8.wdp"/><Relationship Id="rId14" Type="http://schemas.microsoft.com/office/2007/relationships/hdphoto" Target="../media/hdphoto10.wdp"/><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svg"/><Relationship Id="rId35" Type="http://schemas.openxmlformats.org/officeDocument/2006/relationships/image" Target="../media/image165.svg"/><Relationship Id="rId43" Type="http://schemas.openxmlformats.org/officeDocument/2006/relationships/image" Target="../media/image173.png"/><Relationship Id="rId48" Type="http://schemas.openxmlformats.org/officeDocument/2006/relationships/image" Target="../media/image178.svg"/><Relationship Id="rId8" Type="http://schemas.openxmlformats.org/officeDocument/2006/relationships/image" Target="../media/image143.png"/><Relationship Id="rId3" Type="http://schemas.openxmlformats.org/officeDocument/2006/relationships/image" Target="../media/image140.png"/><Relationship Id="rId12" Type="http://schemas.microsoft.com/office/2007/relationships/hdphoto" Target="../media/hdphoto9.wdp"/><Relationship Id="rId17" Type="http://schemas.openxmlformats.org/officeDocument/2006/relationships/image" Target="../media/image149.png"/><Relationship Id="rId25" Type="http://schemas.openxmlformats.org/officeDocument/2006/relationships/image" Target="../media/image155.svg"/><Relationship Id="rId33" Type="http://schemas.openxmlformats.org/officeDocument/2006/relationships/image" Target="../media/image163.svg"/><Relationship Id="rId38" Type="http://schemas.openxmlformats.org/officeDocument/2006/relationships/image" Target="../media/image168.png"/><Relationship Id="rId46" Type="http://schemas.openxmlformats.org/officeDocument/2006/relationships/image" Target="../media/image176.svg"/><Relationship Id="rId20" Type="http://schemas.openxmlformats.org/officeDocument/2006/relationships/image" Target="../media/image151.png"/><Relationship Id="rId41" Type="http://schemas.openxmlformats.org/officeDocument/2006/relationships/image" Target="../media/image171.png"/></Relationships>
</file>

<file path=ppt/slides/_rels/slide14.xml.rels><?xml version="1.0" encoding="UTF-8" standalone="yes"?>
<Relationships xmlns="http://schemas.openxmlformats.org/package/2006/relationships"><Relationship Id="rId8" Type="http://schemas.openxmlformats.org/officeDocument/2006/relationships/image" Target="../media/image184.svg"/><Relationship Id="rId13" Type="http://schemas.openxmlformats.org/officeDocument/2006/relationships/image" Target="../media/image189.png"/><Relationship Id="rId18" Type="http://schemas.openxmlformats.org/officeDocument/2006/relationships/image" Target="../media/image193.svg"/><Relationship Id="rId3" Type="http://schemas.openxmlformats.org/officeDocument/2006/relationships/image" Target="../media/image179.png"/><Relationship Id="rId7" Type="http://schemas.openxmlformats.org/officeDocument/2006/relationships/image" Target="../media/image183.png"/><Relationship Id="rId12" Type="http://schemas.openxmlformats.org/officeDocument/2006/relationships/image" Target="../media/image188.svg"/><Relationship Id="rId17" Type="http://schemas.openxmlformats.org/officeDocument/2006/relationships/image" Target="../media/image192.png"/><Relationship Id="rId2" Type="http://schemas.openxmlformats.org/officeDocument/2006/relationships/notesSlide" Target="../notesSlides/notesSlide13.xml"/><Relationship Id="rId16" Type="http://schemas.openxmlformats.org/officeDocument/2006/relationships/image" Target="../media/image191.png"/><Relationship Id="rId1" Type="http://schemas.openxmlformats.org/officeDocument/2006/relationships/slideLayout" Target="../slideLayouts/slideLayout249.xml"/><Relationship Id="rId6" Type="http://schemas.openxmlformats.org/officeDocument/2006/relationships/image" Target="../media/image182.svg"/><Relationship Id="rId11" Type="http://schemas.openxmlformats.org/officeDocument/2006/relationships/image" Target="../media/image187.png"/><Relationship Id="rId5" Type="http://schemas.openxmlformats.org/officeDocument/2006/relationships/image" Target="../media/image181.png"/><Relationship Id="rId15" Type="http://schemas.microsoft.com/office/2007/relationships/hdphoto" Target="../media/hdphoto12.wdp"/><Relationship Id="rId10" Type="http://schemas.openxmlformats.org/officeDocument/2006/relationships/image" Target="../media/image186.svg"/><Relationship Id="rId4" Type="http://schemas.openxmlformats.org/officeDocument/2006/relationships/image" Target="../media/image180.svg"/><Relationship Id="rId9" Type="http://schemas.openxmlformats.org/officeDocument/2006/relationships/image" Target="../media/image185.png"/><Relationship Id="rId14" Type="http://schemas.openxmlformats.org/officeDocument/2006/relationships/image" Target="../media/image190.png"/></Relationships>
</file>

<file path=ppt/slides/_rels/slide1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xml"/><Relationship Id="rId1" Type="http://schemas.openxmlformats.org/officeDocument/2006/relationships/slideLayout" Target="../slideLayouts/slideLayout400.xml"/><Relationship Id="rId4" Type="http://schemas.openxmlformats.org/officeDocument/2006/relationships/image" Target="../media/image19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6.xml"/></Relationships>
</file>

<file path=ppt/slides/_rels/slide17.xml.rels><?xml version="1.0" encoding="UTF-8" standalone="yes"?>
<Relationships xmlns="http://schemas.openxmlformats.org/package/2006/relationships"><Relationship Id="rId3" Type="http://schemas.openxmlformats.org/officeDocument/2006/relationships/hyperlink" Target="https://insights.stackoverflow.com/survey/2019?utm_source=so-owned&amp;utm_medium=blog&amp;utm_campaign=dev-survey-2019&amp;utm_content=launch-blog" TargetMode="External"/><Relationship Id="rId2" Type="http://schemas.openxmlformats.org/officeDocument/2006/relationships/notesSlide" Target="../notesSlides/notesSlide16.xml"/><Relationship Id="rId1" Type="http://schemas.openxmlformats.org/officeDocument/2006/relationships/slideLayout" Target="../slideLayouts/slideLayout476.xml"/><Relationship Id="rId6" Type="http://schemas.openxmlformats.org/officeDocument/2006/relationships/image" Target="../media/image196.png"/><Relationship Id="rId5" Type="http://schemas.openxmlformats.org/officeDocument/2006/relationships/hyperlink" Target="https://db-engines.com/en/ranking_trend/system/PostgreSQL" TargetMode="External"/><Relationship Id="rId4" Type="http://schemas.openxmlformats.org/officeDocument/2006/relationships/hyperlink" Target="https://db-engines.com/en/blog_post/7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7.xml"/><Relationship Id="rId1" Type="http://schemas.openxmlformats.org/officeDocument/2006/relationships/slideLayout" Target="../slideLayouts/slideLayout436.xml"/><Relationship Id="rId5" Type="http://schemas.openxmlformats.org/officeDocument/2006/relationships/image" Target="../media/image199.emf"/><Relationship Id="rId4" Type="http://schemas.openxmlformats.org/officeDocument/2006/relationships/image" Target="../media/image198.svg"/></Relationships>
</file>

<file path=ppt/slides/_rels/slide19.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436.xml"/></Relationships>
</file>

<file path=ppt/slides/_rels/slide2.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1.png"/><Relationship Id="rId7" Type="http://schemas.openxmlformats.org/officeDocument/2006/relationships/image" Target="../media/image94.svg"/><Relationship Id="rId12"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209.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hyperlink" Target="https://www.linkedin.com/in/keisuketakahashi/" TargetMode="External"/><Relationship Id="rId10" Type="http://schemas.openxmlformats.org/officeDocument/2006/relationships/image" Target="../media/image97.png"/><Relationship Id="rId4" Type="http://schemas.openxmlformats.org/officeDocument/2006/relationships/image" Target="../media/image92.svg"/><Relationship Id="rId9" Type="http://schemas.openxmlformats.org/officeDocument/2006/relationships/image" Target="../media/image9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9.xml"/></Relationships>
</file>

<file path=ppt/slides/_rels/slide2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9.xml"/><Relationship Id="rId1" Type="http://schemas.openxmlformats.org/officeDocument/2006/relationships/slideLayout" Target="../slideLayouts/slideLayout399.xml"/><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84.jpg"/></Relationships>
</file>

<file path=ppt/slides/_rels/slide2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20.xml"/><Relationship Id="rId1" Type="http://schemas.openxmlformats.org/officeDocument/2006/relationships/slideLayout" Target="../slideLayouts/slideLayout399.xml"/><Relationship Id="rId6" Type="http://schemas.openxmlformats.org/officeDocument/2006/relationships/image" Target="../media/image207.emf"/><Relationship Id="rId5" Type="http://schemas.openxmlformats.org/officeDocument/2006/relationships/image" Target="../media/image206.png"/><Relationship Id="rId4" Type="http://schemas.openxmlformats.org/officeDocument/2006/relationships/image" Target="../media/image205.png"/></Relationships>
</file>

<file path=ppt/slides/_rels/slide2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xml"/><Relationship Id="rId1" Type="http://schemas.openxmlformats.org/officeDocument/2006/relationships/slideLayout" Target="../slideLayouts/slideLayout399.xml"/><Relationship Id="rId4" Type="http://schemas.openxmlformats.org/officeDocument/2006/relationships/image" Target="../media/image84.jpg"/></Relationships>
</file>

<file path=ppt/slides/_rels/slide24.xml.rels><?xml version="1.0" encoding="UTF-8" standalone="yes"?>
<Relationships xmlns="http://schemas.openxmlformats.org/package/2006/relationships"><Relationship Id="rId3" Type="http://schemas.openxmlformats.org/officeDocument/2006/relationships/image" Target="../media/image209.tiff"/><Relationship Id="rId2" Type="http://schemas.openxmlformats.org/officeDocument/2006/relationships/notesSlide" Target="../notesSlides/notesSlide22.xml"/><Relationship Id="rId1" Type="http://schemas.openxmlformats.org/officeDocument/2006/relationships/slideLayout" Target="../slideLayouts/slideLayout436.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55.xml"/></Relationships>
</file>

<file path=ppt/slides/_rels/slide2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470.xml"/></Relationships>
</file>

<file path=ppt/slides/_rels/slide28.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23.xml"/><Relationship Id="rId1" Type="http://schemas.openxmlformats.org/officeDocument/2006/relationships/slideLayout" Target="../slideLayouts/slideLayout441.xml"/><Relationship Id="rId4" Type="http://schemas.openxmlformats.org/officeDocument/2006/relationships/image" Target="../media/image217.png"/></Relationships>
</file>

<file path=ppt/slides/_rels/slide29.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3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43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4.xml"/><Relationship Id="rId1" Type="http://schemas.openxmlformats.org/officeDocument/2006/relationships/slideLayout" Target="../slideLayouts/slideLayout4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1.xml"/></Relationships>
</file>

<file path=ppt/slides/_rels/slide3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6.xml"/><Relationship Id="rId1" Type="http://schemas.openxmlformats.org/officeDocument/2006/relationships/slideLayout" Target="../slideLayouts/slideLayout436.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7.xml"/><Relationship Id="rId1" Type="http://schemas.openxmlformats.org/officeDocument/2006/relationships/slideLayout" Target="../slideLayouts/slideLayout436.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3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8.xml"/><Relationship Id="rId1" Type="http://schemas.openxmlformats.org/officeDocument/2006/relationships/slideLayout" Target="../slideLayouts/slideLayout478.xml"/><Relationship Id="rId4" Type="http://schemas.openxmlformats.org/officeDocument/2006/relationships/image" Target="../media/image226.svg"/></Relationships>
</file>

<file path=ppt/slides/_rels/slide3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9.xml"/><Relationship Id="rId1" Type="http://schemas.openxmlformats.org/officeDocument/2006/relationships/slideLayout" Target="../slideLayouts/slideLayout478.xml"/><Relationship Id="rId4" Type="http://schemas.openxmlformats.org/officeDocument/2006/relationships/image" Target="../media/image226.svg"/></Relationships>
</file>

<file path=ppt/slides/_rels/slide3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0.xml"/><Relationship Id="rId1" Type="http://schemas.openxmlformats.org/officeDocument/2006/relationships/slideLayout" Target="../slideLayouts/slideLayout478.xml"/><Relationship Id="rId4" Type="http://schemas.openxmlformats.org/officeDocument/2006/relationships/image" Target="../media/image226.svg"/></Relationships>
</file>

<file path=ppt/slides/_rels/slide3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1.xml"/><Relationship Id="rId1" Type="http://schemas.openxmlformats.org/officeDocument/2006/relationships/slideLayout" Target="../slideLayouts/slideLayout479.xml"/><Relationship Id="rId4" Type="http://schemas.openxmlformats.org/officeDocument/2006/relationships/image" Target="../media/image20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9.xml"/></Relationships>
</file>

<file path=ppt/slides/_rels/slide4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36.xml"/></Relationships>
</file>

<file path=ppt/slides/_rels/slide4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1.xml"/></Relationships>
</file>

<file path=ppt/slides/_rels/slide4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6.xml"/><Relationship Id="rId1" Type="http://schemas.openxmlformats.org/officeDocument/2006/relationships/slideLayout" Target="../slideLayouts/slideLayout436.xml"/></Relationships>
</file>

<file path=ppt/slides/_rels/slide47.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442.xml"/></Relationships>
</file>

<file path=ppt/slides/_rels/slide4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7.xml"/><Relationship Id="rId1" Type="http://schemas.openxmlformats.org/officeDocument/2006/relationships/slideLayout" Target="../slideLayouts/slideLayout436.xml"/></Relationships>
</file>

<file path=ppt/slides/_rels/slide4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8.xml"/><Relationship Id="rId1" Type="http://schemas.openxmlformats.org/officeDocument/2006/relationships/slideLayout" Target="../slideLayouts/slideLayout432.xml"/><Relationship Id="rId6" Type="http://schemas.openxmlformats.org/officeDocument/2006/relationships/image" Target="../media/image201.svg"/><Relationship Id="rId5" Type="http://schemas.openxmlformats.org/officeDocument/2006/relationships/image" Target="../media/image200.png"/><Relationship Id="rId4" Type="http://schemas.openxmlformats.org/officeDocument/2006/relationships/image" Target="../media/image20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9.xml"/></Relationships>
</file>

<file path=ppt/slides/_rels/slide5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9.xml"/><Relationship Id="rId1" Type="http://schemas.openxmlformats.org/officeDocument/2006/relationships/slideLayout" Target="../slideLayouts/slideLayout432.xml"/><Relationship Id="rId5" Type="http://schemas.openxmlformats.org/officeDocument/2006/relationships/image" Target="../media/image220.png"/><Relationship Id="rId4" Type="http://schemas.openxmlformats.org/officeDocument/2006/relationships/image" Target="../media/image206.png"/></Relationships>
</file>

<file path=ppt/slides/_rels/slide5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0.xml"/><Relationship Id="rId1" Type="http://schemas.openxmlformats.org/officeDocument/2006/relationships/slideLayout" Target="../slideLayouts/slideLayout436.xml"/><Relationship Id="rId5" Type="http://schemas.openxmlformats.org/officeDocument/2006/relationships/image" Target="../media/image220.png"/><Relationship Id="rId4" Type="http://schemas.openxmlformats.org/officeDocument/2006/relationships/image" Target="../media/image204.svg"/></Relationships>
</file>

<file path=ppt/slides/_rels/slide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1.xml"/><Relationship Id="rId1" Type="http://schemas.openxmlformats.org/officeDocument/2006/relationships/slideLayout" Target="../slideLayouts/slideLayout436.xml"/><Relationship Id="rId5" Type="http://schemas.openxmlformats.org/officeDocument/2006/relationships/image" Target="../media/image220.png"/><Relationship Id="rId4" Type="http://schemas.openxmlformats.org/officeDocument/2006/relationships/image" Target="../media/image204.svg"/></Relationships>
</file>

<file path=ppt/slides/_rels/slide5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2.xml"/><Relationship Id="rId1" Type="http://schemas.openxmlformats.org/officeDocument/2006/relationships/slideLayout" Target="../slideLayouts/slideLayout436.xml"/><Relationship Id="rId5" Type="http://schemas.openxmlformats.org/officeDocument/2006/relationships/image" Target="../media/image220.png"/><Relationship Id="rId4" Type="http://schemas.openxmlformats.org/officeDocument/2006/relationships/image" Target="../media/image204.svg"/></Relationships>
</file>

<file path=ppt/slides/_rels/slide5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3.xml"/><Relationship Id="rId1" Type="http://schemas.openxmlformats.org/officeDocument/2006/relationships/slideLayout" Target="../slideLayouts/slideLayout436.xml"/><Relationship Id="rId5" Type="http://schemas.openxmlformats.org/officeDocument/2006/relationships/image" Target="../media/image220.png"/><Relationship Id="rId4" Type="http://schemas.openxmlformats.org/officeDocument/2006/relationships/image" Target="../media/image204.svg"/></Relationships>
</file>

<file path=ppt/slides/_rels/slide5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4.xml"/><Relationship Id="rId1" Type="http://schemas.openxmlformats.org/officeDocument/2006/relationships/slideLayout" Target="../slideLayouts/slideLayout436.xml"/><Relationship Id="rId5" Type="http://schemas.openxmlformats.org/officeDocument/2006/relationships/image" Target="../media/image220.png"/><Relationship Id="rId4" Type="http://schemas.openxmlformats.org/officeDocument/2006/relationships/image" Target="../media/image204.svg"/></Relationships>
</file>

<file path=ppt/slides/_rels/slide5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5.xml"/><Relationship Id="rId1" Type="http://schemas.openxmlformats.org/officeDocument/2006/relationships/slideLayout" Target="../slideLayouts/slideLayout436.xml"/><Relationship Id="rId5" Type="http://schemas.openxmlformats.org/officeDocument/2006/relationships/image" Target="../media/image220.png"/><Relationship Id="rId4" Type="http://schemas.openxmlformats.org/officeDocument/2006/relationships/image" Target="../media/image204.svg"/></Relationships>
</file>

<file path=ppt/slides/_rels/slide5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6.xml"/><Relationship Id="rId1" Type="http://schemas.openxmlformats.org/officeDocument/2006/relationships/slideLayout" Target="../slideLayouts/slideLayout436.xml"/><Relationship Id="rId5" Type="http://schemas.openxmlformats.org/officeDocument/2006/relationships/image" Target="../media/image220.png"/><Relationship Id="rId4" Type="http://schemas.openxmlformats.org/officeDocument/2006/relationships/image" Target="../media/image204.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5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4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9.xml"/></Relationships>
</file>

<file path=ppt/slides/_rels/slide60.xml.rels><?xml version="1.0" encoding="UTF-8" standalone="yes"?>
<Relationships xmlns="http://schemas.openxmlformats.org/package/2006/relationships"><Relationship Id="rId2" Type="http://schemas.openxmlformats.org/officeDocument/2006/relationships/image" Target="../media/image231.tiff"/><Relationship Id="rId1" Type="http://schemas.openxmlformats.org/officeDocument/2006/relationships/slideLayout" Target="../slideLayouts/slideLayout507.xml"/></Relationships>
</file>

<file path=ppt/slides/_rels/slide61.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notesSlide" Target="../notesSlides/notesSlide47.xml"/><Relationship Id="rId1" Type="http://schemas.openxmlformats.org/officeDocument/2006/relationships/slideLayout" Target="../slideLayouts/slideLayout475.xml"/><Relationship Id="rId4" Type="http://schemas.openxmlformats.org/officeDocument/2006/relationships/image" Target="../media/image233.png"/></Relationships>
</file>

<file path=ppt/slides/_rels/slide62.xml.rels><?xml version="1.0" encoding="UTF-8" standalone="yes"?>
<Relationships xmlns="http://schemas.openxmlformats.org/package/2006/relationships"><Relationship Id="rId8" Type="http://schemas.openxmlformats.org/officeDocument/2006/relationships/image" Target="../media/image207.emf"/><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48.xml"/><Relationship Id="rId1" Type="http://schemas.openxmlformats.org/officeDocument/2006/relationships/slideLayout" Target="../slideLayouts/slideLayout479.xml"/><Relationship Id="rId6" Type="http://schemas.openxmlformats.org/officeDocument/2006/relationships/image" Target="../media/image237.png"/><Relationship Id="rId5" Type="http://schemas.openxmlformats.org/officeDocument/2006/relationships/image" Target="../media/image236.png"/><Relationship Id="rId10" Type="http://schemas.openxmlformats.org/officeDocument/2006/relationships/image" Target="../media/image240.png"/><Relationship Id="rId4" Type="http://schemas.openxmlformats.org/officeDocument/2006/relationships/image" Target="../media/image235.png"/><Relationship Id="rId9" Type="http://schemas.openxmlformats.org/officeDocument/2006/relationships/image" Target="../media/image239.png"/></Relationships>
</file>

<file path=ppt/slides/_rels/slide63.xml.rels><?xml version="1.0" encoding="UTF-8" standalone="yes"?>
<Relationships xmlns="http://schemas.openxmlformats.org/package/2006/relationships"><Relationship Id="rId3" Type="http://schemas.openxmlformats.org/officeDocument/2006/relationships/image" Target="../media/image241.tiff"/><Relationship Id="rId2" Type="http://schemas.openxmlformats.org/officeDocument/2006/relationships/notesSlide" Target="../notesSlides/notesSlide49.xml"/><Relationship Id="rId1" Type="http://schemas.openxmlformats.org/officeDocument/2006/relationships/slideLayout" Target="../slideLayouts/slideLayout4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79.xml"/></Relationships>
</file>

<file path=ppt/slides/_rels/slide65.xml.rels><?xml version="1.0" encoding="UTF-8" standalone="yes"?>
<Relationships xmlns="http://schemas.openxmlformats.org/package/2006/relationships"><Relationship Id="rId3" Type="http://schemas.openxmlformats.org/officeDocument/2006/relationships/image" Target="../media/image242.tiff"/><Relationship Id="rId2" Type="http://schemas.openxmlformats.org/officeDocument/2006/relationships/notesSlide" Target="../notesSlides/notesSlide51.xml"/><Relationship Id="rId1" Type="http://schemas.openxmlformats.org/officeDocument/2006/relationships/slideLayout" Target="../slideLayouts/slideLayout432.xml"/></Relationships>
</file>

<file path=ppt/slides/_rels/slide6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52.xml"/><Relationship Id="rId1" Type="http://schemas.openxmlformats.org/officeDocument/2006/relationships/slideLayout" Target="../slideLayouts/slideLayout475.xml"/><Relationship Id="rId4" Type="http://schemas.openxmlformats.org/officeDocument/2006/relationships/image" Target="../media/image244.png"/></Relationships>
</file>

<file path=ppt/slides/_rels/slide67.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notesSlide" Target="../notesSlides/notesSlide53.xml"/><Relationship Id="rId1" Type="http://schemas.openxmlformats.org/officeDocument/2006/relationships/slideLayout" Target="../slideLayouts/slideLayout43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68.xml.rels><?xml version="1.0" encoding="UTF-8" standalone="yes"?>
<Relationships xmlns="http://schemas.openxmlformats.org/package/2006/relationships"><Relationship Id="rId2" Type="http://schemas.openxmlformats.org/officeDocument/2006/relationships/image" Target="../media/image250.jpeg"/><Relationship Id="rId1" Type="http://schemas.openxmlformats.org/officeDocument/2006/relationships/slideLayout" Target="../slideLayouts/slideLayout442.xml"/></Relationships>
</file>

<file path=ppt/slides/_rels/slide69.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54.xml"/><Relationship Id="rId1" Type="http://schemas.openxmlformats.org/officeDocument/2006/relationships/slideLayout" Target="../slideLayouts/slideLayout454.xml"/><Relationship Id="rId6" Type="http://schemas.openxmlformats.org/officeDocument/2006/relationships/image" Target="../media/image254.png"/><Relationship Id="rId11" Type="http://schemas.openxmlformats.org/officeDocument/2006/relationships/image" Target="../media/image259.png"/><Relationship Id="rId5" Type="http://schemas.openxmlformats.org/officeDocument/2006/relationships/image" Target="../media/image253.pn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s>
</file>

<file path=ppt/slides/_rels/slide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18" Type="http://schemas.openxmlformats.org/officeDocument/2006/relationships/image" Target="../media/image115.png"/><Relationship Id="rId26" Type="http://schemas.openxmlformats.org/officeDocument/2006/relationships/image" Target="../media/image123.png"/><Relationship Id="rId3" Type="http://schemas.openxmlformats.org/officeDocument/2006/relationships/image" Target="../media/image100.png"/><Relationship Id="rId21" Type="http://schemas.openxmlformats.org/officeDocument/2006/relationships/image" Target="../media/image118.sv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svg"/><Relationship Id="rId25" Type="http://schemas.openxmlformats.org/officeDocument/2006/relationships/image" Target="../media/image122.png"/><Relationship Id="rId2" Type="http://schemas.openxmlformats.org/officeDocument/2006/relationships/notesSlide" Target="../notesSlides/notesSlide6.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slideLayout" Target="../slideLayouts/slideLayout249.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1.sv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20.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9.png"/><Relationship Id="rId27" Type="http://schemas.openxmlformats.org/officeDocument/2006/relationships/image" Target="../media/image124.png"/></Relationships>
</file>

<file path=ppt/slides/_rels/slide70.xml.rels><?xml version="1.0" encoding="UTF-8" standalone="yes"?>
<Relationships xmlns="http://schemas.openxmlformats.org/package/2006/relationships"><Relationship Id="rId2" Type="http://schemas.openxmlformats.org/officeDocument/2006/relationships/image" Target="../media/image260.jpeg"/><Relationship Id="rId1" Type="http://schemas.openxmlformats.org/officeDocument/2006/relationships/slideLayout" Target="../slideLayouts/slideLayout443.xml"/></Relationships>
</file>

<file path=ppt/slides/_rels/slide71.xml.rels><?xml version="1.0" encoding="UTF-8" standalone="yes"?>
<Relationships xmlns="http://schemas.openxmlformats.org/package/2006/relationships"><Relationship Id="rId8" Type="http://schemas.openxmlformats.org/officeDocument/2006/relationships/image" Target="../media/image266.svg"/><Relationship Id="rId13" Type="http://schemas.openxmlformats.org/officeDocument/2006/relationships/image" Target="../media/image271.png"/><Relationship Id="rId18" Type="http://schemas.openxmlformats.org/officeDocument/2006/relationships/image" Target="../media/image276.svg"/><Relationship Id="rId3" Type="http://schemas.openxmlformats.org/officeDocument/2006/relationships/image" Target="../media/image261.png"/><Relationship Id="rId21" Type="http://schemas.openxmlformats.org/officeDocument/2006/relationships/image" Target="../media/image279.png"/><Relationship Id="rId7" Type="http://schemas.openxmlformats.org/officeDocument/2006/relationships/image" Target="../media/image265.png"/><Relationship Id="rId12" Type="http://schemas.openxmlformats.org/officeDocument/2006/relationships/image" Target="../media/image270.svg"/><Relationship Id="rId17" Type="http://schemas.openxmlformats.org/officeDocument/2006/relationships/image" Target="../media/image275.png"/><Relationship Id="rId2" Type="http://schemas.openxmlformats.org/officeDocument/2006/relationships/notesSlide" Target="../notesSlides/notesSlide55.xml"/><Relationship Id="rId16" Type="http://schemas.openxmlformats.org/officeDocument/2006/relationships/image" Target="../media/image274.svg"/><Relationship Id="rId20" Type="http://schemas.openxmlformats.org/officeDocument/2006/relationships/image" Target="../media/image278.svg"/><Relationship Id="rId1" Type="http://schemas.openxmlformats.org/officeDocument/2006/relationships/slideLayout" Target="../slideLayouts/slideLayout454.xml"/><Relationship Id="rId6" Type="http://schemas.openxmlformats.org/officeDocument/2006/relationships/image" Target="../media/image264.svg"/><Relationship Id="rId11" Type="http://schemas.openxmlformats.org/officeDocument/2006/relationships/image" Target="../media/image269.png"/><Relationship Id="rId5" Type="http://schemas.openxmlformats.org/officeDocument/2006/relationships/image" Target="../media/image263.png"/><Relationship Id="rId15" Type="http://schemas.openxmlformats.org/officeDocument/2006/relationships/image" Target="../media/image273.png"/><Relationship Id="rId10" Type="http://schemas.openxmlformats.org/officeDocument/2006/relationships/image" Target="../media/image268.svg"/><Relationship Id="rId19" Type="http://schemas.openxmlformats.org/officeDocument/2006/relationships/image" Target="../media/image277.png"/><Relationship Id="rId4" Type="http://schemas.openxmlformats.org/officeDocument/2006/relationships/image" Target="../media/image262.svg"/><Relationship Id="rId9" Type="http://schemas.openxmlformats.org/officeDocument/2006/relationships/image" Target="../media/image267.png"/><Relationship Id="rId14" Type="http://schemas.openxmlformats.org/officeDocument/2006/relationships/image" Target="../media/image272.svg"/><Relationship Id="rId22" Type="http://schemas.openxmlformats.org/officeDocument/2006/relationships/image" Target="../media/image280.svg"/></Relationships>
</file>

<file path=ppt/slides/_rels/slide7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56.xml"/><Relationship Id="rId1" Type="http://schemas.openxmlformats.org/officeDocument/2006/relationships/slideLayout" Target="../slideLayouts/slideLayout454.xml"/><Relationship Id="rId4" Type="http://schemas.openxmlformats.org/officeDocument/2006/relationships/image" Target="../media/image278.svg"/></Relationships>
</file>

<file path=ppt/slides/_rels/slide73.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1.png"/><Relationship Id="rId7" Type="http://schemas.openxmlformats.org/officeDocument/2006/relationships/image" Target="../media/image284.png"/><Relationship Id="rId2" Type="http://schemas.openxmlformats.org/officeDocument/2006/relationships/notesSlide" Target="../notesSlides/notesSlide57.xml"/><Relationship Id="rId1" Type="http://schemas.openxmlformats.org/officeDocument/2006/relationships/slideLayout" Target="../slideLayouts/slideLayout454.xml"/><Relationship Id="rId6" Type="http://schemas.openxmlformats.org/officeDocument/2006/relationships/image" Target="../media/image283.svg"/><Relationship Id="rId5" Type="http://schemas.openxmlformats.org/officeDocument/2006/relationships/image" Target="../media/image269.png"/><Relationship Id="rId10" Type="http://schemas.openxmlformats.org/officeDocument/2006/relationships/image" Target="../media/image278.svg"/><Relationship Id="rId4" Type="http://schemas.openxmlformats.org/officeDocument/2006/relationships/image" Target="../media/image282.svg"/><Relationship Id="rId9" Type="http://schemas.openxmlformats.org/officeDocument/2006/relationships/image" Target="../media/image277.png"/></Relationships>
</file>

<file path=ppt/slides/_rels/slide7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58.xml"/><Relationship Id="rId1" Type="http://schemas.openxmlformats.org/officeDocument/2006/relationships/slideLayout" Target="../slideLayouts/slideLayout469.xml"/><Relationship Id="rId6" Type="http://schemas.openxmlformats.org/officeDocument/2006/relationships/image" Target="../media/image286.svg"/><Relationship Id="rId5" Type="http://schemas.openxmlformats.org/officeDocument/2006/relationships/image" Target="../media/image269.png"/><Relationship Id="rId4" Type="http://schemas.openxmlformats.org/officeDocument/2006/relationships/image" Target="../media/image282.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73.xml"/></Relationships>
</file>

<file path=ppt/slides/_rels/slide77.xml.rels><?xml version="1.0" encoding="UTF-8" standalone="yes"?>
<Relationships xmlns="http://schemas.openxmlformats.org/package/2006/relationships"><Relationship Id="rId2" Type="http://schemas.openxmlformats.org/officeDocument/2006/relationships/image" Target="../media/image287.jpeg"/><Relationship Id="rId1" Type="http://schemas.openxmlformats.org/officeDocument/2006/relationships/slideLayout" Target="../slideLayouts/slideLayout442.xml"/></Relationships>
</file>

<file path=ppt/slides/_rels/slide7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0.xml"/><Relationship Id="rId1" Type="http://schemas.openxmlformats.org/officeDocument/2006/relationships/slideLayout" Target="../slideLayouts/slideLayout436.xml"/><Relationship Id="rId5" Type="http://schemas.openxmlformats.org/officeDocument/2006/relationships/image" Target="../media/image199.emf"/><Relationship Id="rId4" Type="http://schemas.openxmlformats.org/officeDocument/2006/relationships/image" Target="../media/image198.svg"/></Relationships>
</file>

<file path=ppt/slides/_rels/slide7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2.png"/><Relationship Id="rId7" Type="http://schemas.openxmlformats.org/officeDocument/2006/relationships/image" Target="../media/image278.svg"/><Relationship Id="rId2" Type="http://schemas.openxmlformats.org/officeDocument/2006/relationships/notesSlide" Target="../notesSlides/notesSlide61.xml"/><Relationship Id="rId1" Type="http://schemas.openxmlformats.org/officeDocument/2006/relationships/slideLayout" Target="../slideLayouts/slideLayout432.xml"/><Relationship Id="rId6" Type="http://schemas.openxmlformats.org/officeDocument/2006/relationships/image" Target="../media/image277.png"/><Relationship Id="rId5" Type="http://schemas.openxmlformats.org/officeDocument/2006/relationships/image" Target="../media/image201.svg"/><Relationship Id="rId4" Type="http://schemas.openxmlformats.org/officeDocument/2006/relationships/image" Target="../media/image2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9.xml"/></Relationships>
</file>

<file path=ppt/slides/_rels/slide80.xml.rels><?xml version="1.0" encoding="UTF-8" standalone="yes"?>
<Relationships xmlns="http://schemas.openxmlformats.org/package/2006/relationships"><Relationship Id="rId3" Type="http://schemas.openxmlformats.org/officeDocument/2006/relationships/image" Target="../media/image288.emf"/><Relationship Id="rId2" Type="http://schemas.openxmlformats.org/officeDocument/2006/relationships/notesSlide" Target="../notesSlides/notesSlide62.xml"/><Relationship Id="rId1" Type="http://schemas.openxmlformats.org/officeDocument/2006/relationships/slideLayout" Target="../slideLayouts/slideLayout436.xml"/></Relationships>
</file>

<file path=ppt/slides/_rels/slide81.xml.rels><?xml version="1.0" encoding="UTF-8" standalone="yes"?>
<Relationships xmlns="http://schemas.openxmlformats.org/package/2006/relationships"><Relationship Id="rId3" Type="http://schemas.openxmlformats.org/officeDocument/2006/relationships/image" Target="../media/image288.emf"/><Relationship Id="rId2" Type="http://schemas.openxmlformats.org/officeDocument/2006/relationships/notesSlide" Target="../notesSlides/notesSlide63.xml"/><Relationship Id="rId1" Type="http://schemas.openxmlformats.org/officeDocument/2006/relationships/slideLayout" Target="../slideLayouts/slideLayout436.xml"/></Relationships>
</file>

<file path=ppt/slides/_rels/slide82.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298.svg"/><Relationship Id="rId3" Type="http://schemas.openxmlformats.org/officeDocument/2006/relationships/image" Target="../media/image288.emf"/><Relationship Id="rId7" Type="http://schemas.openxmlformats.org/officeDocument/2006/relationships/image" Target="../media/image292.svg"/><Relationship Id="rId12" Type="http://schemas.openxmlformats.org/officeDocument/2006/relationships/image" Target="../media/image297.png"/><Relationship Id="rId2" Type="http://schemas.openxmlformats.org/officeDocument/2006/relationships/notesSlide" Target="../notesSlides/notesSlide64.xml"/><Relationship Id="rId1" Type="http://schemas.openxmlformats.org/officeDocument/2006/relationships/slideLayout" Target="../slideLayouts/slideLayout436.xml"/><Relationship Id="rId6" Type="http://schemas.openxmlformats.org/officeDocument/2006/relationships/image" Target="../media/image291.png"/><Relationship Id="rId11" Type="http://schemas.openxmlformats.org/officeDocument/2006/relationships/image" Target="../media/image296.svg"/><Relationship Id="rId5" Type="http://schemas.openxmlformats.org/officeDocument/2006/relationships/image" Target="../media/image290.svg"/><Relationship Id="rId10" Type="http://schemas.openxmlformats.org/officeDocument/2006/relationships/image" Target="../media/image295.png"/><Relationship Id="rId4" Type="http://schemas.openxmlformats.org/officeDocument/2006/relationships/image" Target="../media/image289.png"/><Relationship Id="rId9" Type="http://schemas.openxmlformats.org/officeDocument/2006/relationships/image" Target="../media/image294.svg"/></Relationships>
</file>

<file path=ppt/slides/_rels/slide83.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298.svg"/><Relationship Id="rId3" Type="http://schemas.openxmlformats.org/officeDocument/2006/relationships/image" Target="../media/image288.emf"/><Relationship Id="rId7" Type="http://schemas.openxmlformats.org/officeDocument/2006/relationships/image" Target="../media/image292.svg"/><Relationship Id="rId12" Type="http://schemas.openxmlformats.org/officeDocument/2006/relationships/image" Target="../media/image297.png"/><Relationship Id="rId2" Type="http://schemas.openxmlformats.org/officeDocument/2006/relationships/notesSlide" Target="../notesSlides/notesSlide65.xml"/><Relationship Id="rId1" Type="http://schemas.openxmlformats.org/officeDocument/2006/relationships/slideLayout" Target="../slideLayouts/slideLayout436.xml"/><Relationship Id="rId6" Type="http://schemas.openxmlformats.org/officeDocument/2006/relationships/image" Target="../media/image291.png"/><Relationship Id="rId11" Type="http://schemas.openxmlformats.org/officeDocument/2006/relationships/image" Target="../media/image296.svg"/><Relationship Id="rId5" Type="http://schemas.openxmlformats.org/officeDocument/2006/relationships/image" Target="../media/image290.svg"/><Relationship Id="rId10" Type="http://schemas.openxmlformats.org/officeDocument/2006/relationships/image" Target="../media/image295.png"/><Relationship Id="rId4" Type="http://schemas.openxmlformats.org/officeDocument/2006/relationships/image" Target="../media/image289.png"/><Relationship Id="rId9" Type="http://schemas.openxmlformats.org/officeDocument/2006/relationships/image" Target="../media/image294.svg"/></Relationships>
</file>

<file path=ppt/slides/_rels/slide84.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298.svg"/><Relationship Id="rId18" Type="http://schemas.openxmlformats.org/officeDocument/2006/relationships/image" Target="../media/image299.png"/><Relationship Id="rId3" Type="http://schemas.openxmlformats.org/officeDocument/2006/relationships/image" Target="../media/image288.emf"/><Relationship Id="rId21" Type="http://schemas.openxmlformats.org/officeDocument/2006/relationships/image" Target="../media/image283.svg"/><Relationship Id="rId7" Type="http://schemas.openxmlformats.org/officeDocument/2006/relationships/image" Target="../media/image292.svg"/><Relationship Id="rId12" Type="http://schemas.openxmlformats.org/officeDocument/2006/relationships/image" Target="../media/image297.png"/><Relationship Id="rId17" Type="http://schemas.openxmlformats.org/officeDocument/2006/relationships/image" Target="../media/image201.svg"/><Relationship Id="rId2" Type="http://schemas.openxmlformats.org/officeDocument/2006/relationships/notesSlide" Target="../notesSlides/notesSlide66.xml"/><Relationship Id="rId16" Type="http://schemas.openxmlformats.org/officeDocument/2006/relationships/image" Target="../media/image200.png"/><Relationship Id="rId20" Type="http://schemas.openxmlformats.org/officeDocument/2006/relationships/image" Target="../media/image269.png"/><Relationship Id="rId1" Type="http://schemas.openxmlformats.org/officeDocument/2006/relationships/slideLayout" Target="../slideLayouts/slideLayout436.xml"/><Relationship Id="rId6" Type="http://schemas.openxmlformats.org/officeDocument/2006/relationships/image" Target="../media/image291.png"/><Relationship Id="rId11" Type="http://schemas.openxmlformats.org/officeDocument/2006/relationships/image" Target="../media/image296.svg"/><Relationship Id="rId5" Type="http://schemas.openxmlformats.org/officeDocument/2006/relationships/image" Target="../media/image290.svg"/><Relationship Id="rId15" Type="http://schemas.openxmlformats.org/officeDocument/2006/relationships/image" Target="../media/image268.svg"/><Relationship Id="rId10" Type="http://schemas.openxmlformats.org/officeDocument/2006/relationships/image" Target="../media/image295.png"/><Relationship Id="rId19" Type="http://schemas.openxmlformats.org/officeDocument/2006/relationships/image" Target="../media/image300.svg"/><Relationship Id="rId4" Type="http://schemas.openxmlformats.org/officeDocument/2006/relationships/image" Target="../media/image289.png"/><Relationship Id="rId9" Type="http://schemas.openxmlformats.org/officeDocument/2006/relationships/image" Target="../media/image294.svg"/><Relationship Id="rId14" Type="http://schemas.openxmlformats.org/officeDocument/2006/relationships/image" Target="../media/image267.png"/></Relationships>
</file>

<file path=ppt/slides/_rels/slide85.xml.rels><?xml version="1.0" encoding="UTF-8" standalone="yes"?>
<Relationships xmlns="http://schemas.openxmlformats.org/package/2006/relationships"><Relationship Id="rId3" Type="http://schemas.openxmlformats.org/officeDocument/2006/relationships/hyperlink" Target="https://insights.stackoverflow.com/survey/2019?utm_source=so-owned&amp;utm_medium=blog&amp;utm_campaign=dev-survey-2019&amp;utm_content=launch-blog" TargetMode="External"/><Relationship Id="rId2" Type="http://schemas.openxmlformats.org/officeDocument/2006/relationships/notesSlide" Target="../notesSlides/notesSlide67.xml"/><Relationship Id="rId1" Type="http://schemas.openxmlformats.org/officeDocument/2006/relationships/slideLayout" Target="../slideLayouts/slideLayout391.xml"/><Relationship Id="rId4" Type="http://schemas.openxmlformats.org/officeDocument/2006/relationships/hyperlink" Target="https://db-engines.com/en/blog_post/76"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68.xml"/><Relationship Id="rId1" Type="http://schemas.openxmlformats.org/officeDocument/2006/relationships/slideLayout" Target="../slideLayouts/slideLayout398.xml"/></Relationships>
</file>

<file path=ppt/slides/_rels/slide8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69.xml"/><Relationship Id="rId1" Type="http://schemas.openxmlformats.org/officeDocument/2006/relationships/slideLayout" Target="../slideLayouts/slideLayout398.xml"/></Relationships>
</file>

<file path=ppt/slides/_rels/slide8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0.xml"/><Relationship Id="rId1" Type="http://schemas.openxmlformats.org/officeDocument/2006/relationships/slideLayout" Target="../slideLayouts/slideLayout3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9.xml"/></Relationships>
</file>

<file path=ppt/slides/_rels/slide9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71.xml"/><Relationship Id="rId1" Type="http://schemas.openxmlformats.org/officeDocument/2006/relationships/slideLayout" Target="../slideLayouts/slideLayout375.xml"/><Relationship Id="rId5" Type="http://schemas.openxmlformats.org/officeDocument/2006/relationships/image" Target="../media/image305.svg"/><Relationship Id="rId4" Type="http://schemas.openxmlformats.org/officeDocument/2006/relationships/image" Target="../media/image304.png"/></Relationships>
</file>

<file path=ppt/slides/_rels/slide9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72.xml"/><Relationship Id="rId1" Type="http://schemas.openxmlformats.org/officeDocument/2006/relationships/slideLayout" Target="../slideLayouts/slideLayout375.xml"/><Relationship Id="rId4" Type="http://schemas.openxmlformats.org/officeDocument/2006/relationships/image" Target="../media/image307.png"/></Relationships>
</file>

<file path=ppt/slides/_rels/slide92.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73.xml"/><Relationship Id="rId1" Type="http://schemas.openxmlformats.org/officeDocument/2006/relationships/slideLayout" Target="../slideLayouts/slideLayout375.xml"/><Relationship Id="rId4" Type="http://schemas.openxmlformats.org/officeDocument/2006/relationships/image" Target="../media/image309.jpeg"/></Relationships>
</file>

<file path=ppt/slides/_rels/slide93.xml.rels><?xml version="1.0" encoding="UTF-8" standalone="yes"?>
<Relationships xmlns="http://schemas.openxmlformats.org/package/2006/relationships"><Relationship Id="rId3" Type="http://schemas.openxmlformats.org/officeDocument/2006/relationships/image" Target="../media/image310.jpg"/><Relationship Id="rId2" Type="http://schemas.openxmlformats.org/officeDocument/2006/relationships/notesSlide" Target="../notesSlides/notesSlide74.xml"/><Relationship Id="rId1" Type="http://schemas.openxmlformats.org/officeDocument/2006/relationships/slideLayout" Target="../slideLayouts/slideLayout375.xml"/><Relationship Id="rId4" Type="http://schemas.openxmlformats.org/officeDocument/2006/relationships/image" Target="../media/image311.png"/></Relationships>
</file>

<file path=ppt/slides/_rels/slide94.xml.rels><?xml version="1.0" encoding="UTF-8" standalone="yes"?>
<Relationships xmlns="http://schemas.openxmlformats.org/package/2006/relationships"><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75.xml"/><Relationship Id="rId1" Type="http://schemas.openxmlformats.org/officeDocument/2006/relationships/slideLayout" Target="../slideLayouts/slideLayout384.xml"/><Relationship Id="rId6" Type="http://schemas.openxmlformats.org/officeDocument/2006/relationships/image" Target="../media/image315.svg"/><Relationship Id="rId5" Type="http://schemas.openxmlformats.org/officeDocument/2006/relationships/image" Target="../media/image314.png"/><Relationship Id="rId4" Type="http://schemas.openxmlformats.org/officeDocument/2006/relationships/image" Target="../media/image313.png"/></Relationships>
</file>

<file path=ppt/slides/_rels/slide95.xml.rels><?xml version="1.0" encoding="UTF-8" standalone="yes"?>
<Relationships xmlns="http://schemas.openxmlformats.org/package/2006/relationships"><Relationship Id="rId8" Type="http://schemas.openxmlformats.org/officeDocument/2006/relationships/image" Target="../media/image322.jpeg"/><Relationship Id="rId13" Type="http://schemas.openxmlformats.org/officeDocument/2006/relationships/image" Target="../media/image247.png"/><Relationship Id="rId18" Type="http://schemas.openxmlformats.org/officeDocument/2006/relationships/image" Target="../media/image326.png"/><Relationship Id="rId26" Type="http://schemas.openxmlformats.org/officeDocument/2006/relationships/image" Target="../media/image245.png"/><Relationship Id="rId3" Type="http://schemas.openxmlformats.org/officeDocument/2006/relationships/image" Target="../media/image317.png"/><Relationship Id="rId21" Type="http://schemas.openxmlformats.org/officeDocument/2006/relationships/image" Target="../media/image329.png"/><Relationship Id="rId7" Type="http://schemas.openxmlformats.org/officeDocument/2006/relationships/image" Target="../media/image321.png"/><Relationship Id="rId12" Type="http://schemas.openxmlformats.org/officeDocument/2006/relationships/image" Target="../media/image246.png"/><Relationship Id="rId17" Type="http://schemas.openxmlformats.org/officeDocument/2006/relationships/image" Target="../media/image305.svg"/><Relationship Id="rId25" Type="http://schemas.openxmlformats.org/officeDocument/2006/relationships/image" Target="../media/image333.png"/><Relationship Id="rId2" Type="http://schemas.openxmlformats.org/officeDocument/2006/relationships/notesSlide" Target="../notesSlides/notesSlide76.xml"/><Relationship Id="rId16" Type="http://schemas.openxmlformats.org/officeDocument/2006/relationships/image" Target="../media/image304.png"/><Relationship Id="rId20" Type="http://schemas.openxmlformats.org/officeDocument/2006/relationships/image" Target="../media/image328.png"/><Relationship Id="rId1" Type="http://schemas.openxmlformats.org/officeDocument/2006/relationships/slideLayout" Target="../slideLayouts/slideLayout382.xml"/><Relationship Id="rId6" Type="http://schemas.openxmlformats.org/officeDocument/2006/relationships/image" Target="../media/image320.png"/><Relationship Id="rId11" Type="http://schemas.openxmlformats.org/officeDocument/2006/relationships/image" Target="../media/image325.png"/><Relationship Id="rId24" Type="http://schemas.openxmlformats.org/officeDocument/2006/relationships/image" Target="../media/image332.png"/><Relationship Id="rId5" Type="http://schemas.openxmlformats.org/officeDocument/2006/relationships/image" Target="../media/image319.png"/><Relationship Id="rId15" Type="http://schemas.openxmlformats.org/officeDocument/2006/relationships/image" Target="../media/image249.png"/><Relationship Id="rId23" Type="http://schemas.openxmlformats.org/officeDocument/2006/relationships/image" Target="../media/image331.png"/><Relationship Id="rId28" Type="http://schemas.openxmlformats.org/officeDocument/2006/relationships/image" Target="../media/image335.png"/><Relationship Id="rId10" Type="http://schemas.openxmlformats.org/officeDocument/2006/relationships/image" Target="../media/image324.jpeg"/><Relationship Id="rId19" Type="http://schemas.openxmlformats.org/officeDocument/2006/relationships/image" Target="../media/image327.jpeg"/><Relationship Id="rId4" Type="http://schemas.openxmlformats.org/officeDocument/2006/relationships/image" Target="../media/image318.png"/><Relationship Id="rId9" Type="http://schemas.openxmlformats.org/officeDocument/2006/relationships/image" Target="../media/image323.jpeg"/><Relationship Id="rId14" Type="http://schemas.openxmlformats.org/officeDocument/2006/relationships/image" Target="../media/image248.png"/><Relationship Id="rId22" Type="http://schemas.openxmlformats.org/officeDocument/2006/relationships/image" Target="../media/image330.svg"/><Relationship Id="rId27" Type="http://schemas.openxmlformats.org/officeDocument/2006/relationships/image" Target="../media/image334.png"/></Relationships>
</file>

<file path=ppt/slides/_rels/slide96.xml.rels><?xml version="1.0" encoding="UTF-8" standalone="yes"?>
<Relationships xmlns="http://schemas.openxmlformats.org/package/2006/relationships"><Relationship Id="rId8" Type="http://schemas.openxmlformats.org/officeDocument/2006/relationships/hyperlink" Target="https://azure.microsoft.com/en-us/resources/videos/postg-migrate-vid/" TargetMode="External"/><Relationship Id="rId13" Type="http://schemas.openxmlformats.org/officeDocument/2006/relationships/image" Target="../media/image343.png"/><Relationship Id="rId3" Type="http://schemas.openxmlformats.org/officeDocument/2006/relationships/image" Target="../media/image336.jpeg"/><Relationship Id="rId7" Type="http://schemas.openxmlformats.org/officeDocument/2006/relationships/image" Target="../media/image338.jpeg"/><Relationship Id="rId12" Type="http://schemas.openxmlformats.org/officeDocument/2006/relationships/image" Target="../media/image342.png"/><Relationship Id="rId2" Type="http://schemas.openxmlformats.org/officeDocument/2006/relationships/hyperlink" Target="https://azure.microsoft.com/en-us/resources/videos/postg-cogsvs-vid/" TargetMode="External"/><Relationship Id="rId1" Type="http://schemas.openxmlformats.org/officeDocument/2006/relationships/slideLayout" Target="../slideLayouts/slideLayout382.xml"/><Relationship Id="rId6" Type="http://schemas.openxmlformats.org/officeDocument/2006/relationships/hyperlink" Target="https://azure.microsoft.com/en-us/resources/videos/postg-powerbi-vid/" TargetMode="External"/><Relationship Id="rId11" Type="http://schemas.openxmlformats.org/officeDocument/2006/relationships/image" Target="../media/image341.png"/><Relationship Id="rId5" Type="http://schemas.openxmlformats.org/officeDocument/2006/relationships/image" Target="../media/image337.jpeg"/><Relationship Id="rId10" Type="http://schemas.openxmlformats.org/officeDocument/2006/relationships/image" Target="../media/image340.png"/><Relationship Id="rId4" Type="http://schemas.openxmlformats.org/officeDocument/2006/relationships/hyperlink" Target="https://azure.microsoft.com/en-us/resources/videos/postg-osba-vid/" TargetMode="External"/><Relationship Id="rId9" Type="http://schemas.openxmlformats.org/officeDocument/2006/relationships/image" Target="../media/image339.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7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329125" y="5164398"/>
            <a:ext cx="6398305" cy="816456"/>
          </a:xfrm>
        </p:spPr>
        <p:txBody>
          <a:bodyPr/>
          <a:lstStyle/>
          <a:p>
            <a:r>
              <a:rPr lang="ja-JP" altLang="en-US" sz="1836">
                <a:latin typeface="Meiryo UI" panose="020B0604030504040204" pitchFamily="50" charset="-128"/>
                <a:ea typeface="Meiryo UI" panose="020B0604030504040204" pitchFamily="50" charset="-128"/>
              </a:rPr>
              <a:t>日本マイクロソフト株式会社</a:t>
            </a:r>
            <a:endParaRPr kumimoji="1" lang="en-US" altLang="ja-JP" sz="1836" dirty="0">
              <a:latin typeface="Meiryo UI" panose="020B0604030504040204" pitchFamily="50" charset="-128"/>
              <a:ea typeface="Meiryo UI" panose="020B0604030504040204" pitchFamily="50" charset="-128"/>
            </a:endParaRPr>
          </a:p>
        </p:txBody>
      </p:sp>
      <p:sp>
        <p:nvSpPr>
          <p:cNvPr id="4" name="Title 3"/>
          <p:cNvSpPr>
            <a:spLocks noGrp="1"/>
          </p:cNvSpPr>
          <p:nvPr>
            <p:ph type="title"/>
          </p:nvPr>
        </p:nvSpPr>
        <p:spPr>
          <a:xfrm>
            <a:off x="329124" y="2997352"/>
            <a:ext cx="9750824" cy="1167549"/>
          </a:xfrm>
        </p:spPr>
        <p:txBody>
          <a:bodyPr/>
          <a:lstStyle/>
          <a:p>
            <a:r>
              <a:rPr lang="ja-JP" altLang="en-US" sz="2800">
                <a:latin typeface="Meiryo UI" panose="020B0604030504040204" pitchFamily="50" charset="-128"/>
                <a:ea typeface="Meiryo UI" panose="020B0604030504040204" pitchFamily="50" charset="-128"/>
              </a:rPr>
              <a:t>オープンソースと共生する</a:t>
            </a:r>
            <a:r>
              <a:rPr lang="en-US" altLang="ja-JP" sz="2800" dirty="0">
                <a:latin typeface="Meiryo UI" panose="020B0604030504040204" pitchFamily="50" charset="-128"/>
                <a:ea typeface="Meiryo UI" panose="020B0604030504040204" pitchFamily="50" charset="-128"/>
              </a:rPr>
              <a:t> Microsoft Azure</a:t>
            </a:r>
            <a:br>
              <a:rPr lang="en-US" altLang="ja-JP" sz="3672" dirty="0">
                <a:latin typeface="Meiryo UI" panose="020B0604030504040204" pitchFamily="50" charset="-128"/>
                <a:ea typeface="Meiryo UI" panose="020B0604030504040204" pitchFamily="50" charset="-128"/>
              </a:rPr>
            </a:br>
            <a:br>
              <a:rPr lang="en-US" altLang="ja-JP" sz="1224" dirty="0">
                <a:solidFill>
                  <a:schemeClr val="tx1"/>
                </a:solidFill>
                <a:latin typeface="Meiryo UI" panose="020B0604030504040204" pitchFamily="50" charset="-128"/>
                <a:ea typeface="Meiryo UI" panose="020B0604030504040204" pitchFamily="50" charset="-128"/>
              </a:rPr>
            </a:br>
            <a:r>
              <a:rPr lang="ja-JP" altLang="en-US" sz="1632" b="1">
                <a:solidFill>
                  <a:srgbClr val="00B0F0"/>
                </a:solidFill>
                <a:latin typeface="Meiryo UI" panose="020B0604030504040204" pitchFamily="50" charset="-128"/>
                <a:ea typeface="Meiryo UI" panose="020B0604030504040204" pitchFamily="50" charset="-128"/>
              </a:rPr>
              <a:t>オープンソースへの貢献とその成果のご紹介</a:t>
            </a:r>
            <a:endParaRPr lang="en-US" sz="1224" b="1" dirty="0">
              <a:solidFill>
                <a:srgbClr val="00B0F0"/>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ABEA4EC6-B3F8-4AAE-83EC-46C0C073B74B}"/>
              </a:ext>
            </a:extLst>
          </p:cNvPr>
          <p:cNvPicPr>
            <a:picLocks noChangeAspect="1"/>
          </p:cNvPicPr>
          <p:nvPr/>
        </p:nvPicPr>
        <p:blipFill>
          <a:blip r:embed="rId3"/>
          <a:stretch>
            <a:fillRect/>
          </a:stretch>
        </p:blipFill>
        <p:spPr>
          <a:xfrm>
            <a:off x="7345871" y="-1"/>
            <a:ext cx="6678799" cy="6994525"/>
          </a:xfrm>
          <a:prstGeom prst="rect">
            <a:avLst/>
          </a:prstGeom>
        </p:spPr>
      </p:pic>
    </p:spTree>
    <p:extLst>
      <p:ext uri="{BB962C8B-B14F-4D97-AF65-F5344CB8AC3E}">
        <p14:creationId xmlns:p14="http://schemas.microsoft.com/office/powerpoint/2010/main" val="24179173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86F3936-6523-49FA-819F-89FA1A662ABA}"/>
              </a:ext>
              <a:ext uri="{C183D7F6-B498-43B3-948B-1728B52AA6E4}">
                <adec:decorative xmlns:adec="http://schemas.microsoft.com/office/drawing/2017/decorative" val="1"/>
              </a:ext>
            </a:extLst>
          </p:cNvPr>
          <p:cNvSpPr/>
          <p:nvPr/>
        </p:nvSpPr>
        <p:spPr bwMode="auto">
          <a:xfrm>
            <a:off x="4627036" y="3656147"/>
            <a:ext cx="3190208" cy="2730272"/>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87" name="Rectangle 86">
            <a:extLst>
              <a:ext uri="{FF2B5EF4-FFF2-40B4-BE49-F238E27FC236}">
                <a16:creationId xmlns:a16="http://schemas.microsoft.com/office/drawing/2014/main" id="{5F42ADEE-1F3C-44E6-9241-C75E227F1F4A}"/>
              </a:ext>
              <a:ext uri="{C183D7F6-B498-43B3-948B-1728B52AA6E4}">
                <adec:decorative xmlns:adec="http://schemas.microsoft.com/office/drawing/2017/decorative" val="1"/>
              </a:ext>
            </a:extLst>
          </p:cNvPr>
          <p:cNvSpPr/>
          <p:nvPr/>
        </p:nvSpPr>
        <p:spPr bwMode="auto">
          <a:xfrm>
            <a:off x="7982485" y="3656147"/>
            <a:ext cx="3190208" cy="2730272"/>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err="1">
              <a:solidFill>
                <a:srgbClr val="505050"/>
              </a:solidFill>
              <a:latin typeface="Segoe UI"/>
              <a:cs typeface="Segoe UI" pitchFamily="34" charset="0"/>
            </a:endParaRPr>
          </a:p>
        </p:txBody>
      </p:sp>
      <p:sp>
        <p:nvSpPr>
          <p:cNvPr id="90" name="Rectangle 89">
            <a:extLst>
              <a:ext uri="{FF2B5EF4-FFF2-40B4-BE49-F238E27FC236}">
                <a16:creationId xmlns:a16="http://schemas.microsoft.com/office/drawing/2014/main" id="{B4EBBA7D-01D9-4DB4-BA36-DD960D4A549F}"/>
              </a:ext>
              <a:ext uri="{C183D7F6-B498-43B3-948B-1728B52AA6E4}">
                <adec:decorative xmlns:adec="http://schemas.microsoft.com/office/drawing/2017/decorative" val="1"/>
              </a:ext>
            </a:extLst>
          </p:cNvPr>
          <p:cNvSpPr/>
          <p:nvPr/>
        </p:nvSpPr>
        <p:spPr bwMode="auto">
          <a:xfrm>
            <a:off x="1271588" y="3656147"/>
            <a:ext cx="3190208" cy="2730272"/>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grpSp>
        <p:nvGrpSpPr>
          <p:cNvPr id="40" name="Group 39" descr="100% open source&#10;Microsoft supported&#10;distribution of Apache Hadoop and&#10;Spark with full compatibility with&#10;the latest version of Hadoop&#10;&#10;Customizable and extensible&#10;Empower customers to deploy&#10;their own custom apps to meet&#10;their unique requirements&#10;&#10;Enterprise-ready&#10;Get enterprise-grade security and&#10;industry-leading compliance, with&#10;more than 30 certifications&#10;&#10;&#10;">
            <a:extLst>
              <a:ext uri="{FF2B5EF4-FFF2-40B4-BE49-F238E27FC236}">
                <a16:creationId xmlns:a16="http://schemas.microsoft.com/office/drawing/2014/main" id="{11DD2EC6-947B-4043-96A2-4008995FDED9}"/>
              </a:ext>
            </a:extLst>
          </p:cNvPr>
          <p:cNvGrpSpPr/>
          <p:nvPr/>
        </p:nvGrpSpPr>
        <p:grpSpPr>
          <a:xfrm>
            <a:off x="1271588" y="4088189"/>
            <a:ext cx="9901105" cy="2201067"/>
            <a:chOff x="1245903" y="4008392"/>
            <a:chExt cx="9707847" cy="2158105"/>
          </a:xfrm>
        </p:grpSpPr>
        <p:pic>
          <p:nvPicPr>
            <p:cNvPr id="13" name="Graphic 12">
              <a:extLst>
                <a:ext uri="{FF2B5EF4-FFF2-40B4-BE49-F238E27FC236}">
                  <a16:creationId xmlns:a16="http://schemas.microsoft.com/office/drawing/2014/main" id="{28400F09-135F-4B07-A7BA-A611610309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9388" y="4077765"/>
              <a:ext cx="660876" cy="660876"/>
            </a:xfrm>
            <a:prstGeom prst="rect">
              <a:avLst/>
            </a:prstGeom>
          </p:spPr>
        </p:pic>
        <p:sp>
          <p:nvSpPr>
            <p:cNvPr id="88" name="Rectangle 87">
              <a:extLst>
                <a:ext uri="{FF2B5EF4-FFF2-40B4-BE49-F238E27FC236}">
                  <a16:creationId xmlns:a16="http://schemas.microsoft.com/office/drawing/2014/main" id="{96544B49-8CA1-4990-9B7B-C4BE13A017D7}"/>
                </a:ext>
              </a:extLst>
            </p:cNvPr>
            <p:cNvSpPr/>
            <p:nvPr/>
          </p:nvSpPr>
          <p:spPr bwMode="auto">
            <a:xfrm>
              <a:off x="4535857" y="5119961"/>
              <a:ext cx="3127939" cy="873861"/>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cs typeface="Segoe UI Semibold" charset="0"/>
                </a:rPr>
                <a:t>Customizable and extensible</a:t>
              </a:r>
            </a:p>
            <a:p>
              <a:pPr algn="ctr" defTabSz="931819">
                <a:spcAft>
                  <a:spcPts val="612"/>
                </a:spcAft>
                <a:defRPr/>
              </a:pPr>
              <a:r>
                <a:rPr lang="en-US" sz="1122">
                  <a:solidFill>
                    <a:srgbClr val="FFFFFF"/>
                  </a:solidFill>
                  <a:latin typeface="Segoe UI"/>
                  <a:cs typeface="Segoe UI Semibold" charset="0"/>
                </a:rPr>
                <a:t>Empower customers to deploy</a:t>
              </a:r>
              <a:br>
                <a:rPr lang="en-US" sz="1122">
                  <a:solidFill>
                    <a:srgbClr val="FFFFFF"/>
                  </a:solidFill>
                  <a:latin typeface="Segoe UI"/>
                  <a:cs typeface="Segoe UI Semibold" charset="0"/>
                </a:rPr>
              </a:br>
              <a:r>
                <a:rPr lang="en-US" sz="1122">
                  <a:solidFill>
                    <a:srgbClr val="FFFFFF"/>
                  </a:solidFill>
                  <a:latin typeface="Segoe UI"/>
                  <a:cs typeface="Segoe UI Semibold" charset="0"/>
                </a:rPr>
                <a:t>their own custom apps to meet</a:t>
              </a:r>
              <a:br>
                <a:rPr lang="en-US" sz="1122">
                  <a:solidFill>
                    <a:srgbClr val="FFFFFF"/>
                  </a:solidFill>
                  <a:latin typeface="Segoe UI"/>
                  <a:cs typeface="Segoe UI Semibold" charset="0"/>
                </a:rPr>
              </a:br>
              <a:r>
                <a:rPr lang="en-US" sz="1122">
                  <a:solidFill>
                    <a:srgbClr val="FFFFFF"/>
                  </a:solidFill>
                  <a:latin typeface="Segoe UI"/>
                  <a:cs typeface="Segoe UI Semibold" charset="0"/>
                </a:rPr>
                <a:t>their unique requirements</a:t>
              </a:r>
            </a:p>
          </p:txBody>
        </p:sp>
        <p:grpSp>
          <p:nvGrpSpPr>
            <p:cNvPr id="241" name="Group 308">
              <a:extLst>
                <a:ext uri="{FF2B5EF4-FFF2-40B4-BE49-F238E27FC236}">
                  <a16:creationId xmlns:a16="http://schemas.microsoft.com/office/drawing/2014/main" id="{6A606E9E-89B7-45EB-8BEF-7DC1403A5500}"/>
                </a:ext>
                <a:ext uri="{C183D7F6-B498-43B3-948B-1728B52AA6E4}">
                  <adec:decorative xmlns:adec="http://schemas.microsoft.com/office/drawing/2017/decorative" val="1"/>
                </a:ext>
              </a:extLst>
            </p:cNvPr>
            <p:cNvGrpSpPr>
              <a:grpSpLocks noChangeAspect="1"/>
            </p:cNvGrpSpPr>
            <p:nvPr/>
          </p:nvGrpSpPr>
          <p:grpSpPr bwMode="auto">
            <a:xfrm>
              <a:off x="9079022" y="4008392"/>
              <a:ext cx="621516" cy="799622"/>
              <a:chOff x="4308" y="784"/>
              <a:chExt cx="199" cy="263"/>
            </a:xfrm>
          </p:grpSpPr>
          <p:sp>
            <p:nvSpPr>
              <p:cNvPr id="242" name="Freeform 309">
                <a:extLst>
                  <a:ext uri="{FF2B5EF4-FFF2-40B4-BE49-F238E27FC236}">
                    <a16:creationId xmlns:a16="http://schemas.microsoft.com/office/drawing/2014/main" id="{702C9A48-BCB8-4068-98C6-017FB8135C1A}"/>
                  </a:ext>
                </a:extLst>
              </p:cNvPr>
              <p:cNvSpPr>
                <a:spLocks noEditPoints="1"/>
              </p:cNvSpPr>
              <p:nvPr/>
            </p:nvSpPr>
            <p:spPr bwMode="auto">
              <a:xfrm>
                <a:off x="4308" y="784"/>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kern="0">
                  <a:solidFill>
                    <a:prstClr val="black"/>
                  </a:solidFill>
                  <a:latin typeface="Segoe UI"/>
                </a:endParaRPr>
              </a:p>
            </p:txBody>
          </p:sp>
          <p:sp>
            <p:nvSpPr>
              <p:cNvPr id="243" name="Freeform 310">
                <a:extLst>
                  <a:ext uri="{FF2B5EF4-FFF2-40B4-BE49-F238E27FC236}">
                    <a16:creationId xmlns:a16="http://schemas.microsoft.com/office/drawing/2014/main" id="{5FFA7BCA-D659-4EDC-AF78-8B38C350BF45}"/>
                  </a:ext>
                </a:extLst>
              </p:cNvPr>
              <p:cNvSpPr>
                <a:spLocks noEditPoints="1"/>
              </p:cNvSpPr>
              <p:nvPr/>
            </p:nvSpPr>
            <p:spPr bwMode="auto">
              <a:xfrm>
                <a:off x="4308" y="900"/>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kern="0">
                  <a:solidFill>
                    <a:prstClr val="black"/>
                  </a:solidFill>
                  <a:latin typeface="Segoe UI"/>
                </a:endParaRPr>
              </a:p>
            </p:txBody>
          </p:sp>
          <p:sp>
            <p:nvSpPr>
              <p:cNvPr id="244" name="Freeform 311">
                <a:extLst>
                  <a:ext uri="{FF2B5EF4-FFF2-40B4-BE49-F238E27FC236}">
                    <a16:creationId xmlns:a16="http://schemas.microsoft.com/office/drawing/2014/main" id="{26AFD3C9-22BD-49F7-8953-7E29A502B83E}"/>
                  </a:ext>
                </a:extLst>
              </p:cNvPr>
              <p:cNvSpPr>
                <a:spLocks/>
              </p:cNvSpPr>
              <p:nvPr/>
            </p:nvSpPr>
            <p:spPr bwMode="auto">
              <a:xfrm>
                <a:off x="4371" y="944"/>
                <a:ext cx="69" cy="6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kern="0">
                  <a:solidFill>
                    <a:prstClr val="black"/>
                  </a:solidFill>
                  <a:latin typeface="Segoe UI"/>
                </a:endParaRPr>
              </a:p>
            </p:txBody>
          </p:sp>
        </p:grpSp>
        <p:sp>
          <p:nvSpPr>
            <p:cNvPr id="89" name="Rectangle 88">
              <a:extLst>
                <a:ext uri="{FF2B5EF4-FFF2-40B4-BE49-F238E27FC236}">
                  <a16:creationId xmlns:a16="http://schemas.microsoft.com/office/drawing/2014/main" id="{80767775-5EE4-451A-9FEA-41AB1183A4E4}"/>
                </a:ext>
              </a:extLst>
            </p:cNvPr>
            <p:cNvSpPr/>
            <p:nvPr/>
          </p:nvSpPr>
          <p:spPr bwMode="auto">
            <a:xfrm>
              <a:off x="7825811" y="5119961"/>
              <a:ext cx="3127939" cy="873861"/>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cs typeface="Segoe UI Semibold" charset="0"/>
                </a:rPr>
                <a:t>Enterprise-ready</a:t>
              </a:r>
            </a:p>
            <a:p>
              <a:pPr algn="ctr" defTabSz="931819">
                <a:spcAft>
                  <a:spcPts val="612"/>
                </a:spcAft>
                <a:defRPr/>
              </a:pPr>
              <a:r>
                <a:rPr lang="en-US" sz="1122">
                  <a:solidFill>
                    <a:srgbClr val="FFFFFF"/>
                  </a:solidFill>
                  <a:latin typeface="Segoe UI"/>
                  <a:cs typeface="Segoe UI Semibold" charset="0"/>
                </a:rPr>
                <a:t>Get enterprise-grade security and</a:t>
              </a:r>
              <a:br>
                <a:rPr lang="en-US" sz="1122">
                  <a:solidFill>
                    <a:srgbClr val="FFFFFF"/>
                  </a:solidFill>
                  <a:latin typeface="Segoe UI"/>
                  <a:cs typeface="Segoe UI Semibold" charset="0"/>
                </a:rPr>
              </a:br>
              <a:r>
                <a:rPr lang="en-US" sz="1122">
                  <a:solidFill>
                    <a:srgbClr val="FFFFFF"/>
                  </a:solidFill>
                  <a:latin typeface="Segoe UI"/>
                  <a:cs typeface="Segoe UI Semibold" charset="0"/>
                </a:rPr>
                <a:t>industry-leading compliance, with</a:t>
              </a:r>
              <a:br>
                <a:rPr lang="en-US" sz="1122">
                  <a:solidFill>
                    <a:srgbClr val="FFFFFF"/>
                  </a:solidFill>
                  <a:latin typeface="Segoe UI"/>
                  <a:cs typeface="Segoe UI Semibold" charset="0"/>
                </a:rPr>
              </a:br>
              <a:r>
                <a:rPr lang="en-US" sz="1122">
                  <a:solidFill>
                    <a:srgbClr val="FFFFFF"/>
                  </a:solidFill>
                  <a:latin typeface="Segoe UI"/>
                  <a:cs typeface="Segoe UI Semibold" charset="0"/>
                </a:rPr>
                <a:t>more than 30 certifications</a:t>
              </a:r>
            </a:p>
          </p:txBody>
        </p:sp>
        <p:sp>
          <p:nvSpPr>
            <p:cNvPr id="9" name="Freeform 7">
              <a:extLst>
                <a:ext uri="{FF2B5EF4-FFF2-40B4-BE49-F238E27FC236}">
                  <a16:creationId xmlns:a16="http://schemas.microsoft.com/office/drawing/2014/main" id="{7E1376D6-5C48-4D8D-B233-1230C9045E77}"/>
                </a:ext>
              </a:extLst>
            </p:cNvPr>
            <p:cNvSpPr/>
            <p:nvPr/>
          </p:nvSpPr>
          <p:spPr>
            <a:xfrm>
              <a:off x="2378220" y="4075068"/>
              <a:ext cx="863304" cy="66627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0078D4"/>
                </a:solidFill>
                <a:latin typeface="Segoe UI"/>
              </a:endParaRPr>
            </a:p>
          </p:txBody>
        </p:sp>
        <p:sp>
          <p:nvSpPr>
            <p:cNvPr id="91" name="Rectangle 90">
              <a:extLst>
                <a:ext uri="{FF2B5EF4-FFF2-40B4-BE49-F238E27FC236}">
                  <a16:creationId xmlns:a16="http://schemas.microsoft.com/office/drawing/2014/main" id="{5CC221B6-AC59-4A46-A758-B238BA5CF01A}"/>
                </a:ext>
              </a:extLst>
            </p:cNvPr>
            <p:cNvSpPr/>
            <p:nvPr/>
          </p:nvSpPr>
          <p:spPr bwMode="auto">
            <a:xfrm>
              <a:off x="1245903" y="5119961"/>
              <a:ext cx="3127939" cy="1046536"/>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ea typeface="Segoe UI Semibold" charset="0"/>
                  <a:cs typeface="Segoe UI Semibold" charset="0"/>
                </a:rPr>
                <a:t>100% open source</a:t>
              </a:r>
            </a:p>
            <a:p>
              <a:pPr algn="ctr" defTabSz="931819">
                <a:spcAft>
                  <a:spcPts val="612"/>
                </a:spcAft>
                <a:defRPr/>
              </a:pPr>
              <a:r>
                <a:rPr lang="en-US" sz="1122">
                  <a:solidFill>
                    <a:srgbClr val="FFFFFF"/>
                  </a:solidFill>
                  <a:latin typeface="Segoe UI"/>
                  <a:cs typeface="Segoe UI Semibold" charset="0"/>
                </a:rPr>
                <a:t>Microsoft supported</a:t>
              </a:r>
              <a:br>
                <a:rPr lang="en-US" sz="1122">
                  <a:solidFill>
                    <a:srgbClr val="FFFFFF"/>
                  </a:solidFill>
                  <a:latin typeface="Segoe UI"/>
                  <a:cs typeface="Segoe UI Semibold" charset="0"/>
                </a:rPr>
              </a:br>
              <a:r>
                <a:rPr lang="en-US" sz="1122">
                  <a:solidFill>
                    <a:srgbClr val="FFFFFF"/>
                  </a:solidFill>
                  <a:latin typeface="Segoe UI"/>
                  <a:cs typeface="Segoe UI Semibold" charset="0"/>
                </a:rPr>
                <a:t>distribution of Apache Hadoop and</a:t>
              </a:r>
              <a:br>
                <a:rPr lang="en-US" sz="1122">
                  <a:solidFill>
                    <a:srgbClr val="FFFFFF"/>
                  </a:solidFill>
                  <a:latin typeface="Segoe UI"/>
                  <a:cs typeface="Segoe UI Semibold" charset="0"/>
                </a:rPr>
              </a:br>
              <a:r>
                <a:rPr lang="en-US" sz="1122">
                  <a:solidFill>
                    <a:srgbClr val="FFFFFF"/>
                  </a:solidFill>
                  <a:latin typeface="Segoe UI"/>
                  <a:cs typeface="Segoe UI Semibold" charset="0"/>
                </a:rPr>
                <a:t>Spark with full compatibility with</a:t>
              </a:r>
              <a:br>
                <a:rPr lang="en-US" sz="1122">
                  <a:solidFill>
                    <a:srgbClr val="FFFFFF"/>
                  </a:solidFill>
                  <a:latin typeface="Segoe UI"/>
                  <a:cs typeface="Segoe UI Semibold" charset="0"/>
                </a:rPr>
              </a:br>
              <a:r>
                <a:rPr lang="en-US" sz="1122">
                  <a:solidFill>
                    <a:srgbClr val="FFFFFF"/>
                  </a:solidFill>
                  <a:latin typeface="Segoe UI"/>
                  <a:cs typeface="Segoe UI Semibold" charset="0"/>
                </a:rPr>
                <a:t>the latest version of Hadoop</a:t>
              </a:r>
            </a:p>
          </p:txBody>
        </p:sp>
      </p:grpSp>
      <p:grpSp>
        <p:nvGrpSpPr>
          <p:cNvPr id="28" name="Group 27" descr="Logos">
            <a:extLst>
              <a:ext uri="{FF2B5EF4-FFF2-40B4-BE49-F238E27FC236}">
                <a16:creationId xmlns:a16="http://schemas.microsoft.com/office/drawing/2014/main" id="{426A903E-83DC-4527-B170-7717216A1D08}"/>
              </a:ext>
            </a:extLst>
          </p:cNvPr>
          <p:cNvGrpSpPr/>
          <p:nvPr/>
        </p:nvGrpSpPr>
        <p:grpSpPr>
          <a:xfrm>
            <a:off x="2029789" y="2431876"/>
            <a:ext cx="8376898" cy="622769"/>
            <a:chOff x="1784850" y="2384409"/>
            <a:chExt cx="8213391" cy="610613"/>
          </a:xfrm>
        </p:grpSpPr>
        <p:pic>
          <p:nvPicPr>
            <p:cNvPr id="116" name="Graphic 115">
              <a:extLst>
                <a:ext uri="{FF2B5EF4-FFF2-40B4-BE49-F238E27FC236}">
                  <a16:creationId xmlns:a16="http://schemas.microsoft.com/office/drawing/2014/main" id="{D4096372-7D6A-44C5-934F-0740F5212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9104" y="2384409"/>
              <a:ext cx="1221224" cy="610613"/>
            </a:xfrm>
            <a:prstGeom prst="rect">
              <a:avLst/>
            </a:prstGeom>
          </p:spPr>
        </p:pic>
        <p:grpSp>
          <p:nvGrpSpPr>
            <p:cNvPr id="72" name="Group 71">
              <a:extLst>
                <a:ext uri="{FF2B5EF4-FFF2-40B4-BE49-F238E27FC236}">
                  <a16:creationId xmlns:a16="http://schemas.microsoft.com/office/drawing/2014/main" id="{8D934939-8E08-4FBE-B05C-63F2859C042F}"/>
                </a:ext>
              </a:extLst>
            </p:cNvPr>
            <p:cNvGrpSpPr/>
            <p:nvPr/>
          </p:nvGrpSpPr>
          <p:grpSpPr>
            <a:xfrm>
              <a:off x="4966572" y="2460162"/>
              <a:ext cx="882368" cy="459107"/>
              <a:chOff x="16116200" y="2791249"/>
              <a:chExt cx="12192000" cy="6343650"/>
            </a:xfrm>
          </p:grpSpPr>
          <p:pic>
            <p:nvPicPr>
              <p:cNvPr id="73" name="Picture 72" descr="See the source image">
                <a:extLst>
                  <a:ext uri="{FF2B5EF4-FFF2-40B4-BE49-F238E27FC236}">
                    <a16:creationId xmlns:a16="http://schemas.microsoft.com/office/drawing/2014/main" id="{437D57E7-9B60-4E2E-856A-5AD1378BA1E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116201" y="2791249"/>
                <a:ext cx="12191999" cy="6343650"/>
              </a:xfrm>
              <a:custGeom>
                <a:avLst/>
                <a:gdLst>
                  <a:gd name="connsiteX0" fmla="*/ 0 w 12191999"/>
                  <a:gd name="connsiteY0" fmla="*/ 5964355 h 6343650"/>
                  <a:gd name="connsiteX1" fmla="*/ 1000829 w 12191999"/>
                  <a:gd name="connsiteY1" fmla="*/ 6343650 h 6343650"/>
                  <a:gd name="connsiteX2" fmla="*/ 0 w 12191999"/>
                  <a:gd name="connsiteY2" fmla="*/ 6343650 h 6343650"/>
                  <a:gd name="connsiteX3" fmla="*/ 0 w 12191999"/>
                  <a:gd name="connsiteY3" fmla="*/ 0 h 6343650"/>
                  <a:gd name="connsiteX4" fmla="*/ 12191999 w 12191999"/>
                  <a:gd name="connsiteY4" fmla="*/ 0 h 6343650"/>
                  <a:gd name="connsiteX5" fmla="*/ 12191999 w 12191999"/>
                  <a:gd name="connsiteY5" fmla="*/ 6343650 h 6343650"/>
                  <a:gd name="connsiteX6" fmla="*/ 11497659 w 12191999"/>
                  <a:gd name="connsiteY6" fmla="*/ 6343650 h 6343650"/>
                  <a:gd name="connsiteX7" fmla="*/ 11715253 w 12191999"/>
                  <a:gd name="connsiteY7" fmla="*/ 4943475 h 6343650"/>
                  <a:gd name="connsiteX8" fmla="*/ 10324603 w 12191999"/>
                  <a:gd name="connsiteY8" fmla="*/ 3552825 h 6343650"/>
                  <a:gd name="connsiteX9" fmla="*/ 10172203 w 12191999"/>
                  <a:gd name="connsiteY9" fmla="*/ 2552700 h 6343650"/>
                  <a:gd name="connsiteX10" fmla="*/ 9445831 w 12191999"/>
                  <a:gd name="connsiteY10" fmla="*/ 2466227 h 6343650"/>
                  <a:gd name="connsiteX11" fmla="*/ 9562603 w 12191999"/>
                  <a:gd name="connsiteY11" fmla="*/ 2390775 h 6343650"/>
                  <a:gd name="connsiteX12" fmla="*/ 9372103 w 12191999"/>
                  <a:gd name="connsiteY12" fmla="*/ 2457450 h 6343650"/>
                  <a:gd name="connsiteX13" fmla="*/ 9445831 w 12191999"/>
                  <a:gd name="connsiteY13" fmla="*/ 2466227 h 6343650"/>
                  <a:gd name="connsiteX14" fmla="*/ 8324353 w 12191999"/>
                  <a:gd name="connsiteY14" fmla="*/ 3190875 h 6343650"/>
                  <a:gd name="connsiteX15" fmla="*/ 7114679 w 12191999"/>
                  <a:gd name="connsiteY15" fmla="*/ 1809750 h 6343650"/>
                  <a:gd name="connsiteX16" fmla="*/ 237628 w 12191999"/>
                  <a:gd name="connsiteY16" fmla="*/ 2105025 h 6343650"/>
                  <a:gd name="connsiteX17" fmla="*/ 0 w 12191999"/>
                  <a:gd name="connsiteY17" fmla="*/ 3271840 h 63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1999" h="6343650">
                    <a:moveTo>
                      <a:pt x="0" y="5964355"/>
                    </a:moveTo>
                    <a:lnTo>
                      <a:pt x="1000829" y="6343650"/>
                    </a:lnTo>
                    <a:lnTo>
                      <a:pt x="0" y="6343650"/>
                    </a:lnTo>
                    <a:close/>
                    <a:moveTo>
                      <a:pt x="0" y="0"/>
                    </a:moveTo>
                    <a:lnTo>
                      <a:pt x="12191999" y="0"/>
                    </a:lnTo>
                    <a:lnTo>
                      <a:pt x="12191999" y="6343650"/>
                    </a:lnTo>
                    <a:lnTo>
                      <a:pt x="11497659" y="6343650"/>
                    </a:lnTo>
                    <a:lnTo>
                      <a:pt x="11715253" y="4943475"/>
                    </a:lnTo>
                    <a:lnTo>
                      <a:pt x="10324603" y="3552825"/>
                    </a:lnTo>
                    <a:lnTo>
                      <a:pt x="10172203" y="2552700"/>
                    </a:lnTo>
                    <a:lnTo>
                      <a:pt x="9445831" y="2466227"/>
                    </a:lnTo>
                    <a:lnTo>
                      <a:pt x="9562603" y="2390775"/>
                    </a:lnTo>
                    <a:lnTo>
                      <a:pt x="9372103" y="2457450"/>
                    </a:lnTo>
                    <a:lnTo>
                      <a:pt x="9445831" y="2466227"/>
                    </a:lnTo>
                    <a:lnTo>
                      <a:pt x="8324353" y="3190875"/>
                    </a:lnTo>
                    <a:lnTo>
                      <a:pt x="7114679" y="1809750"/>
                    </a:lnTo>
                    <a:lnTo>
                      <a:pt x="237628" y="2105025"/>
                    </a:lnTo>
                    <a:lnTo>
                      <a:pt x="0" y="3271840"/>
                    </a:lnTo>
                    <a:close/>
                  </a:path>
                </a:pathLst>
              </a:custGeom>
              <a:noFill/>
              <a:extLst>
                <a:ext uri="{909E8E84-426E-40DD-AFC4-6F175D3DCCD1}">
                  <a14:hiddenFill xmlns:a14="http://schemas.microsoft.com/office/drawing/2010/main">
                    <a:solidFill>
                      <a:srgbClr val="FFFFFF"/>
                    </a:solidFill>
                  </a14:hiddenFill>
                </a:ext>
              </a:extLst>
            </p:spPr>
          </p:pic>
          <p:pic>
            <p:nvPicPr>
              <p:cNvPr id="74" name="Picture 73" descr="See the source image">
                <a:extLst>
                  <a:ext uri="{FF2B5EF4-FFF2-40B4-BE49-F238E27FC236}">
                    <a16:creationId xmlns:a16="http://schemas.microsoft.com/office/drawing/2014/main" id="{687A7451-4C70-49A5-A2C7-CC45FB961743}"/>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116200" y="2791249"/>
                <a:ext cx="12192000" cy="6343650"/>
              </a:xfrm>
              <a:custGeom>
                <a:avLst/>
                <a:gdLst>
                  <a:gd name="connsiteX0" fmla="*/ 0 w 12192000"/>
                  <a:gd name="connsiteY0" fmla="*/ 0 h 6343650"/>
                  <a:gd name="connsiteX1" fmla="*/ 8515318 w 12192000"/>
                  <a:gd name="connsiteY1" fmla="*/ 0 h 6343650"/>
                  <a:gd name="connsiteX2" fmla="*/ 7433912 w 12192000"/>
                  <a:gd name="connsiteY2" fmla="*/ 575813 h 6343650"/>
                  <a:gd name="connsiteX3" fmla="*/ 7140616 w 12192000"/>
                  <a:gd name="connsiteY3" fmla="*/ 1628236 h 6343650"/>
                  <a:gd name="connsiteX4" fmla="*/ 8169496 w 12192000"/>
                  <a:gd name="connsiteY4" fmla="*/ 3206468 h 6343650"/>
                  <a:gd name="connsiteX5" fmla="*/ 9797552 w 12192000"/>
                  <a:gd name="connsiteY5" fmla="*/ 2387360 h 6343650"/>
                  <a:gd name="connsiteX6" fmla="*/ 10125356 w 12192000"/>
                  <a:gd name="connsiteY6" fmla="*/ 2180326 h 6343650"/>
                  <a:gd name="connsiteX7" fmla="*/ 10401400 w 12192000"/>
                  <a:gd name="connsiteY7" fmla="*/ 3957368 h 6343650"/>
                  <a:gd name="connsiteX8" fmla="*/ 12192000 w 12192000"/>
                  <a:gd name="connsiteY8" fmla="*/ 4247024 h 6343650"/>
                  <a:gd name="connsiteX9" fmla="*/ 12192000 w 12192000"/>
                  <a:gd name="connsiteY9" fmla="*/ 6343650 h 6343650"/>
                  <a:gd name="connsiteX10" fmla="*/ 0 w 12192000"/>
                  <a:gd name="connsiteY10" fmla="*/ 6343650 h 63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343650">
                    <a:moveTo>
                      <a:pt x="0" y="0"/>
                    </a:moveTo>
                    <a:lnTo>
                      <a:pt x="8515318" y="0"/>
                    </a:lnTo>
                    <a:lnTo>
                      <a:pt x="7433912" y="575813"/>
                    </a:lnTo>
                    <a:lnTo>
                      <a:pt x="7140616" y="1628236"/>
                    </a:lnTo>
                    <a:lnTo>
                      <a:pt x="8169496" y="3206468"/>
                    </a:lnTo>
                    <a:lnTo>
                      <a:pt x="9797552" y="2387360"/>
                    </a:lnTo>
                    <a:lnTo>
                      <a:pt x="10125356" y="2180326"/>
                    </a:lnTo>
                    <a:lnTo>
                      <a:pt x="10401400" y="3957368"/>
                    </a:lnTo>
                    <a:lnTo>
                      <a:pt x="12192000" y="4247024"/>
                    </a:lnTo>
                    <a:lnTo>
                      <a:pt x="12192000" y="6343650"/>
                    </a:lnTo>
                    <a:lnTo>
                      <a:pt x="0" y="6343650"/>
                    </a:lnTo>
                    <a:close/>
                  </a:path>
                </a:pathLst>
              </a:custGeom>
              <a:noFill/>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712EC9F7-A26C-43AF-B9B9-DCCA824CCEF0}"/>
                </a:ext>
              </a:extLst>
            </p:cNvPr>
            <p:cNvGrpSpPr/>
            <p:nvPr/>
          </p:nvGrpSpPr>
          <p:grpSpPr>
            <a:xfrm>
              <a:off x="6525184" y="2521292"/>
              <a:ext cx="1575859" cy="336847"/>
              <a:chOff x="6726257" y="6109814"/>
              <a:chExt cx="1261317" cy="269613"/>
            </a:xfrm>
            <a:solidFill>
              <a:schemeClr val="tx1"/>
            </a:solidFill>
          </p:grpSpPr>
          <p:grpSp>
            <p:nvGrpSpPr>
              <p:cNvPr id="107" name="Group 106">
                <a:extLst>
                  <a:ext uri="{FF2B5EF4-FFF2-40B4-BE49-F238E27FC236}">
                    <a16:creationId xmlns:a16="http://schemas.microsoft.com/office/drawing/2014/main" id="{ABD7276C-4D24-4A7D-AC80-A1D46568C27D}"/>
                  </a:ext>
                </a:extLst>
              </p:cNvPr>
              <p:cNvGrpSpPr/>
              <p:nvPr/>
            </p:nvGrpSpPr>
            <p:grpSpPr>
              <a:xfrm>
                <a:off x="6726257" y="6135808"/>
                <a:ext cx="876722" cy="217625"/>
                <a:chOff x="9809405" y="5085500"/>
                <a:chExt cx="1704542" cy="423112"/>
              </a:xfrm>
              <a:grpFill/>
            </p:grpSpPr>
            <p:sp>
              <p:nvSpPr>
                <p:cNvPr id="109" name="Freeform: Shape 108">
                  <a:extLst>
                    <a:ext uri="{FF2B5EF4-FFF2-40B4-BE49-F238E27FC236}">
                      <a16:creationId xmlns:a16="http://schemas.microsoft.com/office/drawing/2014/main" id="{1E564275-1C4C-4313-899B-0D6AF6424FB0}"/>
                    </a:ext>
                  </a:extLst>
                </p:cNvPr>
                <p:cNvSpPr/>
                <p:nvPr/>
              </p:nvSpPr>
              <p:spPr>
                <a:xfrm>
                  <a:off x="9809405" y="5238967"/>
                  <a:ext cx="330636" cy="269645"/>
                </a:xfrm>
                <a:custGeom>
                  <a:avLst/>
                  <a:gdLst>
                    <a:gd name="connsiteX0" fmla="*/ 330934 w 330636"/>
                    <a:gd name="connsiteY0" fmla="*/ 268967 h 269644"/>
                    <a:gd name="connsiteX1" fmla="*/ 299171 w 330636"/>
                    <a:gd name="connsiteY1" fmla="*/ 268967 h 269644"/>
                    <a:gd name="connsiteX2" fmla="*/ 299171 w 330636"/>
                    <a:gd name="connsiteY2" fmla="*/ 103383 h 269644"/>
                    <a:gd name="connsiteX3" fmla="*/ 330934 w 330636"/>
                    <a:gd name="connsiteY3" fmla="*/ 103383 h 269644"/>
                    <a:gd name="connsiteX4" fmla="*/ 330934 w 330636"/>
                    <a:gd name="connsiteY4" fmla="*/ 268967 h 269644"/>
                    <a:gd name="connsiteX5" fmla="*/ 299561 w 330636"/>
                    <a:gd name="connsiteY5" fmla="*/ 103353 h 269644"/>
                    <a:gd name="connsiteX6" fmla="*/ 299171 w 330636"/>
                    <a:gd name="connsiteY6" fmla="*/ 809 h 269644"/>
                    <a:gd name="connsiteX7" fmla="*/ 330934 w 330636"/>
                    <a:gd name="connsiteY7" fmla="*/ 809 h 269644"/>
                    <a:gd name="connsiteX8" fmla="*/ 330804 w 330636"/>
                    <a:gd name="connsiteY8" fmla="*/ 103484 h 269644"/>
                    <a:gd name="connsiteX9" fmla="*/ 299171 w 330636"/>
                    <a:gd name="connsiteY9" fmla="*/ 268967 h 269644"/>
                    <a:gd name="connsiteX10" fmla="*/ 267404 w 330636"/>
                    <a:gd name="connsiteY10" fmla="*/ 268967 h 269644"/>
                    <a:gd name="connsiteX11" fmla="*/ 267404 w 330636"/>
                    <a:gd name="connsiteY11" fmla="*/ 165870 h 269644"/>
                    <a:gd name="connsiteX12" fmla="*/ 63296 w 330636"/>
                    <a:gd name="connsiteY12" fmla="*/ 165870 h 269644"/>
                    <a:gd name="connsiteX13" fmla="*/ 63296 w 330636"/>
                    <a:gd name="connsiteY13" fmla="*/ 268967 h 269644"/>
                    <a:gd name="connsiteX14" fmla="*/ 809 w 330636"/>
                    <a:gd name="connsiteY14" fmla="*/ 268967 h 269644"/>
                    <a:gd name="connsiteX15" fmla="*/ 809 w 330636"/>
                    <a:gd name="connsiteY15" fmla="*/ 809 h 269644"/>
                    <a:gd name="connsiteX16" fmla="*/ 63296 w 330636"/>
                    <a:gd name="connsiteY16" fmla="*/ 809 h 269644"/>
                    <a:gd name="connsiteX17" fmla="*/ 63296 w 330636"/>
                    <a:gd name="connsiteY17" fmla="*/ 103383 h 269644"/>
                    <a:gd name="connsiteX18" fmla="*/ 240260 w 330636"/>
                    <a:gd name="connsiteY18" fmla="*/ 103383 h 269644"/>
                    <a:gd name="connsiteX19" fmla="*/ 267407 w 330636"/>
                    <a:gd name="connsiteY19" fmla="*/ 103383 h 269644"/>
                    <a:gd name="connsiteX20" fmla="*/ 299174 w 330636"/>
                    <a:gd name="connsiteY20" fmla="*/ 103383 h 269644"/>
                    <a:gd name="connsiteX21" fmla="*/ 299174 w 330636"/>
                    <a:gd name="connsiteY21" fmla="*/ 268967 h 269644"/>
                    <a:gd name="connsiteX22" fmla="*/ 299171 w 330636"/>
                    <a:gd name="connsiteY22" fmla="*/ 809 h 269644"/>
                    <a:gd name="connsiteX23" fmla="*/ 267404 w 330636"/>
                    <a:gd name="connsiteY23" fmla="*/ 809 h 269644"/>
                    <a:gd name="connsiteX24" fmla="*/ 267404 w 330636"/>
                    <a:gd name="connsiteY24" fmla="*/ 103484 h 269644"/>
                    <a:gd name="connsiteX25" fmla="*/ 299561 w 330636"/>
                    <a:gd name="connsiteY25" fmla="*/ 103354 h 26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0636" h="269644">
                      <a:moveTo>
                        <a:pt x="330934" y="268967"/>
                      </a:moveTo>
                      <a:lnTo>
                        <a:pt x="299171" y="268967"/>
                      </a:lnTo>
                      <a:lnTo>
                        <a:pt x="299171" y="103383"/>
                      </a:lnTo>
                      <a:lnTo>
                        <a:pt x="330934" y="103383"/>
                      </a:lnTo>
                      <a:lnTo>
                        <a:pt x="330934" y="268967"/>
                      </a:lnTo>
                      <a:close/>
                      <a:moveTo>
                        <a:pt x="299561" y="103353"/>
                      </a:moveTo>
                      <a:lnTo>
                        <a:pt x="299171" y="809"/>
                      </a:lnTo>
                      <a:lnTo>
                        <a:pt x="330934" y="809"/>
                      </a:lnTo>
                      <a:lnTo>
                        <a:pt x="330804" y="103484"/>
                      </a:lnTo>
                      <a:close/>
                      <a:moveTo>
                        <a:pt x="299171" y="268967"/>
                      </a:moveTo>
                      <a:lnTo>
                        <a:pt x="267404" y="268967"/>
                      </a:lnTo>
                      <a:lnTo>
                        <a:pt x="267404" y="165870"/>
                      </a:lnTo>
                      <a:lnTo>
                        <a:pt x="63296" y="165870"/>
                      </a:lnTo>
                      <a:lnTo>
                        <a:pt x="63296" y="268967"/>
                      </a:lnTo>
                      <a:lnTo>
                        <a:pt x="809" y="268967"/>
                      </a:lnTo>
                      <a:lnTo>
                        <a:pt x="809" y="809"/>
                      </a:lnTo>
                      <a:lnTo>
                        <a:pt x="63296" y="809"/>
                      </a:lnTo>
                      <a:lnTo>
                        <a:pt x="63296" y="103383"/>
                      </a:lnTo>
                      <a:lnTo>
                        <a:pt x="240260" y="103383"/>
                      </a:lnTo>
                      <a:lnTo>
                        <a:pt x="267407" y="103383"/>
                      </a:lnTo>
                      <a:lnTo>
                        <a:pt x="299174" y="103383"/>
                      </a:lnTo>
                      <a:lnTo>
                        <a:pt x="299174" y="268967"/>
                      </a:lnTo>
                      <a:close/>
                      <a:moveTo>
                        <a:pt x="299171" y="809"/>
                      </a:moveTo>
                      <a:lnTo>
                        <a:pt x="267404" y="809"/>
                      </a:lnTo>
                      <a:lnTo>
                        <a:pt x="267404" y="103484"/>
                      </a:lnTo>
                      <a:lnTo>
                        <a:pt x="299561" y="103354"/>
                      </a:lnTo>
                      <a:close/>
                    </a:path>
                  </a:pathLst>
                </a:custGeom>
                <a:solidFill>
                  <a:srgbClr val="BA160C"/>
                </a:solidFill>
                <a:ln w="3199" cap="flat">
                  <a:noFill/>
                  <a:prstDash val="solid"/>
                  <a:miter/>
                </a:ln>
              </p:spPr>
              <p:txBody>
                <a:bodyPr rtlCol="0" anchor="ctr"/>
                <a:lstStyle/>
                <a:p>
                  <a:pPr defTabSz="932563">
                    <a:defRPr/>
                  </a:pPr>
                  <a:endParaRPr lang="en-US">
                    <a:solidFill>
                      <a:srgbClr val="1A1A1A"/>
                    </a:solidFill>
                    <a:latin typeface="Segoe UI"/>
                  </a:endParaRPr>
                </a:p>
              </p:txBody>
            </p:sp>
            <p:sp>
              <p:nvSpPr>
                <p:cNvPr id="110" name="Freeform: Shape 109">
                  <a:extLst>
                    <a:ext uri="{FF2B5EF4-FFF2-40B4-BE49-F238E27FC236}">
                      <a16:creationId xmlns:a16="http://schemas.microsoft.com/office/drawing/2014/main" id="{3D8EF736-A3A2-4988-BA71-E856FCFF7C57}"/>
                    </a:ext>
                  </a:extLst>
                </p:cNvPr>
                <p:cNvSpPr/>
                <p:nvPr/>
              </p:nvSpPr>
              <p:spPr>
                <a:xfrm>
                  <a:off x="10165561" y="5238964"/>
                  <a:ext cx="333846" cy="269645"/>
                </a:xfrm>
                <a:custGeom>
                  <a:avLst/>
                  <a:gdLst>
                    <a:gd name="connsiteX0" fmla="*/ 303337 w 333846"/>
                    <a:gd name="connsiteY0" fmla="*/ 133063 h 269644"/>
                    <a:gd name="connsiteX1" fmla="*/ 336141 w 333846"/>
                    <a:gd name="connsiteY1" fmla="*/ 195027 h 269644"/>
                    <a:gd name="connsiteX2" fmla="*/ 316874 w 333846"/>
                    <a:gd name="connsiteY2" fmla="*/ 246057 h 269644"/>
                    <a:gd name="connsiteX3" fmla="*/ 260637 w 333846"/>
                    <a:gd name="connsiteY3" fmla="*/ 268967 h 269644"/>
                    <a:gd name="connsiteX4" fmla="*/ 168736 w 333846"/>
                    <a:gd name="connsiteY4" fmla="*/ 268967 h 269644"/>
                    <a:gd name="connsiteX5" fmla="*/ 168736 w 333846"/>
                    <a:gd name="connsiteY5" fmla="*/ 206483 h 269644"/>
                    <a:gd name="connsiteX6" fmla="*/ 260637 w 333846"/>
                    <a:gd name="connsiteY6" fmla="*/ 206483 h 269644"/>
                    <a:gd name="connsiteX7" fmla="*/ 274177 w 333846"/>
                    <a:gd name="connsiteY7" fmla="*/ 186173 h 269644"/>
                    <a:gd name="connsiteX8" fmla="*/ 260637 w 333846"/>
                    <a:gd name="connsiteY8" fmla="*/ 165870 h 269644"/>
                    <a:gd name="connsiteX9" fmla="*/ 168736 w 333846"/>
                    <a:gd name="connsiteY9" fmla="*/ 165870 h 269644"/>
                    <a:gd name="connsiteX10" fmla="*/ 168736 w 333846"/>
                    <a:gd name="connsiteY10" fmla="*/ 103906 h 269644"/>
                    <a:gd name="connsiteX11" fmla="*/ 255954 w 333846"/>
                    <a:gd name="connsiteY11" fmla="*/ 103906 h 269644"/>
                    <a:gd name="connsiteX12" fmla="*/ 269491 w 333846"/>
                    <a:gd name="connsiteY12" fmla="*/ 83596 h 269644"/>
                    <a:gd name="connsiteX13" fmla="*/ 255954 w 333846"/>
                    <a:gd name="connsiteY13" fmla="*/ 63289 h 269644"/>
                    <a:gd name="connsiteX14" fmla="*/ 168736 w 333846"/>
                    <a:gd name="connsiteY14" fmla="*/ 63289 h 269644"/>
                    <a:gd name="connsiteX15" fmla="*/ 168736 w 333846"/>
                    <a:gd name="connsiteY15" fmla="*/ 809 h 269644"/>
                    <a:gd name="connsiteX16" fmla="*/ 255954 w 333846"/>
                    <a:gd name="connsiteY16" fmla="*/ 809 h 269644"/>
                    <a:gd name="connsiteX17" fmla="*/ 312191 w 333846"/>
                    <a:gd name="connsiteY17" fmla="*/ 23719 h 269644"/>
                    <a:gd name="connsiteX18" fmla="*/ 330934 w 333846"/>
                    <a:gd name="connsiteY18" fmla="*/ 74746 h 269644"/>
                    <a:gd name="connsiteX19" fmla="*/ 303337 w 333846"/>
                    <a:gd name="connsiteY19" fmla="*/ 133063 h 269644"/>
                    <a:gd name="connsiteX20" fmla="*/ 168736 w 333846"/>
                    <a:gd name="connsiteY20" fmla="*/ 268970 h 269644"/>
                    <a:gd name="connsiteX21" fmla="*/ 812 w 333846"/>
                    <a:gd name="connsiteY21" fmla="*/ 268970 h 269644"/>
                    <a:gd name="connsiteX22" fmla="*/ 812 w 333846"/>
                    <a:gd name="connsiteY22" fmla="*/ 103909 h 269644"/>
                    <a:gd name="connsiteX23" fmla="*/ 63299 w 333846"/>
                    <a:gd name="connsiteY23" fmla="*/ 103909 h 269644"/>
                    <a:gd name="connsiteX24" fmla="*/ 80180 w 333846"/>
                    <a:gd name="connsiteY24" fmla="*/ 103909 h 269644"/>
                    <a:gd name="connsiteX25" fmla="*/ 168740 w 333846"/>
                    <a:gd name="connsiteY25" fmla="*/ 103909 h 269644"/>
                    <a:gd name="connsiteX26" fmla="*/ 168740 w 333846"/>
                    <a:gd name="connsiteY26" fmla="*/ 165873 h 269644"/>
                    <a:gd name="connsiteX27" fmla="*/ 63299 w 333846"/>
                    <a:gd name="connsiteY27" fmla="*/ 165873 h 269644"/>
                    <a:gd name="connsiteX28" fmla="*/ 63299 w 333846"/>
                    <a:gd name="connsiteY28" fmla="*/ 206487 h 269644"/>
                    <a:gd name="connsiteX29" fmla="*/ 168740 w 333846"/>
                    <a:gd name="connsiteY29" fmla="*/ 206487 h 269644"/>
                    <a:gd name="connsiteX30" fmla="*/ 168740 w 333846"/>
                    <a:gd name="connsiteY30" fmla="*/ 268970 h 269644"/>
                    <a:gd name="connsiteX31" fmla="*/ 168736 w 333846"/>
                    <a:gd name="connsiteY31" fmla="*/ 63292 h 269644"/>
                    <a:gd name="connsiteX32" fmla="*/ 63296 w 333846"/>
                    <a:gd name="connsiteY32" fmla="*/ 63292 h 269644"/>
                    <a:gd name="connsiteX33" fmla="*/ 63426 w 333846"/>
                    <a:gd name="connsiteY33" fmla="*/ 105825 h 269644"/>
                    <a:gd name="connsiteX34" fmla="*/ 939 w 333846"/>
                    <a:gd name="connsiteY34" fmla="*/ 104264 h 269644"/>
                    <a:gd name="connsiteX35" fmla="*/ 809 w 333846"/>
                    <a:gd name="connsiteY35" fmla="*/ 809 h 269644"/>
                    <a:gd name="connsiteX36" fmla="*/ 168733 w 333846"/>
                    <a:gd name="connsiteY36" fmla="*/ 809 h 269644"/>
                    <a:gd name="connsiteX37" fmla="*/ 168733 w 333846"/>
                    <a:gd name="connsiteY37" fmla="*/ 63292 h 26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3846" h="269644">
                      <a:moveTo>
                        <a:pt x="303337" y="133063"/>
                      </a:moveTo>
                      <a:cubicBezTo>
                        <a:pt x="325204" y="146603"/>
                        <a:pt x="336141" y="167257"/>
                        <a:pt x="336141" y="195027"/>
                      </a:cubicBezTo>
                      <a:cubicBezTo>
                        <a:pt x="336141" y="215160"/>
                        <a:pt x="329721" y="232170"/>
                        <a:pt x="316874" y="246057"/>
                      </a:cubicBezTo>
                      <a:cubicBezTo>
                        <a:pt x="302991" y="261331"/>
                        <a:pt x="284244" y="268967"/>
                        <a:pt x="260637" y="268967"/>
                      </a:cubicBezTo>
                      <a:lnTo>
                        <a:pt x="168736" y="268967"/>
                      </a:lnTo>
                      <a:lnTo>
                        <a:pt x="168736" y="206483"/>
                      </a:lnTo>
                      <a:lnTo>
                        <a:pt x="260637" y="206483"/>
                      </a:lnTo>
                      <a:cubicBezTo>
                        <a:pt x="269664" y="206483"/>
                        <a:pt x="274177" y="199713"/>
                        <a:pt x="274177" y="186173"/>
                      </a:cubicBezTo>
                      <a:cubicBezTo>
                        <a:pt x="274177" y="172640"/>
                        <a:pt x="269664" y="165870"/>
                        <a:pt x="260637" y="165870"/>
                      </a:cubicBezTo>
                      <a:lnTo>
                        <a:pt x="168736" y="165870"/>
                      </a:lnTo>
                      <a:lnTo>
                        <a:pt x="168736" y="103906"/>
                      </a:lnTo>
                      <a:lnTo>
                        <a:pt x="255954" y="103906"/>
                      </a:lnTo>
                      <a:cubicBezTo>
                        <a:pt x="264977" y="103906"/>
                        <a:pt x="269491" y="97136"/>
                        <a:pt x="269491" y="83596"/>
                      </a:cubicBezTo>
                      <a:cubicBezTo>
                        <a:pt x="269491" y="70062"/>
                        <a:pt x="264977" y="63289"/>
                        <a:pt x="255954" y="63289"/>
                      </a:cubicBezTo>
                      <a:lnTo>
                        <a:pt x="168736" y="63289"/>
                      </a:lnTo>
                      <a:lnTo>
                        <a:pt x="168736" y="809"/>
                      </a:lnTo>
                      <a:lnTo>
                        <a:pt x="255954" y="809"/>
                      </a:lnTo>
                      <a:cubicBezTo>
                        <a:pt x="279557" y="809"/>
                        <a:pt x="298301" y="8445"/>
                        <a:pt x="312191" y="23719"/>
                      </a:cubicBezTo>
                      <a:cubicBezTo>
                        <a:pt x="324684" y="37602"/>
                        <a:pt x="330934" y="54616"/>
                        <a:pt x="330934" y="74746"/>
                      </a:cubicBezTo>
                      <a:cubicBezTo>
                        <a:pt x="330934" y="99743"/>
                        <a:pt x="321734" y="119180"/>
                        <a:pt x="303337" y="133063"/>
                      </a:cubicBezTo>
                      <a:close/>
                      <a:moveTo>
                        <a:pt x="168736" y="268970"/>
                      </a:moveTo>
                      <a:lnTo>
                        <a:pt x="812" y="268970"/>
                      </a:lnTo>
                      <a:lnTo>
                        <a:pt x="812" y="103909"/>
                      </a:lnTo>
                      <a:lnTo>
                        <a:pt x="63299" y="103909"/>
                      </a:lnTo>
                      <a:lnTo>
                        <a:pt x="80180" y="103909"/>
                      </a:lnTo>
                      <a:lnTo>
                        <a:pt x="168740" y="103909"/>
                      </a:lnTo>
                      <a:lnTo>
                        <a:pt x="168740" y="165873"/>
                      </a:lnTo>
                      <a:lnTo>
                        <a:pt x="63299" y="165873"/>
                      </a:lnTo>
                      <a:lnTo>
                        <a:pt x="63299" y="206487"/>
                      </a:lnTo>
                      <a:lnTo>
                        <a:pt x="168740" y="206487"/>
                      </a:lnTo>
                      <a:lnTo>
                        <a:pt x="168740" y="268970"/>
                      </a:lnTo>
                      <a:close/>
                      <a:moveTo>
                        <a:pt x="168736" y="63292"/>
                      </a:moveTo>
                      <a:lnTo>
                        <a:pt x="63296" y="63292"/>
                      </a:lnTo>
                      <a:lnTo>
                        <a:pt x="63426" y="105825"/>
                      </a:lnTo>
                      <a:lnTo>
                        <a:pt x="939" y="104264"/>
                      </a:lnTo>
                      <a:lnTo>
                        <a:pt x="809" y="809"/>
                      </a:lnTo>
                      <a:lnTo>
                        <a:pt x="168733" y="809"/>
                      </a:lnTo>
                      <a:lnTo>
                        <a:pt x="168733" y="63292"/>
                      </a:lnTo>
                      <a:close/>
                    </a:path>
                  </a:pathLst>
                </a:custGeom>
                <a:solidFill>
                  <a:srgbClr val="BA160C"/>
                </a:solidFill>
                <a:ln w="3199" cap="flat">
                  <a:noFill/>
                  <a:prstDash val="solid"/>
                  <a:miter/>
                </a:ln>
              </p:spPr>
              <p:txBody>
                <a:bodyPr rtlCol="0" anchor="ctr"/>
                <a:lstStyle/>
                <a:p>
                  <a:pPr defTabSz="932563">
                    <a:defRPr/>
                  </a:pPr>
                  <a:endParaRPr lang="en-US">
                    <a:solidFill>
                      <a:srgbClr val="1A1A1A"/>
                    </a:solidFill>
                    <a:latin typeface="Segoe UI"/>
                  </a:endParaRPr>
                </a:p>
              </p:txBody>
            </p:sp>
            <p:sp>
              <p:nvSpPr>
                <p:cNvPr id="111" name="Freeform: Shape 110">
                  <a:extLst>
                    <a:ext uri="{FF2B5EF4-FFF2-40B4-BE49-F238E27FC236}">
                      <a16:creationId xmlns:a16="http://schemas.microsoft.com/office/drawing/2014/main" id="{18D57718-D25A-4957-8154-484013431FF7}"/>
                    </a:ext>
                  </a:extLst>
                </p:cNvPr>
                <p:cNvSpPr/>
                <p:nvPr/>
              </p:nvSpPr>
              <p:spPr>
                <a:xfrm>
                  <a:off x="9809405" y="5085500"/>
                  <a:ext cx="1704542" cy="121982"/>
                </a:xfrm>
                <a:custGeom>
                  <a:avLst/>
                  <a:gdLst>
                    <a:gd name="connsiteX0" fmla="*/ 721075 w 1704541"/>
                    <a:gd name="connsiteY0" fmla="*/ 84565 h 121982"/>
                    <a:gd name="connsiteX1" fmla="*/ 721075 w 1704541"/>
                    <a:gd name="connsiteY1" fmla="*/ 55932 h 121982"/>
                    <a:gd name="connsiteX2" fmla="*/ 767724 w 1704541"/>
                    <a:gd name="connsiteY2" fmla="*/ 55932 h 121982"/>
                    <a:gd name="connsiteX3" fmla="*/ 767724 w 1704541"/>
                    <a:gd name="connsiteY3" fmla="*/ 38748 h 121982"/>
                    <a:gd name="connsiteX4" fmla="*/ 761519 w 1704541"/>
                    <a:gd name="connsiteY4" fmla="*/ 29442 h 121982"/>
                    <a:gd name="connsiteX5" fmla="*/ 721072 w 1704541"/>
                    <a:gd name="connsiteY5" fmla="*/ 29442 h 121982"/>
                    <a:gd name="connsiteX6" fmla="*/ 721072 w 1704541"/>
                    <a:gd name="connsiteY6" fmla="*/ 812 h 121982"/>
                    <a:gd name="connsiteX7" fmla="*/ 761519 w 1704541"/>
                    <a:gd name="connsiteY7" fmla="*/ 812 h 121982"/>
                    <a:gd name="connsiteX8" fmla="*/ 786692 w 1704541"/>
                    <a:gd name="connsiteY8" fmla="*/ 12028 h 121982"/>
                    <a:gd name="connsiteX9" fmla="*/ 796358 w 1704541"/>
                    <a:gd name="connsiteY9" fmla="*/ 38752 h 121982"/>
                    <a:gd name="connsiteX10" fmla="*/ 796358 w 1704541"/>
                    <a:gd name="connsiteY10" fmla="*/ 123699 h 121982"/>
                    <a:gd name="connsiteX11" fmla="*/ 767721 w 1704541"/>
                    <a:gd name="connsiteY11" fmla="*/ 123699 h 121982"/>
                    <a:gd name="connsiteX12" fmla="*/ 767721 w 1704541"/>
                    <a:gd name="connsiteY12" fmla="*/ 84569 h 121982"/>
                    <a:gd name="connsiteX13" fmla="*/ 721075 w 1704541"/>
                    <a:gd name="connsiteY13" fmla="*/ 84569 h 121982"/>
                    <a:gd name="connsiteX14" fmla="*/ 721075 w 1704541"/>
                    <a:gd name="connsiteY14" fmla="*/ 84565 h 121982"/>
                    <a:gd name="connsiteX15" fmla="*/ 1101798 w 1704541"/>
                    <a:gd name="connsiteY15" fmla="*/ 123699 h 121982"/>
                    <a:gd name="connsiteX16" fmla="*/ 1006822 w 1704541"/>
                    <a:gd name="connsiteY16" fmla="*/ 123699 h 121982"/>
                    <a:gd name="connsiteX17" fmla="*/ 978429 w 1704541"/>
                    <a:gd name="connsiteY17" fmla="*/ 112599 h 121982"/>
                    <a:gd name="connsiteX18" fmla="*/ 966738 w 1704541"/>
                    <a:gd name="connsiteY18" fmla="*/ 84803 h 121982"/>
                    <a:gd name="connsiteX19" fmla="*/ 966738 w 1704541"/>
                    <a:gd name="connsiteY19" fmla="*/ 39705 h 121982"/>
                    <a:gd name="connsiteX20" fmla="*/ 978429 w 1704541"/>
                    <a:gd name="connsiteY20" fmla="*/ 11899 h 121982"/>
                    <a:gd name="connsiteX21" fmla="*/ 1006822 w 1704541"/>
                    <a:gd name="connsiteY21" fmla="*/ 809 h 121982"/>
                    <a:gd name="connsiteX22" fmla="*/ 1101798 w 1704541"/>
                    <a:gd name="connsiteY22" fmla="*/ 809 h 121982"/>
                    <a:gd name="connsiteX23" fmla="*/ 1101798 w 1704541"/>
                    <a:gd name="connsiteY23" fmla="*/ 29439 h 121982"/>
                    <a:gd name="connsiteX24" fmla="*/ 1006822 w 1704541"/>
                    <a:gd name="connsiteY24" fmla="*/ 29439 h 121982"/>
                    <a:gd name="connsiteX25" fmla="*/ 995372 w 1704541"/>
                    <a:gd name="connsiteY25" fmla="*/ 39702 h 121982"/>
                    <a:gd name="connsiteX26" fmla="*/ 995372 w 1704541"/>
                    <a:gd name="connsiteY26" fmla="*/ 84800 h 121982"/>
                    <a:gd name="connsiteX27" fmla="*/ 1006822 w 1704541"/>
                    <a:gd name="connsiteY27" fmla="*/ 95059 h 121982"/>
                    <a:gd name="connsiteX28" fmla="*/ 1101798 w 1704541"/>
                    <a:gd name="connsiteY28" fmla="*/ 95059 h 121982"/>
                    <a:gd name="connsiteX29" fmla="*/ 1101798 w 1704541"/>
                    <a:gd name="connsiteY29" fmla="*/ 123699 h 121982"/>
                    <a:gd name="connsiteX30" fmla="*/ 1101798 w 1704541"/>
                    <a:gd name="connsiteY30" fmla="*/ 123699 h 121982"/>
                    <a:gd name="connsiteX31" fmla="*/ 1403168 w 1704541"/>
                    <a:gd name="connsiteY31" fmla="*/ 123699 h 121982"/>
                    <a:gd name="connsiteX32" fmla="*/ 1374290 w 1704541"/>
                    <a:gd name="connsiteY32" fmla="*/ 123699 h 121982"/>
                    <a:gd name="connsiteX33" fmla="*/ 1374290 w 1704541"/>
                    <a:gd name="connsiteY33" fmla="*/ 76454 h 121982"/>
                    <a:gd name="connsiteX34" fmla="*/ 1300796 w 1704541"/>
                    <a:gd name="connsiteY34" fmla="*/ 76454 h 121982"/>
                    <a:gd name="connsiteX35" fmla="*/ 1300796 w 1704541"/>
                    <a:gd name="connsiteY35" fmla="*/ 123699 h 121982"/>
                    <a:gd name="connsiteX36" fmla="*/ 1272162 w 1704541"/>
                    <a:gd name="connsiteY36" fmla="*/ 123699 h 121982"/>
                    <a:gd name="connsiteX37" fmla="*/ 1272162 w 1704541"/>
                    <a:gd name="connsiteY37" fmla="*/ 812 h 121982"/>
                    <a:gd name="connsiteX38" fmla="*/ 1300796 w 1704541"/>
                    <a:gd name="connsiteY38" fmla="*/ 812 h 121982"/>
                    <a:gd name="connsiteX39" fmla="*/ 1300796 w 1704541"/>
                    <a:gd name="connsiteY39" fmla="*/ 47820 h 121982"/>
                    <a:gd name="connsiteX40" fmla="*/ 1374290 w 1704541"/>
                    <a:gd name="connsiteY40" fmla="*/ 47820 h 121982"/>
                    <a:gd name="connsiteX41" fmla="*/ 1374290 w 1704541"/>
                    <a:gd name="connsiteY41" fmla="*/ 812 h 121982"/>
                    <a:gd name="connsiteX42" fmla="*/ 1403168 w 1704541"/>
                    <a:gd name="connsiteY42" fmla="*/ 812 h 121982"/>
                    <a:gd name="connsiteX43" fmla="*/ 1403168 w 1704541"/>
                    <a:gd name="connsiteY43" fmla="*/ 123699 h 121982"/>
                    <a:gd name="connsiteX44" fmla="*/ 1403168 w 1704541"/>
                    <a:gd name="connsiteY44" fmla="*/ 123699 h 121982"/>
                    <a:gd name="connsiteX45" fmla="*/ 1704545 w 1704541"/>
                    <a:gd name="connsiteY45" fmla="*/ 29442 h 121982"/>
                    <a:gd name="connsiteX46" fmla="*/ 1602179 w 1704541"/>
                    <a:gd name="connsiteY46" fmla="*/ 29442 h 121982"/>
                    <a:gd name="connsiteX47" fmla="*/ 1602179 w 1704541"/>
                    <a:gd name="connsiteY47" fmla="*/ 47820 h 121982"/>
                    <a:gd name="connsiteX48" fmla="*/ 1697861 w 1704541"/>
                    <a:gd name="connsiteY48" fmla="*/ 47820 h 121982"/>
                    <a:gd name="connsiteX49" fmla="*/ 1697861 w 1704541"/>
                    <a:gd name="connsiteY49" fmla="*/ 76454 h 121982"/>
                    <a:gd name="connsiteX50" fmla="*/ 1602179 w 1704541"/>
                    <a:gd name="connsiteY50" fmla="*/ 76454 h 121982"/>
                    <a:gd name="connsiteX51" fmla="*/ 1602179 w 1704541"/>
                    <a:gd name="connsiteY51" fmla="*/ 95062 h 121982"/>
                    <a:gd name="connsiteX52" fmla="*/ 1704304 w 1704541"/>
                    <a:gd name="connsiteY52" fmla="*/ 95062 h 121982"/>
                    <a:gd name="connsiteX53" fmla="*/ 1704304 w 1704541"/>
                    <a:gd name="connsiteY53" fmla="*/ 123696 h 121982"/>
                    <a:gd name="connsiteX54" fmla="*/ 1573542 w 1704541"/>
                    <a:gd name="connsiteY54" fmla="*/ 123696 h 121982"/>
                    <a:gd name="connsiteX55" fmla="*/ 1573542 w 1704541"/>
                    <a:gd name="connsiteY55" fmla="*/ 809 h 121982"/>
                    <a:gd name="connsiteX56" fmla="*/ 1704541 w 1704541"/>
                    <a:gd name="connsiteY56" fmla="*/ 809 h 121982"/>
                    <a:gd name="connsiteX57" fmla="*/ 1704541 w 1704541"/>
                    <a:gd name="connsiteY57" fmla="*/ 29442 h 121982"/>
                    <a:gd name="connsiteX58" fmla="*/ 721075 w 1704541"/>
                    <a:gd name="connsiteY58" fmla="*/ 812 h 121982"/>
                    <a:gd name="connsiteX59" fmla="*/ 721075 w 1704541"/>
                    <a:gd name="connsiteY59" fmla="*/ 29442 h 121982"/>
                    <a:gd name="connsiteX60" fmla="*/ 680391 w 1704541"/>
                    <a:gd name="connsiteY60" fmla="*/ 29442 h 121982"/>
                    <a:gd name="connsiteX61" fmla="*/ 674427 w 1704541"/>
                    <a:gd name="connsiteY61" fmla="*/ 38748 h 121982"/>
                    <a:gd name="connsiteX62" fmla="*/ 674427 w 1704541"/>
                    <a:gd name="connsiteY62" fmla="*/ 55932 h 121982"/>
                    <a:gd name="connsiteX63" fmla="*/ 692323 w 1704541"/>
                    <a:gd name="connsiteY63" fmla="*/ 55932 h 121982"/>
                    <a:gd name="connsiteX64" fmla="*/ 700139 w 1704541"/>
                    <a:gd name="connsiteY64" fmla="*/ 55932 h 121982"/>
                    <a:gd name="connsiteX65" fmla="*/ 721075 w 1704541"/>
                    <a:gd name="connsiteY65" fmla="*/ 55932 h 121982"/>
                    <a:gd name="connsiteX66" fmla="*/ 721075 w 1704541"/>
                    <a:gd name="connsiteY66" fmla="*/ 84565 h 121982"/>
                    <a:gd name="connsiteX67" fmla="*/ 700139 w 1704541"/>
                    <a:gd name="connsiteY67" fmla="*/ 84565 h 121982"/>
                    <a:gd name="connsiteX68" fmla="*/ 692323 w 1704541"/>
                    <a:gd name="connsiteY68" fmla="*/ 84565 h 121982"/>
                    <a:gd name="connsiteX69" fmla="*/ 674427 w 1704541"/>
                    <a:gd name="connsiteY69" fmla="*/ 84565 h 121982"/>
                    <a:gd name="connsiteX70" fmla="*/ 674427 w 1704541"/>
                    <a:gd name="connsiteY70" fmla="*/ 123696 h 121982"/>
                    <a:gd name="connsiteX71" fmla="*/ 645793 w 1704541"/>
                    <a:gd name="connsiteY71" fmla="*/ 123696 h 121982"/>
                    <a:gd name="connsiteX72" fmla="*/ 645793 w 1704541"/>
                    <a:gd name="connsiteY72" fmla="*/ 38748 h 121982"/>
                    <a:gd name="connsiteX73" fmla="*/ 655459 w 1704541"/>
                    <a:gd name="connsiteY73" fmla="*/ 12025 h 121982"/>
                    <a:gd name="connsiteX74" fmla="*/ 680394 w 1704541"/>
                    <a:gd name="connsiteY74" fmla="*/ 809 h 121982"/>
                    <a:gd name="connsiteX75" fmla="*/ 721075 w 1704541"/>
                    <a:gd name="connsiteY75" fmla="*/ 809 h 121982"/>
                    <a:gd name="connsiteX76" fmla="*/ 721075 w 1704541"/>
                    <a:gd name="connsiteY76" fmla="*/ 812 h 121982"/>
                    <a:gd name="connsiteX77" fmla="*/ 398586 w 1704541"/>
                    <a:gd name="connsiteY77" fmla="*/ 83612 h 121982"/>
                    <a:gd name="connsiteX78" fmla="*/ 398586 w 1704541"/>
                    <a:gd name="connsiteY78" fmla="*/ 54978 h 121982"/>
                    <a:gd name="connsiteX79" fmla="*/ 440584 w 1704541"/>
                    <a:gd name="connsiteY79" fmla="*/ 54978 h 121982"/>
                    <a:gd name="connsiteX80" fmla="*/ 446789 w 1704541"/>
                    <a:gd name="connsiteY80" fmla="*/ 42334 h 121982"/>
                    <a:gd name="connsiteX81" fmla="*/ 440584 w 1704541"/>
                    <a:gd name="connsiteY81" fmla="*/ 29446 h 121982"/>
                    <a:gd name="connsiteX82" fmla="*/ 398586 w 1704541"/>
                    <a:gd name="connsiteY82" fmla="*/ 29446 h 121982"/>
                    <a:gd name="connsiteX83" fmla="*/ 398586 w 1704541"/>
                    <a:gd name="connsiteY83" fmla="*/ 815 h 121982"/>
                    <a:gd name="connsiteX84" fmla="*/ 440584 w 1704541"/>
                    <a:gd name="connsiteY84" fmla="*/ 815 h 121982"/>
                    <a:gd name="connsiteX85" fmla="*/ 466354 w 1704541"/>
                    <a:gd name="connsiteY85" fmla="*/ 13938 h 121982"/>
                    <a:gd name="connsiteX86" fmla="*/ 475422 w 1704541"/>
                    <a:gd name="connsiteY86" fmla="*/ 42334 h 121982"/>
                    <a:gd name="connsiteX87" fmla="*/ 466354 w 1704541"/>
                    <a:gd name="connsiteY87" fmla="*/ 70489 h 121982"/>
                    <a:gd name="connsiteX88" fmla="*/ 440584 w 1704541"/>
                    <a:gd name="connsiteY88" fmla="*/ 83612 h 121982"/>
                    <a:gd name="connsiteX89" fmla="*/ 398586 w 1704541"/>
                    <a:gd name="connsiteY89" fmla="*/ 83612 h 121982"/>
                    <a:gd name="connsiteX90" fmla="*/ 151373 w 1704541"/>
                    <a:gd name="connsiteY90" fmla="*/ 123699 h 121982"/>
                    <a:gd name="connsiteX91" fmla="*/ 122740 w 1704541"/>
                    <a:gd name="connsiteY91" fmla="*/ 123699 h 121982"/>
                    <a:gd name="connsiteX92" fmla="*/ 122740 w 1704541"/>
                    <a:gd name="connsiteY92" fmla="*/ 84569 h 121982"/>
                    <a:gd name="connsiteX93" fmla="*/ 76091 w 1704541"/>
                    <a:gd name="connsiteY93" fmla="*/ 84569 h 121982"/>
                    <a:gd name="connsiteX94" fmla="*/ 76091 w 1704541"/>
                    <a:gd name="connsiteY94" fmla="*/ 55935 h 121982"/>
                    <a:gd name="connsiteX95" fmla="*/ 122740 w 1704541"/>
                    <a:gd name="connsiteY95" fmla="*/ 55935 h 121982"/>
                    <a:gd name="connsiteX96" fmla="*/ 122740 w 1704541"/>
                    <a:gd name="connsiteY96" fmla="*/ 38752 h 121982"/>
                    <a:gd name="connsiteX97" fmla="*/ 116538 w 1704541"/>
                    <a:gd name="connsiteY97" fmla="*/ 29446 h 121982"/>
                    <a:gd name="connsiteX98" fmla="*/ 76091 w 1704541"/>
                    <a:gd name="connsiteY98" fmla="*/ 29446 h 121982"/>
                    <a:gd name="connsiteX99" fmla="*/ 76091 w 1704541"/>
                    <a:gd name="connsiteY99" fmla="*/ 815 h 121982"/>
                    <a:gd name="connsiteX100" fmla="*/ 116538 w 1704541"/>
                    <a:gd name="connsiteY100" fmla="*/ 815 h 121982"/>
                    <a:gd name="connsiteX101" fmla="*/ 141711 w 1704541"/>
                    <a:gd name="connsiteY101" fmla="*/ 12031 h 121982"/>
                    <a:gd name="connsiteX102" fmla="*/ 151373 w 1704541"/>
                    <a:gd name="connsiteY102" fmla="*/ 38755 h 121982"/>
                    <a:gd name="connsiteX103" fmla="*/ 151373 w 1704541"/>
                    <a:gd name="connsiteY103" fmla="*/ 123699 h 121982"/>
                    <a:gd name="connsiteX104" fmla="*/ 151373 w 1704541"/>
                    <a:gd name="connsiteY104" fmla="*/ 123699 h 121982"/>
                    <a:gd name="connsiteX105" fmla="*/ 398586 w 1704541"/>
                    <a:gd name="connsiteY105" fmla="*/ 812 h 121982"/>
                    <a:gd name="connsiteX106" fmla="*/ 398586 w 1704541"/>
                    <a:gd name="connsiteY106" fmla="*/ 29442 h 121982"/>
                    <a:gd name="connsiteX107" fmla="*/ 350384 w 1704541"/>
                    <a:gd name="connsiteY107" fmla="*/ 29442 h 121982"/>
                    <a:gd name="connsiteX108" fmla="*/ 350384 w 1704541"/>
                    <a:gd name="connsiteY108" fmla="*/ 54975 h 121982"/>
                    <a:gd name="connsiteX109" fmla="*/ 398586 w 1704541"/>
                    <a:gd name="connsiteY109" fmla="*/ 54975 h 121982"/>
                    <a:gd name="connsiteX110" fmla="*/ 398586 w 1704541"/>
                    <a:gd name="connsiteY110" fmla="*/ 83609 h 121982"/>
                    <a:gd name="connsiteX111" fmla="*/ 350384 w 1704541"/>
                    <a:gd name="connsiteY111" fmla="*/ 83609 h 121982"/>
                    <a:gd name="connsiteX112" fmla="*/ 350384 w 1704541"/>
                    <a:gd name="connsiteY112" fmla="*/ 123696 h 121982"/>
                    <a:gd name="connsiteX113" fmla="*/ 321750 w 1704541"/>
                    <a:gd name="connsiteY113" fmla="*/ 123696 h 121982"/>
                    <a:gd name="connsiteX114" fmla="*/ 321750 w 1704541"/>
                    <a:gd name="connsiteY114" fmla="*/ 809 h 121982"/>
                    <a:gd name="connsiteX115" fmla="*/ 398586 w 1704541"/>
                    <a:gd name="connsiteY115" fmla="*/ 809 h 121982"/>
                    <a:gd name="connsiteX116" fmla="*/ 76094 w 1704541"/>
                    <a:gd name="connsiteY116" fmla="*/ 84565 h 121982"/>
                    <a:gd name="connsiteX117" fmla="*/ 51685 w 1704541"/>
                    <a:gd name="connsiteY117" fmla="*/ 84565 h 121982"/>
                    <a:gd name="connsiteX118" fmla="*/ 47338 w 1704541"/>
                    <a:gd name="connsiteY118" fmla="*/ 84565 h 121982"/>
                    <a:gd name="connsiteX119" fmla="*/ 29442 w 1704541"/>
                    <a:gd name="connsiteY119" fmla="*/ 84565 h 121982"/>
                    <a:gd name="connsiteX120" fmla="*/ 29442 w 1704541"/>
                    <a:gd name="connsiteY120" fmla="*/ 123696 h 121982"/>
                    <a:gd name="connsiteX121" fmla="*/ 809 w 1704541"/>
                    <a:gd name="connsiteY121" fmla="*/ 123696 h 121982"/>
                    <a:gd name="connsiteX122" fmla="*/ 809 w 1704541"/>
                    <a:gd name="connsiteY122" fmla="*/ 38748 h 121982"/>
                    <a:gd name="connsiteX123" fmla="*/ 10471 w 1704541"/>
                    <a:gd name="connsiteY123" fmla="*/ 12025 h 121982"/>
                    <a:gd name="connsiteX124" fmla="*/ 35407 w 1704541"/>
                    <a:gd name="connsiteY124" fmla="*/ 809 h 121982"/>
                    <a:gd name="connsiteX125" fmla="*/ 76091 w 1704541"/>
                    <a:gd name="connsiteY125" fmla="*/ 809 h 121982"/>
                    <a:gd name="connsiteX126" fmla="*/ 76091 w 1704541"/>
                    <a:gd name="connsiteY126" fmla="*/ 29439 h 121982"/>
                    <a:gd name="connsiteX127" fmla="*/ 35407 w 1704541"/>
                    <a:gd name="connsiteY127" fmla="*/ 29439 h 121982"/>
                    <a:gd name="connsiteX128" fmla="*/ 29442 w 1704541"/>
                    <a:gd name="connsiteY128" fmla="*/ 38745 h 121982"/>
                    <a:gd name="connsiteX129" fmla="*/ 29442 w 1704541"/>
                    <a:gd name="connsiteY129" fmla="*/ 55928 h 121982"/>
                    <a:gd name="connsiteX130" fmla="*/ 47338 w 1704541"/>
                    <a:gd name="connsiteY130" fmla="*/ 55928 h 121982"/>
                    <a:gd name="connsiteX131" fmla="*/ 51685 w 1704541"/>
                    <a:gd name="connsiteY131" fmla="*/ 55928 h 121982"/>
                    <a:gd name="connsiteX132" fmla="*/ 76094 w 1704541"/>
                    <a:gd name="connsiteY132" fmla="*/ 55928 h 121982"/>
                    <a:gd name="connsiteX133" fmla="*/ 76094 w 1704541"/>
                    <a:gd name="connsiteY133" fmla="*/ 84565 h 12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704541" h="121982">
                      <a:moveTo>
                        <a:pt x="721075" y="84565"/>
                      </a:moveTo>
                      <a:lnTo>
                        <a:pt x="721075" y="55932"/>
                      </a:lnTo>
                      <a:lnTo>
                        <a:pt x="767724" y="55932"/>
                      </a:lnTo>
                      <a:lnTo>
                        <a:pt x="767724" y="38748"/>
                      </a:lnTo>
                      <a:cubicBezTo>
                        <a:pt x="767724" y="32546"/>
                        <a:pt x="765657" y="29442"/>
                        <a:pt x="761519" y="29442"/>
                      </a:cubicBezTo>
                      <a:lnTo>
                        <a:pt x="721072" y="29442"/>
                      </a:lnTo>
                      <a:lnTo>
                        <a:pt x="721072" y="812"/>
                      </a:lnTo>
                      <a:lnTo>
                        <a:pt x="761519" y="812"/>
                      </a:lnTo>
                      <a:cubicBezTo>
                        <a:pt x="771865" y="812"/>
                        <a:pt x="780253" y="4548"/>
                        <a:pt x="786692" y="12028"/>
                      </a:cubicBezTo>
                      <a:cubicBezTo>
                        <a:pt x="793135" y="19507"/>
                        <a:pt x="796358" y="28412"/>
                        <a:pt x="796358" y="38752"/>
                      </a:cubicBezTo>
                      <a:lnTo>
                        <a:pt x="796358" y="123699"/>
                      </a:lnTo>
                      <a:lnTo>
                        <a:pt x="767721" y="123699"/>
                      </a:lnTo>
                      <a:lnTo>
                        <a:pt x="767721" y="84569"/>
                      </a:lnTo>
                      <a:lnTo>
                        <a:pt x="721075" y="84569"/>
                      </a:lnTo>
                      <a:lnTo>
                        <a:pt x="721075" y="84565"/>
                      </a:lnTo>
                      <a:close/>
                      <a:moveTo>
                        <a:pt x="1101798" y="123699"/>
                      </a:moveTo>
                      <a:lnTo>
                        <a:pt x="1006822" y="123699"/>
                      </a:lnTo>
                      <a:cubicBezTo>
                        <a:pt x="995686" y="123699"/>
                        <a:pt x="986223" y="120001"/>
                        <a:pt x="978429" y="112599"/>
                      </a:cubicBezTo>
                      <a:cubicBezTo>
                        <a:pt x="970632" y="105203"/>
                        <a:pt x="966738" y="95935"/>
                        <a:pt x="966738" y="84803"/>
                      </a:cubicBezTo>
                      <a:lnTo>
                        <a:pt x="966738" y="39705"/>
                      </a:lnTo>
                      <a:cubicBezTo>
                        <a:pt x="966738" y="28566"/>
                        <a:pt x="970632" y="19302"/>
                        <a:pt x="978429" y="11899"/>
                      </a:cubicBezTo>
                      <a:cubicBezTo>
                        <a:pt x="986223" y="4503"/>
                        <a:pt x="995686" y="809"/>
                        <a:pt x="1006822" y="809"/>
                      </a:cubicBezTo>
                      <a:lnTo>
                        <a:pt x="1101798" y="809"/>
                      </a:lnTo>
                      <a:lnTo>
                        <a:pt x="1101798" y="29439"/>
                      </a:lnTo>
                      <a:lnTo>
                        <a:pt x="1006822" y="29439"/>
                      </a:lnTo>
                      <a:cubicBezTo>
                        <a:pt x="999188" y="29439"/>
                        <a:pt x="995372" y="32861"/>
                        <a:pt x="995372" y="39702"/>
                      </a:cubicBezTo>
                      <a:lnTo>
                        <a:pt x="995372" y="84800"/>
                      </a:lnTo>
                      <a:cubicBezTo>
                        <a:pt x="995372" y="91640"/>
                        <a:pt x="999188" y="95059"/>
                        <a:pt x="1006822" y="95059"/>
                      </a:cubicBezTo>
                      <a:lnTo>
                        <a:pt x="1101798" y="95059"/>
                      </a:lnTo>
                      <a:lnTo>
                        <a:pt x="1101798" y="123699"/>
                      </a:lnTo>
                      <a:lnTo>
                        <a:pt x="1101798" y="123699"/>
                      </a:lnTo>
                      <a:close/>
                      <a:moveTo>
                        <a:pt x="1403168" y="123699"/>
                      </a:moveTo>
                      <a:lnTo>
                        <a:pt x="1374290" y="123699"/>
                      </a:lnTo>
                      <a:lnTo>
                        <a:pt x="1374290" y="76454"/>
                      </a:lnTo>
                      <a:lnTo>
                        <a:pt x="1300796" y="76454"/>
                      </a:lnTo>
                      <a:lnTo>
                        <a:pt x="1300796" y="123699"/>
                      </a:lnTo>
                      <a:lnTo>
                        <a:pt x="1272162" y="123699"/>
                      </a:lnTo>
                      <a:lnTo>
                        <a:pt x="1272162" y="812"/>
                      </a:lnTo>
                      <a:lnTo>
                        <a:pt x="1300796" y="812"/>
                      </a:lnTo>
                      <a:lnTo>
                        <a:pt x="1300796" y="47820"/>
                      </a:lnTo>
                      <a:lnTo>
                        <a:pt x="1374290" y="47820"/>
                      </a:lnTo>
                      <a:lnTo>
                        <a:pt x="1374290" y="812"/>
                      </a:lnTo>
                      <a:lnTo>
                        <a:pt x="1403168" y="812"/>
                      </a:lnTo>
                      <a:lnTo>
                        <a:pt x="1403168" y="123699"/>
                      </a:lnTo>
                      <a:lnTo>
                        <a:pt x="1403168" y="123699"/>
                      </a:lnTo>
                      <a:close/>
                      <a:moveTo>
                        <a:pt x="1704545" y="29442"/>
                      </a:moveTo>
                      <a:lnTo>
                        <a:pt x="1602179" y="29442"/>
                      </a:lnTo>
                      <a:lnTo>
                        <a:pt x="1602179" y="47820"/>
                      </a:lnTo>
                      <a:lnTo>
                        <a:pt x="1697861" y="47820"/>
                      </a:lnTo>
                      <a:lnTo>
                        <a:pt x="1697861" y="76454"/>
                      </a:lnTo>
                      <a:lnTo>
                        <a:pt x="1602179" y="76454"/>
                      </a:lnTo>
                      <a:lnTo>
                        <a:pt x="1602179" y="95062"/>
                      </a:lnTo>
                      <a:lnTo>
                        <a:pt x="1704304" y="95062"/>
                      </a:lnTo>
                      <a:lnTo>
                        <a:pt x="1704304" y="123696"/>
                      </a:lnTo>
                      <a:lnTo>
                        <a:pt x="1573542" y="123696"/>
                      </a:lnTo>
                      <a:lnTo>
                        <a:pt x="1573542" y="809"/>
                      </a:lnTo>
                      <a:lnTo>
                        <a:pt x="1704541" y="809"/>
                      </a:lnTo>
                      <a:lnTo>
                        <a:pt x="1704541" y="29442"/>
                      </a:lnTo>
                      <a:close/>
                      <a:moveTo>
                        <a:pt x="721075" y="812"/>
                      </a:moveTo>
                      <a:lnTo>
                        <a:pt x="721075" y="29442"/>
                      </a:lnTo>
                      <a:lnTo>
                        <a:pt x="680391" y="29442"/>
                      </a:lnTo>
                      <a:cubicBezTo>
                        <a:pt x="676414" y="29442"/>
                        <a:pt x="674427" y="32546"/>
                        <a:pt x="674427" y="38748"/>
                      </a:cubicBezTo>
                      <a:lnTo>
                        <a:pt x="674427" y="55932"/>
                      </a:lnTo>
                      <a:lnTo>
                        <a:pt x="692323" y="55932"/>
                      </a:lnTo>
                      <a:lnTo>
                        <a:pt x="700139" y="55932"/>
                      </a:lnTo>
                      <a:lnTo>
                        <a:pt x="721075" y="55932"/>
                      </a:lnTo>
                      <a:lnTo>
                        <a:pt x="721075" y="84565"/>
                      </a:lnTo>
                      <a:lnTo>
                        <a:pt x="700139" y="84565"/>
                      </a:lnTo>
                      <a:lnTo>
                        <a:pt x="692323" y="84565"/>
                      </a:lnTo>
                      <a:lnTo>
                        <a:pt x="674427" y="84565"/>
                      </a:lnTo>
                      <a:lnTo>
                        <a:pt x="674427" y="123696"/>
                      </a:lnTo>
                      <a:lnTo>
                        <a:pt x="645793" y="123696"/>
                      </a:lnTo>
                      <a:lnTo>
                        <a:pt x="645793" y="38748"/>
                      </a:lnTo>
                      <a:cubicBezTo>
                        <a:pt x="645793" y="28409"/>
                        <a:pt x="649016" y="19501"/>
                        <a:pt x="655459" y="12025"/>
                      </a:cubicBezTo>
                      <a:cubicBezTo>
                        <a:pt x="661898" y="4545"/>
                        <a:pt x="670212" y="809"/>
                        <a:pt x="680394" y="809"/>
                      </a:cubicBezTo>
                      <a:lnTo>
                        <a:pt x="721075" y="809"/>
                      </a:lnTo>
                      <a:lnTo>
                        <a:pt x="721075" y="812"/>
                      </a:lnTo>
                      <a:close/>
                      <a:moveTo>
                        <a:pt x="398586" y="83612"/>
                      </a:moveTo>
                      <a:lnTo>
                        <a:pt x="398586" y="54978"/>
                      </a:lnTo>
                      <a:lnTo>
                        <a:pt x="440584" y="54978"/>
                      </a:lnTo>
                      <a:cubicBezTo>
                        <a:pt x="444718" y="54978"/>
                        <a:pt x="446789" y="50764"/>
                        <a:pt x="446789" y="42334"/>
                      </a:cubicBezTo>
                      <a:cubicBezTo>
                        <a:pt x="446789" y="33744"/>
                        <a:pt x="444718" y="29446"/>
                        <a:pt x="440584" y="29446"/>
                      </a:cubicBezTo>
                      <a:lnTo>
                        <a:pt x="398586" y="29446"/>
                      </a:lnTo>
                      <a:lnTo>
                        <a:pt x="398586" y="815"/>
                      </a:lnTo>
                      <a:lnTo>
                        <a:pt x="440584" y="815"/>
                      </a:lnTo>
                      <a:cubicBezTo>
                        <a:pt x="451241" y="815"/>
                        <a:pt x="459828" y="5190"/>
                        <a:pt x="466354" y="13938"/>
                      </a:cubicBezTo>
                      <a:cubicBezTo>
                        <a:pt x="472398" y="21892"/>
                        <a:pt x="475422" y="31352"/>
                        <a:pt x="475422" y="42334"/>
                      </a:cubicBezTo>
                      <a:cubicBezTo>
                        <a:pt x="475422" y="53309"/>
                        <a:pt x="472398" y="62692"/>
                        <a:pt x="466354" y="70489"/>
                      </a:cubicBezTo>
                      <a:cubicBezTo>
                        <a:pt x="459828" y="79237"/>
                        <a:pt x="451241" y="83612"/>
                        <a:pt x="440584" y="83612"/>
                      </a:cubicBezTo>
                      <a:lnTo>
                        <a:pt x="398586" y="83612"/>
                      </a:lnTo>
                      <a:close/>
                      <a:moveTo>
                        <a:pt x="151373" y="123699"/>
                      </a:moveTo>
                      <a:lnTo>
                        <a:pt x="122740" y="123699"/>
                      </a:lnTo>
                      <a:lnTo>
                        <a:pt x="122740" y="84569"/>
                      </a:lnTo>
                      <a:lnTo>
                        <a:pt x="76091" y="84569"/>
                      </a:lnTo>
                      <a:lnTo>
                        <a:pt x="76091" y="55935"/>
                      </a:lnTo>
                      <a:lnTo>
                        <a:pt x="122740" y="55935"/>
                      </a:lnTo>
                      <a:lnTo>
                        <a:pt x="122740" y="38752"/>
                      </a:lnTo>
                      <a:cubicBezTo>
                        <a:pt x="122740" y="32550"/>
                        <a:pt x="120672" y="29446"/>
                        <a:pt x="116538" y="29446"/>
                      </a:cubicBezTo>
                      <a:lnTo>
                        <a:pt x="76091" y="29446"/>
                      </a:lnTo>
                      <a:lnTo>
                        <a:pt x="76091" y="815"/>
                      </a:lnTo>
                      <a:lnTo>
                        <a:pt x="116538" y="815"/>
                      </a:lnTo>
                      <a:cubicBezTo>
                        <a:pt x="126880" y="815"/>
                        <a:pt x="135268" y="4552"/>
                        <a:pt x="141711" y="12031"/>
                      </a:cubicBezTo>
                      <a:cubicBezTo>
                        <a:pt x="148154" y="19510"/>
                        <a:pt x="151373" y="28415"/>
                        <a:pt x="151373" y="38755"/>
                      </a:cubicBezTo>
                      <a:lnTo>
                        <a:pt x="151373" y="123699"/>
                      </a:lnTo>
                      <a:lnTo>
                        <a:pt x="151373" y="123699"/>
                      </a:lnTo>
                      <a:close/>
                      <a:moveTo>
                        <a:pt x="398586" y="812"/>
                      </a:moveTo>
                      <a:lnTo>
                        <a:pt x="398586" y="29442"/>
                      </a:lnTo>
                      <a:lnTo>
                        <a:pt x="350384" y="29442"/>
                      </a:lnTo>
                      <a:lnTo>
                        <a:pt x="350384" y="54975"/>
                      </a:lnTo>
                      <a:lnTo>
                        <a:pt x="398586" y="54975"/>
                      </a:lnTo>
                      <a:lnTo>
                        <a:pt x="398586" y="83609"/>
                      </a:lnTo>
                      <a:lnTo>
                        <a:pt x="350384" y="83609"/>
                      </a:lnTo>
                      <a:lnTo>
                        <a:pt x="350384" y="123696"/>
                      </a:lnTo>
                      <a:lnTo>
                        <a:pt x="321750" y="123696"/>
                      </a:lnTo>
                      <a:lnTo>
                        <a:pt x="321750" y="809"/>
                      </a:lnTo>
                      <a:lnTo>
                        <a:pt x="398586" y="809"/>
                      </a:lnTo>
                      <a:close/>
                      <a:moveTo>
                        <a:pt x="76094" y="84565"/>
                      </a:moveTo>
                      <a:lnTo>
                        <a:pt x="51685" y="84565"/>
                      </a:lnTo>
                      <a:lnTo>
                        <a:pt x="47338" y="84565"/>
                      </a:lnTo>
                      <a:lnTo>
                        <a:pt x="29442" y="84565"/>
                      </a:lnTo>
                      <a:lnTo>
                        <a:pt x="29442" y="123696"/>
                      </a:lnTo>
                      <a:lnTo>
                        <a:pt x="809" y="123696"/>
                      </a:lnTo>
                      <a:lnTo>
                        <a:pt x="809" y="38748"/>
                      </a:lnTo>
                      <a:cubicBezTo>
                        <a:pt x="809" y="28409"/>
                        <a:pt x="4031" y="19501"/>
                        <a:pt x="10471" y="12025"/>
                      </a:cubicBezTo>
                      <a:cubicBezTo>
                        <a:pt x="16913" y="4545"/>
                        <a:pt x="25228" y="809"/>
                        <a:pt x="35407" y="809"/>
                      </a:cubicBezTo>
                      <a:lnTo>
                        <a:pt x="76091" y="809"/>
                      </a:lnTo>
                      <a:lnTo>
                        <a:pt x="76091" y="29439"/>
                      </a:lnTo>
                      <a:lnTo>
                        <a:pt x="35407" y="29439"/>
                      </a:lnTo>
                      <a:cubicBezTo>
                        <a:pt x="31429" y="29439"/>
                        <a:pt x="29442" y="32543"/>
                        <a:pt x="29442" y="38745"/>
                      </a:cubicBezTo>
                      <a:lnTo>
                        <a:pt x="29442" y="55928"/>
                      </a:lnTo>
                      <a:lnTo>
                        <a:pt x="47338" y="55928"/>
                      </a:lnTo>
                      <a:lnTo>
                        <a:pt x="51685" y="55928"/>
                      </a:lnTo>
                      <a:lnTo>
                        <a:pt x="76094" y="55928"/>
                      </a:lnTo>
                      <a:lnTo>
                        <a:pt x="76094" y="84565"/>
                      </a:lnTo>
                      <a:close/>
                    </a:path>
                  </a:pathLst>
                </a:custGeom>
                <a:solidFill>
                  <a:srgbClr val="666666"/>
                </a:solidFill>
                <a:ln w="3199" cap="flat">
                  <a:noFill/>
                  <a:prstDash val="solid"/>
                  <a:miter/>
                </a:ln>
              </p:spPr>
              <p:txBody>
                <a:bodyPr rtlCol="0" anchor="ctr"/>
                <a:lstStyle/>
                <a:p>
                  <a:pPr defTabSz="932563">
                    <a:defRPr/>
                  </a:pPr>
                  <a:endParaRPr lang="en-US">
                    <a:solidFill>
                      <a:srgbClr val="1A1A1A"/>
                    </a:solidFill>
                    <a:latin typeface="Segoe UI"/>
                  </a:endParaRPr>
                </a:p>
              </p:txBody>
            </p:sp>
            <p:sp>
              <p:nvSpPr>
                <p:cNvPr id="112" name="Freeform: Shape 111">
                  <a:extLst>
                    <a:ext uri="{FF2B5EF4-FFF2-40B4-BE49-F238E27FC236}">
                      <a16:creationId xmlns:a16="http://schemas.microsoft.com/office/drawing/2014/main" id="{1FED03FE-545E-47CE-AC5E-B18196963DA4}"/>
                    </a:ext>
                  </a:extLst>
                </p:cNvPr>
                <p:cNvSpPr/>
                <p:nvPr/>
              </p:nvSpPr>
              <p:spPr>
                <a:xfrm>
                  <a:off x="10525970" y="5238964"/>
                  <a:ext cx="327426" cy="269645"/>
                </a:xfrm>
                <a:custGeom>
                  <a:avLst/>
                  <a:gdLst>
                    <a:gd name="connsiteX0" fmla="*/ 329374 w 327426"/>
                    <a:gd name="connsiteY0" fmla="*/ 268970 h 269644"/>
                    <a:gd name="connsiteX1" fmla="*/ 266890 w 327426"/>
                    <a:gd name="connsiteY1" fmla="*/ 268970 h 269644"/>
                    <a:gd name="connsiteX2" fmla="*/ 266890 w 327426"/>
                    <a:gd name="connsiteY2" fmla="*/ 183577 h 269644"/>
                    <a:gd name="connsiteX3" fmla="*/ 167077 w 327426"/>
                    <a:gd name="connsiteY3" fmla="*/ 183577 h 269644"/>
                    <a:gd name="connsiteX4" fmla="*/ 165093 w 327426"/>
                    <a:gd name="connsiteY4" fmla="*/ 183577 h 269644"/>
                    <a:gd name="connsiteX5" fmla="*/ 165093 w 327426"/>
                    <a:gd name="connsiteY5" fmla="*/ 121090 h 269644"/>
                    <a:gd name="connsiteX6" fmla="*/ 167077 w 327426"/>
                    <a:gd name="connsiteY6" fmla="*/ 121090 h 269644"/>
                    <a:gd name="connsiteX7" fmla="*/ 266890 w 327426"/>
                    <a:gd name="connsiteY7" fmla="*/ 121090 h 269644"/>
                    <a:gd name="connsiteX8" fmla="*/ 266890 w 327426"/>
                    <a:gd name="connsiteY8" fmla="*/ 83596 h 269644"/>
                    <a:gd name="connsiteX9" fmla="*/ 253350 w 327426"/>
                    <a:gd name="connsiteY9" fmla="*/ 63296 h 269644"/>
                    <a:gd name="connsiteX10" fmla="*/ 165093 w 327426"/>
                    <a:gd name="connsiteY10" fmla="*/ 63296 h 269644"/>
                    <a:gd name="connsiteX11" fmla="*/ 165093 w 327426"/>
                    <a:gd name="connsiteY11" fmla="*/ 812 h 269644"/>
                    <a:gd name="connsiteX12" fmla="*/ 253350 w 327426"/>
                    <a:gd name="connsiteY12" fmla="*/ 812 h 269644"/>
                    <a:gd name="connsiteX13" fmla="*/ 308287 w 327426"/>
                    <a:gd name="connsiteY13" fmla="*/ 25282 h 269644"/>
                    <a:gd name="connsiteX14" fmla="*/ 329374 w 327426"/>
                    <a:gd name="connsiteY14" fmla="*/ 83599 h 269644"/>
                    <a:gd name="connsiteX15" fmla="*/ 329374 w 327426"/>
                    <a:gd name="connsiteY15" fmla="*/ 268970 h 269644"/>
                    <a:gd name="connsiteX16" fmla="*/ 165093 w 327426"/>
                    <a:gd name="connsiteY16" fmla="*/ 183577 h 269644"/>
                    <a:gd name="connsiteX17" fmla="*/ 102346 w 327426"/>
                    <a:gd name="connsiteY17" fmla="*/ 183577 h 269644"/>
                    <a:gd name="connsiteX18" fmla="*/ 63296 w 327426"/>
                    <a:gd name="connsiteY18" fmla="*/ 183577 h 269644"/>
                    <a:gd name="connsiteX19" fmla="*/ 63296 w 327426"/>
                    <a:gd name="connsiteY19" fmla="*/ 268970 h 269644"/>
                    <a:gd name="connsiteX20" fmla="*/ 809 w 327426"/>
                    <a:gd name="connsiteY20" fmla="*/ 268970 h 269644"/>
                    <a:gd name="connsiteX21" fmla="*/ 809 w 327426"/>
                    <a:gd name="connsiteY21" fmla="*/ 83596 h 269644"/>
                    <a:gd name="connsiteX22" fmla="*/ 21895 w 327426"/>
                    <a:gd name="connsiteY22" fmla="*/ 25279 h 269644"/>
                    <a:gd name="connsiteX23" fmla="*/ 76312 w 327426"/>
                    <a:gd name="connsiteY23" fmla="*/ 809 h 269644"/>
                    <a:gd name="connsiteX24" fmla="*/ 165090 w 327426"/>
                    <a:gd name="connsiteY24" fmla="*/ 809 h 269644"/>
                    <a:gd name="connsiteX25" fmla="*/ 165090 w 327426"/>
                    <a:gd name="connsiteY25" fmla="*/ 63296 h 269644"/>
                    <a:gd name="connsiteX26" fmla="*/ 76312 w 327426"/>
                    <a:gd name="connsiteY26" fmla="*/ 63296 h 269644"/>
                    <a:gd name="connsiteX27" fmla="*/ 63296 w 327426"/>
                    <a:gd name="connsiteY27" fmla="*/ 83596 h 269644"/>
                    <a:gd name="connsiteX28" fmla="*/ 63296 w 327426"/>
                    <a:gd name="connsiteY28" fmla="*/ 121090 h 269644"/>
                    <a:gd name="connsiteX29" fmla="*/ 102346 w 327426"/>
                    <a:gd name="connsiteY29" fmla="*/ 121090 h 269644"/>
                    <a:gd name="connsiteX30" fmla="*/ 165093 w 327426"/>
                    <a:gd name="connsiteY30" fmla="*/ 121090 h 269644"/>
                    <a:gd name="connsiteX31" fmla="*/ 165093 w 327426"/>
                    <a:gd name="connsiteY31" fmla="*/ 183577 h 26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7426" h="269644">
                      <a:moveTo>
                        <a:pt x="329374" y="268970"/>
                      </a:moveTo>
                      <a:lnTo>
                        <a:pt x="266890" y="268970"/>
                      </a:lnTo>
                      <a:lnTo>
                        <a:pt x="266890" y="183577"/>
                      </a:lnTo>
                      <a:lnTo>
                        <a:pt x="167077" y="183577"/>
                      </a:lnTo>
                      <a:lnTo>
                        <a:pt x="165093" y="183577"/>
                      </a:lnTo>
                      <a:lnTo>
                        <a:pt x="165093" y="121090"/>
                      </a:lnTo>
                      <a:lnTo>
                        <a:pt x="167077" y="121090"/>
                      </a:lnTo>
                      <a:lnTo>
                        <a:pt x="266890" y="121090"/>
                      </a:lnTo>
                      <a:lnTo>
                        <a:pt x="266890" y="83596"/>
                      </a:lnTo>
                      <a:cubicBezTo>
                        <a:pt x="266890" y="70062"/>
                        <a:pt x="262377" y="63296"/>
                        <a:pt x="253350" y="63296"/>
                      </a:cubicBezTo>
                      <a:lnTo>
                        <a:pt x="165093" y="63296"/>
                      </a:lnTo>
                      <a:lnTo>
                        <a:pt x="165093" y="812"/>
                      </a:lnTo>
                      <a:lnTo>
                        <a:pt x="253350" y="812"/>
                      </a:lnTo>
                      <a:cubicBezTo>
                        <a:pt x="275917" y="812"/>
                        <a:pt x="294224" y="8969"/>
                        <a:pt x="308287" y="25282"/>
                      </a:cubicBezTo>
                      <a:cubicBezTo>
                        <a:pt x="322344" y="41599"/>
                        <a:pt x="329374" y="61039"/>
                        <a:pt x="329374" y="83599"/>
                      </a:cubicBezTo>
                      <a:lnTo>
                        <a:pt x="329374" y="268970"/>
                      </a:lnTo>
                      <a:close/>
                      <a:moveTo>
                        <a:pt x="165093" y="183577"/>
                      </a:moveTo>
                      <a:lnTo>
                        <a:pt x="102346" y="183577"/>
                      </a:lnTo>
                      <a:lnTo>
                        <a:pt x="63296" y="183577"/>
                      </a:lnTo>
                      <a:lnTo>
                        <a:pt x="63296" y="268970"/>
                      </a:lnTo>
                      <a:lnTo>
                        <a:pt x="809" y="268970"/>
                      </a:lnTo>
                      <a:lnTo>
                        <a:pt x="809" y="83596"/>
                      </a:lnTo>
                      <a:cubicBezTo>
                        <a:pt x="809" y="61036"/>
                        <a:pt x="7839" y="41599"/>
                        <a:pt x="21895" y="25279"/>
                      </a:cubicBezTo>
                      <a:cubicBezTo>
                        <a:pt x="35952" y="8962"/>
                        <a:pt x="54092" y="809"/>
                        <a:pt x="76312" y="809"/>
                      </a:cubicBezTo>
                      <a:lnTo>
                        <a:pt x="165090" y="809"/>
                      </a:lnTo>
                      <a:lnTo>
                        <a:pt x="165090" y="63296"/>
                      </a:lnTo>
                      <a:lnTo>
                        <a:pt x="76312" y="63296"/>
                      </a:lnTo>
                      <a:cubicBezTo>
                        <a:pt x="67632" y="63296"/>
                        <a:pt x="63296" y="70062"/>
                        <a:pt x="63296" y="83596"/>
                      </a:cubicBezTo>
                      <a:lnTo>
                        <a:pt x="63296" y="121090"/>
                      </a:lnTo>
                      <a:lnTo>
                        <a:pt x="102346" y="121090"/>
                      </a:lnTo>
                      <a:lnTo>
                        <a:pt x="165093" y="121090"/>
                      </a:lnTo>
                      <a:lnTo>
                        <a:pt x="165093" y="183577"/>
                      </a:lnTo>
                      <a:close/>
                    </a:path>
                  </a:pathLst>
                </a:custGeom>
                <a:solidFill>
                  <a:srgbClr val="BA160C"/>
                </a:solidFill>
                <a:ln w="3199" cap="flat">
                  <a:noFill/>
                  <a:prstDash val="solid"/>
                  <a:miter/>
                </a:ln>
              </p:spPr>
              <p:txBody>
                <a:bodyPr rtlCol="0" anchor="ctr"/>
                <a:lstStyle/>
                <a:p>
                  <a:pPr defTabSz="932563">
                    <a:defRPr/>
                  </a:pPr>
                  <a:endParaRPr lang="en-US">
                    <a:solidFill>
                      <a:srgbClr val="1A1A1A"/>
                    </a:solidFill>
                    <a:latin typeface="Segoe UI"/>
                  </a:endParaRPr>
                </a:p>
              </p:txBody>
            </p:sp>
            <p:sp>
              <p:nvSpPr>
                <p:cNvPr id="113" name="Freeform: Shape 112">
                  <a:extLst>
                    <a:ext uri="{FF2B5EF4-FFF2-40B4-BE49-F238E27FC236}">
                      <a16:creationId xmlns:a16="http://schemas.microsoft.com/office/drawing/2014/main" id="{309C0334-B81E-40BC-8580-38AD27EE8568}"/>
                    </a:ext>
                  </a:extLst>
                </p:cNvPr>
                <p:cNvSpPr/>
                <p:nvPr/>
              </p:nvSpPr>
              <p:spPr>
                <a:xfrm>
                  <a:off x="10881523" y="5238967"/>
                  <a:ext cx="321006" cy="269645"/>
                </a:xfrm>
                <a:custGeom>
                  <a:avLst/>
                  <a:gdLst>
                    <a:gd name="connsiteX0" fmla="*/ 320521 w 321005"/>
                    <a:gd name="connsiteY0" fmla="*/ 186173 h 269644"/>
                    <a:gd name="connsiteX1" fmla="*/ 300211 w 321005"/>
                    <a:gd name="connsiteY1" fmla="*/ 243974 h 269644"/>
                    <a:gd name="connsiteX2" fmla="*/ 245020 w 321005"/>
                    <a:gd name="connsiteY2" fmla="*/ 268967 h 269644"/>
                    <a:gd name="connsiteX3" fmla="*/ 13832 w 321005"/>
                    <a:gd name="connsiteY3" fmla="*/ 268967 h 269644"/>
                    <a:gd name="connsiteX4" fmla="*/ 13832 w 321005"/>
                    <a:gd name="connsiteY4" fmla="*/ 206483 h 269644"/>
                    <a:gd name="connsiteX5" fmla="*/ 245020 w 321005"/>
                    <a:gd name="connsiteY5" fmla="*/ 206483 h 269644"/>
                    <a:gd name="connsiteX6" fmla="*/ 258037 w 321005"/>
                    <a:gd name="connsiteY6" fmla="*/ 186173 h 269644"/>
                    <a:gd name="connsiteX7" fmla="*/ 245020 w 321005"/>
                    <a:gd name="connsiteY7" fmla="*/ 165870 h 269644"/>
                    <a:gd name="connsiteX8" fmla="*/ 76832 w 321005"/>
                    <a:gd name="connsiteY8" fmla="*/ 165870 h 269644"/>
                    <a:gd name="connsiteX9" fmla="*/ 21642 w 321005"/>
                    <a:gd name="connsiteY9" fmla="*/ 140873 h 269644"/>
                    <a:gd name="connsiteX10" fmla="*/ 809 w 321005"/>
                    <a:gd name="connsiteY10" fmla="*/ 83596 h 269644"/>
                    <a:gd name="connsiteX11" fmla="*/ 22159 w 321005"/>
                    <a:gd name="connsiteY11" fmla="*/ 25279 h 269644"/>
                    <a:gd name="connsiteX12" fmla="*/ 76832 w 321005"/>
                    <a:gd name="connsiteY12" fmla="*/ 809 h 269644"/>
                    <a:gd name="connsiteX13" fmla="*/ 308024 w 321005"/>
                    <a:gd name="connsiteY13" fmla="*/ 809 h 269644"/>
                    <a:gd name="connsiteX14" fmla="*/ 308024 w 321005"/>
                    <a:gd name="connsiteY14" fmla="*/ 63289 h 269644"/>
                    <a:gd name="connsiteX15" fmla="*/ 76832 w 321005"/>
                    <a:gd name="connsiteY15" fmla="*/ 63289 h 269644"/>
                    <a:gd name="connsiteX16" fmla="*/ 63816 w 321005"/>
                    <a:gd name="connsiteY16" fmla="*/ 83596 h 269644"/>
                    <a:gd name="connsiteX17" fmla="*/ 76832 w 321005"/>
                    <a:gd name="connsiteY17" fmla="*/ 103383 h 269644"/>
                    <a:gd name="connsiteX18" fmla="*/ 245020 w 321005"/>
                    <a:gd name="connsiteY18" fmla="*/ 103383 h 269644"/>
                    <a:gd name="connsiteX19" fmla="*/ 300211 w 321005"/>
                    <a:gd name="connsiteY19" fmla="*/ 128380 h 269644"/>
                    <a:gd name="connsiteX20" fmla="*/ 320521 w 321005"/>
                    <a:gd name="connsiteY20" fmla="*/ 186173 h 26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1005" h="269644">
                      <a:moveTo>
                        <a:pt x="320521" y="186173"/>
                      </a:moveTo>
                      <a:cubicBezTo>
                        <a:pt x="320521" y="208740"/>
                        <a:pt x="313751" y="228004"/>
                        <a:pt x="300211" y="243974"/>
                      </a:cubicBezTo>
                      <a:cubicBezTo>
                        <a:pt x="285634" y="260634"/>
                        <a:pt x="267234" y="268967"/>
                        <a:pt x="245020" y="268967"/>
                      </a:cubicBezTo>
                      <a:lnTo>
                        <a:pt x="13832" y="268967"/>
                      </a:lnTo>
                      <a:lnTo>
                        <a:pt x="13832" y="206483"/>
                      </a:lnTo>
                      <a:lnTo>
                        <a:pt x="245020" y="206483"/>
                      </a:lnTo>
                      <a:cubicBezTo>
                        <a:pt x="253700" y="206483"/>
                        <a:pt x="258037" y="199713"/>
                        <a:pt x="258037" y="186173"/>
                      </a:cubicBezTo>
                      <a:cubicBezTo>
                        <a:pt x="258037" y="172640"/>
                        <a:pt x="253697" y="165870"/>
                        <a:pt x="245020" y="165870"/>
                      </a:cubicBezTo>
                      <a:lnTo>
                        <a:pt x="76832" y="165870"/>
                      </a:lnTo>
                      <a:cubicBezTo>
                        <a:pt x="54619" y="165870"/>
                        <a:pt x="36219" y="157537"/>
                        <a:pt x="21642" y="140873"/>
                      </a:cubicBezTo>
                      <a:cubicBezTo>
                        <a:pt x="7752" y="125256"/>
                        <a:pt x="809" y="106163"/>
                        <a:pt x="809" y="83596"/>
                      </a:cubicBezTo>
                      <a:cubicBezTo>
                        <a:pt x="809" y="61036"/>
                        <a:pt x="7929" y="41599"/>
                        <a:pt x="22159" y="25279"/>
                      </a:cubicBezTo>
                      <a:cubicBezTo>
                        <a:pt x="36392" y="8962"/>
                        <a:pt x="54619" y="809"/>
                        <a:pt x="76832" y="809"/>
                      </a:cubicBezTo>
                      <a:lnTo>
                        <a:pt x="308024" y="809"/>
                      </a:lnTo>
                      <a:lnTo>
                        <a:pt x="308024" y="63289"/>
                      </a:lnTo>
                      <a:lnTo>
                        <a:pt x="76832" y="63289"/>
                      </a:lnTo>
                      <a:cubicBezTo>
                        <a:pt x="68156" y="63289"/>
                        <a:pt x="63816" y="70059"/>
                        <a:pt x="63816" y="83596"/>
                      </a:cubicBezTo>
                      <a:cubicBezTo>
                        <a:pt x="63816" y="96786"/>
                        <a:pt x="68156" y="103383"/>
                        <a:pt x="76832" y="103383"/>
                      </a:cubicBezTo>
                      <a:lnTo>
                        <a:pt x="245020" y="103383"/>
                      </a:lnTo>
                      <a:cubicBezTo>
                        <a:pt x="267234" y="103383"/>
                        <a:pt x="285634" y="111716"/>
                        <a:pt x="300211" y="128380"/>
                      </a:cubicBezTo>
                      <a:cubicBezTo>
                        <a:pt x="313751" y="144346"/>
                        <a:pt x="320521" y="163613"/>
                        <a:pt x="320521" y="186173"/>
                      </a:cubicBezTo>
                      <a:close/>
                    </a:path>
                  </a:pathLst>
                </a:custGeom>
                <a:solidFill>
                  <a:srgbClr val="BA160C"/>
                </a:solidFill>
                <a:ln w="3199" cap="flat">
                  <a:noFill/>
                  <a:prstDash val="solid"/>
                  <a:miter/>
                </a:ln>
              </p:spPr>
              <p:txBody>
                <a:bodyPr rtlCol="0" anchor="ctr"/>
                <a:lstStyle/>
                <a:p>
                  <a:pPr defTabSz="932563">
                    <a:defRPr/>
                  </a:pPr>
                  <a:endParaRPr lang="en-US">
                    <a:solidFill>
                      <a:srgbClr val="1A1A1A"/>
                    </a:solidFill>
                    <a:latin typeface="Segoe UI"/>
                  </a:endParaRPr>
                </a:p>
              </p:txBody>
            </p:sp>
            <p:sp>
              <p:nvSpPr>
                <p:cNvPr id="114" name="Freeform: Shape 113">
                  <a:extLst>
                    <a:ext uri="{FF2B5EF4-FFF2-40B4-BE49-F238E27FC236}">
                      <a16:creationId xmlns:a16="http://schemas.microsoft.com/office/drawing/2014/main" id="{F45C5386-A9D2-4458-88A4-19BF1050E2F5}"/>
                    </a:ext>
                  </a:extLst>
                </p:cNvPr>
                <p:cNvSpPr/>
                <p:nvPr/>
              </p:nvSpPr>
              <p:spPr>
                <a:xfrm>
                  <a:off x="11227272" y="5238967"/>
                  <a:ext cx="285695" cy="269645"/>
                </a:xfrm>
                <a:custGeom>
                  <a:avLst/>
                  <a:gdLst>
                    <a:gd name="connsiteX0" fmla="*/ 286677 w 285695"/>
                    <a:gd name="connsiteY0" fmla="*/ 63289 h 269644"/>
                    <a:gd name="connsiteX1" fmla="*/ 63296 w 285695"/>
                    <a:gd name="connsiteY1" fmla="*/ 63289 h 269644"/>
                    <a:gd name="connsiteX2" fmla="*/ 63296 w 285695"/>
                    <a:gd name="connsiteY2" fmla="*/ 103383 h 269644"/>
                    <a:gd name="connsiteX3" fmla="*/ 272097 w 285695"/>
                    <a:gd name="connsiteY3" fmla="*/ 103383 h 269644"/>
                    <a:gd name="connsiteX4" fmla="*/ 272097 w 285695"/>
                    <a:gd name="connsiteY4" fmla="*/ 165870 h 269644"/>
                    <a:gd name="connsiteX5" fmla="*/ 63296 w 285695"/>
                    <a:gd name="connsiteY5" fmla="*/ 165870 h 269644"/>
                    <a:gd name="connsiteX6" fmla="*/ 63296 w 285695"/>
                    <a:gd name="connsiteY6" fmla="*/ 206483 h 269644"/>
                    <a:gd name="connsiteX7" fmla="*/ 286154 w 285695"/>
                    <a:gd name="connsiteY7" fmla="*/ 206483 h 269644"/>
                    <a:gd name="connsiteX8" fmla="*/ 286154 w 285695"/>
                    <a:gd name="connsiteY8" fmla="*/ 268967 h 269644"/>
                    <a:gd name="connsiteX9" fmla="*/ 809 w 285695"/>
                    <a:gd name="connsiteY9" fmla="*/ 268967 h 269644"/>
                    <a:gd name="connsiteX10" fmla="*/ 809 w 285695"/>
                    <a:gd name="connsiteY10" fmla="*/ 809 h 269644"/>
                    <a:gd name="connsiteX11" fmla="*/ 286677 w 285695"/>
                    <a:gd name="connsiteY11" fmla="*/ 809 h 26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5" h="269644">
                      <a:moveTo>
                        <a:pt x="286677" y="63289"/>
                      </a:moveTo>
                      <a:lnTo>
                        <a:pt x="63296" y="63289"/>
                      </a:lnTo>
                      <a:lnTo>
                        <a:pt x="63296" y="103383"/>
                      </a:lnTo>
                      <a:lnTo>
                        <a:pt x="272097" y="103383"/>
                      </a:lnTo>
                      <a:lnTo>
                        <a:pt x="272097" y="165870"/>
                      </a:lnTo>
                      <a:lnTo>
                        <a:pt x="63296" y="165870"/>
                      </a:lnTo>
                      <a:lnTo>
                        <a:pt x="63296" y="206483"/>
                      </a:lnTo>
                      <a:lnTo>
                        <a:pt x="286154" y="206483"/>
                      </a:lnTo>
                      <a:lnTo>
                        <a:pt x="286154" y="268967"/>
                      </a:lnTo>
                      <a:lnTo>
                        <a:pt x="809" y="268967"/>
                      </a:lnTo>
                      <a:lnTo>
                        <a:pt x="809" y="809"/>
                      </a:lnTo>
                      <a:lnTo>
                        <a:pt x="286677" y="809"/>
                      </a:lnTo>
                      <a:close/>
                    </a:path>
                  </a:pathLst>
                </a:custGeom>
                <a:solidFill>
                  <a:srgbClr val="BA160C"/>
                </a:solidFill>
                <a:ln w="3199" cap="flat">
                  <a:noFill/>
                  <a:prstDash val="solid"/>
                  <a:miter/>
                </a:ln>
              </p:spPr>
              <p:txBody>
                <a:bodyPr rtlCol="0" anchor="ctr"/>
                <a:lstStyle/>
                <a:p>
                  <a:pPr defTabSz="932563">
                    <a:defRPr/>
                  </a:pPr>
                  <a:endParaRPr lang="en-US">
                    <a:solidFill>
                      <a:srgbClr val="1A1A1A"/>
                    </a:solidFill>
                    <a:latin typeface="Segoe UI"/>
                  </a:endParaRPr>
                </a:p>
              </p:txBody>
            </p:sp>
          </p:grpSp>
          <p:pic>
            <p:nvPicPr>
              <p:cNvPr id="108" name="Graphic 107">
                <a:extLst>
                  <a:ext uri="{FF2B5EF4-FFF2-40B4-BE49-F238E27FC236}">
                    <a16:creationId xmlns:a16="http://schemas.microsoft.com/office/drawing/2014/main" id="{55313BD5-8FEA-439A-8DEF-22ADB1D9CD4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45945" y="6109814"/>
                <a:ext cx="341629" cy="269613"/>
              </a:xfrm>
              <a:prstGeom prst="rect">
                <a:avLst/>
              </a:prstGeom>
            </p:spPr>
          </p:pic>
        </p:grpSp>
        <p:pic>
          <p:nvPicPr>
            <p:cNvPr id="5126" name="Picture 6" descr="See the source image">
              <a:extLst>
                <a:ext uri="{FF2B5EF4-FFF2-40B4-BE49-F238E27FC236}">
                  <a16:creationId xmlns:a16="http://schemas.microsoft.com/office/drawing/2014/main" id="{671A0D3B-05A2-4D26-BC61-62FD6C371C6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84850" y="2416168"/>
              <a:ext cx="608010" cy="54709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C6991E83-0202-46CA-A3E9-956B9D96277E}"/>
                </a:ext>
              </a:extLst>
            </p:cNvPr>
            <p:cNvGrpSpPr>
              <a:grpSpLocks noChangeAspect="1"/>
            </p:cNvGrpSpPr>
            <p:nvPr/>
          </p:nvGrpSpPr>
          <p:grpSpPr>
            <a:xfrm>
              <a:off x="8777288" y="2486834"/>
              <a:ext cx="1220953" cy="405762"/>
              <a:chOff x="9413489" y="2483735"/>
              <a:chExt cx="1220953" cy="405762"/>
            </a:xfrm>
          </p:grpSpPr>
          <p:sp>
            <p:nvSpPr>
              <p:cNvPr id="6" name="Freeform: Shape 5">
                <a:extLst>
                  <a:ext uri="{FF2B5EF4-FFF2-40B4-BE49-F238E27FC236}">
                    <a16:creationId xmlns:a16="http://schemas.microsoft.com/office/drawing/2014/main" id="{860890E1-39EB-49AB-8C05-5006ADDD2459}"/>
                  </a:ext>
                </a:extLst>
              </p:cNvPr>
              <p:cNvSpPr/>
              <p:nvPr/>
            </p:nvSpPr>
            <p:spPr>
              <a:xfrm>
                <a:off x="9506363" y="2483735"/>
                <a:ext cx="336444" cy="243048"/>
              </a:xfrm>
              <a:custGeom>
                <a:avLst/>
                <a:gdLst>
                  <a:gd name="connsiteX0" fmla="*/ 264367 w 336444"/>
                  <a:gd name="connsiteY0" fmla="*/ 243048 h 243048"/>
                  <a:gd name="connsiteX1" fmla="*/ 336425 w 336444"/>
                  <a:gd name="connsiteY1" fmla="*/ 173190 h 243048"/>
                  <a:gd name="connsiteX2" fmla="*/ 308219 w 336444"/>
                  <a:gd name="connsiteY2" fmla="*/ 122084 h 243048"/>
                  <a:gd name="connsiteX3" fmla="*/ 257499 w 336444"/>
                  <a:gd name="connsiteY3" fmla="*/ 106997 h 243048"/>
                  <a:gd name="connsiteX4" fmla="*/ 253640 w 336444"/>
                  <a:gd name="connsiteY4" fmla="*/ 54019 h 243048"/>
                  <a:gd name="connsiteX5" fmla="*/ 141897 w 336444"/>
                  <a:gd name="connsiteY5" fmla="*/ 0 h 243048"/>
                  <a:gd name="connsiteX6" fmla="*/ 49891 w 336444"/>
                  <a:gd name="connsiteY6" fmla="*/ 37582 h 243048"/>
                  <a:gd name="connsiteX7" fmla="*/ 0 w 336444"/>
                  <a:gd name="connsiteY7" fmla="*/ 85640 h 243048"/>
                  <a:gd name="connsiteX8" fmla="*/ 51087 w 336444"/>
                  <a:gd name="connsiteY8" fmla="*/ 71576 h 243048"/>
                  <a:gd name="connsiteX9" fmla="*/ 67736 w 336444"/>
                  <a:gd name="connsiteY9" fmla="*/ 55428 h 243048"/>
                  <a:gd name="connsiteX10" fmla="*/ 141897 w 336444"/>
                  <a:gd name="connsiteY10" fmla="*/ 25196 h 243048"/>
                  <a:gd name="connsiteX11" fmla="*/ 231029 w 336444"/>
                  <a:gd name="connsiteY11" fmla="*/ 65209 h 243048"/>
                  <a:gd name="connsiteX12" fmla="*/ 227171 w 336444"/>
                  <a:gd name="connsiteY12" fmla="*/ 111068 h 243048"/>
                  <a:gd name="connsiteX13" fmla="*/ 211737 w 336444"/>
                  <a:gd name="connsiteY13" fmla="*/ 131344 h 243048"/>
                  <a:gd name="connsiteX14" fmla="*/ 237222 w 336444"/>
                  <a:gd name="connsiteY14" fmla="*/ 131344 h 243048"/>
                  <a:gd name="connsiteX15" fmla="*/ 311267 w 336444"/>
                  <a:gd name="connsiteY15" fmla="*/ 173151 h 243048"/>
                  <a:gd name="connsiteX16" fmla="*/ 264444 w 336444"/>
                  <a:gd name="connsiteY16" fmla="*/ 217775 h 243048"/>
                  <a:gd name="connsiteX17" fmla="*/ 216695 w 336444"/>
                  <a:gd name="connsiteY17" fmla="*/ 217775 h 243048"/>
                  <a:gd name="connsiteX18" fmla="*/ 184669 w 336444"/>
                  <a:gd name="connsiteY18" fmla="*/ 243048 h 24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444" h="243048">
                    <a:moveTo>
                      <a:pt x="264367" y="243048"/>
                    </a:moveTo>
                    <a:cubicBezTo>
                      <a:pt x="306811" y="243048"/>
                      <a:pt x="336425" y="214322"/>
                      <a:pt x="336425" y="173190"/>
                    </a:cubicBezTo>
                    <a:cubicBezTo>
                      <a:pt x="336959" y="152307"/>
                      <a:pt x="326173" y="132763"/>
                      <a:pt x="308219" y="122084"/>
                    </a:cubicBezTo>
                    <a:cubicBezTo>
                      <a:pt x="295332" y="113981"/>
                      <a:pt x="278335" y="108926"/>
                      <a:pt x="257499" y="106997"/>
                    </a:cubicBezTo>
                    <a:cubicBezTo>
                      <a:pt x="263306" y="89527"/>
                      <a:pt x="261919" y="70463"/>
                      <a:pt x="253640" y="54019"/>
                    </a:cubicBezTo>
                    <a:cubicBezTo>
                      <a:pt x="245595" y="37756"/>
                      <a:pt x="218624" y="0"/>
                      <a:pt x="141897" y="0"/>
                    </a:cubicBezTo>
                    <a:cubicBezTo>
                      <a:pt x="107528" y="180"/>
                      <a:pt x="74558" y="13647"/>
                      <a:pt x="49891" y="37582"/>
                    </a:cubicBezTo>
                    <a:cubicBezTo>
                      <a:pt x="44971" y="42502"/>
                      <a:pt x="22534" y="64051"/>
                      <a:pt x="0" y="85640"/>
                    </a:cubicBezTo>
                    <a:cubicBezTo>
                      <a:pt x="16728" y="79919"/>
                      <a:pt x="33788" y="75222"/>
                      <a:pt x="51087" y="71576"/>
                    </a:cubicBezTo>
                    <a:cubicBezTo>
                      <a:pt x="59248" y="63724"/>
                      <a:pt x="65363" y="57781"/>
                      <a:pt x="67736" y="55428"/>
                    </a:cubicBezTo>
                    <a:cubicBezTo>
                      <a:pt x="87616" y="36137"/>
                      <a:pt x="114197" y="25301"/>
                      <a:pt x="141897" y="25196"/>
                    </a:cubicBezTo>
                    <a:cubicBezTo>
                      <a:pt x="204483" y="25196"/>
                      <a:pt x="225068" y="53170"/>
                      <a:pt x="231029" y="65209"/>
                    </a:cubicBezTo>
                    <a:cubicBezTo>
                      <a:pt x="238768" y="79946"/>
                      <a:pt x="237263" y="97831"/>
                      <a:pt x="227171" y="111068"/>
                    </a:cubicBezTo>
                    <a:lnTo>
                      <a:pt x="211737" y="131344"/>
                    </a:lnTo>
                    <a:lnTo>
                      <a:pt x="237222" y="131344"/>
                    </a:lnTo>
                    <a:cubicBezTo>
                      <a:pt x="298419" y="131344"/>
                      <a:pt x="311267" y="154090"/>
                      <a:pt x="311267" y="173151"/>
                    </a:cubicBezTo>
                    <a:cubicBezTo>
                      <a:pt x="311267" y="199852"/>
                      <a:pt x="292457" y="217775"/>
                      <a:pt x="264444" y="217775"/>
                    </a:cubicBezTo>
                    <a:lnTo>
                      <a:pt x="216695" y="217775"/>
                    </a:lnTo>
                    <a:lnTo>
                      <a:pt x="184669" y="243048"/>
                    </a:lnTo>
                    <a:close/>
                  </a:path>
                </a:pathLst>
              </a:custGeom>
              <a:solidFill>
                <a:srgbClr val="1B75BB"/>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7" name="Freeform: Shape 6">
                <a:extLst>
                  <a:ext uri="{FF2B5EF4-FFF2-40B4-BE49-F238E27FC236}">
                    <a16:creationId xmlns:a16="http://schemas.microsoft.com/office/drawing/2014/main" id="{24387452-C837-486A-B16A-223BF1D1ACF9}"/>
                  </a:ext>
                </a:extLst>
              </p:cNvPr>
              <p:cNvSpPr/>
              <p:nvPr/>
            </p:nvSpPr>
            <p:spPr>
              <a:xfrm>
                <a:off x="9413489" y="2551221"/>
                <a:ext cx="272624" cy="162578"/>
              </a:xfrm>
              <a:custGeom>
                <a:avLst/>
                <a:gdLst>
                  <a:gd name="connsiteX0" fmla="*/ 178611 w 272624"/>
                  <a:gd name="connsiteY0" fmla="*/ 25293 h 162578"/>
                  <a:gd name="connsiteX1" fmla="*/ 247389 w 272624"/>
                  <a:gd name="connsiteY1" fmla="*/ 77383 h 162578"/>
                  <a:gd name="connsiteX2" fmla="*/ 165049 w 272624"/>
                  <a:gd name="connsiteY2" fmla="*/ 137402 h 162578"/>
                  <a:gd name="connsiteX3" fmla="*/ 73081 w 272624"/>
                  <a:gd name="connsiteY3" fmla="*/ 137402 h 162578"/>
                  <a:gd name="connsiteX4" fmla="*/ 151139 w 272624"/>
                  <a:gd name="connsiteY4" fmla="*/ 76148 h 162578"/>
                  <a:gd name="connsiteX5" fmla="*/ 110238 w 272624"/>
                  <a:gd name="connsiteY5" fmla="*/ 76148 h 162578"/>
                  <a:gd name="connsiteX6" fmla="*/ 0 w 272624"/>
                  <a:gd name="connsiteY6" fmla="*/ 162579 h 162578"/>
                  <a:gd name="connsiteX7" fmla="*/ 167422 w 272624"/>
                  <a:gd name="connsiteY7" fmla="*/ 162579 h 162578"/>
                  <a:gd name="connsiteX8" fmla="*/ 167422 w 272624"/>
                  <a:gd name="connsiteY8" fmla="*/ 162579 h 162578"/>
                  <a:gd name="connsiteX9" fmla="*/ 272624 w 272624"/>
                  <a:gd name="connsiteY9" fmla="*/ 77363 h 162578"/>
                  <a:gd name="connsiteX10" fmla="*/ 236836 w 272624"/>
                  <a:gd name="connsiteY10" fmla="*/ 11267 h 162578"/>
                  <a:gd name="connsiteX11" fmla="*/ 178611 w 272624"/>
                  <a:gd name="connsiteY11" fmla="*/ 0 h 162578"/>
                  <a:gd name="connsiteX12" fmla="*/ 143885 w 272624"/>
                  <a:gd name="connsiteY12" fmla="*/ 4013 h 162578"/>
                  <a:gd name="connsiteX13" fmla="*/ 106110 w 272624"/>
                  <a:gd name="connsiteY13" fmla="*/ 40360 h 162578"/>
                  <a:gd name="connsiteX14" fmla="*/ 178611 w 272624"/>
                  <a:gd name="connsiteY14" fmla="*/ 25293 h 16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2624" h="162578">
                    <a:moveTo>
                      <a:pt x="178611" y="25293"/>
                    </a:moveTo>
                    <a:cubicBezTo>
                      <a:pt x="227460" y="25293"/>
                      <a:pt x="247389" y="40379"/>
                      <a:pt x="247389" y="77383"/>
                    </a:cubicBezTo>
                    <a:cubicBezTo>
                      <a:pt x="247389" y="135762"/>
                      <a:pt x="165859" y="137402"/>
                      <a:pt x="165049" y="137402"/>
                    </a:cubicBezTo>
                    <a:lnTo>
                      <a:pt x="73081" y="137402"/>
                    </a:lnTo>
                    <a:lnTo>
                      <a:pt x="151139" y="76148"/>
                    </a:lnTo>
                    <a:lnTo>
                      <a:pt x="110238" y="76148"/>
                    </a:lnTo>
                    <a:lnTo>
                      <a:pt x="0" y="162579"/>
                    </a:lnTo>
                    <a:lnTo>
                      <a:pt x="167422" y="162579"/>
                    </a:lnTo>
                    <a:lnTo>
                      <a:pt x="167422" y="162579"/>
                    </a:lnTo>
                    <a:cubicBezTo>
                      <a:pt x="198869" y="161807"/>
                      <a:pt x="272624" y="145524"/>
                      <a:pt x="272624" y="77363"/>
                    </a:cubicBezTo>
                    <a:cubicBezTo>
                      <a:pt x="272624" y="38257"/>
                      <a:pt x="253158" y="19833"/>
                      <a:pt x="236836" y="11267"/>
                    </a:cubicBezTo>
                    <a:cubicBezTo>
                      <a:pt x="218007" y="1331"/>
                      <a:pt x="195801" y="0"/>
                      <a:pt x="178611" y="0"/>
                    </a:cubicBezTo>
                    <a:cubicBezTo>
                      <a:pt x="166933" y="206"/>
                      <a:pt x="155302" y="1550"/>
                      <a:pt x="143885" y="4013"/>
                    </a:cubicBezTo>
                    <a:cubicBezTo>
                      <a:pt x="133486" y="14180"/>
                      <a:pt x="119614" y="27453"/>
                      <a:pt x="106110" y="40360"/>
                    </a:cubicBezTo>
                    <a:cubicBezTo>
                      <a:pt x="130148" y="32547"/>
                      <a:pt x="157949" y="25293"/>
                      <a:pt x="178611" y="25293"/>
                    </a:cubicBezTo>
                    <a:close/>
                  </a:path>
                </a:pathLst>
              </a:custGeom>
              <a:solidFill>
                <a:srgbClr val="26AAE0"/>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8" name="Freeform: Shape 7">
                <a:extLst>
                  <a:ext uri="{FF2B5EF4-FFF2-40B4-BE49-F238E27FC236}">
                    <a16:creationId xmlns:a16="http://schemas.microsoft.com/office/drawing/2014/main" id="{59A6F7E8-BC76-4481-9D37-D278C8241DA8}"/>
                  </a:ext>
                </a:extLst>
              </p:cNvPr>
              <p:cNvSpPr/>
              <p:nvPr/>
            </p:nvSpPr>
            <p:spPr>
              <a:xfrm>
                <a:off x="9458209" y="2555311"/>
                <a:ext cx="99241" cy="60115"/>
              </a:xfrm>
              <a:custGeom>
                <a:avLst/>
                <a:gdLst>
                  <a:gd name="connsiteX0" fmla="*/ 0 w 99241"/>
                  <a:gd name="connsiteY0" fmla="*/ 60116 h 60115"/>
                  <a:gd name="connsiteX1" fmla="*/ 10495 w 99241"/>
                  <a:gd name="connsiteY1" fmla="*/ 55370 h 60115"/>
                  <a:gd name="connsiteX2" fmla="*/ 61447 w 99241"/>
                  <a:gd name="connsiteY2" fmla="*/ 36270 h 60115"/>
                  <a:gd name="connsiteX3" fmla="*/ 99241 w 99241"/>
                  <a:gd name="connsiteY3" fmla="*/ 0 h 60115"/>
                  <a:gd name="connsiteX4" fmla="*/ 48154 w 99241"/>
                  <a:gd name="connsiteY4" fmla="*/ 14064 h 60115"/>
                  <a:gd name="connsiteX5" fmla="*/ 0 w 99241"/>
                  <a:gd name="connsiteY5" fmla="*/ 60116 h 6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41" h="60115">
                    <a:moveTo>
                      <a:pt x="0" y="60116"/>
                    </a:moveTo>
                    <a:lnTo>
                      <a:pt x="10495" y="55370"/>
                    </a:lnTo>
                    <a:cubicBezTo>
                      <a:pt x="10900" y="55177"/>
                      <a:pt x="33646" y="45338"/>
                      <a:pt x="61447" y="36270"/>
                    </a:cubicBezTo>
                    <a:cubicBezTo>
                      <a:pt x="74952" y="23363"/>
                      <a:pt x="88765" y="10090"/>
                      <a:pt x="99241" y="0"/>
                    </a:cubicBezTo>
                    <a:cubicBezTo>
                      <a:pt x="81943" y="3647"/>
                      <a:pt x="64882" y="8343"/>
                      <a:pt x="48154" y="14064"/>
                    </a:cubicBezTo>
                    <a:cubicBezTo>
                      <a:pt x="28013" y="33357"/>
                      <a:pt x="7852" y="52630"/>
                      <a:pt x="0" y="60116"/>
                    </a:cubicBezTo>
                    <a:close/>
                  </a:path>
                </a:pathLst>
              </a:custGeom>
              <a:solidFill>
                <a:srgbClr val="2294D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10" name="Freeform: Shape 9">
                <a:extLst>
                  <a:ext uri="{FF2B5EF4-FFF2-40B4-BE49-F238E27FC236}">
                    <a16:creationId xmlns:a16="http://schemas.microsoft.com/office/drawing/2014/main" id="{CDDC9987-194A-4A58-80FC-DCC839064748}"/>
                  </a:ext>
                </a:extLst>
              </p:cNvPr>
              <p:cNvSpPr/>
              <p:nvPr/>
            </p:nvSpPr>
            <p:spPr>
              <a:xfrm>
                <a:off x="9567135" y="2726745"/>
                <a:ext cx="207569" cy="162752"/>
              </a:xfrm>
              <a:custGeom>
                <a:avLst/>
                <a:gdLst>
                  <a:gd name="connsiteX0" fmla="*/ 83113 w 207569"/>
                  <a:gd name="connsiteY0" fmla="*/ 0 h 162752"/>
                  <a:gd name="connsiteX1" fmla="*/ 8682 w 207569"/>
                  <a:gd name="connsiteY1" fmla="*/ 58630 h 162752"/>
                  <a:gd name="connsiteX2" fmla="*/ 133968 w 207569"/>
                  <a:gd name="connsiteY2" fmla="*/ 58630 h 162752"/>
                  <a:gd name="connsiteX3" fmla="*/ 0 w 207569"/>
                  <a:gd name="connsiteY3" fmla="*/ 162753 h 162752"/>
                  <a:gd name="connsiteX4" fmla="*/ 41113 w 207569"/>
                  <a:gd name="connsiteY4" fmla="*/ 162753 h 162752"/>
                  <a:gd name="connsiteX5" fmla="*/ 207569 w 207569"/>
                  <a:gd name="connsiteY5" fmla="*/ 33396 h 162752"/>
                  <a:gd name="connsiteX6" fmla="*/ 81492 w 207569"/>
                  <a:gd name="connsiteY6" fmla="*/ 33396 h 162752"/>
                  <a:gd name="connsiteX7" fmla="*/ 123897 w 207569"/>
                  <a:gd name="connsiteY7" fmla="*/ 0 h 162752"/>
                  <a:gd name="connsiteX8" fmla="*/ 83113 w 207569"/>
                  <a:gd name="connsiteY8" fmla="*/ 0 h 16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569" h="162752">
                    <a:moveTo>
                      <a:pt x="83113" y="0"/>
                    </a:moveTo>
                    <a:lnTo>
                      <a:pt x="8682" y="58630"/>
                    </a:lnTo>
                    <a:lnTo>
                      <a:pt x="133968" y="58630"/>
                    </a:lnTo>
                    <a:lnTo>
                      <a:pt x="0" y="162753"/>
                    </a:lnTo>
                    <a:lnTo>
                      <a:pt x="41113" y="162753"/>
                    </a:lnTo>
                    <a:lnTo>
                      <a:pt x="207569" y="33396"/>
                    </a:lnTo>
                    <a:lnTo>
                      <a:pt x="81492" y="33396"/>
                    </a:lnTo>
                    <a:lnTo>
                      <a:pt x="123897" y="0"/>
                    </a:lnTo>
                    <a:lnTo>
                      <a:pt x="83113" y="0"/>
                    </a:lnTo>
                    <a:close/>
                  </a:path>
                </a:pathLst>
              </a:custGeom>
              <a:solidFill>
                <a:srgbClr val="FAAF40"/>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12" name="Freeform: Shape 11">
                <a:extLst>
                  <a:ext uri="{FF2B5EF4-FFF2-40B4-BE49-F238E27FC236}">
                    <a16:creationId xmlns:a16="http://schemas.microsoft.com/office/drawing/2014/main" id="{74DC9017-B4C1-455F-AFC6-1AC638C269C5}"/>
                  </a:ext>
                </a:extLst>
              </p:cNvPr>
              <p:cNvSpPr/>
              <p:nvPr/>
            </p:nvSpPr>
            <p:spPr>
              <a:xfrm>
                <a:off x="9650248" y="2701510"/>
                <a:ext cx="72810" cy="25234"/>
              </a:xfrm>
              <a:custGeom>
                <a:avLst/>
                <a:gdLst>
                  <a:gd name="connsiteX0" fmla="*/ 40785 w 72810"/>
                  <a:gd name="connsiteY0" fmla="*/ 25235 h 25234"/>
                  <a:gd name="connsiteX1" fmla="*/ 72810 w 72810"/>
                  <a:gd name="connsiteY1" fmla="*/ 0 h 25234"/>
                  <a:gd name="connsiteX2" fmla="*/ 32045 w 72810"/>
                  <a:gd name="connsiteY2" fmla="*/ 0 h 25234"/>
                  <a:gd name="connsiteX3" fmla="*/ 0 w 72810"/>
                  <a:gd name="connsiteY3" fmla="*/ 25235 h 25234"/>
                  <a:gd name="connsiteX4" fmla="*/ 40785 w 72810"/>
                  <a:gd name="connsiteY4" fmla="*/ 25235 h 25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25234">
                    <a:moveTo>
                      <a:pt x="40785" y="25235"/>
                    </a:moveTo>
                    <a:lnTo>
                      <a:pt x="72810" y="0"/>
                    </a:lnTo>
                    <a:lnTo>
                      <a:pt x="32045" y="0"/>
                    </a:lnTo>
                    <a:lnTo>
                      <a:pt x="0" y="25235"/>
                    </a:lnTo>
                    <a:lnTo>
                      <a:pt x="40785" y="25235"/>
                    </a:lnTo>
                    <a:close/>
                  </a:path>
                </a:pathLst>
              </a:custGeom>
              <a:solidFill>
                <a:srgbClr val="8B927D"/>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14" name="Freeform: Shape 13">
                <a:extLst>
                  <a:ext uri="{FF2B5EF4-FFF2-40B4-BE49-F238E27FC236}">
                    <a16:creationId xmlns:a16="http://schemas.microsoft.com/office/drawing/2014/main" id="{E00E1365-183F-4085-A9BE-D05137E20159}"/>
                  </a:ext>
                </a:extLst>
              </p:cNvPr>
              <p:cNvSpPr/>
              <p:nvPr/>
            </p:nvSpPr>
            <p:spPr>
              <a:xfrm>
                <a:off x="9914673" y="2643821"/>
                <a:ext cx="107708" cy="138911"/>
              </a:xfrm>
              <a:custGeom>
                <a:avLst/>
                <a:gdLst>
                  <a:gd name="connsiteX0" fmla="*/ 91100 w 107708"/>
                  <a:gd name="connsiteY0" fmla="*/ 36660 h 138911"/>
                  <a:gd name="connsiteX1" fmla="*/ 86219 w 107708"/>
                  <a:gd name="connsiteY1" fmla="*/ 33014 h 138911"/>
                  <a:gd name="connsiteX2" fmla="*/ 77595 w 107708"/>
                  <a:gd name="connsiteY2" fmla="*/ 28538 h 138911"/>
                  <a:gd name="connsiteX3" fmla="*/ 66560 w 107708"/>
                  <a:gd name="connsiteY3" fmla="*/ 24795 h 138911"/>
                  <a:gd name="connsiteX4" fmla="*/ 54463 w 107708"/>
                  <a:gd name="connsiteY4" fmla="*/ 23252 h 138911"/>
                  <a:gd name="connsiteX5" fmla="*/ 38142 w 107708"/>
                  <a:gd name="connsiteY5" fmla="*/ 27284 h 138911"/>
                  <a:gd name="connsiteX6" fmla="*/ 32759 w 107708"/>
                  <a:gd name="connsiteY6" fmla="*/ 38628 h 138911"/>
                  <a:gd name="connsiteX7" fmla="*/ 34688 w 107708"/>
                  <a:gd name="connsiteY7" fmla="*/ 45631 h 138911"/>
                  <a:gd name="connsiteX8" fmla="*/ 40476 w 107708"/>
                  <a:gd name="connsiteY8" fmla="*/ 50532 h 138911"/>
                  <a:gd name="connsiteX9" fmla="*/ 50122 w 107708"/>
                  <a:gd name="connsiteY9" fmla="*/ 54390 h 138911"/>
                  <a:gd name="connsiteX10" fmla="*/ 63627 w 107708"/>
                  <a:gd name="connsiteY10" fmla="*/ 58037 h 138911"/>
                  <a:gd name="connsiteX11" fmla="*/ 81782 w 107708"/>
                  <a:gd name="connsiteY11" fmla="*/ 63824 h 138911"/>
                  <a:gd name="connsiteX12" fmla="*/ 95595 w 107708"/>
                  <a:gd name="connsiteY12" fmla="*/ 71541 h 138911"/>
                  <a:gd name="connsiteX13" fmla="*/ 104335 w 107708"/>
                  <a:gd name="connsiteY13" fmla="*/ 82577 h 138911"/>
                  <a:gd name="connsiteX14" fmla="*/ 107692 w 107708"/>
                  <a:gd name="connsiteY14" fmla="*/ 98397 h 138911"/>
                  <a:gd name="connsiteX15" fmla="*/ 103563 w 107708"/>
                  <a:gd name="connsiteY15" fmla="*/ 117130 h 138911"/>
                  <a:gd name="connsiteX16" fmla="*/ 92527 w 107708"/>
                  <a:gd name="connsiteY16" fmla="*/ 129689 h 138911"/>
                  <a:gd name="connsiteX17" fmla="*/ 76399 w 107708"/>
                  <a:gd name="connsiteY17" fmla="*/ 136712 h 138911"/>
                  <a:gd name="connsiteX18" fmla="*/ 57203 w 107708"/>
                  <a:gd name="connsiteY18" fmla="*/ 138911 h 138911"/>
                  <a:gd name="connsiteX19" fmla="*/ 26875 w 107708"/>
                  <a:gd name="connsiteY19" fmla="*/ 134300 h 138911"/>
                  <a:gd name="connsiteX20" fmla="*/ 0 w 107708"/>
                  <a:gd name="connsiteY20" fmla="*/ 121258 h 138911"/>
                  <a:gd name="connsiteX21" fmla="*/ 11711 w 107708"/>
                  <a:gd name="connsiteY21" fmla="*/ 98397 h 138911"/>
                  <a:gd name="connsiteX22" fmla="*/ 17942 w 107708"/>
                  <a:gd name="connsiteY22" fmla="*/ 102911 h 138911"/>
                  <a:gd name="connsiteX23" fmla="*/ 28592 w 107708"/>
                  <a:gd name="connsiteY23" fmla="*/ 108487 h 138911"/>
                  <a:gd name="connsiteX24" fmla="*/ 42232 w 107708"/>
                  <a:gd name="connsiteY24" fmla="*/ 113194 h 138911"/>
                  <a:gd name="connsiteX25" fmla="*/ 57666 w 107708"/>
                  <a:gd name="connsiteY25" fmla="*/ 115123 h 138911"/>
                  <a:gd name="connsiteX26" fmla="*/ 79544 w 107708"/>
                  <a:gd name="connsiteY26" fmla="*/ 101117 h 138911"/>
                  <a:gd name="connsiteX27" fmla="*/ 77055 w 107708"/>
                  <a:gd name="connsiteY27" fmla="*/ 93400 h 138911"/>
                  <a:gd name="connsiteX28" fmla="*/ 69955 w 107708"/>
                  <a:gd name="connsiteY28" fmla="*/ 88017 h 138911"/>
                  <a:gd name="connsiteX29" fmla="*/ 58823 w 107708"/>
                  <a:gd name="connsiteY29" fmla="*/ 83792 h 138911"/>
                  <a:gd name="connsiteX30" fmla="*/ 44219 w 107708"/>
                  <a:gd name="connsiteY30" fmla="*/ 79760 h 138911"/>
                  <a:gd name="connsiteX31" fmla="*/ 27241 w 107708"/>
                  <a:gd name="connsiteY31" fmla="*/ 73972 h 138911"/>
                  <a:gd name="connsiteX32" fmla="*/ 15241 w 107708"/>
                  <a:gd name="connsiteY32" fmla="*/ 66564 h 138911"/>
                  <a:gd name="connsiteX33" fmla="*/ 8045 w 107708"/>
                  <a:gd name="connsiteY33" fmla="*/ 56590 h 138911"/>
                  <a:gd name="connsiteX34" fmla="*/ 5633 w 107708"/>
                  <a:gd name="connsiteY34" fmla="*/ 42950 h 138911"/>
                  <a:gd name="connsiteX35" fmla="*/ 9492 w 107708"/>
                  <a:gd name="connsiteY35" fmla="*/ 24525 h 138911"/>
                  <a:gd name="connsiteX36" fmla="*/ 20161 w 107708"/>
                  <a:gd name="connsiteY36" fmla="*/ 11020 h 138911"/>
                  <a:gd name="connsiteX37" fmla="*/ 36000 w 107708"/>
                  <a:gd name="connsiteY37" fmla="*/ 2860 h 138911"/>
                  <a:gd name="connsiteX38" fmla="*/ 55293 w 107708"/>
                  <a:gd name="connsiteY38" fmla="*/ 4 h 138911"/>
                  <a:gd name="connsiteX39" fmla="*/ 81782 w 107708"/>
                  <a:gd name="connsiteY39" fmla="*/ 4519 h 138911"/>
                  <a:gd name="connsiteX40" fmla="*/ 102907 w 107708"/>
                  <a:gd name="connsiteY40" fmla="*/ 15168 h 13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7708" h="138911">
                    <a:moveTo>
                      <a:pt x="91100" y="36660"/>
                    </a:moveTo>
                    <a:cubicBezTo>
                      <a:pt x="89589" y="35296"/>
                      <a:pt x="87955" y="34075"/>
                      <a:pt x="86219" y="33014"/>
                    </a:cubicBezTo>
                    <a:cubicBezTo>
                      <a:pt x="83473" y="31285"/>
                      <a:pt x="80589" y="29788"/>
                      <a:pt x="77595" y="28538"/>
                    </a:cubicBezTo>
                    <a:cubicBezTo>
                      <a:pt x="74018" y="27008"/>
                      <a:pt x="70329" y="25757"/>
                      <a:pt x="66560" y="24795"/>
                    </a:cubicBezTo>
                    <a:cubicBezTo>
                      <a:pt x="62608" y="23773"/>
                      <a:pt x="58544" y="23254"/>
                      <a:pt x="54463" y="23252"/>
                    </a:cubicBezTo>
                    <a:cubicBezTo>
                      <a:pt x="47171" y="23252"/>
                      <a:pt x="41730" y="24596"/>
                      <a:pt x="38142" y="27284"/>
                    </a:cubicBezTo>
                    <a:cubicBezTo>
                      <a:pt x="34570" y="29933"/>
                      <a:pt x="32553" y="34187"/>
                      <a:pt x="32759" y="38628"/>
                    </a:cubicBezTo>
                    <a:cubicBezTo>
                      <a:pt x="32634" y="41109"/>
                      <a:pt x="33311" y="43565"/>
                      <a:pt x="34688" y="45631"/>
                    </a:cubicBezTo>
                    <a:cubicBezTo>
                      <a:pt x="36239" y="47665"/>
                      <a:pt x="38215" y="49337"/>
                      <a:pt x="40476" y="50532"/>
                    </a:cubicBezTo>
                    <a:cubicBezTo>
                      <a:pt x="43547" y="52152"/>
                      <a:pt x="46781" y="53445"/>
                      <a:pt x="50122" y="54390"/>
                    </a:cubicBezTo>
                    <a:cubicBezTo>
                      <a:pt x="53981" y="55523"/>
                      <a:pt x="58482" y="56738"/>
                      <a:pt x="63627" y="58037"/>
                    </a:cubicBezTo>
                    <a:cubicBezTo>
                      <a:pt x="70289" y="59837"/>
                      <a:pt x="76341" y="61766"/>
                      <a:pt x="81782" y="63824"/>
                    </a:cubicBezTo>
                    <a:cubicBezTo>
                      <a:pt x="86774" y="65630"/>
                      <a:pt x="91439" y="68237"/>
                      <a:pt x="95595" y="71541"/>
                    </a:cubicBezTo>
                    <a:cubicBezTo>
                      <a:pt x="99301" y="74516"/>
                      <a:pt x="102288" y="78288"/>
                      <a:pt x="104335" y="82577"/>
                    </a:cubicBezTo>
                    <a:cubicBezTo>
                      <a:pt x="106617" y="87535"/>
                      <a:pt x="107765" y="92939"/>
                      <a:pt x="107692" y="98397"/>
                    </a:cubicBezTo>
                    <a:cubicBezTo>
                      <a:pt x="107881" y="104887"/>
                      <a:pt x="106461" y="111321"/>
                      <a:pt x="103563" y="117130"/>
                    </a:cubicBezTo>
                    <a:cubicBezTo>
                      <a:pt x="100962" y="122152"/>
                      <a:pt x="97173" y="126464"/>
                      <a:pt x="92527" y="129689"/>
                    </a:cubicBezTo>
                    <a:cubicBezTo>
                      <a:pt x="87641" y="133023"/>
                      <a:pt x="82169" y="135406"/>
                      <a:pt x="76399" y="136712"/>
                    </a:cubicBezTo>
                    <a:cubicBezTo>
                      <a:pt x="70109" y="138195"/>
                      <a:pt x="63666" y="138934"/>
                      <a:pt x="57203" y="138911"/>
                    </a:cubicBezTo>
                    <a:cubicBezTo>
                      <a:pt x="46920" y="138902"/>
                      <a:pt x="36697" y="137348"/>
                      <a:pt x="26875" y="134300"/>
                    </a:cubicBezTo>
                    <a:cubicBezTo>
                      <a:pt x="17275" y="131426"/>
                      <a:pt x="8199" y="127021"/>
                      <a:pt x="0" y="121258"/>
                    </a:cubicBezTo>
                    <a:lnTo>
                      <a:pt x="11711" y="98397"/>
                    </a:lnTo>
                    <a:cubicBezTo>
                      <a:pt x="13619" y="100121"/>
                      <a:pt x="15708" y="101636"/>
                      <a:pt x="17942" y="102911"/>
                    </a:cubicBezTo>
                    <a:cubicBezTo>
                      <a:pt x="21372" y="104991"/>
                      <a:pt x="24928" y="106853"/>
                      <a:pt x="28592" y="108487"/>
                    </a:cubicBezTo>
                    <a:cubicBezTo>
                      <a:pt x="32996" y="110441"/>
                      <a:pt x="37559" y="112015"/>
                      <a:pt x="42232" y="113194"/>
                    </a:cubicBezTo>
                    <a:cubicBezTo>
                      <a:pt x="47275" y="114483"/>
                      <a:pt x="52461" y="115131"/>
                      <a:pt x="57666" y="115123"/>
                    </a:cubicBezTo>
                    <a:cubicBezTo>
                      <a:pt x="72251" y="115123"/>
                      <a:pt x="79544" y="110455"/>
                      <a:pt x="79544" y="101117"/>
                    </a:cubicBezTo>
                    <a:cubicBezTo>
                      <a:pt x="79653" y="98331"/>
                      <a:pt x="78772" y="95595"/>
                      <a:pt x="77055" y="93400"/>
                    </a:cubicBezTo>
                    <a:cubicBezTo>
                      <a:pt x="75097" y="91123"/>
                      <a:pt x="72675" y="89289"/>
                      <a:pt x="69955" y="88017"/>
                    </a:cubicBezTo>
                    <a:cubicBezTo>
                      <a:pt x="66378" y="86281"/>
                      <a:pt x="62653" y="84867"/>
                      <a:pt x="58823" y="83792"/>
                    </a:cubicBezTo>
                    <a:cubicBezTo>
                      <a:pt x="54463" y="82505"/>
                      <a:pt x="49596" y="81163"/>
                      <a:pt x="44219" y="79760"/>
                    </a:cubicBezTo>
                    <a:cubicBezTo>
                      <a:pt x="38429" y="78236"/>
                      <a:pt x="32755" y="76303"/>
                      <a:pt x="27241" y="73972"/>
                    </a:cubicBezTo>
                    <a:cubicBezTo>
                      <a:pt x="22887" y="72128"/>
                      <a:pt x="18841" y="69629"/>
                      <a:pt x="15241" y="66564"/>
                    </a:cubicBezTo>
                    <a:cubicBezTo>
                      <a:pt x="12100" y="63842"/>
                      <a:pt x="9637" y="60427"/>
                      <a:pt x="8045" y="56590"/>
                    </a:cubicBezTo>
                    <a:cubicBezTo>
                      <a:pt x="6347" y="52247"/>
                      <a:pt x="5527" y="47611"/>
                      <a:pt x="5633" y="42950"/>
                    </a:cubicBezTo>
                    <a:cubicBezTo>
                      <a:pt x="5529" y="36597"/>
                      <a:pt x="6847" y="30302"/>
                      <a:pt x="9492" y="24525"/>
                    </a:cubicBezTo>
                    <a:cubicBezTo>
                      <a:pt x="11944" y="19251"/>
                      <a:pt x="15598" y="14626"/>
                      <a:pt x="20161" y="11020"/>
                    </a:cubicBezTo>
                    <a:cubicBezTo>
                      <a:pt x="24886" y="7335"/>
                      <a:pt x="30257" y="4567"/>
                      <a:pt x="36000" y="2860"/>
                    </a:cubicBezTo>
                    <a:cubicBezTo>
                      <a:pt x="42253" y="949"/>
                      <a:pt x="48754" y="-13"/>
                      <a:pt x="55293" y="4"/>
                    </a:cubicBezTo>
                    <a:cubicBezTo>
                      <a:pt x="64322" y="-93"/>
                      <a:pt x="73295" y="1437"/>
                      <a:pt x="81782" y="4519"/>
                    </a:cubicBezTo>
                    <a:cubicBezTo>
                      <a:pt x="89223" y="7213"/>
                      <a:pt x="96315" y="10788"/>
                      <a:pt x="102907" y="15168"/>
                    </a:cubicBez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15" name="Freeform: Shape 14">
                <a:extLst>
                  <a:ext uri="{FF2B5EF4-FFF2-40B4-BE49-F238E27FC236}">
                    <a16:creationId xmlns:a16="http://schemas.microsoft.com/office/drawing/2014/main" id="{0F0E9CA2-C320-40DB-8BD2-911AF255E3A3}"/>
                  </a:ext>
                </a:extLst>
              </p:cNvPr>
              <p:cNvSpPr/>
              <p:nvPr/>
            </p:nvSpPr>
            <p:spPr>
              <a:xfrm>
                <a:off x="10030236" y="2644886"/>
                <a:ext cx="113479" cy="136225"/>
              </a:xfrm>
              <a:custGeom>
                <a:avLst/>
                <a:gdLst>
                  <a:gd name="connsiteX0" fmla="*/ 113479 w 113479"/>
                  <a:gd name="connsiteY0" fmla="*/ 23151 h 136225"/>
                  <a:gd name="connsiteX1" fmla="*/ 70071 w 113479"/>
                  <a:gd name="connsiteY1" fmla="*/ 23151 h 136225"/>
                  <a:gd name="connsiteX2" fmla="*/ 70071 w 113479"/>
                  <a:gd name="connsiteY2" fmla="*/ 136225 h 136225"/>
                  <a:gd name="connsiteX3" fmla="*/ 43582 w 113479"/>
                  <a:gd name="connsiteY3" fmla="*/ 136225 h 136225"/>
                  <a:gd name="connsiteX4" fmla="*/ 43582 w 113479"/>
                  <a:gd name="connsiteY4" fmla="*/ 23151 h 136225"/>
                  <a:gd name="connsiteX5" fmla="*/ 0 w 113479"/>
                  <a:gd name="connsiteY5" fmla="*/ 23151 h 136225"/>
                  <a:gd name="connsiteX6" fmla="*/ 0 w 113479"/>
                  <a:gd name="connsiteY6" fmla="*/ 0 h 136225"/>
                  <a:gd name="connsiteX7" fmla="*/ 113479 w 113479"/>
                  <a:gd name="connsiteY7" fmla="*/ 0 h 13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79" h="136225">
                    <a:moveTo>
                      <a:pt x="113479" y="23151"/>
                    </a:moveTo>
                    <a:lnTo>
                      <a:pt x="70071" y="23151"/>
                    </a:lnTo>
                    <a:lnTo>
                      <a:pt x="70071" y="136225"/>
                    </a:lnTo>
                    <a:lnTo>
                      <a:pt x="43582" y="136225"/>
                    </a:lnTo>
                    <a:lnTo>
                      <a:pt x="43582" y="23151"/>
                    </a:lnTo>
                    <a:lnTo>
                      <a:pt x="0" y="23151"/>
                    </a:lnTo>
                    <a:lnTo>
                      <a:pt x="0" y="0"/>
                    </a:lnTo>
                    <a:lnTo>
                      <a:pt x="113479" y="0"/>
                    </a:ln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16" name="Freeform: Shape 15">
                <a:extLst>
                  <a:ext uri="{FF2B5EF4-FFF2-40B4-BE49-F238E27FC236}">
                    <a16:creationId xmlns:a16="http://schemas.microsoft.com/office/drawing/2014/main" id="{394DF32A-6ABB-48DD-965D-1A1D0EAB9E53}"/>
                  </a:ext>
                </a:extLst>
              </p:cNvPr>
              <p:cNvSpPr/>
              <p:nvPr/>
            </p:nvSpPr>
            <p:spPr>
              <a:xfrm>
                <a:off x="10148538" y="2643821"/>
                <a:ext cx="129357" cy="138260"/>
              </a:xfrm>
              <a:custGeom>
                <a:avLst/>
                <a:gdLst>
                  <a:gd name="connsiteX0" fmla="*/ 64476 w 129357"/>
                  <a:gd name="connsiteY0" fmla="*/ 138255 h 138260"/>
                  <a:gd name="connsiteX1" fmla="*/ 38161 w 129357"/>
                  <a:gd name="connsiteY1" fmla="*/ 132467 h 138260"/>
                  <a:gd name="connsiteX2" fmla="*/ 17730 w 129357"/>
                  <a:gd name="connsiteY2" fmla="*/ 116917 h 138260"/>
                  <a:gd name="connsiteX3" fmla="*/ 4572 w 129357"/>
                  <a:gd name="connsiteY3" fmla="*/ 94731 h 138260"/>
                  <a:gd name="connsiteX4" fmla="*/ 0 w 129357"/>
                  <a:gd name="connsiteY4" fmla="*/ 69149 h 138260"/>
                  <a:gd name="connsiteX5" fmla="*/ 18521 w 129357"/>
                  <a:gd name="connsiteY5" fmla="*/ 20917 h 138260"/>
                  <a:gd name="connsiteX6" fmla="*/ 39126 w 129357"/>
                  <a:gd name="connsiteY6" fmla="*/ 5792 h 138260"/>
                  <a:gd name="connsiteX7" fmla="*/ 65055 w 129357"/>
                  <a:gd name="connsiteY7" fmla="*/ 4 h 138260"/>
                  <a:gd name="connsiteX8" fmla="*/ 91351 w 129357"/>
                  <a:gd name="connsiteY8" fmla="*/ 6062 h 138260"/>
                  <a:gd name="connsiteX9" fmla="*/ 111704 w 129357"/>
                  <a:gd name="connsiteY9" fmla="*/ 21901 h 138260"/>
                  <a:gd name="connsiteX10" fmla="*/ 129357 w 129357"/>
                  <a:gd name="connsiteY10" fmla="*/ 69457 h 138260"/>
                  <a:gd name="connsiteX11" fmla="*/ 124476 w 129357"/>
                  <a:gd name="connsiteY11" fmla="*/ 95464 h 138260"/>
                  <a:gd name="connsiteX12" fmla="*/ 110971 w 129357"/>
                  <a:gd name="connsiteY12" fmla="*/ 117361 h 138260"/>
                  <a:gd name="connsiteX13" fmla="*/ 90425 w 129357"/>
                  <a:gd name="connsiteY13" fmla="*/ 132525 h 138260"/>
                  <a:gd name="connsiteX14" fmla="*/ 64476 w 129357"/>
                  <a:gd name="connsiteY14" fmla="*/ 138255 h 138260"/>
                  <a:gd name="connsiteX15" fmla="*/ 26643 w 129357"/>
                  <a:gd name="connsiteY15" fmla="*/ 69149 h 138260"/>
                  <a:gd name="connsiteX16" fmla="*/ 29248 w 129357"/>
                  <a:gd name="connsiteY16" fmla="*/ 86223 h 138260"/>
                  <a:gd name="connsiteX17" fmla="*/ 36733 w 129357"/>
                  <a:gd name="connsiteY17" fmla="*/ 100827 h 138260"/>
                  <a:gd name="connsiteX18" fmla="*/ 48733 w 129357"/>
                  <a:gd name="connsiteY18" fmla="*/ 110994 h 138260"/>
                  <a:gd name="connsiteX19" fmla="*/ 64862 w 129357"/>
                  <a:gd name="connsiteY19" fmla="*/ 114853 h 138260"/>
                  <a:gd name="connsiteX20" fmla="*/ 81087 w 129357"/>
                  <a:gd name="connsiteY20" fmla="*/ 110994 h 138260"/>
                  <a:gd name="connsiteX21" fmla="*/ 92894 w 129357"/>
                  <a:gd name="connsiteY21" fmla="*/ 100538 h 138260"/>
                  <a:gd name="connsiteX22" fmla="*/ 100187 w 129357"/>
                  <a:gd name="connsiteY22" fmla="*/ 85856 h 138260"/>
                  <a:gd name="connsiteX23" fmla="*/ 102675 w 129357"/>
                  <a:gd name="connsiteY23" fmla="*/ 69245 h 138260"/>
                  <a:gd name="connsiteX24" fmla="*/ 99994 w 129357"/>
                  <a:gd name="connsiteY24" fmla="*/ 52152 h 138260"/>
                  <a:gd name="connsiteX25" fmla="*/ 92412 w 129357"/>
                  <a:gd name="connsiteY25" fmla="*/ 37567 h 138260"/>
                  <a:gd name="connsiteX26" fmla="*/ 80508 w 129357"/>
                  <a:gd name="connsiteY26" fmla="*/ 27477 h 138260"/>
                  <a:gd name="connsiteX27" fmla="*/ 64669 w 129357"/>
                  <a:gd name="connsiteY27" fmla="*/ 23734 h 138260"/>
                  <a:gd name="connsiteX28" fmla="*/ 48444 w 129357"/>
                  <a:gd name="connsiteY28" fmla="*/ 27592 h 138260"/>
                  <a:gd name="connsiteX29" fmla="*/ 36540 w 129357"/>
                  <a:gd name="connsiteY29" fmla="*/ 37972 h 138260"/>
                  <a:gd name="connsiteX30" fmla="*/ 29151 w 129357"/>
                  <a:gd name="connsiteY30" fmla="*/ 52557 h 138260"/>
                  <a:gd name="connsiteX31" fmla="*/ 26643 w 129357"/>
                  <a:gd name="connsiteY31" fmla="*/ 69149 h 13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357" h="138260">
                    <a:moveTo>
                      <a:pt x="64476" y="138255"/>
                    </a:moveTo>
                    <a:cubicBezTo>
                      <a:pt x="55376" y="138384"/>
                      <a:pt x="46368" y="136403"/>
                      <a:pt x="38161" y="132467"/>
                    </a:cubicBezTo>
                    <a:cubicBezTo>
                      <a:pt x="30394" y="128680"/>
                      <a:pt x="23450" y="123396"/>
                      <a:pt x="17730" y="116917"/>
                    </a:cubicBezTo>
                    <a:cubicBezTo>
                      <a:pt x="11994" y="110410"/>
                      <a:pt x="7532" y="102884"/>
                      <a:pt x="4572" y="94731"/>
                    </a:cubicBezTo>
                    <a:cubicBezTo>
                      <a:pt x="1538" y="86543"/>
                      <a:pt x="-12" y="77880"/>
                      <a:pt x="0" y="69149"/>
                    </a:cubicBezTo>
                    <a:cubicBezTo>
                      <a:pt x="-21" y="51332"/>
                      <a:pt x="6581" y="34142"/>
                      <a:pt x="18521" y="20917"/>
                    </a:cubicBezTo>
                    <a:cubicBezTo>
                      <a:pt x="24338" y="14581"/>
                      <a:pt x="31337" y="9443"/>
                      <a:pt x="39126" y="5792"/>
                    </a:cubicBezTo>
                    <a:cubicBezTo>
                      <a:pt x="47221" y="1931"/>
                      <a:pt x="56086" y="-47"/>
                      <a:pt x="65055" y="4"/>
                    </a:cubicBezTo>
                    <a:cubicBezTo>
                      <a:pt x="74178" y="-103"/>
                      <a:pt x="83194" y="1974"/>
                      <a:pt x="91351" y="6062"/>
                    </a:cubicBezTo>
                    <a:cubicBezTo>
                      <a:pt x="99110" y="9953"/>
                      <a:pt x="106027" y="15335"/>
                      <a:pt x="111704" y="21901"/>
                    </a:cubicBezTo>
                    <a:cubicBezTo>
                      <a:pt x="123025" y="35169"/>
                      <a:pt x="129280" y="52017"/>
                      <a:pt x="129357" y="69457"/>
                    </a:cubicBezTo>
                    <a:cubicBezTo>
                      <a:pt x="129394" y="78357"/>
                      <a:pt x="127739" y="87183"/>
                      <a:pt x="124476" y="95464"/>
                    </a:cubicBezTo>
                    <a:cubicBezTo>
                      <a:pt x="121337" y="103520"/>
                      <a:pt x="116761" y="110940"/>
                      <a:pt x="110971" y="117361"/>
                    </a:cubicBezTo>
                    <a:cubicBezTo>
                      <a:pt x="105182" y="123712"/>
                      <a:pt x="98202" y="128865"/>
                      <a:pt x="90425" y="132525"/>
                    </a:cubicBezTo>
                    <a:cubicBezTo>
                      <a:pt x="82316" y="136360"/>
                      <a:pt x="73447" y="138318"/>
                      <a:pt x="64476" y="138255"/>
                    </a:cubicBezTo>
                    <a:close/>
                    <a:moveTo>
                      <a:pt x="26643" y="69149"/>
                    </a:moveTo>
                    <a:cubicBezTo>
                      <a:pt x="26630" y="74940"/>
                      <a:pt x="27508" y="80699"/>
                      <a:pt x="29248" y="86223"/>
                    </a:cubicBezTo>
                    <a:cubicBezTo>
                      <a:pt x="30849" y="91499"/>
                      <a:pt x="33384" y="96446"/>
                      <a:pt x="36733" y="100827"/>
                    </a:cubicBezTo>
                    <a:cubicBezTo>
                      <a:pt x="39963" y="105033"/>
                      <a:pt x="44055" y="108500"/>
                      <a:pt x="48733" y="110994"/>
                    </a:cubicBezTo>
                    <a:cubicBezTo>
                      <a:pt x="53697" y="113620"/>
                      <a:pt x="59246" y="114947"/>
                      <a:pt x="64862" y="114853"/>
                    </a:cubicBezTo>
                    <a:cubicBezTo>
                      <a:pt x="70513" y="114994"/>
                      <a:pt x="76104" y="113664"/>
                      <a:pt x="81087" y="110994"/>
                    </a:cubicBezTo>
                    <a:cubicBezTo>
                      <a:pt x="85731" y="108399"/>
                      <a:pt x="89757" y="104832"/>
                      <a:pt x="92894" y="100538"/>
                    </a:cubicBezTo>
                    <a:cubicBezTo>
                      <a:pt x="96128" y="96085"/>
                      <a:pt x="98591" y="91123"/>
                      <a:pt x="100187" y="85856"/>
                    </a:cubicBezTo>
                    <a:cubicBezTo>
                      <a:pt x="101836" y="80473"/>
                      <a:pt x="102675" y="74875"/>
                      <a:pt x="102675" y="69245"/>
                    </a:cubicBezTo>
                    <a:cubicBezTo>
                      <a:pt x="102693" y="63442"/>
                      <a:pt x="101786" y="57671"/>
                      <a:pt x="99994" y="52152"/>
                    </a:cubicBezTo>
                    <a:cubicBezTo>
                      <a:pt x="98323" y="46891"/>
                      <a:pt x="95759" y="41956"/>
                      <a:pt x="92412" y="37567"/>
                    </a:cubicBezTo>
                    <a:cubicBezTo>
                      <a:pt x="89207" y="33394"/>
                      <a:pt x="85148" y="29955"/>
                      <a:pt x="80508" y="27477"/>
                    </a:cubicBezTo>
                    <a:cubicBezTo>
                      <a:pt x="75621" y="24935"/>
                      <a:pt x="70177" y="23649"/>
                      <a:pt x="64669" y="23734"/>
                    </a:cubicBezTo>
                    <a:cubicBezTo>
                      <a:pt x="59018" y="23589"/>
                      <a:pt x="53425" y="24919"/>
                      <a:pt x="48444" y="27592"/>
                    </a:cubicBezTo>
                    <a:cubicBezTo>
                      <a:pt x="43802" y="30194"/>
                      <a:pt x="39751" y="33727"/>
                      <a:pt x="36540" y="37972"/>
                    </a:cubicBezTo>
                    <a:cubicBezTo>
                      <a:pt x="33226" y="42353"/>
                      <a:pt x="30724" y="47294"/>
                      <a:pt x="29151" y="52557"/>
                    </a:cubicBezTo>
                    <a:cubicBezTo>
                      <a:pt x="27486" y="57930"/>
                      <a:pt x="26641" y="63523"/>
                      <a:pt x="26643" y="69149"/>
                    </a:cubicBez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17" name="Freeform: Shape 16">
                <a:extLst>
                  <a:ext uri="{FF2B5EF4-FFF2-40B4-BE49-F238E27FC236}">
                    <a16:creationId xmlns:a16="http://schemas.microsoft.com/office/drawing/2014/main" id="{63CC9DED-C57D-48B6-8759-2003FC0E6D43}"/>
                  </a:ext>
                </a:extLst>
              </p:cNvPr>
              <p:cNvSpPr/>
              <p:nvPr/>
            </p:nvSpPr>
            <p:spPr>
              <a:xfrm>
                <a:off x="10298442" y="2644805"/>
                <a:ext cx="111144" cy="136306"/>
              </a:xfrm>
              <a:custGeom>
                <a:avLst/>
                <a:gdLst>
                  <a:gd name="connsiteX0" fmla="*/ 0 w 111144"/>
                  <a:gd name="connsiteY0" fmla="*/ 136306 h 136306"/>
                  <a:gd name="connsiteX1" fmla="*/ 0 w 111144"/>
                  <a:gd name="connsiteY1" fmla="*/ 4 h 136306"/>
                  <a:gd name="connsiteX2" fmla="*/ 60386 w 111144"/>
                  <a:gd name="connsiteY2" fmla="*/ 4 h 136306"/>
                  <a:gd name="connsiteX3" fmla="*/ 77749 w 111144"/>
                  <a:gd name="connsiteY3" fmla="*/ 3862 h 136306"/>
                  <a:gd name="connsiteX4" fmla="*/ 91486 w 111144"/>
                  <a:gd name="connsiteY4" fmla="*/ 14222 h 136306"/>
                  <a:gd name="connsiteX5" fmla="*/ 100515 w 111144"/>
                  <a:gd name="connsiteY5" fmla="*/ 28827 h 136306"/>
                  <a:gd name="connsiteX6" fmla="*/ 103775 w 111144"/>
                  <a:gd name="connsiteY6" fmla="*/ 45245 h 136306"/>
                  <a:gd name="connsiteX7" fmla="*/ 97042 w 111144"/>
                  <a:gd name="connsiteY7" fmla="*/ 69419 h 136306"/>
                  <a:gd name="connsiteX8" fmla="*/ 79081 w 111144"/>
                  <a:gd name="connsiteY8" fmla="*/ 85046 h 136306"/>
                  <a:gd name="connsiteX9" fmla="*/ 111145 w 111144"/>
                  <a:gd name="connsiteY9" fmla="*/ 136306 h 136306"/>
                  <a:gd name="connsiteX10" fmla="*/ 81203 w 111144"/>
                  <a:gd name="connsiteY10" fmla="*/ 136306 h 136306"/>
                  <a:gd name="connsiteX11" fmla="*/ 52669 w 111144"/>
                  <a:gd name="connsiteY11" fmla="*/ 90621 h 136306"/>
                  <a:gd name="connsiteX12" fmla="*/ 26489 w 111144"/>
                  <a:gd name="connsiteY12" fmla="*/ 90621 h 136306"/>
                  <a:gd name="connsiteX13" fmla="*/ 26489 w 111144"/>
                  <a:gd name="connsiteY13" fmla="*/ 136306 h 136306"/>
                  <a:gd name="connsiteX14" fmla="*/ 26489 w 111144"/>
                  <a:gd name="connsiteY14" fmla="*/ 67393 h 136306"/>
                  <a:gd name="connsiteX15" fmla="*/ 59711 w 111144"/>
                  <a:gd name="connsiteY15" fmla="*/ 67393 h 136306"/>
                  <a:gd name="connsiteX16" fmla="*/ 66521 w 111144"/>
                  <a:gd name="connsiteY16" fmla="*/ 65657 h 136306"/>
                  <a:gd name="connsiteX17" fmla="*/ 72000 w 111144"/>
                  <a:gd name="connsiteY17" fmla="*/ 60968 h 136306"/>
                  <a:gd name="connsiteX18" fmla="*/ 75646 w 111144"/>
                  <a:gd name="connsiteY18" fmla="*/ 53946 h 136306"/>
                  <a:gd name="connsiteX19" fmla="*/ 76997 w 111144"/>
                  <a:gd name="connsiteY19" fmla="*/ 45322 h 136306"/>
                  <a:gd name="connsiteX20" fmla="*/ 75453 w 111144"/>
                  <a:gd name="connsiteY20" fmla="*/ 36486 h 136306"/>
                  <a:gd name="connsiteX21" fmla="*/ 71325 w 111144"/>
                  <a:gd name="connsiteY21" fmla="*/ 29483 h 136306"/>
                  <a:gd name="connsiteX22" fmla="*/ 65383 w 111144"/>
                  <a:gd name="connsiteY22" fmla="*/ 24872 h 136306"/>
                  <a:gd name="connsiteX23" fmla="*/ 58553 w 111144"/>
                  <a:gd name="connsiteY23" fmla="*/ 23232 h 136306"/>
                  <a:gd name="connsiteX24" fmla="*/ 26489 w 111144"/>
                  <a:gd name="connsiteY24" fmla="*/ 23232 h 1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144" h="136306">
                    <a:moveTo>
                      <a:pt x="0" y="136306"/>
                    </a:moveTo>
                    <a:lnTo>
                      <a:pt x="0" y="4"/>
                    </a:lnTo>
                    <a:lnTo>
                      <a:pt x="60386" y="4"/>
                    </a:lnTo>
                    <a:cubicBezTo>
                      <a:pt x="66396" y="-80"/>
                      <a:pt x="72342" y="1241"/>
                      <a:pt x="77749" y="3862"/>
                    </a:cubicBezTo>
                    <a:cubicBezTo>
                      <a:pt x="82953" y="6397"/>
                      <a:pt x="87617" y="9915"/>
                      <a:pt x="91486" y="14222"/>
                    </a:cubicBezTo>
                    <a:cubicBezTo>
                      <a:pt x="95327" y="18525"/>
                      <a:pt x="98383" y="23468"/>
                      <a:pt x="100515" y="28827"/>
                    </a:cubicBezTo>
                    <a:cubicBezTo>
                      <a:pt x="102639" y="34042"/>
                      <a:pt x="103746" y="39615"/>
                      <a:pt x="103775" y="45245"/>
                    </a:cubicBezTo>
                    <a:cubicBezTo>
                      <a:pt x="103839" y="53774"/>
                      <a:pt x="101506" y="62151"/>
                      <a:pt x="97042" y="69419"/>
                    </a:cubicBezTo>
                    <a:cubicBezTo>
                      <a:pt x="92881" y="76414"/>
                      <a:pt x="86585" y="81893"/>
                      <a:pt x="79081" y="85046"/>
                    </a:cubicBezTo>
                    <a:lnTo>
                      <a:pt x="111145" y="136306"/>
                    </a:lnTo>
                    <a:lnTo>
                      <a:pt x="81203" y="136306"/>
                    </a:lnTo>
                    <a:lnTo>
                      <a:pt x="52669" y="90621"/>
                    </a:lnTo>
                    <a:lnTo>
                      <a:pt x="26489" y="90621"/>
                    </a:lnTo>
                    <a:lnTo>
                      <a:pt x="26489" y="136306"/>
                    </a:lnTo>
                    <a:close/>
                    <a:moveTo>
                      <a:pt x="26489" y="67393"/>
                    </a:moveTo>
                    <a:lnTo>
                      <a:pt x="59711" y="67393"/>
                    </a:lnTo>
                    <a:cubicBezTo>
                      <a:pt x="62091" y="67406"/>
                      <a:pt x="64437" y="66808"/>
                      <a:pt x="66521" y="65657"/>
                    </a:cubicBezTo>
                    <a:cubicBezTo>
                      <a:pt x="68659" y="64499"/>
                      <a:pt x="70526" y="62902"/>
                      <a:pt x="72000" y="60968"/>
                    </a:cubicBezTo>
                    <a:cubicBezTo>
                      <a:pt x="73598" y="58846"/>
                      <a:pt x="74828" y="56473"/>
                      <a:pt x="75646" y="53946"/>
                    </a:cubicBezTo>
                    <a:cubicBezTo>
                      <a:pt x="76557" y="51162"/>
                      <a:pt x="77012" y="48251"/>
                      <a:pt x="76997" y="45322"/>
                    </a:cubicBezTo>
                    <a:cubicBezTo>
                      <a:pt x="77028" y="42307"/>
                      <a:pt x="76505" y="39312"/>
                      <a:pt x="75453" y="36486"/>
                    </a:cubicBezTo>
                    <a:cubicBezTo>
                      <a:pt x="74510" y="33922"/>
                      <a:pt x="73111" y="31550"/>
                      <a:pt x="71325" y="29483"/>
                    </a:cubicBezTo>
                    <a:cubicBezTo>
                      <a:pt x="69679" y="27557"/>
                      <a:pt x="67657" y="25988"/>
                      <a:pt x="65383" y="24872"/>
                    </a:cubicBezTo>
                    <a:cubicBezTo>
                      <a:pt x="63262" y="23808"/>
                      <a:pt x="60926" y="23247"/>
                      <a:pt x="58553" y="23232"/>
                    </a:cubicBezTo>
                    <a:lnTo>
                      <a:pt x="26489" y="23232"/>
                    </a:ln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18" name="Freeform: Shape 17">
                <a:extLst>
                  <a:ext uri="{FF2B5EF4-FFF2-40B4-BE49-F238E27FC236}">
                    <a16:creationId xmlns:a16="http://schemas.microsoft.com/office/drawing/2014/main" id="{0D8ACBC2-156B-4B81-8B64-31CAAC7595CC}"/>
                  </a:ext>
                </a:extLst>
              </p:cNvPr>
              <p:cNvSpPr/>
              <p:nvPr/>
            </p:nvSpPr>
            <p:spPr>
              <a:xfrm>
                <a:off x="10427838" y="2644809"/>
                <a:ext cx="137652" cy="136302"/>
              </a:xfrm>
              <a:custGeom>
                <a:avLst/>
                <a:gdLst>
                  <a:gd name="connsiteX0" fmla="*/ 111164 w 137652"/>
                  <a:gd name="connsiteY0" fmla="*/ 136302 h 136302"/>
                  <a:gd name="connsiteX1" fmla="*/ 111164 w 137652"/>
                  <a:gd name="connsiteY1" fmla="*/ 46071 h 136302"/>
                  <a:gd name="connsiteX2" fmla="*/ 76032 w 137652"/>
                  <a:gd name="connsiteY2" fmla="*/ 113267 h 136302"/>
                  <a:gd name="connsiteX3" fmla="*/ 61640 w 137652"/>
                  <a:gd name="connsiteY3" fmla="*/ 113267 h 136302"/>
                  <a:gd name="connsiteX4" fmla="*/ 26489 w 137652"/>
                  <a:gd name="connsiteY4" fmla="*/ 46071 h 136302"/>
                  <a:gd name="connsiteX5" fmla="*/ 26489 w 137652"/>
                  <a:gd name="connsiteY5" fmla="*/ 136302 h 136302"/>
                  <a:gd name="connsiteX6" fmla="*/ 0 w 137652"/>
                  <a:gd name="connsiteY6" fmla="*/ 136302 h 136302"/>
                  <a:gd name="connsiteX7" fmla="*/ 0 w 137652"/>
                  <a:gd name="connsiteY7" fmla="*/ 0 h 136302"/>
                  <a:gd name="connsiteX8" fmla="*/ 28418 w 137652"/>
                  <a:gd name="connsiteY8" fmla="*/ 0 h 136302"/>
                  <a:gd name="connsiteX9" fmla="*/ 68740 w 137652"/>
                  <a:gd name="connsiteY9" fmla="*/ 77556 h 136302"/>
                  <a:gd name="connsiteX10" fmla="*/ 109428 w 137652"/>
                  <a:gd name="connsiteY10" fmla="*/ 0 h 136302"/>
                  <a:gd name="connsiteX11" fmla="*/ 137653 w 137652"/>
                  <a:gd name="connsiteY11" fmla="*/ 0 h 136302"/>
                  <a:gd name="connsiteX12" fmla="*/ 137653 w 137652"/>
                  <a:gd name="connsiteY12" fmla="*/ 136302 h 1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652" h="136302">
                    <a:moveTo>
                      <a:pt x="111164" y="136302"/>
                    </a:moveTo>
                    <a:lnTo>
                      <a:pt x="111164" y="46071"/>
                    </a:lnTo>
                    <a:lnTo>
                      <a:pt x="76032" y="113267"/>
                    </a:lnTo>
                    <a:lnTo>
                      <a:pt x="61640" y="113267"/>
                    </a:lnTo>
                    <a:lnTo>
                      <a:pt x="26489" y="46071"/>
                    </a:lnTo>
                    <a:lnTo>
                      <a:pt x="26489" y="136302"/>
                    </a:lnTo>
                    <a:lnTo>
                      <a:pt x="0" y="136302"/>
                    </a:lnTo>
                    <a:lnTo>
                      <a:pt x="0" y="0"/>
                    </a:lnTo>
                    <a:lnTo>
                      <a:pt x="28418" y="0"/>
                    </a:lnTo>
                    <a:lnTo>
                      <a:pt x="68740" y="77556"/>
                    </a:lnTo>
                    <a:lnTo>
                      <a:pt x="109428" y="0"/>
                    </a:lnTo>
                    <a:lnTo>
                      <a:pt x="137653" y="0"/>
                    </a:lnTo>
                    <a:lnTo>
                      <a:pt x="137653" y="136302"/>
                    </a:ln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19" name="Freeform: Shape 18">
                <a:extLst>
                  <a:ext uri="{FF2B5EF4-FFF2-40B4-BE49-F238E27FC236}">
                    <a16:creationId xmlns:a16="http://schemas.microsoft.com/office/drawing/2014/main" id="{E620C97D-7DE7-44A8-A6DB-D8547C1D5D98}"/>
                  </a:ext>
                </a:extLst>
              </p:cNvPr>
              <p:cNvSpPr/>
              <p:nvPr/>
            </p:nvSpPr>
            <p:spPr>
              <a:xfrm>
                <a:off x="10583028" y="2645234"/>
                <a:ext cx="21781" cy="26180"/>
              </a:xfrm>
              <a:custGeom>
                <a:avLst/>
                <a:gdLst>
                  <a:gd name="connsiteX0" fmla="*/ 21781 w 21781"/>
                  <a:gd name="connsiteY0" fmla="*/ 4379 h 26180"/>
                  <a:gd name="connsiteX1" fmla="*/ 13447 w 21781"/>
                  <a:gd name="connsiteY1" fmla="*/ 4379 h 26180"/>
                  <a:gd name="connsiteX2" fmla="*/ 13447 w 21781"/>
                  <a:gd name="connsiteY2" fmla="*/ 26180 h 26180"/>
                  <a:gd name="connsiteX3" fmla="*/ 8354 w 21781"/>
                  <a:gd name="connsiteY3" fmla="*/ 26180 h 26180"/>
                  <a:gd name="connsiteX4" fmla="*/ 8354 w 21781"/>
                  <a:gd name="connsiteY4" fmla="*/ 4379 h 26180"/>
                  <a:gd name="connsiteX5" fmla="*/ 0 w 21781"/>
                  <a:gd name="connsiteY5" fmla="*/ 4379 h 26180"/>
                  <a:gd name="connsiteX6" fmla="*/ 0 w 21781"/>
                  <a:gd name="connsiteY6" fmla="*/ 0 h 26180"/>
                  <a:gd name="connsiteX7" fmla="*/ 21781 w 21781"/>
                  <a:gd name="connsiteY7" fmla="*/ 0 h 2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81" h="26180">
                    <a:moveTo>
                      <a:pt x="21781" y="4379"/>
                    </a:moveTo>
                    <a:lnTo>
                      <a:pt x="13447" y="4379"/>
                    </a:lnTo>
                    <a:lnTo>
                      <a:pt x="13447" y="26180"/>
                    </a:lnTo>
                    <a:lnTo>
                      <a:pt x="8354" y="26180"/>
                    </a:lnTo>
                    <a:lnTo>
                      <a:pt x="8354" y="4379"/>
                    </a:lnTo>
                    <a:lnTo>
                      <a:pt x="0" y="4379"/>
                    </a:lnTo>
                    <a:lnTo>
                      <a:pt x="0" y="0"/>
                    </a:lnTo>
                    <a:lnTo>
                      <a:pt x="21781" y="0"/>
                    </a:ln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20" name="Freeform: Shape 19">
                <a:extLst>
                  <a:ext uri="{FF2B5EF4-FFF2-40B4-BE49-F238E27FC236}">
                    <a16:creationId xmlns:a16="http://schemas.microsoft.com/office/drawing/2014/main" id="{9A987687-5F1F-4B83-A823-6D5AD53E69C5}"/>
                  </a:ext>
                </a:extLst>
              </p:cNvPr>
              <p:cNvSpPr/>
              <p:nvPr/>
            </p:nvSpPr>
            <p:spPr>
              <a:xfrm>
                <a:off x="10608089" y="2645234"/>
                <a:ext cx="26353" cy="26199"/>
              </a:xfrm>
              <a:custGeom>
                <a:avLst/>
                <a:gdLst>
                  <a:gd name="connsiteX0" fmla="*/ 21357 w 26353"/>
                  <a:gd name="connsiteY0" fmla="*/ 26180 h 26199"/>
                  <a:gd name="connsiteX1" fmla="*/ 21357 w 26353"/>
                  <a:gd name="connsiteY1" fmla="*/ 8817 h 26199"/>
                  <a:gd name="connsiteX2" fmla="*/ 14605 w 26353"/>
                  <a:gd name="connsiteY2" fmla="*/ 21743 h 26199"/>
                  <a:gd name="connsiteX3" fmla="*/ 11846 w 26353"/>
                  <a:gd name="connsiteY3" fmla="*/ 21743 h 26199"/>
                  <a:gd name="connsiteX4" fmla="*/ 5093 w 26353"/>
                  <a:gd name="connsiteY4" fmla="*/ 8836 h 26199"/>
                  <a:gd name="connsiteX5" fmla="*/ 5093 w 26353"/>
                  <a:gd name="connsiteY5" fmla="*/ 26199 h 26199"/>
                  <a:gd name="connsiteX6" fmla="*/ 0 w 26353"/>
                  <a:gd name="connsiteY6" fmla="*/ 26199 h 26199"/>
                  <a:gd name="connsiteX7" fmla="*/ 0 w 26353"/>
                  <a:gd name="connsiteY7" fmla="*/ 0 h 26199"/>
                  <a:gd name="connsiteX8" fmla="*/ 5402 w 26353"/>
                  <a:gd name="connsiteY8" fmla="*/ 0 h 26199"/>
                  <a:gd name="connsiteX9" fmla="*/ 13119 w 26353"/>
                  <a:gd name="connsiteY9" fmla="*/ 14894 h 26199"/>
                  <a:gd name="connsiteX10" fmla="*/ 20932 w 26353"/>
                  <a:gd name="connsiteY10" fmla="*/ 0 h 26199"/>
                  <a:gd name="connsiteX11" fmla="*/ 26354 w 26353"/>
                  <a:gd name="connsiteY11" fmla="*/ 0 h 26199"/>
                  <a:gd name="connsiteX12" fmla="*/ 26354 w 26353"/>
                  <a:gd name="connsiteY12" fmla="*/ 26180 h 2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53" h="26199">
                    <a:moveTo>
                      <a:pt x="21357" y="26180"/>
                    </a:moveTo>
                    <a:lnTo>
                      <a:pt x="21357" y="8817"/>
                    </a:lnTo>
                    <a:lnTo>
                      <a:pt x="14605" y="21743"/>
                    </a:lnTo>
                    <a:lnTo>
                      <a:pt x="11846" y="21743"/>
                    </a:lnTo>
                    <a:lnTo>
                      <a:pt x="5093" y="8836"/>
                    </a:lnTo>
                    <a:lnTo>
                      <a:pt x="5093" y="26199"/>
                    </a:lnTo>
                    <a:lnTo>
                      <a:pt x="0" y="26199"/>
                    </a:lnTo>
                    <a:lnTo>
                      <a:pt x="0" y="0"/>
                    </a:lnTo>
                    <a:lnTo>
                      <a:pt x="5402" y="0"/>
                    </a:lnTo>
                    <a:lnTo>
                      <a:pt x="13119" y="14894"/>
                    </a:lnTo>
                    <a:lnTo>
                      <a:pt x="20932" y="0"/>
                    </a:lnTo>
                    <a:lnTo>
                      <a:pt x="26354" y="0"/>
                    </a:lnTo>
                    <a:lnTo>
                      <a:pt x="26354" y="26180"/>
                    </a:ln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21" name="Freeform: Shape 20">
                <a:extLst>
                  <a:ext uri="{FF2B5EF4-FFF2-40B4-BE49-F238E27FC236}">
                    <a16:creationId xmlns:a16="http://schemas.microsoft.com/office/drawing/2014/main" id="{97600E06-F737-46B8-92D6-5385BB345628}"/>
                  </a:ext>
                </a:extLst>
              </p:cNvPr>
              <p:cNvSpPr/>
              <p:nvPr/>
            </p:nvSpPr>
            <p:spPr>
              <a:xfrm>
                <a:off x="9921309" y="2533857"/>
                <a:ext cx="78559" cy="84887"/>
              </a:xfrm>
              <a:custGeom>
                <a:avLst/>
                <a:gdLst>
                  <a:gd name="connsiteX0" fmla="*/ 0 w 78559"/>
                  <a:gd name="connsiteY0" fmla="*/ 84888 h 84887"/>
                  <a:gd name="connsiteX1" fmla="*/ 35846 w 78559"/>
                  <a:gd name="connsiteY1" fmla="*/ 0 h 84887"/>
                  <a:gd name="connsiteX2" fmla="*/ 42714 w 78559"/>
                  <a:gd name="connsiteY2" fmla="*/ 0 h 84887"/>
                  <a:gd name="connsiteX3" fmla="*/ 78560 w 78559"/>
                  <a:gd name="connsiteY3" fmla="*/ 84888 h 84887"/>
                  <a:gd name="connsiteX4" fmla="*/ 69511 w 78559"/>
                  <a:gd name="connsiteY4" fmla="*/ 84888 h 84887"/>
                  <a:gd name="connsiteX5" fmla="*/ 58399 w 78559"/>
                  <a:gd name="connsiteY5" fmla="*/ 58360 h 84887"/>
                  <a:gd name="connsiteX6" fmla="*/ 19910 w 78559"/>
                  <a:gd name="connsiteY6" fmla="*/ 58360 h 84887"/>
                  <a:gd name="connsiteX7" fmla="*/ 8933 w 78559"/>
                  <a:gd name="connsiteY7" fmla="*/ 84888 h 84887"/>
                  <a:gd name="connsiteX8" fmla="*/ 39338 w 78559"/>
                  <a:gd name="connsiteY8" fmla="*/ 9859 h 84887"/>
                  <a:gd name="connsiteX9" fmla="*/ 21724 w 78559"/>
                  <a:gd name="connsiteY9" fmla="*/ 51801 h 84887"/>
                  <a:gd name="connsiteX10" fmla="*/ 56450 w 78559"/>
                  <a:gd name="connsiteY10" fmla="*/ 51801 h 8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59" h="84887">
                    <a:moveTo>
                      <a:pt x="0" y="84888"/>
                    </a:moveTo>
                    <a:lnTo>
                      <a:pt x="35846" y="0"/>
                    </a:lnTo>
                    <a:lnTo>
                      <a:pt x="42714" y="0"/>
                    </a:lnTo>
                    <a:lnTo>
                      <a:pt x="78560" y="84888"/>
                    </a:lnTo>
                    <a:lnTo>
                      <a:pt x="69511" y="84888"/>
                    </a:lnTo>
                    <a:lnTo>
                      <a:pt x="58399" y="58360"/>
                    </a:lnTo>
                    <a:lnTo>
                      <a:pt x="19910" y="58360"/>
                    </a:lnTo>
                    <a:lnTo>
                      <a:pt x="8933" y="84888"/>
                    </a:lnTo>
                    <a:close/>
                    <a:moveTo>
                      <a:pt x="39338" y="9859"/>
                    </a:moveTo>
                    <a:lnTo>
                      <a:pt x="21724" y="51801"/>
                    </a:lnTo>
                    <a:lnTo>
                      <a:pt x="56450" y="51801"/>
                    </a:ln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22" name="Freeform: Shape 21">
                <a:extLst>
                  <a:ext uri="{FF2B5EF4-FFF2-40B4-BE49-F238E27FC236}">
                    <a16:creationId xmlns:a16="http://schemas.microsoft.com/office/drawing/2014/main" id="{5329379F-1AB6-4A12-9D13-3AD5758B2A80}"/>
                  </a:ext>
                </a:extLst>
              </p:cNvPr>
              <p:cNvSpPr/>
              <p:nvPr/>
            </p:nvSpPr>
            <p:spPr>
              <a:xfrm>
                <a:off x="10012293" y="2533856"/>
                <a:ext cx="60868" cy="84888"/>
              </a:xfrm>
              <a:custGeom>
                <a:avLst/>
                <a:gdLst>
                  <a:gd name="connsiteX0" fmla="*/ 0 w 60868"/>
                  <a:gd name="connsiteY0" fmla="*/ 84889 h 84888"/>
                  <a:gd name="connsiteX1" fmla="*/ 0 w 60868"/>
                  <a:gd name="connsiteY1" fmla="*/ 1 h 84888"/>
                  <a:gd name="connsiteX2" fmla="*/ 35479 w 60868"/>
                  <a:gd name="connsiteY2" fmla="*/ 1 h 84888"/>
                  <a:gd name="connsiteX3" fmla="*/ 45666 w 60868"/>
                  <a:gd name="connsiteY3" fmla="*/ 2316 h 84888"/>
                  <a:gd name="connsiteX4" fmla="*/ 53691 w 60868"/>
                  <a:gd name="connsiteY4" fmla="*/ 8413 h 84888"/>
                  <a:gd name="connsiteX5" fmla="*/ 58939 w 60868"/>
                  <a:gd name="connsiteY5" fmla="*/ 16959 h 84888"/>
                  <a:gd name="connsiteX6" fmla="*/ 60868 w 60868"/>
                  <a:gd name="connsiteY6" fmla="*/ 26606 h 84888"/>
                  <a:gd name="connsiteX7" fmla="*/ 59113 w 60868"/>
                  <a:gd name="connsiteY7" fmla="*/ 36715 h 84888"/>
                  <a:gd name="connsiteX8" fmla="*/ 54116 w 60868"/>
                  <a:gd name="connsiteY8" fmla="*/ 45242 h 84888"/>
                  <a:gd name="connsiteX9" fmla="*/ 46399 w 60868"/>
                  <a:gd name="connsiteY9" fmla="*/ 51223 h 84888"/>
                  <a:gd name="connsiteX10" fmla="*/ 36328 w 60868"/>
                  <a:gd name="connsiteY10" fmla="*/ 53500 h 84888"/>
                  <a:gd name="connsiteX11" fmla="*/ 8315 w 60868"/>
                  <a:gd name="connsiteY11" fmla="*/ 53500 h 84888"/>
                  <a:gd name="connsiteX12" fmla="*/ 8315 w 60868"/>
                  <a:gd name="connsiteY12" fmla="*/ 84889 h 84888"/>
                  <a:gd name="connsiteX13" fmla="*/ 8315 w 60868"/>
                  <a:gd name="connsiteY13" fmla="*/ 46188 h 84888"/>
                  <a:gd name="connsiteX14" fmla="*/ 35711 w 60868"/>
                  <a:gd name="connsiteY14" fmla="*/ 46188 h 84888"/>
                  <a:gd name="connsiteX15" fmla="*/ 42521 w 60868"/>
                  <a:gd name="connsiteY15" fmla="*/ 44567 h 84888"/>
                  <a:gd name="connsiteX16" fmla="*/ 47769 w 60868"/>
                  <a:gd name="connsiteY16" fmla="*/ 40265 h 84888"/>
                  <a:gd name="connsiteX17" fmla="*/ 51164 w 60868"/>
                  <a:gd name="connsiteY17" fmla="*/ 34053 h 84888"/>
                  <a:gd name="connsiteX18" fmla="*/ 52360 w 60868"/>
                  <a:gd name="connsiteY18" fmla="*/ 26702 h 84888"/>
                  <a:gd name="connsiteX19" fmla="*/ 50971 w 60868"/>
                  <a:gd name="connsiteY19" fmla="*/ 19294 h 84888"/>
                  <a:gd name="connsiteX20" fmla="*/ 47228 w 60868"/>
                  <a:gd name="connsiteY20" fmla="*/ 13159 h 84888"/>
                  <a:gd name="connsiteX21" fmla="*/ 41711 w 60868"/>
                  <a:gd name="connsiteY21" fmla="*/ 8934 h 84888"/>
                  <a:gd name="connsiteX22" fmla="*/ 35016 w 60868"/>
                  <a:gd name="connsiteY22" fmla="*/ 7429 h 84888"/>
                  <a:gd name="connsiteX23" fmla="*/ 8315 w 60868"/>
                  <a:gd name="connsiteY23" fmla="*/ 7429 h 8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68" h="84888">
                    <a:moveTo>
                      <a:pt x="0" y="84889"/>
                    </a:moveTo>
                    <a:lnTo>
                      <a:pt x="0" y="1"/>
                    </a:lnTo>
                    <a:lnTo>
                      <a:pt x="35479" y="1"/>
                    </a:lnTo>
                    <a:cubicBezTo>
                      <a:pt x="39010" y="-36"/>
                      <a:pt x="42498" y="757"/>
                      <a:pt x="45666" y="2316"/>
                    </a:cubicBezTo>
                    <a:cubicBezTo>
                      <a:pt x="48700" y="3827"/>
                      <a:pt x="51423" y="5895"/>
                      <a:pt x="53691" y="8413"/>
                    </a:cubicBezTo>
                    <a:cubicBezTo>
                      <a:pt x="55941" y="10922"/>
                      <a:pt x="57720" y="13818"/>
                      <a:pt x="58939" y="16959"/>
                    </a:cubicBezTo>
                    <a:cubicBezTo>
                      <a:pt x="60187" y="20024"/>
                      <a:pt x="60841" y="23297"/>
                      <a:pt x="60868" y="26606"/>
                    </a:cubicBezTo>
                    <a:cubicBezTo>
                      <a:pt x="60884" y="30053"/>
                      <a:pt x="60289" y="33475"/>
                      <a:pt x="59113" y="36715"/>
                    </a:cubicBezTo>
                    <a:cubicBezTo>
                      <a:pt x="58003" y="39849"/>
                      <a:pt x="56308" y="42743"/>
                      <a:pt x="54116" y="45242"/>
                    </a:cubicBezTo>
                    <a:cubicBezTo>
                      <a:pt x="51955" y="47718"/>
                      <a:pt x="49335" y="49749"/>
                      <a:pt x="46399" y="51223"/>
                    </a:cubicBezTo>
                    <a:cubicBezTo>
                      <a:pt x="43270" y="52771"/>
                      <a:pt x="39818" y="53551"/>
                      <a:pt x="36328" y="53500"/>
                    </a:cubicBezTo>
                    <a:lnTo>
                      <a:pt x="8315" y="53500"/>
                    </a:lnTo>
                    <a:lnTo>
                      <a:pt x="8315" y="84889"/>
                    </a:lnTo>
                    <a:close/>
                    <a:moveTo>
                      <a:pt x="8315" y="46188"/>
                    </a:moveTo>
                    <a:lnTo>
                      <a:pt x="35711" y="46188"/>
                    </a:lnTo>
                    <a:cubicBezTo>
                      <a:pt x="38080" y="46217"/>
                      <a:pt x="40420" y="45660"/>
                      <a:pt x="42521" y="44567"/>
                    </a:cubicBezTo>
                    <a:cubicBezTo>
                      <a:pt x="44551" y="43514"/>
                      <a:pt x="46337" y="42048"/>
                      <a:pt x="47769" y="40265"/>
                    </a:cubicBezTo>
                    <a:cubicBezTo>
                      <a:pt x="49254" y="38408"/>
                      <a:pt x="50404" y="36306"/>
                      <a:pt x="51164" y="34053"/>
                    </a:cubicBezTo>
                    <a:cubicBezTo>
                      <a:pt x="51965" y="31685"/>
                      <a:pt x="52368" y="29201"/>
                      <a:pt x="52360" y="26702"/>
                    </a:cubicBezTo>
                    <a:cubicBezTo>
                      <a:pt x="52366" y="24168"/>
                      <a:pt x="51895" y="21654"/>
                      <a:pt x="50971" y="19294"/>
                    </a:cubicBezTo>
                    <a:cubicBezTo>
                      <a:pt x="50107" y="17039"/>
                      <a:pt x="48837" y="14960"/>
                      <a:pt x="47228" y="13159"/>
                    </a:cubicBezTo>
                    <a:cubicBezTo>
                      <a:pt x="45697" y="11388"/>
                      <a:pt x="43819" y="9950"/>
                      <a:pt x="41711" y="8934"/>
                    </a:cubicBezTo>
                    <a:cubicBezTo>
                      <a:pt x="39617" y="7942"/>
                      <a:pt x="37331" y="7428"/>
                      <a:pt x="35016" y="7429"/>
                    </a:cubicBezTo>
                    <a:lnTo>
                      <a:pt x="8315" y="7429"/>
                    </a:ln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23" name="Freeform: Shape 22">
                <a:extLst>
                  <a:ext uri="{FF2B5EF4-FFF2-40B4-BE49-F238E27FC236}">
                    <a16:creationId xmlns:a16="http://schemas.microsoft.com/office/drawing/2014/main" id="{4441450C-882F-4024-B585-558D6D6B9836}"/>
                  </a:ext>
                </a:extLst>
              </p:cNvPr>
              <p:cNvSpPr/>
              <p:nvPr/>
            </p:nvSpPr>
            <p:spPr>
              <a:xfrm>
                <a:off x="10072506" y="2533857"/>
                <a:ext cx="78540" cy="84887"/>
              </a:xfrm>
              <a:custGeom>
                <a:avLst/>
                <a:gdLst>
                  <a:gd name="connsiteX0" fmla="*/ 0 w 78540"/>
                  <a:gd name="connsiteY0" fmla="*/ 84888 h 84887"/>
                  <a:gd name="connsiteX1" fmla="*/ 35826 w 78540"/>
                  <a:gd name="connsiteY1" fmla="*/ 0 h 84887"/>
                  <a:gd name="connsiteX2" fmla="*/ 42714 w 78540"/>
                  <a:gd name="connsiteY2" fmla="*/ 0 h 84887"/>
                  <a:gd name="connsiteX3" fmla="*/ 78540 w 78540"/>
                  <a:gd name="connsiteY3" fmla="*/ 84888 h 84887"/>
                  <a:gd name="connsiteX4" fmla="*/ 69492 w 78540"/>
                  <a:gd name="connsiteY4" fmla="*/ 84888 h 84887"/>
                  <a:gd name="connsiteX5" fmla="*/ 58399 w 78540"/>
                  <a:gd name="connsiteY5" fmla="*/ 58360 h 84887"/>
                  <a:gd name="connsiteX6" fmla="*/ 19910 w 78540"/>
                  <a:gd name="connsiteY6" fmla="*/ 58360 h 84887"/>
                  <a:gd name="connsiteX7" fmla="*/ 8933 w 78540"/>
                  <a:gd name="connsiteY7" fmla="*/ 84888 h 84887"/>
                  <a:gd name="connsiteX8" fmla="*/ 39376 w 78540"/>
                  <a:gd name="connsiteY8" fmla="*/ 9820 h 84887"/>
                  <a:gd name="connsiteX9" fmla="*/ 21762 w 78540"/>
                  <a:gd name="connsiteY9" fmla="*/ 51762 h 84887"/>
                  <a:gd name="connsiteX10" fmla="*/ 56489 w 78540"/>
                  <a:gd name="connsiteY10" fmla="*/ 51762 h 8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40" h="84887">
                    <a:moveTo>
                      <a:pt x="0" y="84888"/>
                    </a:moveTo>
                    <a:lnTo>
                      <a:pt x="35826" y="0"/>
                    </a:lnTo>
                    <a:lnTo>
                      <a:pt x="42714" y="0"/>
                    </a:lnTo>
                    <a:lnTo>
                      <a:pt x="78540" y="84888"/>
                    </a:lnTo>
                    <a:lnTo>
                      <a:pt x="69492" y="84888"/>
                    </a:lnTo>
                    <a:lnTo>
                      <a:pt x="58399" y="58360"/>
                    </a:lnTo>
                    <a:lnTo>
                      <a:pt x="19910" y="58360"/>
                    </a:lnTo>
                    <a:lnTo>
                      <a:pt x="8933" y="84888"/>
                    </a:lnTo>
                    <a:close/>
                    <a:moveTo>
                      <a:pt x="39376" y="9820"/>
                    </a:moveTo>
                    <a:lnTo>
                      <a:pt x="21762" y="51762"/>
                    </a:lnTo>
                    <a:lnTo>
                      <a:pt x="56489" y="51762"/>
                    </a:ln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24" name="Freeform: Shape 23">
                <a:extLst>
                  <a:ext uri="{FF2B5EF4-FFF2-40B4-BE49-F238E27FC236}">
                    <a16:creationId xmlns:a16="http://schemas.microsoft.com/office/drawing/2014/main" id="{75E346EE-B65A-4054-B437-BC60B864DBF9}"/>
                  </a:ext>
                </a:extLst>
              </p:cNvPr>
              <p:cNvSpPr/>
              <p:nvPr/>
            </p:nvSpPr>
            <p:spPr>
              <a:xfrm>
                <a:off x="10157914" y="2533398"/>
                <a:ext cx="74064" cy="86139"/>
              </a:xfrm>
              <a:custGeom>
                <a:avLst/>
                <a:gdLst>
                  <a:gd name="connsiteX0" fmla="*/ 0 w 74064"/>
                  <a:gd name="connsiteY0" fmla="*/ 42305 h 86139"/>
                  <a:gd name="connsiteX1" fmla="*/ 2720 w 74064"/>
                  <a:gd name="connsiteY1" fmla="*/ 27064 h 86139"/>
                  <a:gd name="connsiteX2" fmla="*/ 10630 w 74064"/>
                  <a:gd name="connsiteY2" fmla="*/ 13559 h 86139"/>
                  <a:gd name="connsiteX3" fmla="*/ 23421 w 74064"/>
                  <a:gd name="connsiteY3" fmla="*/ 3778 h 86139"/>
                  <a:gd name="connsiteX4" fmla="*/ 40669 w 74064"/>
                  <a:gd name="connsiteY4" fmla="*/ 16 h 86139"/>
                  <a:gd name="connsiteX5" fmla="*/ 60212 w 74064"/>
                  <a:gd name="connsiteY5" fmla="*/ 5148 h 86139"/>
                  <a:gd name="connsiteX6" fmla="*/ 72290 w 74064"/>
                  <a:gd name="connsiteY6" fmla="*/ 18537 h 86139"/>
                  <a:gd name="connsiteX7" fmla="*/ 65537 w 74064"/>
                  <a:gd name="connsiteY7" fmla="*/ 22588 h 86139"/>
                  <a:gd name="connsiteX8" fmla="*/ 60579 w 74064"/>
                  <a:gd name="connsiteY8" fmla="*/ 15546 h 86139"/>
                  <a:gd name="connsiteX9" fmla="*/ 54290 w 74064"/>
                  <a:gd name="connsiteY9" fmla="*/ 10878 h 86139"/>
                  <a:gd name="connsiteX10" fmla="*/ 47286 w 74064"/>
                  <a:gd name="connsiteY10" fmla="*/ 8312 h 86139"/>
                  <a:gd name="connsiteX11" fmla="*/ 40167 w 74064"/>
                  <a:gd name="connsiteY11" fmla="*/ 7540 h 86139"/>
                  <a:gd name="connsiteX12" fmla="*/ 26547 w 74064"/>
                  <a:gd name="connsiteY12" fmla="*/ 10646 h 86139"/>
                  <a:gd name="connsiteX13" fmla="*/ 16592 w 74064"/>
                  <a:gd name="connsiteY13" fmla="*/ 18768 h 86139"/>
                  <a:gd name="connsiteX14" fmla="*/ 10495 w 74064"/>
                  <a:gd name="connsiteY14" fmla="*/ 30054 h 86139"/>
                  <a:gd name="connsiteX15" fmla="*/ 8431 w 74064"/>
                  <a:gd name="connsiteY15" fmla="*/ 42788 h 86139"/>
                  <a:gd name="connsiteX16" fmla="*/ 10920 w 74064"/>
                  <a:gd name="connsiteY16" fmla="*/ 56292 h 86139"/>
                  <a:gd name="connsiteX17" fmla="*/ 17672 w 74064"/>
                  <a:gd name="connsiteY17" fmla="*/ 67714 h 86139"/>
                  <a:gd name="connsiteX18" fmla="*/ 27801 w 74064"/>
                  <a:gd name="connsiteY18" fmla="*/ 75604 h 86139"/>
                  <a:gd name="connsiteX19" fmla="*/ 40534 w 74064"/>
                  <a:gd name="connsiteY19" fmla="*/ 78517 h 86139"/>
                  <a:gd name="connsiteX20" fmla="*/ 47962 w 74064"/>
                  <a:gd name="connsiteY20" fmla="*/ 77630 h 86139"/>
                  <a:gd name="connsiteX21" fmla="*/ 55312 w 74064"/>
                  <a:gd name="connsiteY21" fmla="*/ 74755 h 86139"/>
                  <a:gd name="connsiteX22" fmla="*/ 62007 w 74064"/>
                  <a:gd name="connsiteY22" fmla="*/ 69913 h 86139"/>
                  <a:gd name="connsiteX23" fmla="*/ 67081 w 74064"/>
                  <a:gd name="connsiteY23" fmla="*/ 62813 h 86139"/>
                  <a:gd name="connsiteX24" fmla="*/ 74064 w 74064"/>
                  <a:gd name="connsiteY24" fmla="*/ 66402 h 86139"/>
                  <a:gd name="connsiteX25" fmla="*/ 68277 w 74064"/>
                  <a:gd name="connsiteY25" fmla="*/ 74813 h 86139"/>
                  <a:gd name="connsiteX26" fmla="*/ 59962 w 74064"/>
                  <a:gd name="connsiteY26" fmla="*/ 80968 h 86139"/>
                  <a:gd name="connsiteX27" fmla="*/ 50315 w 74064"/>
                  <a:gd name="connsiteY27" fmla="*/ 84826 h 86139"/>
                  <a:gd name="connsiteX28" fmla="*/ 40244 w 74064"/>
                  <a:gd name="connsiteY28" fmla="*/ 86138 h 86139"/>
                  <a:gd name="connsiteX29" fmla="*/ 24077 w 74064"/>
                  <a:gd name="connsiteY29" fmla="*/ 82280 h 86139"/>
                  <a:gd name="connsiteX30" fmla="*/ 11402 w 74064"/>
                  <a:gd name="connsiteY30" fmla="*/ 72305 h 86139"/>
                  <a:gd name="connsiteX31" fmla="*/ 2971 w 74064"/>
                  <a:gd name="connsiteY31" fmla="*/ 58337 h 86139"/>
                  <a:gd name="connsiteX32" fmla="*/ 0 w 74064"/>
                  <a:gd name="connsiteY32" fmla="*/ 42305 h 8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064" h="86139">
                    <a:moveTo>
                      <a:pt x="0" y="42305"/>
                    </a:moveTo>
                    <a:cubicBezTo>
                      <a:pt x="19" y="37106"/>
                      <a:pt x="940" y="31949"/>
                      <a:pt x="2720" y="27064"/>
                    </a:cubicBezTo>
                    <a:cubicBezTo>
                      <a:pt x="4491" y="22108"/>
                      <a:pt x="7175" y="17528"/>
                      <a:pt x="10630" y="13559"/>
                    </a:cubicBezTo>
                    <a:cubicBezTo>
                      <a:pt x="14192" y="9470"/>
                      <a:pt x="18542" y="6143"/>
                      <a:pt x="23421" y="3778"/>
                    </a:cubicBezTo>
                    <a:cubicBezTo>
                      <a:pt x="28800" y="1202"/>
                      <a:pt x="34706" y="-86"/>
                      <a:pt x="40669" y="16"/>
                    </a:cubicBezTo>
                    <a:cubicBezTo>
                      <a:pt x="47541" y="-189"/>
                      <a:pt x="54326" y="1593"/>
                      <a:pt x="60212" y="5148"/>
                    </a:cubicBezTo>
                    <a:cubicBezTo>
                      <a:pt x="65425" y="8376"/>
                      <a:pt x="69614" y="13019"/>
                      <a:pt x="72290" y="18537"/>
                    </a:cubicBezTo>
                    <a:lnTo>
                      <a:pt x="65537" y="22588"/>
                    </a:lnTo>
                    <a:cubicBezTo>
                      <a:pt x="64287" y="19981"/>
                      <a:pt x="62612" y="17601"/>
                      <a:pt x="60579" y="15546"/>
                    </a:cubicBezTo>
                    <a:cubicBezTo>
                      <a:pt x="58723" y="13689"/>
                      <a:pt x="56605" y="12116"/>
                      <a:pt x="54290" y="10878"/>
                    </a:cubicBezTo>
                    <a:cubicBezTo>
                      <a:pt x="52084" y="9704"/>
                      <a:pt x="49727" y="8840"/>
                      <a:pt x="47286" y="8312"/>
                    </a:cubicBezTo>
                    <a:cubicBezTo>
                      <a:pt x="44948" y="7802"/>
                      <a:pt x="42562" y="7543"/>
                      <a:pt x="40167" y="7540"/>
                    </a:cubicBezTo>
                    <a:cubicBezTo>
                      <a:pt x="35441" y="7448"/>
                      <a:pt x="30764" y="8514"/>
                      <a:pt x="26547" y="10646"/>
                    </a:cubicBezTo>
                    <a:cubicBezTo>
                      <a:pt x="22698" y="12630"/>
                      <a:pt x="19308" y="15396"/>
                      <a:pt x="16592" y="18768"/>
                    </a:cubicBezTo>
                    <a:cubicBezTo>
                      <a:pt x="13875" y="22119"/>
                      <a:pt x="11809" y="25946"/>
                      <a:pt x="10495" y="30054"/>
                    </a:cubicBezTo>
                    <a:cubicBezTo>
                      <a:pt x="9135" y="34162"/>
                      <a:pt x="8439" y="38460"/>
                      <a:pt x="8431" y="42788"/>
                    </a:cubicBezTo>
                    <a:cubicBezTo>
                      <a:pt x="8412" y="47405"/>
                      <a:pt x="9257" y="51985"/>
                      <a:pt x="10920" y="56292"/>
                    </a:cubicBezTo>
                    <a:cubicBezTo>
                      <a:pt x="12482" y="60466"/>
                      <a:pt x="14769" y="64332"/>
                      <a:pt x="17672" y="67714"/>
                    </a:cubicBezTo>
                    <a:cubicBezTo>
                      <a:pt x="20495" y="70985"/>
                      <a:pt x="23938" y="73667"/>
                      <a:pt x="27801" y="75604"/>
                    </a:cubicBezTo>
                    <a:cubicBezTo>
                      <a:pt x="31758" y="77563"/>
                      <a:pt x="36120" y="78561"/>
                      <a:pt x="40534" y="78517"/>
                    </a:cubicBezTo>
                    <a:cubicBezTo>
                      <a:pt x="43036" y="78510"/>
                      <a:pt x="45529" y="78212"/>
                      <a:pt x="47962" y="77630"/>
                    </a:cubicBezTo>
                    <a:cubicBezTo>
                      <a:pt x="50531" y="77012"/>
                      <a:pt x="53005" y="76045"/>
                      <a:pt x="55312" y="74755"/>
                    </a:cubicBezTo>
                    <a:cubicBezTo>
                      <a:pt x="57751" y="73449"/>
                      <a:pt x="60002" y="71820"/>
                      <a:pt x="62007" y="69913"/>
                    </a:cubicBezTo>
                    <a:cubicBezTo>
                      <a:pt x="64092" y="67855"/>
                      <a:pt x="65809" y="65453"/>
                      <a:pt x="67081" y="62813"/>
                    </a:cubicBezTo>
                    <a:lnTo>
                      <a:pt x="74064" y="66402"/>
                    </a:lnTo>
                    <a:cubicBezTo>
                      <a:pt x="72710" y="69560"/>
                      <a:pt x="70742" y="72419"/>
                      <a:pt x="68277" y="74813"/>
                    </a:cubicBezTo>
                    <a:cubicBezTo>
                      <a:pt x="65798" y="77232"/>
                      <a:pt x="63000" y="79302"/>
                      <a:pt x="59962" y="80968"/>
                    </a:cubicBezTo>
                    <a:cubicBezTo>
                      <a:pt x="56921" y="82653"/>
                      <a:pt x="53680" y="83949"/>
                      <a:pt x="50315" y="84826"/>
                    </a:cubicBezTo>
                    <a:cubicBezTo>
                      <a:pt x="47028" y="85691"/>
                      <a:pt x="43644" y="86131"/>
                      <a:pt x="40244" y="86138"/>
                    </a:cubicBezTo>
                    <a:cubicBezTo>
                      <a:pt x="34623" y="86186"/>
                      <a:pt x="29072" y="84861"/>
                      <a:pt x="24077" y="82280"/>
                    </a:cubicBezTo>
                    <a:cubicBezTo>
                      <a:pt x="19254" y="79796"/>
                      <a:pt x="14950" y="76410"/>
                      <a:pt x="11402" y="72305"/>
                    </a:cubicBezTo>
                    <a:cubicBezTo>
                      <a:pt x="7785" y="68186"/>
                      <a:pt x="4929" y="63457"/>
                      <a:pt x="2971" y="58337"/>
                    </a:cubicBezTo>
                    <a:cubicBezTo>
                      <a:pt x="1011" y="53219"/>
                      <a:pt x="4" y="47786"/>
                      <a:pt x="0" y="42305"/>
                    </a:cubicBez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25" name="Freeform: Shape 24">
                <a:extLst>
                  <a:ext uri="{FF2B5EF4-FFF2-40B4-BE49-F238E27FC236}">
                    <a16:creationId xmlns:a16="http://schemas.microsoft.com/office/drawing/2014/main" id="{98B0276E-234A-40EE-9D16-901C2633DA39}"/>
                  </a:ext>
                </a:extLst>
              </p:cNvPr>
              <p:cNvSpPr/>
              <p:nvPr/>
            </p:nvSpPr>
            <p:spPr>
              <a:xfrm>
                <a:off x="10246622" y="2533857"/>
                <a:ext cx="67562" cy="84887"/>
              </a:xfrm>
              <a:custGeom>
                <a:avLst/>
                <a:gdLst>
                  <a:gd name="connsiteX0" fmla="*/ 67563 w 67562"/>
                  <a:gd name="connsiteY0" fmla="*/ 0 h 84887"/>
                  <a:gd name="connsiteX1" fmla="*/ 67563 w 67562"/>
                  <a:gd name="connsiteY1" fmla="*/ 84888 h 84887"/>
                  <a:gd name="connsiteX2" fmla="*/ 59113 w 67562"/>
                  <a:gd name="connsiteY2" fmla="*/ 84888 h 84887"/>
                  <a:gd name="connsiteX3" fmla="*/ 59113 w 67562"/>
                  <a:gd name="connsiteY3" fmla="*/ 45183 h 84887"/>
                  <a:gd name="connsiteX4" fmla="*/ 8315 w 67562"/>
                  <a:gd name="connsiteY4" fmla="*/ 45183 h 84887"/>
                  <a:gd name="connsiteX5" fmla="*/ 8315 w 67562"/>
                  <a:gd name="connsiteY5" fmla="*/ 84888 h 84887"/>
                  <a:gd name="connsiteX6" fmla="*/ 0 w 67562"/>
                  <a:gd name="connsiteY6" fmla="*/ 84888 h 84887"/>
                  <a:gd name="connsiteX7" fmla="*/ 0 w 67562"/>
                  <a:gd name="connsiteY7" fmla="*/ 0 h 84887"/>
                  <a:gd name="connsiteX8" fmla="*/ 8315 w 67562"/>
                  <a:gd name="connsiteY8" fmla="*/ 0 h 84887"/>
                  <a:gd name="connsiteX9" fmla="*/ 8315 w 67562"/>
                  <a:gd name="connsiteY9" fmla="*/ 37775 h 84887"/>
                  <a:gd name="connsiteX10" fmla="*/ 59113 w 67562"/>
                  <a:gd name="connsiteY10" fmla="*/ 37775 h 84887"/>
                  <a:gd name="connsiteX11" fmla="*/ 59113 w 67562"/>
                  <a:gd name="connsiteY11" fmla="*/ 0 h 8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562" h="84887">
                    <a:moveTo>
                      <a:pt x="67563" y="0"/>
                    </a:moveTo>
                    <a:lnTo>
                      <a:pt x="67563" y="84888"/>
                    </a:lnTo>
                    <a:lnTo>
                      <a:pt x="59113" y="84888"/>
                    </a:lnTo>
                    <a:lnTo>
                      <a:pt x="59113" y="45183"/>
                    </a:lnTo>
                    <a:lnTo>
                      <a:pt x="8315" y="45183"/>
                    </a:lnTo>
                    <a:lnTo>
                      <a:pt x="8315" y="84888"/>
                    </a:lnTo>
                    <a:lnTo>
                      <a:pt x="0" y="84888"/>
                    </a:lnTo>
                    <a:lnTo>
                      <a:pt x="0" y="0"/>
                    </a:lnTo>
                    <a:lnTo>
                      <a:pt x="8315" y="0"/>
                    </a:lnTo>
                    <a:lnTo>
                      <a:pt x="8315" y="37775"/>
                    </a:lnTo>
                    <a:lnTo>
                      <a:pt x="59113" y="37775"/>
                    </a:lnTo>
                    <a:lnTo>
                      <a:pt x="59113" y="0"/>
                    </a:ln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sp>
            <p:nvSpPr>
              <p:cNvPr id="26" name="Freeform: Shape 25">
                <a:extLst>
                  <a:ext uri="{FF2B5EF4-FFF2-40B4-BE49-F238E27FC236}">
                    <a16:creationId xmlns:a16="http://schemas.microsoft.com/office/drawing/2014/main" id="{9FE986C3-8F86-4687-9A37-5E5F0FD75CF3}"/>
                  </a:ext>
                </a:extLst>
              </p:cNvPr>
              <p:cNvSpPr/>
              <p:nvPr/>
            </p:nvSpPr>
            <p:spPr>
              <a:xfrm>
                <a:off x="10335773" y="2533857"/>
                <a:ext cx="57569" cy="84887"/>
              </a:xfrm>
              <a:custGeom>
                <a:avLst/>
                <a:gdLst>
                  <a:gd name="connsiteX0" fmla="*/ 57569 w 57569"/>
                  <a:gd name="connsiteY0" fmla="*/ 77441 h 84887"/>
                  <a:gd name="connsiteX1" fmla="*/ 57569 w 57569"/>
                  <a:gd name="connsiteY1" fmla="*/ 84888 h 84887"/>
                  <a:gd name="connsiteX2" fmla="*/ 0 w 57569"/>
                  <a:gd name="connsiteY2" fmla="*/ 84888 h 84887"/>
                  <a:gd name="connsiteX3" fmla="*/ 0 w 57569"/>
                  <a:gd name="connsiteY3" fmla="*/ 0 h 84887"/>
                  <a:gd name="connsiteX4" fmla="*/ 56470 w 57569"/>
                  <a:gd name="connsiteY4" fmla="*/ 0 h 84887"/>
                  <a:gd name="connsiteX5" fmla="*/ 56470 w 57569"/>
                  <a:gd name="connsiteY5" fmla="*/ 7389 h 84887"/>
                  <a:gd name="connsiteX6" fmla="*/ 8334 w 57569"/>
                  <a:gd name="connsiteY6" fmla="*/ 7389 h 84887"/>
                  <a:gd name="connsiteX7" fmla="*/ 8334 w 57569"/>
                  <a:gd name="connsiteY7" fmla="*/ 38026 h 84887"/>
                  <a:gd name="connsiteX8" fmla="*/ 50315 w 57569"/>
                  <a:gd name="connsiteY8" fmla="*/ 38026 h 84887"/>
                  <a:gd name="connsiteX9" fmla="*/ 50315 w 57569"/>
                  <a:gd name="connsiteY9" fmla="*/ 45068 h 84887"/>
                  <a:gd name="connsiteX10" fmla="*/ 8334 w 57569"/>
                  <a:gd name="connsiteY10" fmla="*/ 45068 h 84887"/>
                  <a:gd name="connsiteX11" fmla="*/ 8334 w 57569"/>
                  <a:gd name="connsiteY11" fmla="*/ 77441 h 8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69" h="84887">
                    <a:moveTo>
                      <a:pt x="57569" y="77441"/>
                    </a:moveTo>
                    <a:lnTo>
                      <a:pt x="57569" y="84888"/>
                    </a:lnTo>
                    <a:lnTo>
                      <a:pt x="0" y="84888"/>
                    </a:lnTo>
                    <a:lnTo>
                      <a:pt x="0" y="0"/>
                    </a:lnTo>
                    <a:lnTo>
                      <a:pt x="56470" y="0"/>
                    </a:lnTo>
                    <a:lnTo>
                      <a:pt x="56470" y="7389"/>
                    </a:lnTo>
                    <a:lnTo>
                      <a:pt x="8334" y="7389"/>
                    </a:lnTo>
                    <a:lnTo>
                      <a:pt x="8334" y="38026"/>
                    </a:lnTo>
                    <a:lnTo>
                      <a:pt x="50315" y="38026"/>
                    </a:lnTo>
                    <a:lnTo>
                      <a:pt x="50315" y="45068"/>
                    </a:lnTo>
                    <a:lnTo>
                      <a:pt x="8334" y="45068"/>
                    </a:lnTo>
                    <a:lnTo>
                      <a:pt x="8334" y="77441"/>
                    </a:lnTo>
                    <a:close/>
                  </a:path>
                </a:pathLst>
              </a:custGeom>
              <a:solidFill>
                <a:schemeClr val="tx1"/>
              </a:solidFill>
              <a:ln w="1926"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92" name="Rectangle 91">
            <a:extLst>
              <a:ext uri="{FF2B5EF4-FFF2-40B4-BE49-F238E27FC236}">
                <a16:creationId xmlns:a16="http://schemas.microsoft.com/office/drawing/2014/main" id="{161EC199-E153-42B5-98DD-5388E10D5C9B}"/>
              </a:ext>
              <a:ext uri="{C183D7F6-B498-43B3-948B-1728B52AA6E4}">
                <adec:decorative xmlns:adec="http://schemas.microsoft.com/office/drawing/2017/decorative" val="1"/>
              </a:ext>
            </a:extLst>
          </p:cNvPr>
          <p:cNvSpPr/>
          <p:nvPr/>
        </p:nvSpPr>
        <p:spPr bwMode="auto">
          <a:xfrm>
            <a:off x="1262973" y="1989258"/>
            <a:ext cx="9910528" cy="1508004"/>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1082" tIns="120866" rIns="151082" bIns="120866" numCol="1" spcCol="0" rtlCol="0" fromWordArt="0" anchor="t" anchorCtr="0" forceAA="0" compatLnSpc="1">
            <a:prstTxWarp prst="textNoShape">
              <a:avLst/>
            </a:prstTxWarp>
            <a:noAutofit/>
          </a:bodyPr>
          <a:lstStyle/>
          <a:p>
            <a:pPr algn="ctr" defTabSz="770334" fontAlgn="base">
              <a:lnSpc>
                <a:spcPct val="90000"/>
              </a:lnSpc>
              <a:spcBef>
                <a:spcPct val="0"/>
              </a:spcBef>
              <a:spcAft>
                <a:spcPct val="0"/>
              </a:spcAft>
              <a:defRPr/>
            </a:pPr>
            <a:endParaRPr lang="en-US" sz="1983" kern="0">
              <a:gradFill>
                <a:gsLst>
                  <a:gs pos="0">
                    <a:srgbClr val="FFFFFF"/>
                  </a:gs>
                  <a:gs pos="100000">
                    <a:srgbClr val="FFFFFF"/>
                  </a:gs>
                </a:gsLst>
                <a:lin ang="5400000" scaled="0"/>
              </a:gradFill>
              <a:latin typeface="Segoe UI"/>
              <a:cs typeface="Segoe UI" pitchFamily="34" charset="0"/>
            </a:endParaRPr>
          </a:p>
        </p:txBody>
      </p:sp>
      <p:sp>
        <p:nvSpPr>
          <p:cNvPr id="129" name="Google Shape;2020;p433">
            <a:extLst>
              <a:ext uri="{FF2B5EF4-FFF2-40B4-BE49-F238E27FC236}">
                <a16:creationId xmlns:a16="http://schemas.microsoft.com/office/drawing/2014/main" id="{560A03E9-FF9C-4961-B16C-858AC5B8F5DB}"/>
              </a:ext>
            </a:extLst>
          </p:cNvPr>
          <p:cNvSpPr txBox="1"/>
          <p:nvPr/>
        </p:nvSpPr>
        <p:spPr>
          <a:xfrm>
            <a:off x="4476399" y="466234"/>
            <a:ext cx="3483676" cy="576340"/>
          </a:xfrm>
          <a:prstGeom prst="rect">
            <a:avLst/>
          </a:prstGeom>
          <a:noFill/>
          <a:ln>
            <a:noFill/>
          </a:ln>
        </p:spPr>
        <p:txBody>
          <a:bodyPr spcFirstLastPara="1" wrap="none" lIns="0" tIns="0" rIns="0" bIns="0" anchor="t" anchorCtr="0">
            <a:spAutoFit/>
          </a:bodyPr>
          <a:lstStyle/>
          <a:p>
            <a:pPr algn="ctr" defTabSz="1243431">
              <a:buClr>
                <a:srgbClr val="FFFFFF"/>
              </a:buClr>
              <a:buSzPts val="2400"/>
              <a:defRPr/>
            </a:pPr>
            <a:r>
              <a:rPr lang="en-US" sz="3672" b="1" kern="0" spc="-51">
                <a:solidFill>
                  <a:srgbClr val="FFFFFF"/>
                </a:solidFill>
                <a:latin typeface="Segoe UI Semibold"/>
                <a:ea typeface="Helvetica Neue"/>
                <a:cs typeface="Helvetica Neue"/>
                <a:sym typeface="Helvetica Neue"/>
              </a:rPr>
              <a:t>Azure HDInsight</a:t>
            </a:r>
            <a:endParaRPr sz="816" kern="0" spc="-51">
              <a:solidFill>
                <a:srgbClr val="000000"/>
              </a:solidFill>
              <a:latin typeface="Segoe UI Semibold"/>
              <a:cs typeface="Arial"/>
              <a:sym typeface="Arial"/>
            </a:endParaRPr>
          </a:p>
        </p:txBody>
      </p:sp>
      <p:sp>
        <p:nvSpPr>
          <p:cNvPr id="130" name="Rectangle 129">
            <a:extLst>
              <a:ext uri="{FF2B5EF4-FFF2-40B4-BE49-F238E27FC236}">
                <a16:creationId xmlns:a16="http://schemas.microsoft.com/office/drawing/2014/main" id="{29FBE5E2-265E-4305-ADB7-0823F10B713D}"/>
              </a:ext>
            </a:extLst>
          </p:cNvPr>
          <p:cNvSpPr/>
          <p:nvPr/>
        </p:nvSpPr>
        <p:spPr>
          <a:xfrm>
            <a:off x="596712" y="1082773"/>
            <a:ext cx="11244670" cy="414353"/>
          </a:xfrm>
          <a:prstGeom prst="rect">
            <a:avLst/>
          </a:prstGeom>
        </p:spPr>
        <p:txBody>
          <a:bodyPr wrap="square" lIns="93260" tIns="46630" rIns="93260" bIns="46630" anchor="t">
            <a:spAutoFit/>
          </a:bodyPr>
          <a:lstStyle/>
          <a:p>
            <a:pPr algn="ctr" defTabSz="951304">
              <a:spcBef>
                <a:spcPct val="0"/>
              </a:spcBef>
              <a:defRPr/>
            </a:pPr>
            <a:r>
              <a:rPr lang="en-US" sz="2040">
                <a:ln w="3175">
                  <a:noFill/>
                </a:ln>
                <a:solidFill>
                  <a:srgbClr val="FFFFFF"/>
                </a:solidFill>
                <a:latin typeface="Segoe UI"/>
                <a:cs typeface="Segoe UI"/>
              </a:rPr>
              <a:t>Enterprise-ready managed cluster platform for open source analytics in the cloud</a:t>
            </a:r>
          </a:p>
        </p:txBody>
      </p:sp>
    </p:spTree>
    <p:extLst>
      <p:ext uri="{BB962C8B-B14F-4D97-AF65-F5344CB8AC3E}">
        <p14:creationId xmlns:p14="http://schemas.microsoft.com/office/powerpoint/2010/main" val="390889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12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500"/>
                                        <p:tgtEl>
                                          <p:spTgt spid="130"/>
                                        </p:tgtEl>
                                      </p:cBhvr>
                                    </p:animEffect>
                                  </p:childTnLst>
                                </p:cTn>
                              </p:par>
                              <p:par>
                                <p:cTn id="13" presetID="42" presetClass="path" presetSubtype="0" decel="100000" fill="hold" grpId="1" nodeType="withEffect">
                                  <p:stCondLst>
                                    <p:cond delay="100"/>
                                  </p:stCondLst>
                                  <p:childTnLst>
                                    <p:animMotion origin="layout" path="M 0 2.22222E-6 L 0 0.03541 " pathEditMode="relative" rAng="0" ptsTypes="AA">
                                      <p:cBhvr>
                                        <p:cTn id="14" dur="500" spd="-100000" fill="hold"/>
                                        <p:tgtEl>
                                          <p:spTgt spid="130"/>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nodeType="withEffect">
                                  <p:stCondLst>
                                    <p:cond delay="100"/>
                                  </p:stCondLst>
                                  <p:childTnLst>
                                    <p:animMotion origin="layout" path="M 0 2.22222E-6 L 0 0.03541 " pathEditMode="relative" rAng="0" ptsTypes="AA">
                                      <p:cBhvr>
                                        <p:cTn id="19" dur="500" spd="-100000" fill="hold"/>
                                        <p:tgtEl>
                                          <p:spTgt spid="28"/>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42" presetClass="path" presetSubtype="0" decel="100000" fill="hold" nodeType="withEffect">
                                  <p:stCondLst>
                                    <p:cond delay="200"/>
                                  </p:stCondLst>
                                  <p:childTnLst>
                                    <p:animMotion origin="layout" path="M 3.95833E-6 0.0449 L 3.95833E-6 4.07407E-6 " pathEditMode="relative" rAng="0" ptsTypes="AA">
                                      <p:cBhvr>
                                        <p:cTn id="24" dur="600" fill="hold"/>
                                        <p:tgtEl>
                                          <p:spTgt spid="40"/>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29" grpId="1"/>
      <p:bldP spid="130" grpId="0"/>
      <p:bldP spid="13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Google Shape;2020;p433">
            <a:extLst>
              <a:ext uri="{FF2B5EF4-FFF2-40B4-BE49-F238E27FC236}">
                <a16:creationId xmlns:a16="http://schemas.microsoft.com/office/drawing/2014/main" id="{D8D73B6E-458D-4966-A239-9E28898B2CCA}"/>
              </a:ext>
            </a:extLst>
          </p:cNvPr>
          <p:cNvSpPr txBox="1"/>
          <p:nvPr/>
        </p:nvSpPr>
        <p:spPr>
          <a:xfrm>
            <a:off x="3697068" y="466234"/>
            <a:ext cx="5042339" cy="576340"/>
          </a:xfrm>
          <a:prstGeom prst="rect">
            <a:avLst/>
          </a:prstGeom>
          <a:noFill/>
          <a:ln>
            <a:noFill/>
          </a:ln>
        </p:spPr>
        <p:txBody>
          <a:bodyPr spcFirstLastPara="1" wrap="none" lIns="0" tIns="0" rIns="0" bIns="0" anchor="t" anchorCtr="0">
            <a:spAutoFit/>
          </a:bodyPr>
          <a:lstStyle/>
          <a:p>
            <a:pPr algn="ctr" defTabSz="1243431">
              <a:buClr>
                <a:srgbClr val="FFFFFF"/>
              </a:buClr>
              <a:buSzPts val="2400"/>
              <a:defRPr/>
            </a:pPr>
            <a:r>
              <a:rPr lang="en-US" sz="3672" b="1" kern="0" spc="-51">
                <a:solidFill>
                  <a:srgbClr val="FFFFFF"/>
                </a:solidFill>
                <a:latin typeface="Segoe UI Semibold"/>
                <a:ea typeface="Helvetica Neue"/>
                <a:cs typeface="Helvetica Neue"/>
                <a:sym typeface="Helvetica Neue"/>
              </a:rPr>
              <a:t>Responsible ML toolkits</a:t>
            </a:r>
            <a:endParaRPr sz="816" kern="0" spc="-51">
              <a:solidFill>
                <a:srgbClr val="000000"/>
              </a:solidFill>
              <a:latin typeface="Segoe UI Semibold"/>
              <a:cs typeface="Arial"/>
              <a:sym typeface="Arial"/>
            </a:endParaRPr>
          </a:p>
        </p:txBody>
      </p:sp>
      <p:sp>
        <p:nvSpPr>
          <p:cNvPr id="172" name="Rectangle 171">
            <a:extLst>
              <a:ext uri="{FF2B5EF4-FFF2-40B4-BE49-F238E27FC236}">
                <a16:creationId xmlns:a16="http://schemas.microsoft.com/office/drawing/2014/main" id="{303EE232-F866-456D-BAE0-B613735D142C}"/>
              </a:ext>
            </a:extLst>
          </p:cNvPr>
          <p:cNvSpPr/>
          <p:nvPr/>
        </p:nvSpPr>
        <p:spPr>
          <a:xfrm>
            <a:off x="596712" y="1082773"/>
            <a:ext cx="11244670" cy="414353"/>
          </a:xfrm>
          <a:prstGeom prst="rect">
            <a:avLst/>
          </a:prstGeom>
        </p:spPr>
        <p:txBody>
          <a:bodyPr wrap="square" lIns="93260" tIns="46630" rIns="93260" bIns="46630" anchor="t">
            <a:spAutoFit/>
          </a:bodyPr>
          <a:lstStyle/>
          <a:p>
            <a:pPr algn="ctr" defTabSz="951304">
              <a:spcBef>
                <a:spcPct val="0"/>
              </a:spcBef>
              <a:defRPr/>
            </a:pPr>
            <a:r>
              <a:rPr lang="en-US" sz="2040">
                <a:ln w="3175">
                  <a:noFill/>
                </a:ln>
                <a:solidFill>
                  <a:srgbClr val="FFFFFF"/>
                </a:solidFill>
                <a:latin typeface="Segoe UI"/>
                <a:cs typeface="Segoe UI"/>
              </a:rPr>
              <a:t>Open source ML toolkits enabling data scientists and developers to innovate responsibly</a:t>
            </a:r>
          </a:p>
        </p:txBody>
      </p:sp>
      <p:sp>
        <p:nvSpPr>
          <p:cNvPr id="118" name="Rectangle 117">
            <a:extLst>
              <a:ext uri="{FF2B5EF4-FFF2-40B4-BE49-F238E27FC236}">
                <a16:creationId xmlns:a16="http://schemas.microsoft.com/office/drawing/2014/main" id="{DC203386-9459-4B05-8E0B-4CAB584723AF}"/>
              </a:ext>
              <a:ext uri="{C183D7F6-B498-43B3-948B-1728B52AA6E4}">
                <adec:decorative xmlns:adec="http://schemas.microsoft.com/office/drawing/2017/decorative" val="1"/>
              </a:ext>
            </a:extLst>
          </p:cNvPr>
          <p:cNvSpPr/>
          <p:nvPr/>
        </p:nvSpPr>
        <p:spPr bwMode="auto">
          <a:xfrm>
            <a:off x="4627036" y="3656147"/>
            <a:ext cx="3190208" cy="2730272"/>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119" name="Rectangle 118">
            <a:extLst>
              <a:ext uri="{FF2B5EF4-FFF2-40B4-BE49-F238E27FC236}">
                <a16:creationId xmlns:a16="http://schemas.microsoft.com/office/drawing/2014/main" id="{CDD0A458-1580-4E66-A02D-7BB40681F282}"/>
              </a:ext>
              <a:ext uri="{C183D7F6-B498-43B3-948B-1728B52AA6E4}">
                <adec:decorative xmlns:adec="http://schemas.microsoft.com/office/drawing/2017/decorative" val="1"/>
              </a:ext>
            </a:extLst>
          </p:cNvPr>
          <p:cNvSpPr/>
          <p:nvPr/>
        </p:nvSpPr>
        <p:spPr bwMode="auto">
          <a:xfrm>
            <a:off x="7982485" y="3656147"/>
            <a:ext cx="3190208" cy="2730272"/>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err="1">
              <a:solidFill>
                <a:srgbClr val="505050"/>
              </a:solidFill>
              <a:latin typeface="Segoe UI"/>
              <a:cs typeface="Segoe UI" pitchFamily="34" charset="0"/>
            </a:endParaRPr>
          </a:p>
        </p:txBody>
      </p:sp>
      <p:sp>
        <p:nvSpPr>
          <p:cNvPr id="123" name="Rectangle 122">
            <a:extLst>
              <a:ext uri="{FF2B5EF4-FFF2-40B4-BE49-F238E27FC236}">
                <a16:creationId xmlns:a16="http://schemas.microsoft.com/office/drawing/2014/main" id="{EDAB4C1C-B899-4930-AD67-41CEDEF80767}"/>
              </a:ext>
              <a:ext uri="{C183D7F6-B498-43B3-948B-1728B52AA6E4}">
                <adec:decorative xmlns:adec="http://schemas.microsoft.com/office/drawing/2017/decorative" val="1"/>
              </a:ext>
            </a:extLst>
          </p:cNvPr>
          <p:cNvSpPr/>
          <p:nvPr/>
        </p:nvSpPr>
        <p:spPr bwMode="auto">
          <a:xfrm>
            <a:off x="1271588" y="3656147"/>
            <a:ext cx="3190208" cy="2730272"/>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grpSp>
        <p:nvGrpSpPr>
          <p:cNvPr id="58" name="Group 57" descr="Understand&#10;Gain visibility into your models,&#10;explain model behavior, and detect&#10;and mitigate unfairness—all with&#10;out-of-the-box visualizations&#10;&#10;Protect&#10;Apply differential privacy techniques to&#10;protect sensitive data and prevent leaks. Encrypt data and build models in a secure environment to maintain confidentiality&#10;&#10;Control&#10;Use built-in lineage and audit trial&#10;capabilities and enable responsible&#10;process by documenting model metadata&#10;to meet regulatory requirements&#10;&#10;">
            <a:extLst>
              <a:ext uri="{FF2B5EF4-FFF2-40B4-BE49-F238E27FC236}">
                <a16:creationId xmlns:a16="http://schemas.microsoft.com/office/drawing/2014/main" id="{79B76835-2D90-4FFA-99E9-B302C7558B10}"/>
              </a:ext>
            </a:extLst>
          </p:cNvPr>
          <p:cNvGrpSpPr/>
          <p:nvPr/>
        </p:nvGrpSpPr>
        <p:grpSpPr>
          <a:xfrm>
            <a:off x="1271588" y="4062080"/>
            <a:ext cx="9901105" cy="2227176"/>
            <a:chOff x="1245903" y="3982793"/>
            <a:chExt cx="9707847" cy="2183704"/>
          </a:xfrm>
        </p:grpSpPr>
        <p:grpSp>
          <p:nvGrpSpPr>
            <p:cNvPr id="42" name="Group 41" descr="maintain vital equipment">
              <a:extLst>
                <a:ext uri="{FF2B5EF4-FFF2-40B4-BE49-F238E27FC236}">
                  <a16:creationId xmlns:a16="http://schemas.microsoft.com/office/drawing/2014/main" id="{4613A39C-1749-401A-A39F-EB54680F8F9E}"/>
                </a:ext>
              </a:extLst>
            </p:cNvPr>
            <p:cNvGrpSpPr/>
            <p:nvPr/>
          </p:nvGrpSpPr>
          <p:grpSpPr>
            <a:xfrm>
              <a:off x="5712441" y="4010968"/>
              <a:ext cx="774771" cy="774771"/>
              <a:chOff x="5356687" y="5717762"/>
              <a:chExt cx="430590" cy="430590"/>
            </a:xfrm>
          </p:grpSpPr>
          <p:sp>
            <p:nvSpPr>
              <p:cNvPr id="43" name="Freeform 138">
                <a:extLst>
                  <a:ext uri="{FF2B5EF4-FFF2-40B4-BE49-F238E27FC236}">
                    <a16:creationId xmlns:a16="http://schemas.microsoft.com/office/drawing/2014/main" id="{A70226FC-17F3-4232-A34D-E5CCF3836C04}"/>
                  </a:ext>
                </a:extLst>
              </p:cNvPr>
              <p:cNvSpPr>
                <a:spLocks noEditPoints="1"/>
              </p:cNvSpPr>
              <p:nvPr/>
            </p:nvSpPr>
            <p:spPr bwMode="auto">
              <a:xfrm>
                <a:off x="5356687" y="5853678"/>
                <a:ext cx="90230" cy="135916"/>
              </a:xfrm>
              <a:custGeom>
                <a:avLst/>
                <a:gdLst>
                  <a:gd name="T0" fmla="*/ 59 w 119"/>
                  <a:gd name="T1" fmla="*/ 0 h 178"/>
                  <a:gd name="T2" fmla="*/ 17 w 119"/>
                  <a:gd name="T3" fmla="*/ 18 h 178"/>
                  <a:gd name="T4" fmla="*/ 0 w 119"/>
                  <a:gd name="T5" fmla="*/ 59 h 178"/>
                  <a:gd name="T6" fmla="*/ 0 w 119"/>
                  <a:gd name="T7" fmla="*/ 178 h 178"/>
                  <a:gd name="T8" fmla="*/ 119 w 119"/>
                  <a:gd name="T9" fmla="*/ 178 h 178"/>
                  <a:gd name="T10" fmla="*/ 119 w 119"/>
                  <a:gd name="T11" fmla="*/ 59 h 178"/>
                  <a:gd name="T12" fmla="*/ 101 w 119"/>
                  <a:gd name="T13" fmla="*/ 18 h 178"/>
                  <a:gd name="T14" fmla="*/ 59 w 119"/>
                  <a:gd name="T15" fmla="*/ 0 h 178"/>
                  <a:gd name="T16" fmla="*/ 59 w 119"/>
                  <a:gd name="T17" fmla="*/ 134 h 178"/>
                  <a:gd name="T18" fmla="*/ 51 w 119"/>
                  <a:gd name="T19" fmla="*/ 131 h 178"/>
                  <a:gd name="T20" fmla="*/ 46 w 119"/>
                  <a:gd name="T21" fmla="*/ 125 h 178"/>
                  <a:gd name="T22" fmla="*/ 45 w 119"/>
                  <a:gd name="T23" fmla="*/ 116 h 178"/>
                  <a:gd name="T24" fmla="*/ 49 w 119"/>
                  <a:gd name="T25" fmla="*/ 108 h 178"/>
                  <a:gd name="T26" fmla="*/ 56 w 119"/>
                  <a:gd name="T27" fmla="*/ 104 h 178"/>
                  <a:gd name="T28" fmla="*/ 65 w 119"/>
                  <a:gd name="T29" fmla="*/ 105 h 178"/>
                  <a:gd name="T30" fmla="*/ 72 w 119"/>
                  <a:gd name="T31" fmla="*/ 111 h 178"/>
                  <a:gd name="T32" fmla="*/ 74 w 119"/>
                  <a:gd name="T33" fmla="*/ 119 h 178"/>
                  <a:gd name="T34" fmla="*/ 70 w 119"/>
                  <a:gd name="T35" fmla="*/ 129 h 178"/>
                  <a:gd name="T36" fmla="*/ 59 w 119"/>
                  <a:gd name="T37" fmla="*/ 134 h 178"/>
                  <a:gd name="T38" fmla="*/ 30 w 119"/>
                  <a:gd name="T39" fmla="*/ 59 h 178"/>
                  <a:gd name="T40" fmla="*/ 38 w 119"/>
                  <a:gd name="T41" fmla="*/ 38 h 178"/>
                  <a:gd name="T42" fmla="*/ 59 w 119"/>
                  <a:gd name="T43" fmla="*/ 30 h 178"/>
                  <a:gd name="T44" fmla="*/ 80 w 119"/>
                  <a:gd name="T45" fmla="*/ 38 h 178"/>
                  <a:gd name="T46" fmla="*/ 89 w 119"/>
                  <a:gd name="T47" fmla="*/ 59 h 178"/>
                  <a:gd name="T48" fmla="*/ 30 w 119"/>
                  <a:gd name="T49" fmla="*/ 5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59" y="0"/>
                    </a:moveTo>
                    <a:cubicBezTo>
                      <a:pt x="44" y="0"/>
                      <a:pt x="28" y="6"/>
                      <a:pt x="17" y="18"/>
                    </a:cubicBezTo>
                    <a:cubicBezTo>
                      <a:pt x="6" y="29"/>
                      <a:pt x="0" y="44"/>
                      <a:pt x="0" y="59"/>
                    </a:cubicBezTo>
                    <a:cubicBezTo>
                      <a:pt x="0" y="178"/>
                      <a:pt x="0" y="178"/>
                      <a:pt x="0" y="178"/>
                    </a:cubicBezTo>
                    <a:cubicBezTo>
                      <a:pt x="119" y="178"/>
                      <a:pt x="119" y="178"/>
                      <a:pt x="119" y="178"/>
                    </a:cubicBezTo>
                    <a:cubicBezTo>
                      <a:pt x="119" y="59"/>
                      <a:pt x="119" y="59"/>
                      <a:pt x="119" y="59"/>
                    </a:cubicBezTo>
                    <a:cubicBezTo>
                      <a:pt x="119" y="44"/>
                      <a:pt x="112" y="29"/>
                      <a:pt x="101" y="18"/>
                    </a:cubicBezTo>
                    <a:cubicBezTo>
                      <a:pt x="90" y="6"/>
                      <a:pt x="75" y="0"/>
                      <a:pt x="59" y="0"/>
                    </a:cubicBezTo>
                    <a:close/>
                    <a:moveTo>
                      <a:pt x="59" y="134"/>
                    </a:moveTo>
                    <a:cubicBezTo>
                      <a:pt x="56" y="134"/>
                      <a:pt x="54" y="133"/>
                      <a:pt x="51" y="131"/>
                    </a:cubicBezTo>
                    <a:cubicBezTo>
                      <a:pt x="49" y="130"/>
                      <a:pt x="47" y="127"/>
                      <a:pt x="46" y="125"/>
                    </a:cubicBezTo>
                    <a:cubicBezTo>
                      <a:pt x="44" y="122"/>
                      <a:pt x="44" y="119"/>
                      <a:pt x="45" y="116"/>
                    </a:cubicBezTo>
                    <a:cubicBezTo>
                      <a:pt x="45" y="113"/>
                      <a:pt x="47" y="110"/>
                      <a:pt x="49" y="108"/>
                    </a:cubicBezTo>
                    <a:cubicBezTo>
                      <a:pt x="51" y="106"/>
                      <a:pt x="54" y="105"/>
                      <a:pt x="56" y="104"/>
                    </a:cubicBezTo>
                    <a:cubicBezTo>
                      <a:pt x="59" y="104"/>
                      <a:pt x="62" y="104"/>
                      <a:pt x="65" y="105"/>
                    </a:cubicBezTo>
                    <a:cubicBezTo>
                      <a:pt x="68" y="106"/>
                      <a:pt x="70" y="108"/>
                      <a:pt x="72" y="111"/>
                    </a:cubicBezTo>
                    <a:cubicBezTo>
                      <a:pt x="73" y="113"/>
                      <a:pt x="74" y="116"/>
                      <a:pt x="74" y="119"/>
                    </a:cubicBezTo>
                    <a:cubicBezTo>
                      <a:pt x="74" y="123"/>
                      <a:pt x="73" y="127"/>
                      <a:pt x="70" y="129"/>
                    </a:cubicBezTo>
                    <a:cubicBezTo>
                      <a:pt x="67" y="132"/>
                      <a:pt x="63" y="134"/>
                      <a:pt x="59" y="134"/>
                    </a:cubicBezTo>
                    <a:close/>
                    <a:moveTo>
                      <a:pt x="30" y="59"/>
                    </a:moveTo>
                    <a:cubicBezTo>
                      <a:pt x="30" y="52"/>
                      <a:pt x="33" y="44"/>
                      <a:pt x="38" y="38"/>
                    </a:cubicBezTo>
                    <a:cubicBezTo>
                      <a:pt x="44" y="33"/>
                      <a:pt x="51" y="30"/>
                      <a:pt x="59" y="30"/>
                    </a:cubicBezTo>
                    <a:cubicBezTo>
                      <a:pt x="67" y="30"/>
                      <a:pt x="75" y="33"/>
                      <a:pt x="80" y="38"/>
                    </a:cubicBezTo>
                    <a:cubicBezTo>
                      <a:pt x="86" y="44"/>
                      <a:pt x="89" y="52"/>
                      <a:pt x="89" y="59"/>
                    </a:cubicBezTo>
                    <a:lnTo>
                      <a:pt x="30"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4" name="Rectangle 139">
                <a:extLst>
                  <a:ext uri="{FF2B5EF4-FFF2-40B4-BE49-F238E27FC236}">
                    <a16:creationId xmlns:a16="http://schemas.microsoft.com/office/drawing/2014/main" id="{4D1B297D-7DA4-4B4C-BB66-F9D2ED4E9AC2}"/>
                  </a:ext>
                </a:extLst>
              </p:cNvPr>
              <p:cNvSpPr>
                <a:spLocks noChangeArrowheads="1"/>
              </p:cNvSpPr>
              <p:nvPr/>
            </p:nvSpPr>
            <p:spPr bwMode="auto">
              <a:xfrm>
                <a:off x="5492602" y="5830835"/>
                <a:ext cx="204445" cy="2158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5" name="Freeform 140">
                <a:extLst>
                  <a:ext uri="{FF2B5EF4-FFF2-40B4-BE49-F238E27FC236}">
                    <a16:creationId xmlns:a16="http://schemas.microsoft.com/office/drawing/2014/main" id="{3D068FB3-D22F-4E51-8470-3B5EB878CBF3}"/>
                  </a:ext>
                </a:extLst>
              </p:cNvPr>
              <p:cNvSpPr>
                <a:spLocks/>
              </p:cNvSpPr>
              <p:nvPr/>
            </p:nvSpPr>
            <p:spPr bwMode="auto">
              <a:xfrm>
                <a:off x="5469759" y="5849109"/>
                <a:ext cx="272974" cy="167896"/>
              </a:xfrm>
              <a:custGeom>
                <a:avLst/>
                <a:gdLst>
                  <a:gd name="T0" fmla="*/ 177 w 239"/>
                  <a:gd name="T1" fmla="*/ 65 h 147"/>
                  <a:gd name="T2" fmla="*/ 161 w 239"/>
                  <a:gd name="T3" fmla="*/ 81 h 147"/>
                  <a:gd name="T4" fmla="*/ 139 w 239"/>
                  <a:gd name="T5" fmla="*/ 59 h 147"/>
                  <a:gd name="T6" fmla="*/ 99 w 239"/>
                  <a:gd name="T7" fmla="*/ 99 h 147"/>
                  <a:gd name="T8" fmla="*/ 99 w 239"/>
                  <a:gd name="T9" fmla="*/ 0 h 147"/>
                  <a:gd name="T10" fmla="*/ 36 w 239"/>
                  <a:gd name="T11" fmla="*/ 63 h 147"/>
                  <a:gd name="T12" fmla="*/ 0 w 239"/>
                  <a:gd name="T13" fmla="*/ 63 h 147"/>
                  <a:gd name="T14" fmla="*/ 0 w 239"/>
                  <a:gd name="T15" fmla="*/ 83 h 147"/>
                  <a:gd name="T16" fmla="*/ 44 w 239"/>
                  <a:gd name="T17" fmla="*/ 83 h 147"/>
                  <a:gd name="T18" fmla="*/ 79 w 239"/>
                  <a:gd name="T19" fmla="*/ 48 h 147"/>
                  <a:gd name="T20" fmla="*/ 79 w 239"/>
                  <a:gd name="T21" fmla="*/ 147 h 147"/>
                  <a:gd name="T22" fmla="*/ 139 w 239"/>
                  <a:gd name="T23" fmla="*/ 87 h 147"/>
                  <a:gd name="T24" fmla="*/ 161 w 239"/>
                  <a:gd name="T25" fmla="*/ 109 h 147"/>
                  <a:gd name="T26" fmla="*/ 185 w 239"/>
                  <a:gd name="T27" fmla="*/ 85 h 147"/>
                  <a:gd name="T28" fmla="*/ 239 w 239"/>
                  <a:gd name="T29" fmla="*/ 85 h 147"/>
                  <a:gd name="T30" fmla="*/ 239 w 239"/>
                  <a:gd name="T31" fmla="*/ 65 h 147"/>
                  <a:gd name="T32" fmla="*/ 177 w 239"/>
                  <a:gd name="T3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9" h="147">
                    <a:moveTo>
                      <a:pt x="177" y="65"/>
                    </a:moveTo>
                    <a:lnTo>
                      <a:pt x="161" y="81"/>
                    </a:lnTo>
                    <a:lnTo>
                      <a:pt x="139" y="59"/>
                    </a:lnTo>
                    <a:lnTo>
                      <a:pt x="99" y="99"/>
                    </a:lnTo>
                    <a:lnTo>
                      <a:pt x="99" y="0"/>
                    </a:lnTo>
                    <a:lnTo>
                      <a:pt x="36" y="63"/>
                    </a:lnTo>
                    <a:lnTo>
                      <a:pt x="0" y="63"/>
                    </a:lnTo>
                    <a:lnTo>
                      <a:pt x="0" y="83"/>
                    </a:lnTo>
                    <a:lnTo>
                      <a:pt x="44" y="83"/>
                    </a:lnTo>
                    <a:lnTo>
                      <a:pt x="79" y="48"/>
                    </a:lnTo>
                    <a:lnTo>
                      <a:pt x="79" y="147"/>
                    </a:lnTo>
                    <a:lnTo>
                      <a:pt x="139" y="87"/>
                    </a:lnTo>
                    <a:lnTo>
                      <a:pt x="161" y="109"/>
                    </a:lnTo>
                    <a:lnTo>
                      <a:pt x="185" y="85"/>
                    </a:lnTo>
                    <a:lnTo>
                      <a:pt x="239" y="85"/>
                    </a:lnTo>
                    <a:lnTo>
                      <a:pt x="239" y="65"/>
                    </a:lnTo>
                    <a:lnTo>
                      <a:pt x="177" y="6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6" name="Oval 141">
                <a:extLst>
                  <a:ext uri="{FF2B5EF4-FFF2-40B4-BE49-F238E27FC236}">
                    <a16:creationId xmlns:a16="http://schemas.microsoft.com/office/drawing/2014/main" id="{C8D86529-3C17-47D6-B4D0-49EF983D8CCD}"/>
                  </a:ext>
                </a:extLst>
              </p:cNvPr>
              <p:cNvSpPr>
                <a:spLocks noChangeArrowheads="1"/>
              </p:cNvSpPr>
              <p:nvPr/>
            </p:nvSpPr>
            <p:spPr bwMode="auto">
              <a:xfrm>
                <a:off x="5662783" y="6001015"/>
                <a:ext cx="22843" cy="228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7" name="Oval 142">
                <a:extLst>
                  <a:ext uri="{FF2B5EF4-FFF2-40B4-BE49-F238E27FC236}">
                    <a16:creationId xmlns:a16="http://schemas.microsoft.com/office/drawing/2014/main" id="{E3053EBB-812D-4C01-8D31-56AA3A6EDA8F}"/>
                  </a:ext>
                </a:extLst>
              </p:cNvPr>
              <p:cNvSpPr>
                <a:spLocks noChangeArrowheads="1"/>
              </p:cNvSpPr>
              <p:nvPr/>
            </p:nvSpPr>
            <p:spPr bwMode="auto">
              <a:xfrm>
                <a:off x="5618239" y="6001015"/>
                <a:ext cx="21701" cy="228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8" name="Freeform 143">
                <a:extLst>
                  <a:ext uri="{FF2B5EF4-FFF2-40B4-BE49-F238E27FC236}">
                    <a16:creationId xmlns:a16="http://schemas.microsoft.com/office/drawing/2014/main" id="{2CC8FFCA-8346-4F02-AB07-34A5B53F0869}"/>
                  </a:ext>
                </a:extLst>
              </p:cNvPr>
              <p:cNvSpPr>
                <a:spLocks/>
              </p:cNvSpPr>
              <p:nvPr/>
            </p:nvSpPr>
            <p:spPr bwMode="auto">
              <a:xfrm>
                <a:off x="5401230" y="5717762"/>
                <a:ext cx="386047" cy="430590"/>
              </a:xfrm>
              <a:custGeom>
                <a:avLst/>
                <a:gdLst>
                  <a:gd name="T0" fmla="*/ 0 w 338"/>
                  <a:gd name="T1" fmla="*/ 0 h 377"/>
                  <a:gd name="T2" fmla="*/ 0 w 338"/>
                  <a:gd name="T3" fmla="*/ 99 h 377"/>
                  <a:gd name="T4" fmla="*/ 40 w 338"/>
                  <a:gd name="T5" fmla="*/ 99 h 377"/>
                  <a:gd name="T6" fmla="*/ 40 w 338"/>
                  <a:gd name="T7" fmla="*/ 39 h 377"/>
                  <a:gd name="T8" fmla="*/ 299 w 338"/>
                  <a:gd name="T9" fmla="*/ 39 h 377"/>
                  <a:gd name="T10" fmla="*/ 299 w 338"/>
                  <a:gd name="T11" fmla="*/ 337 h 377"/>
                  <a:gd name="T12" fmla="*/ 40 w 338"/>
                  <a:gd name="T13" fmla="*/ 337 h 377"/>
                  <a:gd name="T14" fmla="*/ 40 w 338"/>
                  <a:gd name="T15" fmla="*/ 258 h 377"/>
                  <a:gd name="T16" fmla="*/ 0 w 338"/>
                  <a:gd name="T17" fmla="*/ 258 h 377"/>
                  <a:gd name="T18" fmla="*/ 0 w 338"/>
                  <a:gd name="T19" fmla="*/ 377 h 377"/>
                  <a:gd name="T20" fmla="*/ 338 w 338"/>
                  <a:gd name="T21" fmla="*/ 377 h 377"/>
                  <a:gd name="T22" fmla="*/ 338 w 338"/>
                  <a:gd name="T23" fmla="*/ 0 h 377"/>
                  <a:gd name="T24" fmla="*/ 0 w 338"/>
                  <a:gd name="T2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377">
                    <a:moveTo>
                      <a:pt x="0" y="0"/>
                    </a:moveTo>
                    <a:lnTo>
                      <a:pt x="0" y="99"/>
                    </a:lnTo>
                    <a:lnTo>
                      <a:pt x="40" y="99"/>
                    </a:lnTo>
                    <a:lnTo>
                      <a:pt x="40" y="39"/>
                    </a:lnTo>
                    <a:lnTo>
                      <a:pt x="299" y="39"/>
                    </a:lnTo>
                    <a:lnTo>
                      <a:pt x="299" y="337"/>
                    </a:lnTo>
                    <a:lnTo>
                      <a:pt x="40" y="337"/>
                    </a:lnTo>
                    <a:lnTo>
                      <a:pt x="40" y="258"/>
                    </a:lnTo>
                    <a:lnTo>
                      <a:pt x="0" y="258"/>
                    </a:lnTo>
                    <a:lnTo>
                      <a:pt x="0" y="377"/>
                    </a:lnTo>
                    <a:lnTo>
                      <a:pt x="338" y="377"/>
                    </a:lnTo>
                    <a:lnTo>
                      <a:pt x="338"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sp>
          <p:nvSpPr>
            <p:cNvPr id="120" name="Rectangle 119">
              <a:extLst>
                <a:ext uri="{FF2B5EF4-FFF2-40B4-BE49-F238E27FC236}">
                  <a16:creationId xmlns:a16="http://schemas.microsoft.com/office/drawing/2014/main" id="{58509B0B-F204-4F2C-95F6-B6BC09BDEEEF}"/>
                </a:ext>
              </a:extLst>
            </p:cNvPr>
            <p:cNvSpPr/>
            <p:nvPr/>
          </p:nvSpPr>
          <p:spPr bwMode="auto">
            <a:xfrm>
              <a:off x="4535857" y="5119961"/>
              <a:ext cx="3127939" cy="1046536"/>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cs typeface="Segoe UI Semibold" charset="0"/>
                </a:rPr>
                <a:t>Protect</a:t>
              </a:r>
            </a:p>
            <a:p>
              <a:pPr algn="ctr" defTabSz="931819">
                <a:spcAft>
                  <a:spcPts val="612"/>
                </a:spcAft>
                <a:defRPr/>
              </a:pPr>
              <a:r>
                <a:rPr lang="en-US" sz="1122">
                  <a:solidFill>
                    <a:srgbClr val="FFFFFF"/>
                  </a:solidFill>
                  <a:latin typeface="Segoe UI"/>
                  <a:cs typeface="Segoe UI Semibold" charset="0"/>
                </a:rPr>
                <a:t>Apply differential privacy techniques to</a:t>
              </a:r>
              <a:br>
                <a:rPr lang="en-US" sz="1122">
                  <a:solidFill>
                    <a:srgbClr val="FFFFFF"/>
                  </a:solidFill>
                  <a:latin typeface="Segoe UI"/>
                  <a:cs typeface="Segoe UI Semibold" charset="0"/>
                </a:rPr>
              </a:br>
              <a:r>
                <a:rPr lang="en-US" sz="1122">
                  <a:solidFill>
                    <a:srgbClr val="FFFFFF"/>
                  </a:solidFill>
                  <a:latin typeface="Segoe UI"/>
                  <a:cs typeface="Segoe UI Semibold" charset="0"/>
                </a:rPr>
                <a:t>protect sensitive data and prevent leaks. Encrypt data and build models in a secure environment to maintain confidentiality</a:t>
              </a:r>
            </a:p>
          </p:txBody>
        </p:sp>
        <p:grpSp>
          <p:nvGrpSpPr>
            <p:cNvPr id="26" name="Group 25">
              <a:extLst>
                <a:ext uri="{FF2B5EF4-FFF2-40B4-BE49-F238E27FC236}">
                  <a16:creationId xmlns:a16="http://schemas.microsoft.com/office/drawing/2014/main" id="{3687E16E-34D5-432F-A8F8-CD44B3FC1B07}"/>
                </a:ext>
              </a:extLst>
            </p:cNvPr>
            <p:cNvGrpSpPr>
              <a:grpSpLocks noChangeAspect="1"/>
            </p:cNvGrpSpPr>
            <p:nvPr/>
          </p:nvGrpSpPr>
          <p:grpSpPr>
            <a:xfrm>
              <a:off x="9007309" y="4015882"/>
              <a:ext cx="764943" cy="764943"/>
              <a:chOff x="7872413" y="4240213"/>
              <a:chExt cx="495301" cy="495301"/>
            </a:xfrm>
          </p:grpSpPr>
          <p:sp>
            <p:nvSpPr>
              <p:cNvPr id="4" name="AutoShape 3">
                <a:extLst>
                  <a:ext uri="{FF2B5EF4-FFF2-40B4-BE49-F238E27FC236}">
                    <a16:creationId xmlns:a16="http://schemas.microsoft.com/office/drawing/2014/main" id="{5D919566-8D24-42F3-9916-59D013431E56}"/>
                  </a:ext>
                </a:extLst>
              </p:cNvPr>
              <p:cNvSpPr>
                <a:spLocks noChangeAspect="1" noChangeArrowheads="1" noTextEdit="1"/>
              </p:cNvSpPr>
              <p:nvPr/>
            </p:nvSpPr>
            <p:spPr bwMode="auto">
              <a:xfrm>
                <a:off x="7872413" y="42402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5" name="Rectangle 5">
                <a:extLst>
                  <a:ext uri="{FF2B5EF4-FFF2-40B4-BE49-F238E27FC236}">
                    <a16:creationId xmlns:a16="http://schemas.microsoft.com/office/drawing/2014/main" id="{29AD1B0D-82F2-48CE-8F1D-462D0C7FB392}"/>
                  </a:ext>
                </a:extLst>
              </p:cNvPr>
              <p:cNvSpPr>
                <a:spLocks noChangeArrowheads="1"/>
              </p:cNvSpPr>
              <p:nvPr/>
            </p:nvSpPr>
            <p:spPr bwMode="auto">
              <a:xfrm>
                <a:off x="7872413" y="4240213"/>
                <a:ext cx="185738" cy="1857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7" name="Rectangle 6">
                <a:extLst>
                  <a:ext uri="{FF2B5EF4-FFF2-40B4-BE49-F238E27FC236}">
                    <a16:creationId xmlns:a16="http://schemas.microsoft.com/office/drawing/2014/main" id="{762CF5D6-A590-4AAB-8CE7-6FD304342687}"/>
                  </a:ext>
                </a:extLst>
              </p:cNvPr>
              <p:cNvSpPr>
                <a:spLocks noChangeArrowheads="1"/>
              </p:cNvSpPr>
              <p:nvPr/>
            </p:nvSpPr>
            <p:spPr bwMode="auto">
              <a:xfrm>
                <a:off x="8181976" y="4240213"/>
                <a:ext cx="185738" cy="1857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8" name="Rectangle 7">
                <a:extLst>
                  <a:ext uri="{FF2B5EF4-FFF2-40B4-BE49-F238E27FC236}">
                    <a16:creationId xmlns:a16="http://schemas.microsoft.com/office/drawing/2014/main" id="{8D0846FD-2D9F-488A-BE22-4DF46A47DDF1}"/>
                  </a:ext>
                </a:extLst>
              </p:cNvPr>
              <p:cNvSpPr>
                <a:spLocks noChangeArrowheads="1"/>
              </p:cNvSpPr>
              <p:nvPr/>
            </p:nvSpPr>
            <p:spPr bwMode="auto">
              <a:xfrm>
                <a:off x="7872413" y="4549776"/>
                <a:ext cx="185738" cy="1857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9" name="Rectangle 8">
                <a:extLst>
                  <a:ext uri="{FF2B5EF4-FFF2-40B4-BE49-F238E27FC236}">
                    <a16:creationId xmlns:a16="http://schemas.microsoft.com/office/drawing/2014/main" id="{1439DA12-9A80-4AC4-AA67-544FF8305CC7}"/>
                  </a:ext>
                </a:extLst>
              </p:cNvPr>
              <p:cNvSpPr>
                <a:spLocks noChangeArrowheads="1"/>
              </p:cNvSpPr>
              <p:nvPr/>
            </p:nvSpPr>
            <p:spPr bwMode="auto">
              <a:xfrm>
                <a:off x="8181976" y="4549776"/>
                <a:ext cx="185738" cy="1857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20" name="Freeform 9">
                <a:extLst>
                  <a:ext uri="{FF2B5EF4-FFF2-40B4-BE49-F238E27FC236}">
                    <a16:creationId xmlns:a16="http://schemas.microsoft.com/office/drawing/2014/main" id="{06DCC6A2-C11D-478F-8C3C-95E37BB86477}"/>
                  </a:ext>
                </a:extLst>
              </p:cNvPr>
              <p:cNvSpPr>
                <a:spLocks noEditPoints="1"/>
              </p:cNvSpPr>
              <p:nvPr/>
            </p:nvSpPr>
            <p:spPr bwMode="auto">
              <a:xfrm>
                <a:off x="7966076" y="4333876"/>
                <a:ext cx="309563" cy="307975"/>
              </a:xfrm>
              <a:custGeom>
                <a:avLst/>
                <a:gdLst>
                  <a:gd name="T0" fmla="*/ 190 w 195"/>
                  <a:gd name="T1" fmla="*/ 4 h 194"/>
                  <a:gd name="T2" fmla="*/ 190 w 195"/>
                  <a:gd name="T3" fmla="*/ 190 h 194"/>
                  <a:gd name="T4" fmla="*/ 4 w 195"/>
                  <a:gd name="T5" fmla="*/ 190 h 194"/>
                  <a:gd name="T6" fmla="*/ 4 w 195"/>
                  <a:gd name="T7" fmla="*/ 4 h 194"/>
                  <a:gd name="T8" fmla="*/ 190 w 195"/>
                  <a:gd name="T9" fmla="*/ 4 h 194"/>
                  <a:gd name="T10" fmla="*/ 195 w 195"/>
                  <a:gd name="T11" fmla="*/ 0 h 194"/>
                  <a:gd name="T12" fmla="*/ 0 w 195"/>
                  <a:gd name="T13" fmla="*/ 0 h 194"/>
                  <a:gd name="T14" fmla="*/ 0 w 195"/>
                  <a:gd name="T15" fmla="*/ 194 h 194"/>
                  <a:gd name="T16" fmla="*/ 195 w 195"/>
                  <a:gd name="T17" fmla="*/ 194 h 194"/>
                  <a:gd name="T18" fmla="*/ 195 w 195"/>
                  <a:gd name="T19" fmla="*/ 0 h 194"/>
                  <a:gd name="T20" fmla="*/ 195 w 195"/>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94">
                    <a:moveTo>
                      <a:pt x="190" y="4"/>
                    </a:moveTo>
                    <a:lnTo>
                      <a:pt x="190" y="190"/>
                    </a:lnTo>
                    <a:lnTo>
                      <a:pt x="4" y="190"/>
                    </a:lnTo>
                    <a:lnTo>
                      <a:pt x="4" y="4"/>
                    </a:lnTo>
                    <a:lnTo>
                      <a:pt x="190" y="4"/>
                    </a:lnTo>
                    <a:close/>
                    <a:moveTo>
                      <a:pt x="195" y="0"/>
                    </a:moveTo>
                    <a:lnTo>
                      <a:pt x="0" y="0"/>
                    </a:lnTo>
                    <a:lnTo>
                      <a:pt x="0" y="194"/>
                    </a:lnTo>
                    <a:lnTo>
                      <a:pt x="195" y="194"/>
                    </a:lnTo>
                    <a:lnTo>
                      <a:pt x="195" y="0"/>
                    </a:lnTo>
                    <a:lnTo>
                      <a:pt x="19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21" name="Freeform 10">
                <a:extLst>
                  <a:ext uri="{FF2B5EF4-FFF2-40B4-BE49-F238E27FC236}">
                    <a16:creationId xmlns:a16="http://schemas.microsoft.com/office/drawing/2014/main" id="{44A548F4-0886-4D41-A47E-568C6D8B0334}"/>
                  </a:ext>
                </a:extLst>
              </p:cNvPr>
              <p:cNvSpPr>
                <a:spLocks noEditPoints="1"/>
              </p:cNvSpPr>
              <p:nvPr/>
            </p:nvSpPr>
            <p:spPr bwMode="auto">
              <a:xfrm>
                <a:off x="7966076" y="4333876"/>
                <a:ext cx="309563" cy="307975"/>
              </a:xfrm>
              <a:custGeom>
                <a:avLst/>
                <a:gdLst>
                  <a:gd name="T0" fmla="*/ 190 w 195"/>
                  <a:gd name="T1" fmla="*/ 4 h 194"/>
                  <a:gd name="T2" fmla="*/ 190 w 195"/>
                  <a:gd name="T3" fmla="*/ 190 h 194"/>
                  <a:gd name="T4" fmla="*/ 4 w 195"/>
                  <a:gd name="T5" fmla="*/ 190 h 194"/>
                  <a:gd name="T6" fmla="*/ 4 w 195"/>
                  <a:gd name="T7" fmla="*/ 4 h 194"/>
                  <a:gd name="T8" fmla="*/ 190 w 195"/>
                  <a:gd name="T9" fmla="*/ 4 h 194"/>
                  <a:gd name="T10" fmla="*/ 195 w 195"/>
                  <a:gd name="T11" fmla="*/ 0 h 194"/>
                  <a:gd name="T12" fmla="*/ 0 w 195"/>
                  <a:gd name="T13" fmla="*/ 0 h 194"/>
                  <a:gd name="T14" fmla="*/ 0 w 195"/>
                  <a:gd name="T15" fmla="*/ 194 h 194"/>
                  <a:gd name="T16" fmla="*/ 195 w 195"/>
                  <a:gd name="T17" fmla="*/ 194 h 194"/>
                  <a:gd name="T18" fmla="*/ 195 w 195"/>
                  <a:gd name="T19" fmla="*/ 0 h 194"/>
                  <a:gd name="T20" fmla="*/ 195 w 195"/>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94">
                    <a:moveTo>
                      <a:pt x="190" y="4"/>
                    </a:moveTo>
                    <a:lnTo>
                      <a:pt x="190" y="190"/>
                    </a:lnTo>
                    <a:lnTo>
                      <a:pt x="4" y="190"/>
                    </a:lnTo>
                    <a:lnTo>
                      <a:pt x="4" y="4"/>
                    </a:lnTo>
                    <a:lnTo>
                      <a:pt x="190" y="4"/>
                    </a:lnTo>
                    <a:moveTo>
                      <a:pt x="195" y="0"/>
                    </a:moveTo>
                    <a:lnTo>
                      <a:pt x="0" y="0"/>
                    </a:lnTo>
                    <a:lnTo>
                      <a:pt x="0" y="194"/>
                    </a:lnTo>
                    <a:lnTo>
                      <a:pt x="195" y="194"/>
                    </a:lnTo>
                    <a:lnTo>
                      <a:pt x="195" y="0"/>
                    </a:lnTo>
                    <a:lnTo>
                      <a:pt x="195" y="0"/>
                    </a:lnTo>
                  </a:path>
                </a:pathLst>
              </a:custGeom>
              <a:gradFill flip="none" rotWithShape="1">
                <a:gsLst>
                  <a:gs pos="50000">
                    <a:srgbClr val="50E6FF"/>
                  </a:gs>
                  <a:gs pos="50000">
                    <a:srgbClr val="0078D4"/>
                  </a:gs>
                </a:gsLst>
                <a:lin ang="0" scaled="1"/>
                <a:tileRect/>
              </a:gra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22" name="Oval 11">
                <a:extLst>
                  <a:ext uri="{FF2B5EF4-FFF2-40B4-BE49-F238E27FC236}">
                    <a16:creationId xmlns:a16="http://schemas.microsoft.com/office/drawing/2014/main" id="{F168D406-CD5B-46EB-AA33-E3EA4C8767BE}"/>
                  </a:ext>
                </a:extLst>
              </p:cNvPr>
              <p:cNvSpPr>
                <a:spLocks noChangeArrowheads="1"/>
              </p:cNvSpPr>
              <p:nvPr/>
            </p:nvSpPr>
            <p:spPr bwMode="auto">
              <a:xfrm>
                <a:off x="8243888" y="4611688"/>
                <a:ext cx="61913" cy="6191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23" name="Oval 12">
                <a:extLst>
                  <a:ext uri="{FF2B5EF4-FFF2-40B4-BE49-F238E27FC236}">
                    <a16:creationId xmlns:a16="http://schemas.microsoft.com/office/drawing/2014/main" id="{AC9F7C73-EBC2-4F16-B26C-3DBE11EF57FA}"/>
                  </a:ext>
                </a:extLst>
              </p:cNvPr>
              <p:cNvSpPr>
                <a:spLocks noChangeArrowheads="1"/>
              </p:cNvSpPr>
              <p:nvPr/>
            </p:nvSpPr>
            <p:spPr bwMode="auto">
              <a:xfrm>
                <a:off x="7934326" y="4611688"/>
                <a:ext cx="61913" cy="619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24" name="Oval 13">
                <a:extLst>
                  <a:ext uri="{FF2B5EF4-FFF2-40B4-BE49-F238E27FC236}">
                    <a16:creationId xmlns:a16="http://schemas.microsoft.com/office/drawing/2014/main" id="{CFFFAFDA-8893-4200-B433-9EC85A467AAD}"/>
                  </a:ext>
                </a:extLst>
              </p:cNvPr>
              <p:cNvSpPr>
                <a:spLocks noChangeArrowheads="1"/>
              </p:cNvSpPr>
              <p:nvPr/>
            </p:nvSpPr>
            <p:spPr bwMode="auto">
              <a:xfrm>
                <a:off x="7934326" y="4302126"/>
                <a:ext cx="61913" cy="619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25" name="Oval 14">
                <a:extLst>
                  <a:ext uri="{FF2B5EF4-FFF2-40B4-BE49-F238E27FC236}">
                    <a16:creationId xmlns:a16="http://schemas.microsoft.com/office/drawing/2014/main" id="{F88A6339-C076-404C-B2E7-32E40480896F}"/>
                  </a:ext>
                </a:extLst>
              </p:cNvPr>
              <p:cNvSpPr>
                <a:spLocks noChangeArrowheads="1"/>
              </p:cNvSpPr>
              <p:nvPr/>
            </p:nvSpPr>
            <p:spPr bwMode="auto">
              <a:xfrm>
                <a:off x="8243888" y="4302126"/>
                <a:ext cx="61913" cy="6191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sp>
          <p:nvSpPr>
            <p:cNvPr id="121" name="Rectangle 120">
              <a:extLst>
                <a:ext uri="{FF2B5EF4-FFF2-40B4-BE49-F238E27FC236}">
                  <a16:creationId xmlns:a16="http://schemas.microsoft.com/office/drawing/2014/main" id="{BC97FDED-E422-46D1-AE9E-33991812A940}"/>
                </a:ext>
              </a:extLst>
            </p:cNvPr>
            <p:cNvSpPr/>
            <p:nvPr/>
          </p:nvSpPr>
          <p:spPr bwMode="auto">
            <a:xfrm>
              <a:off x="7825811" y="5119961"/>
              <a:ext cx="3127939" cy="1046536"/>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cs typeface="Segoe UI Semibold" charset="0"/>
                </a:rPr>
                <a:t>Control</a:t>
              </a:r>
            </a:p>
            <a:p>
              <a:pPr algn="ctr" defTabSz="931819">
                <a:spcAft>
                  <a:spcPts val="612"/>
                </a:spcAft>
                <a:defRPr/>
              </a:pPr>
              <a:r>
                <a:rPr lang="en-US" sz="1122">
                  <a:solidFill>
                    <a:srgbClr val="FFFFFF"/>
                  </a:solidFill>
                  <a:latin typeface="Segoe UI"/>
                  <a:cs typeface="Segoe UI Semibold" charset="0"/>
                </a:rPr>
                <a:t>Use built-in lineage and audit trial</a:t>
              </a:r>
              <a:br>
                <a:rPr lang="en-US" sz="1122">
                  <a:solidFill>
                    <a:srgbClr val="FFFFFF"/>
                  </a:solidFill>
                  <a:latin typeface="Segoe UI"/>
                  <a:cs typeface="Segoe UI Semibold" charset="0"/>
                </a:rPr>
              </a:br>
              <a:r>
                <a:rPr lang="en-US" sz="1122">
                  <a:solidFill>
                    <a:srgbClr val="FFFFFF"/>
                  </a:solidFill>
                  <a:latin typeface="Segoe UI"/>
                  <a:cs typeface="Segoe UI Semibold" charset="0"/>
                </a:rPr>
                <a:t>capabilities and enable responsible</a:t>
              </a:r>
              <a:br>
                <a:rPr lang="en-US" sz="1122">
                  <a:solidFill>
                    <a:srgbClr val="FFFFFF"/>
                  </a:solidFill>
                  <a:latin typeface="Segoe UI"/>
                  <a:cs typeface="Segoe UI Semibold" charset="0"/>
                </a:rPr>
              </a:br>
              <a:r>
                <a:rPr lang="en-US" sz="1122">
                  <a:solidFill>
                    <a:srgbClr val="FFFFFF"/>
                  </a:solidFill>
                  <a:latin typeface="Segoe UI"/>
                  <a:cs typeface="Segoe UI Semibold" charset="0"/>
                </a:rPr>
                <a:t>process by documenting model metadata</a:t>
              </a:r>
              <a:br>
                <a:rPr lang="en-US" sz="1122">
                  <a:solidFill>
                    <a:srgbClr val="FFFFFF"/>
                  </a:solidFill>
                  <a:latin typeface="Segoe UI"/>
                  <a:cs typeface="Segoe UI Semibold" charset="0"/>
                </a:rPr>
              </a:br>
              <a:r>
                <a:rPr lang="en-US" sz="1122">
                  <a:solidFill>
                    <a:srgbClr val="FFFFFF"/>
                  </a:solidFill>
                  <a:latin typeface="Segoe UI"/>
                  <a:cs typeface="Segoe UI Semibold" charset="0"/>
                </a:rPr>
                <a:t>to meet regulatory requirements</a:t>
              </a:r>
            </a:p>
          </p:txBody>
        </p:sp>
        <p:grpSp>
          <p:nvGrpSpPr>
            <p:cNvPr id="49" name="Graphic 4" descr="desktop">
              <a:extLst>
                <a:ext uri="{FF2B5EF4-FFF2-40B4-BE49-F238E27FC236}">
                  <a16:creationId xmlns:a16="http://schemas.microsoft.com/office/drawing/2014/main" id="{5C85968F-81B5-4637-972E-B2D052B8103D}"/>
                </a:ext>
              </a:extLst>
            </p:cNvPr>
            <p:cNvGrpSpPr/>
            <p:nvPr/>
          </p:nvGrpSpPr>
          <p:grpSpPr>
            <a:xfrm>
              <a:off x="2394312" y="3982793"/>
              <a:ext cx="831120" cy="831120"/>
              <a:chOff x="5418442" y="3930934"/>
              <a:chExt cx="395618" cy="395618"/>
            </a:xfrm>
          </p:grpSpPr>
          <p:sp>
            <p:nvSpPr>
              <p:cNvPr id="50" name="Freeform: Shape 49">
                <a:extLst>
                  <a:ext uri="{FF2B5EF4-FFF2-40B4-BE49-F238E27FC236}">
                    <a16:creationId xmlns:a16="http://schemas.microsoft.com/office/drawing/2014/main" id="{8216D32A-792F-4847-A28D-2310BF00BA9E}"/>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defTabSz="932597">
                  <a:defRPr/>
                </a:pPr>
                <a:endParaRPr lang="en-US" sz="1836">
                  <a:solidFill>
                    <a:srgbClr val="FFFFFF"/>
                  </a:solidFill>
                  <a:latin typeface="Segoe UI"/>
                </a:endParaRPr>
              </a:p>
            </p:txBody>
          </p:sp>
          <p:sp>
            <p:nvSpPr>
              <p:cNvPr id="51" name="Freeform: Shape 50">
                <a:extLst>
                  <a:ext uri="{FF2B5EF4-FFF2-40B4-BE49-F238E27FC236}">
                    <a16:creationId xmlns:a16="http://schemas.microsoft.com/office/drawing/2014/main" id="{714875F2-D68D-40E6-A694-59E0DA784AD9}"/>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defTabSz="932597">
                  <a:defRPr/>
                </a:pPr>
                <a:endParaRPr lang="en-US" sz="1836">
                  <a:solidFill>
                    <a:srgbClr val="FFFFFF"/>
                  </a:solidFill>
                  <a:latin typeface="Segoe UI"/>
                </a:endParaRPr>
              </a:p>
            </p:txBody>
          </p:sp>
          <p:sp>
            <p:nvSpPr>
              <p:cNvPr id="52" name="Freeform: Shape 51">
                <a:extLst>
                  <a:ext uri="{FF2B5EF4-FFF2-40B4-BE49-F238E27FC236}">
                    <a16:creationId xmlns:a16="http://schemas.microsoft.com/office/drawing/2014/main" id="{EB493833-8CAF-4789-85BC-17DEFE280CD5}"/>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defTabSz="932597">
                  <a:defRPr/>
                </a:pPr>
                <a:endParaRPr lang="en-US" sz="1836">
                  <a:solidFill>
                    <a:srgbClr val="FFFFFF"/>
                  </a:solidFill>
                  <a:latin typeface="Segoe UI"/>
                </a:endParaRPr>
              </a:p>
            </p:txBody>
          </p:sp>
          <p:sp>
            <p:nvSpPr>
              <p:cNvPr id="53" name="Freeform: Shape 52">
                <a:extLst>
                  <a:ext uri="{FF2B5EF4-FFF2-40B4-BE49-F238E27FC236}">
                    <a16:creationId xmlns:a16="http://schemas.microsoft.com/office/drawing/2014/main" id="{7A824D2B-B266-4F0D-AB35-BE3C950125CC}"/>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defTabSz="932597">
                  <a:defRPr/>
                </a:pPr>
                <a:endParaRPr lang="en-US" sz="1836">
                  <a:solidFill>
                    <a:srgbClr val="FFFFFF"/>
                  </a:solidFill>
                  <a:latin typeface="Segoe UI"/>
                </a:endParaRPr>
              </a:p>
            </p:txBody>
          </p:sp>
          <p:sp>
            <p:nvSpPr>
              <p:cNvPr id="54" name="Freeform: Shape 53">
                <a:extLst>
                  <a:ext uri="{FF2B5EF4-FFF2-40B4-BE49-F238E27FC236}">
                    <a16:creationId xmlns:a16="http://schemas.microsoft.com/office/drawing/2014/main" id="{AED0DA3E-BAAA-4ACA-9ED1-706B767E1C8F}"/>
                  </a:ext>
                </a:extLst>
              </p:cNvPr>
              <p:cNvSpPr/>
              <p:nvPr/>
            </p:nvSpPr>
            <p:spPr>
              <a:xfrm>
                <a:off x="5501675" y="4090042"/>
                <a:ext cx="40785" cy="89728"/>
              </a:xfrm>
              <a:custGeom>
                <a:avLst/>
                <a:gdLst>
                  <a:gd name="connsiteX0" fmla="*/ 41608 w 40785"/>
                  <a:gd name="connsiteY0" fmla="*/ 1293 h 89727"/>
                  <a:gd name="connsiteX1" fmla="*/ 1293 w 40785"/>
                  <a:gd name="connsiteY1" fmla="*/ 1293 h 89727"/>
                  <a:gd name="connsiteX2" fmla="*/ 1293 w 40785"/>
                  <a:gd name="connsiteY2" fmla="*/ 91273 h 89727"/>
                  <a:gd name="connsiteX3" fmla="*/ 41608 w 40785"/>
                  <a:gd name="connsiteY3" fmla="*/ 91273 h 89727"/>
                  <a:gd name="connsiteX4" fmla="*/ 41608 w 40785"/>
                  <a:gd name="connsiteY4" fmla="*/ 1293 h 8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89727">
                    <a:moveTo>
                      <a:pt x="41608" y="1293"/>
                    </a:moveTo>
                    <a:lnTo>
                      <a:pt x="1293" y="1293"/>
                    </a:lnTo>
                    <a:lnTo>
                      <a:pt x="1293" y="91273"/>
                    </a:lnTo>
                    <a:lnTo>
                      <a:pt x="41608" y="91273"/>
                    </a:lnTo>
                    <a:lnTo>
                      <a:pt x="41608" y="1293"/>
                    </a:lnTo>
                    <a:close/>
                  </a:path>
                </a:pathLst>
              </a:custGeom>
              <a:solidFill>
                <a:srgbClr val="0078D4"/>
              </a:solidFill>
              <a:ln w="4026" cap="flat">
                <a:noFill/>
                <a:prstDash val="solid"/>
                <a:miter/>
              </a:ln>
            </p:spPr>
            <p:txBody>
              <a:bodyPr rtlCol="0" anchor="ctr"/>
              <a:lstStyle/>
              <a:p>
                <a:pPr defTabSz="932597">
                  <a:defRPr/>
                </a:pPr>
                <a:endParaRPr lang="en-US" sz="1836">
                  <a:solidFill>
                    <a:srgbClr val="FFFFFF"/>
                  </a:solidFill>
                  <a:latin typeface="Segoe UI"/>
                </a:endParaRPr>
              </a:p>
            </p:txBody>
          </p:sp>
          <p:sp>
            <p:nvSpPr>
              <p:cNvPr id="55" name="Freeform: Shape 54">
                <a:extLst>
                  <a:ext uri="{FF2B5EF4-FFF2-40B4-BE49-F238E27FC236}">
                    <a16:creationId xmlns:a16="http://schemas.microsoft.com/office/drawing/2014/main" id="{5D2B2750-A3F8-403D-B2DB-D790BAD090CA}"/>
                  </a:ext>
                </a:extLst>
              </p:cNvPr>
              <p:cNvSpPr/>
              <p:nvPr/>
            </p:nvSpPr>
            <p:spPr>
              <a:xfrm>
                <a:off x="5563419" y="4056490"/>
                <a:ext cx="40785" cy="122356"/>
              </a:xfrm>
              <a:custGeom>
                <a:avLst/>
                <a:gdLst>
                  <a:gd name="connsiteX0" fmla="*/ 42569 w 40785"/>
                  <a:gd name="connsiteY0" fmla="*/ 1293 h 122356"/>
                  <a:gd name="connsiteX1" fmla="*/ 1293 w 40785"/>
                  <a:gd name="connsiteY1" fmla="*/ 1293 h 122356"/>
                  <a:gd name="connsiteX2" fmla="*/ 1293 w 40785"/>
                  <a:gd name="connsiteY2" fmla="*/ 124818 h 122356"/>
                  <a:gd name="connsiteX3" fmla="*/ 42569 w 40785"/>
                  <a:gd name="connsiteY3" fmla="*/ 124818 h 122356"/>
                  <a:gd name="connsiteX4" fmla="*/ 42569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569" y="1293"/>
                    </a:moveTo>
                    <a:lnTo>
                      <a:pt x="1293" y="1293"/>
                    </a:lnTo>
                    <a:lnTo>
                      <a:pt x="1293" y="124818"/>
                    </a:lnTo>
                    <a:lnTo>
                      <a:pt x="42569" y="124818"/>
                    </a:lnTo>
                    <a:lnTo>
                      <a:pt x="42569" y="1293"/>
                    </a:lnTo>
                    <a:close/>
                  </a:path>
                </a:pathLst>
              </a:custGeom>
              <a:solidFill>
                <a:srgbClr val="0078D4"/>
              </a:solidFill>
              <a:ln w="4026" cap="flat">
                <a:noFill/>
                <a:prstDash val="solid"/>
                <a:miter/>
              </a:ln>
            </p:spPr>
            <p:txBody>
              <a:bodyPr rtlCol="0" anchor="ctr"/>
              <a:lstStyle/>
              <a:p>
                <a:pPr defTabSz="932597">
                  <a:defRPr/>
                </a:pPr>
                <a:endParaRPr lang="en-US" sz="1836">
                  <a:solidFill>
                    <a:srgbClr val="FFFFFF"/>
                  </a:solidFill>
                  <a:latin typeface="Segoe UI"/>
                </a:endParaRPr>
              </a:p>
            </p:txBody>
          </p:sp>
          <p:sp>
            <p:nvSpPr>
              <p:cNvPr id="56" name="Freeform: Shape 55">
                <a:extLst>
                  <a:ext uri="{FF2B5EF4-FFF2-40B4-BE49-F238E27FC236}">
                    <a16:creationId xmlns:a16="http://schemas.microsoft.com/office/drawing/2014/main" id="{467F25A9-CB95-412C-B48C-19354A18774B}"/>
                  </a:ext>
                </a:extLst>
              </p:cNvPr>
              <p:cNvSpPr/>
              <p:nvPr/>
            </p:nvSpPr>
            <p:spPr>
              <a:xfrm>
                <a:off x="5625230" y="4014637"/>
                <a:ext cx="40785" cy="167220"/>
              </a:xfrm>
              <a:custGeom>
                <a:avLst/>
                <a:gdLst>
                  <a:gd name="connsiteX0" fmla="*/ 42569 w 40785"/>
                  <a:gd name="connsiteY0" fmla="*/ 1293 h 167219"/>
                  <a:gd name="connsiteX1" fmla="*/ 1293 w 40785"/>
                  <a:gd name="connsiteY1" fmla="*/ 1293 h 167219"/>
                  <a:gd name="connsiteX2" fmla="*/ 1293 w 40785"/>
                  <a:gd name="connsiteY2" fmla="*/ 166680 h 167219"/>
                  <a:gd name="connsiteX3" fmla="*/ 42569 w 40785"/>
                  <a:gd name="connsiteY3" fmla="*/ 166680 h 167219"/>
                  <a:gd name="connsiteX4" fmla="*/ 42569 w 40785"/>
                  <a:gd name="connsiteY4" fmla="*/ 1293 h 1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67219">
                    <a:moveTo>
                      <a:pt x="42569" y="1293"/>
                    </a:moveTo>
                    <a:lnTo>
                      <a:pt x="1293" y="1293"/>
                    </a:lnTo>
                    <a:lnTo>
                      <a:pt x="1293" y="166680"/>
                    </a:lnTo>
                    <a:lnTo>
                      <a:pt x="42569" y="166680"/>
                    </a:lnTo>
                    <a:lnTo>
                      <a:pt x="42569" y="1293"/>
                    </a:lnTo>
                    <a:close/>
                  </a:path>
                </a:pathLst>
              </a:custGeom>
              <a:solidFill>
                <a:srgbClr val="0078D4"/>
              </a:solidFill>
              <a:ln w="4026" cap="flat">
                <a:noFill/>
                <a:prstDash val="solid"/>
                <a:miter/>
              </a:ln>
            </p:spPr>
            <p:txBody>
              <a:bodyPr rtlCol="0" anchor="ctr"/>
              <a:lstStyle/>
              <a:p>
                <a:pPr defTabSz="932597">
                  <a:defRPr/>
                </a:pPr>
                <a:endParaRPr lang="en-US" sz="1836">
                  <a:solidFill>
                    <a:srgbClr val="FFFFFF"/>
                  </a:solidFill>
                  <a:latin typeface="Segoe UI"/>
                </a:endParaRPr>
              </a:p>
            </p:txBody>
          </p:sp>
          <p:sp>
            <p:nvSpPr>
              <p:cNvPr id="57" name="Freeform: Shape 56">
                <a:extLst>
                  <a:ext uri="{FF2B5EF4-FFF2-40B4-BE49-F238E27FC236}">
                    <a16:creationId xmlns:a16="http://schemas.microsoft.com/office/drawing/2014/main" id="{62A79115-0665-42E5-80BE-006C2AE03775}"/>
                  </a:ext>
                </a:extLst>
              </p:cNvPr>
              <p:cNvSpPr/>
              <p:nvPr/>
            </p:nvSpPr>
            <p:spPr>
              <a:xfrm>
                <a:off x="5686492" y="4056904"/>
                <a:ext cx="40785" cy="122356"/>
              </a:xfrm>
              <a:custGeom>
                <a:avLst/>
                <a:gdLst>
                  <a:gd name="connsiteX0" fmla="*/ 42981 w 40785"/>
                  <a:gd name="connsiteY0" fmla="*/ 1293 h 122356"/>
                  <a:gd name="connsiteX1" fmla="*/ 1293 w 40785"/>
                  <a:gd name="connsiteY1" fmla="*/ 1293 h 122356"/>
                  <a:gd name="connsiteX2" fmla="*/ 1293 w 40785"/>
                  <a:gd name="connsiteY2" fmla="*/ 124474 h 122356"/>
                  <a:gd name="connsiteX3" fmla="*/ 42981 w 40785"/>
                  <a:gd name="connsiteY3" fmla="*/ 124474 h 122356"/>
                  <a:gd name="connsiteX4" fmla="*/ 42981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981" y="1293"/>
                    </a:moveTo>
                    <a:lnTo>
                      <a:pt x="1293" y="1293"/>
                    </a:lnTo>
                    <a:lnTo>
                      <a:pt x="1293" y="124474"/>
                    </a:lnTo>
                    <a:lnTo>
                      <a:pt x="42981" y="124474"/>
                    </a:lnTo>
                    <a:lnTo>
                      <a:pt x="42981" y="1293"/>
                    </a:lnTo>
                    <a:close/>
                  </a:path>
                </a:pathLst>
              </a:custGeom>
              <a:solidFill>
                <a:srgbClr val="0078D4"/>
              </a:solidFill>
              <a:ln w="4026"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124" name="Rectangle 123" descr="Understand&#10;Gain visibility into your models,&#10;explain model behavior, and detect&#10;and mitigate unfairness—all with&#10;out-of-the-box visualizations&#10;">
              <a:extLst>
                <a:ext uri="{FF2B5EF4-FFF2-40B4-BE49-F238E27FC236}">
                  <a16:creationId xmlns:a16="http://schemas.microsoft.com/office/drawing/2014/main" id="{304645FA-2A90-402A-81F3-35EE544D9BEF}"/>
                </a:ext>
              </a:extLst>
            </p:cNvPr>
            <p:cNvSpPr/>
            <p:nvPr/>
          </p:nvSpPr>
          <p:spPr bwMode="auto">
            <a:xfrm>
              <a:off x="1245903" y="5119961"/>
              <a:ext cx="3127939" cy="1046536"/>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ea typeface="Segoe UI Semibold" charset="0"/>
                  <a:cs typeface="Segoe UI Semibold" charset="0"/>
                </a:rPr>
                <a:t>Understand</a:t>
              </a:r>
            </a:p>
            <a:p>
              <a:pPr algn="ctr" defTabSz="931819">
                <a:spcAft>
                  <a:spcPts val="612"/>
                </a:spcAft>
                <a:defRPr/>
              </a:pPr>
              <a:r>
                <a:rPr lang="en-US" sz="1122">
                  <a:solidFill>
                    <a:srgbClr val="FFFFFF"/>
                  </a:solidFill>
                  <a:latin typeface="Segoe UI"/>
                  <a:cs typeface="Segoe UI Semibold" charset="0"/>
                </a:rPr>
                <a:t>Gain visibility into your models,</a:t>
              </a:r>
              <a:br>
                <a:rPr lang="en-US" sz="1122">
                  <a:solidFill>
                    <a:srgbClr val="FFFFFF"/>
                  </a:solidFill>
                  <a:latin typeface="Segoe UI"/>
                  <a:cs typeface="Segoe UI Semibold" charset="0"/>
                </a:rPr>
              </a:br>
              <a:r>
                <a:rPr lang="en-US" sz="1122">
                  <a:solidFill>
                    <a:srgbClr val="FFFFFF"/>
                  </a:solidFill>
                  <a:latin typeface="Segoe UI"/>
                  <a:cs typeface="Segoe UI Semibold" charset="0"/>
                </a:rPr>
                <a:t>explain model behavior, and detect</a:t>
              </a:r>
              <a:br>
                <a:rPr lang="en-US" sz="1122">
                  <a:solidFill>
                    <a:srgbClr val="FFFFFF"/>
                  </a:solidFill>
                  <a:latin typeface="Segoe UI"/>
                  <a:cs typeface="Segoe UI Semibold" charset="0"/>
                </a:rPr>
              </a:br>
              <a:r>
                <a:rPr lang="en-US" sz="1122">
                  <a:solidFill>
                    <a:srgbClr val="FFFFFF"/>
                  </a:solidFill>
                  <a:latin typeface="Segoe UI"/>
                  <a:cs typeface="Segoe UI Semibold" charset="0"/>
                </a:rPr>
                <a:t>and mitigate unfairness—all with</a:t>
              </a:r>
              <a:br>
                <a:rPr lang="en-US" sz="1122">
                  <a:solidFill>
                    <a:srgbClr val="FFFFFF"/>
                  </a:solidFill>
                  <a:latin typeface="Segoe UI"/>
                  <a:cs typeface="Segoe UI Semibold" charset="0"/>
                </a:rPr>
              </a:br>
              <a:r>
                <a:rPr lang="en-US" sz="1122">
                  <a:solidFill>
                    <a:srgbClr val="FFFFFF"/>
                  </a:solidFill>
                  <a:latin typeface="Segoe UI"/>
                  <a:cs typeface="Segoe UI Semibold" charset="0"/>
                </a:rPr>
                <a:t>out-of-the-box visualizations</a:t>
              </a:r>
            </a:p>
          </p:txBody>
        </p:sp>
      </p:grpSp>
      <p:sp>
        <p:nvSpPr>
          <p:cNvPr id="125" name="Rectangle 124">
            <a:extLst>
              <a:ext uri="{FF2B5EF4-FFF2-40B4-BE49-F238E27FC236}">
                <a16:creationId xmlns:a16="http://schemas.microsoft.com/office/drawing/2014/main" id="{CC8A2456-10B4-4E9B-B1A1-D40B6086AD7E}"/>
              </a:ext>
              <a:ext uri="{C183D7F6-B498-43B3-948B-1728B52AA6E4}">
                <adec:decorative xmlns:adec="http://schemas.microsoft.com/office/drawing/2017/decorative" val="1"/>
              </a:ext>
            </a:extLst>
          </p:cNvPr>
          <p:cNvSpPr/>
          <p:nvPr/>
        </p:nvSpPr>
        <p:spPr bwMode="auto">
          <a:xfrm>
            <a:off x="1262973" y="1989258"/>
            <a:ext cx="9910528" cy="1508004"/>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1082" tIns="120866" rIns="151082" bIns="120866" numCol="1" spcCol="0" rtlCol="0" fromWordArt="0" anchor="t" anchorCtr="0" forceAA="0" compatLnSpc="1">
            <a:prstTxWarp prst="textNoShape">
              <a:avLst/>
            </a:prstTxWarp>
            <a:noAutofit/>
          </a:bodyPr>
          <a:lstStyle/>
          <a:p>
            <a:pPr algn="ctr" defTabSz="770334" fontAlgn="base">
              <a:lnSpc>
                <a:spcPct val="90000"/>
              </a:lnSpc>
              <a:spcBef>
                <a:spcPct val="0"/>
              </a:spcBef>
              <a:spcAft>
                <a:spcPct val="0"/>
              </a:spcAft>
              <a:defRPr/>
            </a:pPr>
            <a:endParaRPr lang="en-US" sz="1983" kern="0">
              <a:gradFill>
                <a:gsLst>
                  <a:gs pos="0">
                    <a:srgbClr val="FFFFFF"/>
                  </a:gs>
                  <a:gs pos="100000">
                    <a:srgbClr val="FFFFFF"/>
                  </a:gs>
                </a:gsLst>
                <a:lin ang="5400000" scaled="0"/>
              </a:gradFill>
              <a:latin typeface="Segoe UI"/>
              <a:cs typeface="Segoe UI" pitchFamily="34" charset="0"/>
            </a:endParaRPr>
          </a:p>
        </p:txBody>
      </p:sp>
      <p:grpSp>
        <p:nvGrpSpPr>
          <p:cNvPr id="59" name="Group 58" descr="Fairlearn&#10;InterpretML&#10;Differential privacy&#10;Confidential ML&#10;Data sheets&#10;">
            <a:extLst>
              <a:ext uri="{FF2B5EF4-FFF2-40B4-BE49-F238E27FC236}">
                <a16:creationId xmlns:a16="http://schemas.microsoft.com/office/drawing/2014/main" id="{513617C2-9FE5-48F5-8405-A68CA70C0141}"/>
              </a:ext>
            </a:extLst>
          </p:cNvPr>
          <p:cNvGrpSpPr/>
          <p:nvPr/>
        </p:nvGrpSpPr>
        <p:grpSpPr>
          <a:xfrm>
            <a:off x="1566023" y="2145761"/>
            <a:ext cx="9302810" cy="1136481"/>
            <a:chOff x="1534592" y="2103879"/>
            <a:chExt cx="9121230" cy="1114298"/>
          </a:xfrm>
        </p:grpSpPr>
        <p:grpSp>
          <p:nvGrpSpPr>
            <p:cNvPr id="149" name="Group 148">
              <a:extLst>
                <a:ext uri="{FF2B5EF4-FFF2-40B4-BE49-F238E27FC236}">
                  <a16:creationId xmlns:a16="http://schemas.microsoft.com/office/drawing/2014/main" id="{E13C2FC8-E554-44A6-A0AD-0B3B655ABB6F}"/>
                </a:ext>
              </a:extLst>
            </p:cNvPr>
            <p:cNvGrpSpPr>
              <a:grpSpLocks noChangeAspect="1"/>
            </p:cNvGrpSpPr>
            <p:nvPr/>
          </p:nvGrpSpPr>
          <p:grpSpPr>
            <a:xfrm>
              <a:off x="9657033" y="2625708"/>
              <a:ext cx="443099" cy="559703"/>
              <a:chOff x="9617126" y="2227620"/>
              <a:chExt cx="425880" cy="537953"/>
            </a:xfrm>
          </p:grpSpPr>
          <p:sp>
            <p:nvSpPr>
              <p:cNvPr id="94" name="Freeform: Shape 93">
                <a:extLst>
                  <a:ext uri="{FF2B5EF4-FFF2-40B4-BE49-F238E27FC236}">
                    <a16:creationId xmlns:a16="http://schemas.microsoft.com/office/drawing/2014/main" id="{112C505A-E564-4686-B4F7-91E5341D51B2}"/>
                  </a:ext>
                </a:extLst>
              </p:cNvPr>
              <p:cNvSpPr/>
              <p:nvPr/>
            </p:nvSpPr>
            <p:spPr>
              <a:xfrm>
                <a:off x="9617126" y="2227620"/>
                <a:ext cx="425880" cy="537953"/>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defTabSz="932597">
                  <a:defRPr/>
                </a:pPr>
                <a:endParaRPr lang="en-US" sz="1836">
                  <a:solidFill>
                    <a:srgbClr val="FFFFFF"/>
                  </a:solidFill>
                  <a:latin typeface="Segoe UI"/>
                </a:endParaRPr>
              </a:p>
            </p:txBody>
          </p:sp>
          <p:grpSp>
            <p:nvGrpSpPr>
              <p:cNvPr id="146" name="Group 145">
                <a:extLst>
                  <a:ext uri="{FF2B5EF4-FFF2-40B4-BE49-F238E27FC236}">
                    <a16:creationId xmlns:a16="http://schemas.microsoft.com/office/drawing/2014/main" id="{F0978110-7389-43B1-B2FD-9B9B467B4947}"/>
                  </a:ext>
                </a:extLst>
              </p:cNvPr>
              <p:cNvGrpSpPr/>
              <p:nvPr/>
            </p:nvGrpSpPr>
            <p:grpSpPr>
              <a:xfrm>
                <a:off x="9675798" y="2266778"/>
                <a:ext cx="308536" cy="472233"/>
                <a:chOff x="9663078" y="2266778"/>
                <a:chExt cx="308536" cy="472233"/>
              </a:xfrm>
            </p:grpSpPr>
            <p:grpSp>
              <p:nvGrpSpPr>
                <p:cNvPr id="144" name="Group 143">
                  <a:extLst>
                    <a:ext uri="{FF2B5EF4-FFF2-40B4-BE49-F238E27FC236}">
                      <a16:creationId xmlns:a16="http://schemas.microsoft.com/office/drawing/2014/main" id="{DAB2611C-3D06-42F2-990A-FE28BDF03BE5}"/>
                    </a:ext>
                  </a:extLst>
                </p:cNvPr>
                <p:cNvGrpSpPr/>
                <p:nvPr/>
              </p:nvGrpSpPr>
              <p:grpSpPr>
                <a:xfrm>
                  <a:off x="9663078" y="2266778"/>
                  <a:ext cx="308536" cy="186629"/>
                  <a:chOff x="9653645" y="2266778"/>
                  <a:chExt cx="308536" cy="186629"/>
                </a:xfrm>
              </p:grpSpPr>
              <p:grpSp>
                <p:nvGrpSpPr>
                  <p:cNvPr id="142" name="Group 141">
                    <a:extLst>
                      <a:ext uri="{FF2B5EF4-FFF2-40B4-BE49-F238E27FC236}">
                        <a16:creationId xmlns:a16="http://schemas.microsoft.com/office/drawing/2014/main" id="{02B7AD31-5409-4F92-BF4C-24FB2947E325}"/>
                      </a:ext>
                    </a:extLst>
                  </p:cNvPr>
                  <p:cNvGrpSpPr/>
                  <p:nvPr/>
                </p:nvGrpSpPr>
                <p:grpSpPr>
                  <a:xfrm>
                    <a:off x="9870741" y="2303434"/>
                    <a:ext cx="91440" cy="108777"/>
                    <a:chOff x="9870741" y="2303434"/>
                    <a:chExt cx="91440" cy="108777"/>
                  </a:xfrm>
                </p:grpSpPr>
                <p:sp>
                  <p:nvSpPr>
                    <p:cNvPr id="62" name="Rectangle 34">
                      <a:extLst>
                        <a:ext uri="{FF2B5EF4-FFF2-40B4-BE49-F238E27FC236}">
                          <a16:creationId xmlns:a16="http://schemas.microsoft.com/office/drawing/2014/main" id="{D426E349-41D2-49E8-B5B5-B2A9AEA4D78D}"/>
                        </a:ext>
                      </a:extLst>
                    </p:cNvPr>
                    <p:cNvSpPr>
                      <a:spLocks noChangeArrowheads="1"/>
                    </p:cNvSpPr>
                    <p:nvPr/>
                  </p:nvSpPr>
                  <p:spPr bwMode="auto">
                    <a:xfrm>
                      <a:off x="9870741" y="2303434"/>
                      <a:ext cx="91440" cy="18288"/>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63" name="Rectangle 35">
                      <a:extLst>
                        <a:ext uri="{FF2B5EF4-FFF2-40B4-BE49-F238E27FC236}">
                          <a16:creationId xmlns:a16="http://schemas.microsoft.com/office/drawing/2014/main" id="{5EBE7DE0-8365-4A76-991A-3A52B5F32491}"/>
                        </a:ext>
                      </a:extLst>
                    </p:cNvPr>
                    <p:cNvSpPr>
                      <a:spLocks noChangeArrowheads="1"/>
                    </p:cNvSpPr>
                    <p:nvPr/>
                  </p:nvSpPr>
                  <p:spPr bwMode="auto">
                    <a:xfrm>
                      <a:off x="9870741" y="2349473"/>
                      <a:ext cx="91440" cy="18288"/>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64" name="Rectangle 36">
                      <a:extLst>
                        <a:ext uri="{FF2B5EF4-FFF2-40B4-BE49-F238E27FC236}">
                          <a16:creationId xmlns:a16="http://schemas.microsoft.com/office/drawing/2014/main" id="{6ED0CDBF-1AE7-45AE-A3AC-F53C43E7DBA9}"/>
                        </a:ext>
                      </a:extLst>
                    </p:cNvPr>
                    <p:cNvSpPr>
                      <a:spLocks noChangeArrowheads="1"/>
                    </p:cNvSpPr>
                    <p:nvPr/>
                  </p:nvSpPr>
                  <p:spPr bwMode="auto">
                    <a:xfrm>
                      <a:off x="9870741" y="2393923"/>
                      <a:ext cx="91440" cy="18288"/>
                    </a:xfrm>
                    <a:prstGeom prst="rect">
                      <a:avLst/>
                    </a:prstGeom>
                    <a:solidFill>
                      <a:schemeClr val="accent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39" name="Group 138">
                    <a:extLst>
                      <a:ext uri="{FF2B5EF4-FFF2-40B4-BE49-F238E27FC236}">
                        <a16:creationId xmlns:a16="http://schemas.microsoft.com/office/drawing/2014/main" id="{F7353A55-2810-4154-BF04-B5418BC14CA9}"/>
                      </a:ext>
                    </a:extLst>
                  </p:cNvPr>
                  <p:cNvGrpSpPr>
                    <a:grpSpLocks noChangeAspect="1"/>
                  </p:cNvGrpSpPr>
                  <p:nvPr/>
                </p:nvGrpSpPr>
                <p:grpSpPr>
                  <a:xfrm>
                    <a:off x="9653645" y="2266778"/>
                    <a:ext cx="177848" cy="186629"/>
                    <a:chOff x="9649679" y="2284385"/>
                    <a:chExt cx="128588" cy="134937"/>
                  </a:xfrm>
                </p:grpSpPr>
                <p:sp>
                  <p:nvSpPr>
                    <p:cNvPr id="65" name="Freeform 37">
                      <a:extLst>
                        <a:ext uri="{FF2B5EF4-FFF2-40B4-BE49-F238E27FC236}">
                          <a16:creationId xmlns:a16="http://schemas.microsoft.com/office/drawing/2014/main" id="{FC58B07F-6F72-4D6C-B435-524D626C0519}"/>
                        </a:ext>
                      </a:extLst>
                    </p:cNvPr>
                    <p:cNvSpPr>
                      <a:spLocks/>
                    </p:cNvSpPr>
                    <p:nvPr/>
                  </p:nvSpPr>
                  <p:spPr bwMode="auto">
                    <a:xfrm>
                      <a:off x="9649679" y="2351060"/>
                      <a:ext cx="106363" cy="68262"/>
                    </a:xfrm>
                    <a:custGeom>
                      <a:avLst/>
                      <a:gdLst>
                        <a:gd name="T0" fmla="*/ 0 w 46"/>
                        <a:gd name="T1" fmla="*/ 0 h 29"/>
                        <a:gd name="T2" fmla="*/ 28 w 46"/>
                        <a:gd name="T3" fmla="*/ 29 h 29"/>
                        <a:gd name="T4" fmla="*/ 46 w 46"/>
                        <a:gd name="T5" fmla="*/ 23 h 29"/>
                        <a:gd name="T6" fmla="*/ 28 w 46"/>
                        <a:gd name="T7" fmla="*/ 0 h 29"/>
                        <a:gd name="T8" fmla="*/ 0 w 46"/>
                        <a:gd name="T9" fmla="*/ 0 h 29"/>
                      </a:gdLst>
                      <a:ahLst/>
                      <a:cxnLst>
                        <a:cxn ang="0">
                          <a:pos x="T0" y="T1"/>
                        </a:cxn>
                        <a:cxn ang="0">
                          <a:pos x="T2" y="T3"/>
                        </a:cxn>
                        <a:cxn ang="0">
                          <a:pos x="T4" y="T5"/>
                        </a:cxn>
                        <a:cxn ang="0">
                          <a:pos x="T6" y="T7"/>
                        </a:cxn>
                        <a:cxn ang="0">
                          <a:pos x="T8" y="T9"/>
                        </a:cxn>
                      </a:cxnLst>
                      <a:rect l="0" t="0" r="r" b="b"/>
                      <a:pathLst>
                        <a:path w="46" h="29">
                          <a:moveTo>
                            <a:pt x="0" y="0"/>
                          </a:moveTo>
                          <a:cubicBezTo>
                            <a:pt x="0" y="16"/>
                            <a:pt x="12" y="29"/>
                            <a:pt x="28" y="29"/>
                          </a:cubicBezTo>
                          <a:cubicBezTo>
                            <a:pt x="35" y="29"/>
                            <a:pt x="41" y="27"/>
                            <a:pt x="46" y="23"/>
                          </a:cubicBezTo>
                          <a:cubicBezTo>
                            <a:pt x="28" y="0"/>
                            <a:pt x="28" y="0"/>
                            <a:pt x="28" y="0"/>
                          </a:cubicBezTo>
                          <a:lnTo>
                            <a:pt x="0" y="0"/>
                          </a:ln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66" name="Freeform 38">
                      <a:extLst>
                        <a:ext uri="{FF2B5EF4-FFF2-40B4-BE49-F238E27FC236}">
                          <a16:creationId xmlns:a16="http://schemas.microsoft.com/office/drawing/2014/main" id="{9246C9B8-F592-4E03-96DE-B4FCAD0B84CF}"/>
                        </a:ext>
                      </a:extLst>
                    </p:cNvPr>
                    <p:cNvSpPr>
                      <a:spLocks/>
                    </p:cNvSpPr>
                    <p:nvPr/>
                  </p:nvSpPr>
                  <p:spPr bwMode="auto">
                    <a:xfrm>
                      <a:off x="9649679" y="2284385"/>
                      <a:ext cx="106363" cy="66675"/>
                    </a:xfrm>
                    <a:custGeom>
                      <a:avLst/>
                      <a:gdLst>
                        <a:gd name="T0" fmla="*/ 28 w 46"/>
                        <a:gd name="T1" fmla="*/ 29 h 29"/>
                        <a:gd name="T2" fmla="*/ 46 w 46"/>
                        <a:gd name="T3" fmla="*/ 7 h 29"/>
                        <a:gd name="T4" fmla="*/ 28 w 46"/>
                        <a:gd name="T5" fmla="*/ 0 h 29"/>
                        <a:gd name="T6" fmla="*/ 0 w 46"/>
                        <a:gd name="T7" fmla="*/ 29 h 29"/>
                        <a:gd name="T8" fmla="*/ 28 w 46"/>
                        <a:gd name="T9" fmla="*/ 29 h 29"/>
                      </a:gdLst>
                      <a:ahLst/>
                      <a:cxnLst>
                        <a:cxn ang="0">
                          <a:pos x="T0" y="T1"/>
                        </a:cxn>
                        <a:cxn ang="0">
                          <a:pos x="T2" y="T3"/>
                        </a:cxn>
                        <a:cxn ang="0">
                          <a:pos x="T4" y="T5"/>
                        </a:cxn>
                        <a:cxn ang="0">
                          <a:pos x="T6" y="T7"/>
                        </a:cxn>
                        <a:cxn ang="0">
                          <a:pos x="T8" y="T9"/>
                        </a:cxn>
                      </a:cxnLst>
                      <a:rect l="0" t="0" r="r" b="b"/>
                      <a:pathLst>
                        <a:path w="46" h="29">
                          <a:moveTo>
                            <a:pt x="28" y="29"/>
                          </a:moveTo>
                          <a:cubicBezTo>
                            <a:pt x="46" y="7"/>
                            <a:pt x="46" y="7"/>
                            <a:pt x="46" y="7"/>
                          </a:cubicBezTo>
                          <a:cubicBezTo>
                            <a:pt x="41" y="3"/>
                            <a:pt x="35" y="0"/>
                            <a:pt x="28" y="0"/>
                          </a:cubicBezTo>
                          <a:cubicBezTo>
                            <a:pt x="12" y="0"/>
                            <a:pt x="0" y="13"/>
                            <a:pt x="0" y="29"/>
                          </a:cubicBezTo>
                          <a:lnTo>
                            <a:pt x="28" y="29"/>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67" name="Freeform 39">
                      <a:extLst>
                        <a:ext uri="{FF2B5EF4-FFF2-40B4-BE49-F238E27FC236}">
                          <a16:creationId xmlns:a16="http://schemas.microsoft.com/office/drawing/2014/main" id="{56BEB038-9DFF-4811-9509-C0AE1539E988}"/>
                        </a:ext>
                      </a:extLst>
                    </p:cNvPr>
                    <p:cNvSpPr>
                      <a:spLocks/>
                    </p:cNvSpPr>
                    <p:nvPr/>
                  </p:nvSpPr>
                  <p:spPr bwMode="auto">
                    <a:xfrm>
                      <a:off x="9713179" y="2300260"/>
                      <a:ext cx="65088" cy="104775"/>
                    </a:xfrm>
                    <a:custGeom>
                      <a:avLst/>
                      <a:gdLst>
                        <a:gd name="T0" fmla="*/ 18 w 28"/>
                        <a:gd name="T1" fmla="*/ 0 h 45"/>
                        <a:gd name="T2" fmla="*/ 0 w 28"/>
                        <a:gd name="T3" fmla="*/ 22 h 45"/>
                        <a:gd name="T4" fmla="*/ 0 w 28"/>
                        <a:gd name="T5" fmla="*/ 22 h 45"/>
                        <a:gd name="T6" fmla="*/ 18 w 28"/>
                        <a:gd name="T7" fmla="*/ 45 h 45"/>
                        <a:gd name="T8" fmla="*/ 28 w 28"/>
                        <a:gd name="T9" fmla="*/ 22 h 45"/>
                        <a:gd name="T10" fmla="*/ 18 w 28"/>
                        <a:gd name="T11" fmla="*/ 0 h 45"/>
                      </a:gdLst>
                      <a:ahLst/>
                      <a:cxnLst>
                        <a:cxn ang="0">
                          <a:pos x="T0" y="T1"/>
                        </a:cxn>
                        <a:cxn ang="0">
                          <a:pos x="T2" y="T3"/>
                        </a:cxn>
                        <a:cxn ang="0">
                          <a:pos x="T4" y="T5"/>
                        </a:cxn>
                        <a:cxn ang="0">
                          <a:pos x="T6" y="T7"/>
                        </a:cxn>
                        <a:cxn ang="0">
                          <a:pos x="T8" y="T9"/>
                        </a:cxn>
                        <a:cxn ang="0">
                          <a:pos x="T10" y="T11"/>
                        </a:cxn>
                      </a:cxnLst>
                      <a:rect l="0" t="0" r="r" b="b"/>
                      <a:pathLst>
                        <a:path w="28" h="45">
                          <a:moveTo>
                            <a:pt x="18" y="0"/>
                          </a:moveTo>
                          <a:cubicBezTo>
                            <a:pt x="0" y="22"/>
                            <a:pt x="0" y="22"/>
                            <a:pt x="0" y="22"/>
                          </a:cubicBezTo>
                          <a:cubicBezTo>
                            <a:pt x="0" y="22"/>
                            <a:pt x="0" y="22"/>
                            <a:pt x="0" y="22"/>
                          </a:cubicBezTo>
                          <a:cubicBezTo>
                            <a:pt x="18" y="45"/>
                            <a:pt x="18" y="45"/>
                            <a:pt x="18" y="45"/>
                          </a:cubicBezTo>
                          <a:cubicBezTo>
                            <a:pt x="24" y="39"/>
                            <a:pt x="28" y="31"/>
                            <a:pt x="28" y="22"/>
                          </a:cubicBezTo>
                          <a:cubicBezTo>
                            <a:pt x="28" y="13"/>
                            <a:pt x="24" y="5"/>
                            <a:pt x="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grpSp>
              <p:nvGrpSpPr>
                <p:cNvPr id="129" name="Group 4" descr="data">
                  <a:extLst>
                    <a:ext uri="{FF2B5EF4-FFF2-40B4-BE49-F238E27FC236}">
                      <a16:creationId xmlns:a16="http://schemas.microsoft.com/office/drawing/2014/main" id="{5534094B-EEE2-40F0-A798-6BD556271F48}"/>
                    </a:ext>
                  </a:extLst>
                </p:cNvPr>
                <p:cNvGrpSpPr>
                  <a:grpSpLocks noChangeAspect="1"/>
                </p:cNvGrpSpPr>
                <p:nvPr/>
              </p:nvGrpSpPr>
              <p:grpSpPr bwMode="auto">
                <a:xfrm>
                  <a:off x="9666365" y="2478093"/>
                  <a:ext cx="301962" cy="260918"/>
                  <a:chOff x="1048" y="787"/>
                  <a:chExt cx="309" cy="267"/>
                </a:xfrm>
              </p:grpSpPr>
              <p:sp>
                <p:nvSpPr>
                  <p:cNvPr id="130" name="Rectangle 5">
                    <a:extLst>
                      <a:ext uri="{FF2B5EF4-FFF2-40B4-BE49-F238E27FC236}">
                        <a16:creationId xmlns:a16="http://schemas.microsoft.com/office/drawing/2014/main" id="{723B867F-3A4B-43EF-AEA7-65E4997F91AC}"/>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31" name="Rectangle 6">
                    <a:extLst>
                      <a:ext uri="{FF2B5EF4-FFF2-40B4-BE49-F238E27FC236}">
                        <a16:creationId xmlns:a16="http://schemas.microsoft.com/office/drawing/2014/main" id="{704E42D1-F037-42C8-94B1-C96E6E14A5FB}"/>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32" name="Rectangle 7">
                    <a:extLst>
                      <a:ext uri="{FF2B5EF4-FFF2-40B4-BE49-F238E27FC236}">
                        <a16:creationId xmlns:a16="http://schemas.microsoft.com/office/drawing/2014/main" id="{3DBD37A6-D0FF-4ECC-A96E-FF16D8ADCF6A}"/>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33" name="Rectangle 8">
                    <a:extLst>
                      <a:ext uri="{FF2B5EF4-FFF2-40B4-BE49-F238E27FC236}">
                        <a16:creationId xmlns:a16="http://schemas.microsoft.com/office/drawing/2014/main" id="{572C1422-F49E-45FD-ABE6-CA2C9F0A3924}"/>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34" name="Freeform 9">
                    <a:extLst>
                      <a:ext uri="{FF2B5EF4-FFF2-40B4-BE49-F238E27FC236}">
                        <a16:creationId xmlns:a16="http://schemas.microsoft.com/office/drawing/2014/main" id="{AEDDC4DE-7736-465E-813F-25F134D868D3}"/>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grpSp>
        </p:grpSp>
        <p:grpSp>
          <p:nvGrpSpPr>
            <p:cNvPr id="137" name="Group 136">
              <a:extLst>
                <a:ext uri="{FF2B5EF4-FFF2-40B4-BE49-F238E27FC236}">
                  <a16:creationId xmlns:a16="http://schemas.microsoft.com/office/drawing/2014/main" id="{EE4FA81F-C99D-4AE4-8E89-26B748BE46C7}"/>
                </a:ext>
              </a:extLst>
            </p:cNvPr>
            <p:cNvGrpSpPr>
              <a:grpSpLocks noChangeAspect="1"/>
            </p:cNvGrpSpPr>
            <p:nvPr/>
          </p:nvGrpSpPr>
          <p:grpSpPr>
            <a:xfrm>
              <a:off x="7738949" y="2592941"/>
              <a:ext cx="504356" cy="625236"/>
              <a:chOff x="6886821" y="2073226"/>
              <a:chExt cx="709596" cy="879666"/>
            </a:xfrm>
          </p:grpSpPr>
          <p:sp>
            <p:nvSpPr>
              <p:cNvPr id="165" name="Freeform: Shape 164">
                <a:extLst>
                  <a:ext uri="{FF2B5EF4-FFF2-40B4-BE49-F238E27FC236}">
                    <a16:creationId xmlns:a16="http://schemas.microsoft.com/office/drawing/2014/main" id="{2DF18EED-AFDA-425A-BF10-CE39424D2EBC}"/>
                  </a:ext>
                </a:extLst>
              </p:cNvPr>
              <p:cNvSpPr/>
              <p:nvPr/>
            </p:nvSpPr>
            <p:spPr>
              <a:xfrm>
                <a:off x="7112289" y="2929169"/>
                <a:ext cx="23728" cy="23723"/>
              </a:xfrm>
              <a:custGeom>
                <a:avLst/>
                <a:gdLst>
                  <a:gd name="connsiteX0" fmla="*/ 0 w 23728"/>
                  <a:gd name="connsiteY0" fmla="*/ 0 h 23723"/>
                  <a:gd name="connsiteX1" fmla="*/ 23728 w 23728"/>
                  <a:gd name="connsiteY1" fmla="*/ 23723 h 23723"/>
                  <a:gd name="connsiteX2" fmla="*/ 0 w 23728"/>
                  <a:gd name="connsiteY2" fmla="*/ 23723 h 23723"/>
                  <a:gd name="connsiteX3" fmla="*/ 0 w 23728"/>
                  <a:gd name="connsiteY3" fmla="*/ 0 h 23723"/>
                </a:gdLst>
                <a:ahLst/>
                <a:cxnLst>
                  <a:cxn ang="0">
                    <a:pos x="connsiteX0" y="connsiteY0"/>
                  </a:cxn>
                  <a:cxn ang="0">
                    <a:pos x="connsiteX1" y="connsiteY1"/>
                  </a:cxn>
                  <a:cxn ang="0">
                    <a:pos x="connsiteX2" y="connsiteY2"/>
                  </a:cxn>
                  <a:cxn ang="0">
                    <a:pos x="connsiteX3" y="connsiteY3"/>
                  </a:cxn>
                </a:cxnLst>
                <a:rect l="l" t="t" r="r" b="b"/>
                <a:pathLst>
                  <a:path w="23728" h="23723">
                    <a:moveTo>
                      <a:pt x="0" y="0"/>
                    </a:moveTo>
                    <a:lnTo>
                      <a:pt x="23728" y="23723"/>
                    </a:lnTo>
                    <a:lnTo>
                      <a:pt x="0" y="23723"/>
                    </a:lnTo>
                    <a:lnTo>
                      <a:pt x="0" y="0"/>
                    </a:lnTo>
                    <a:close/>
                  </a:path>
                </a:pathLst>
              </a:custGeom>
              <a:solidFill>
                <a:schemeClr val="bg2"/>
              </a:solidFill>
              <a:ln w="3928" cap="flat">
                <a:noFill/>
                <a:prstDash val="solid"/>
                <a:miter/>
              </a:ln>
            </p:spPr>
            <p:txBody>
              <a:bodyPr wrap="square" rtlCol="0" anchor="ctr">
                <a:noAutofit/>
              </a:bodyPr>
              <a:lstStyle/>
              <a:p>
                <a:pPr defTabSz="932597">
                  <a:defRPr/>
                </a:pPr>
                <a:endParaRPr lang="en-US" sz="1836">
                  <a:solidFill>
                    <a:srgbClr val="FFFFFF"/>
                  </a:solidFill>
                  <a:latin typeface="Segoe UI"/>
                </a:endParaRPr>
              </a:p>
            </p:txBody>
          </p:sp>
          <p:sp>
            <p:nvSpPr>
              <p:cNvPr id="188" name="Freeform: Shape 187">
                <a:extLst>
                  <a:ext uri="{FF2B5EF4-FFF2-40B4-BE49-F238E27FC236}">
                    <a16:creationId xmlns:a16="http://schemas.microsoft.com/office/drawing/2014/main" id="{FF16F508-9739-49C0-B7E7-C34A24461F75}"/>
                  </a:ext>
                </a:extLst>
              </p:cNvPr>
              <p:cNvSpPr/>
              <p:nvPr/>
            </p:nvSpPr>
            <p:spPr>
              <a:xfrm>
                <a:off x="7313082" y="2393944"/>
                <a:ext cx="98774" cy="214182"/>
              </a:xfrm>
              <a:custGeom>
                <a:avLst/>
                <a:gdLst>
                  <a:gd name="connsiteX0" fmla="*/ 90701 w 117201"/>
                  <a:gd name="connsiteY0" fmla="*/ 42246 h 254138"/>
                  <a:gd name="connsiteX1" fmla="*/ 107875 w 117201"/>
                  <a:gd name="connsiteY1" fmla="*/ 67719 h 254138"/>
                  <a:gd name="connsiteX2" fmla="*/ 117201 w 117201"/>
                  <a:gd name="connsiteY2" fmla="*/ 113911 h 254138"/>
                  <a:gd name="connsiteX3" fmla="*/ 117201 w 117201"/>
                  <a:gd name="connsiteY3" fmla="*/ 153136 h 254138"/>
                  <a:gd name="connsiteX4" fmla="*/ 117201 w 117201"/>
                  <a:gd name="connsiteY4" fmla="*/ 153137 h 254138"/>
                  <a:gd name="connsiteX5" fmla="*/ 117201 w 117201"/>
                  <a:gd name="connsiteY5" fmla="*/ 254138 h 254138"/>
                  <a:gd name="connsiteX6" fmla="*/ 102805 w 117201"/>
                  <a:gd name="connsiteY6" fmla="*/ 254138 h 254138"/>
                  <a:gd name="connsiteX7" fmla="*/ 79077 w 117201"/>
                  <a:gd name="connsiteY7" fmla="*/ 230415 h 254138"/>
                  <a:gd name="connsiteX8" fmla="*/ 79078 w 117201"/>
                  <a:gd name="connsiteY8" fmla="*/ 115020 h 254138"/>
                  <a:gd name="connsiteX9" fmla="*/ 79078 w 117201"/>
                  <a:gd name="connsiteY9" fmla="*/ 113779 h 254138"/>
                  <a:gd name="connsiteX10" fmla="*/ 72748 w 117201"/>
                  <a:gd name="connsiteY10" fmla="*/ 82426 h 254138"/>
                  <a:gd name="connsiteX11" fmla="*/ 70688 w 117201"/>
                  <a:gd name="connsiteY11" fmla="*/ 79371 h 254138"/>
                  <a:gd name="connsiteX12" fmla="*/ 22111 w 117201"/>
                  <a:gd name="connsiteY12" fmla="*/ 0 h 254138"/>
                  <a:gd name="connsiteX13" fmla="*/ 44722 w 117201"/>
                  <a:gd name="connsiteY13" fmla="*/ 4565 h 254138"/>
                  <a:gd name="connsiteX14" fmla="*/ 82443 w 117201"/>
                  <a:gd name="connsiteY14" fmla="*/ 29997 h 254138"/>
                  <a:gd name="connsiteX15" fmla="*/ 90701 w 117201"/>
                  <a:gd name="connsiteY15" fmla="*/ 42245 h 254138"/>
                  <a:gd name="connsiteX16" fmla="*/ 70688 w 117201"/>
                  <a:gd name="connsiteY16" fmla="*/ 79370 h 254138"/>
                  <a:gd name="connsiteX17" fmla="*/ 55486 w 117201"/>
                  <a:gd name="connsiteY17" fmla="*/ 56823 h 254138"/>
                  <a:gd name="connsiteX18" fmla="*/ 29884 w 117201"/>
                  <a:gd name="connsiteY18" fmla="*/ 39561 h 254138"/>
                  <a:gd name="connsiteX19" fmla="*/ 0 w 117201"/>
                  <a:gd name="connsiteY19" fmla="*/ 33528 h 254138"/>
                  <a:gd name="connsiteX20" fmla="*/ 21667 w 117201"/>
                  <a:gd name="connsiteY20" fmla="*/ 1429 h 25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7201" h="254138">
                    <a:moveTo>
                      <a:pt x="90701" y="42246"/>
                    </a:moveTo>
                    <a:lnTo>
                      <a:pt x="107875" y="67719"/>
                    </a:lnTo>
                    <a:cubicBezTo>
                      <a:pt x="113881" y="81917"/>
                      <a:pt x="117201" y="97526"/>
                      <a:pt x="117201" y="113911"/>
                    </a:cubicBezTo>
                    <a:lnTo>
                      <a:pt x="117201" y="153136"/>
                    </a:lnTo>
                    <a:lnTo>
                      <a:pt x="117201" y="153137"/>
                    </a:lnTo>
                    <a:lnTo>
                      <a:pt x="117201" y="254138"/>
                    </a:lnTo>
                    <a:lnTo>
                      <a:pt x="102805" y="254138"/>
                    </a:lnTo>
                    <a:lnTo>
                      <a:pt x="79077" y="230415"/>
                    </a:lnTo>
                    <a:lnTo>
                      <a:pt x="79078" y="115020"/>
                    </a:lnTo>
                    <a:lnTo>
                      <a:pt x="79078" y="113779"/>
                    </a:lnTo>
                    <a:cubicBezTo>
                      <a:pt x="79078" y="102658"/>
                      <a:pt x="76824" y="92063"/>
                      <a:pt x="72748" y="82426"/>
                    </a:cubicBezTo>
                    <a:lnTo>
                      <a:pt x="70688" y="79371"/>
                    </a:lnTo>
                    <a:close/>
                    <a:moveTo>
                      <a:pt x="22111" y="0"/>
                    </a:moveTo>
                    <a:lnTo>
                      <a:pt x="44722" y="4565"/>
                    </a:lnTo>
                    <a:cubicBezTo>
                      <a:pt x="58920" y="10570"/>
                      <a:pt x="71706" y="19260"/>
                      <a:pt x="82443" y="29997"/>
                    </a:cubicBezTo>
                    <a:lnTo>
                      <a:pt x="90701" y="42245"/>
                    </a:lnTo>
                    <a:lnTo>
                      <a:pt x="70688" y="79370"/>
                    </a:lnTo>
                    <a:lnTo>
                      <a:pt x="55486" y="56823"/>
                    </a:lnTo>
                    <a:cubicBezTo>
                      <a:pt x="48199" y="49535"/>
                      <a:pt x="39520" y="43637"/>
                      <a:pt x="29884" y="39561"/>
                    </a:cubicBezTo>
                    <a:lnTo>
                      <a:pt x="0" y="33528"/>
                    </a:lnTo>
                    <a:lnTo>
                      <a:pt x="21667" y="1429"/>
                    </a:lnTo>
                    <a:close/>
                  </a:path>
                </a:pathLst>
              </a:custGeom>
              <a:solidFill>
                <a:schemeClr val="accent1"/>
              </a:solidFill>
              <a:ln w="3928" cap="flat">
                <a:noFill/>
                <a:prstDash val="solid"/>
                <a:miter/>
              </a:ln>
            </p:spPr>
            <p:txBody>
              <a:bodyPr wrap="square" rtlCol="0" anchor="ctr">
                <a:noAutofit/>
              </a:bodyPr>
              <a:lstStyle/>
              <a:p>
                <a:pPr defTabSz="932597">
                  <a:defRPr/>
                </a:pPr>
                <a:endParaRPr lang="en-US" sz="1836">
                  <a:solidFill>
                    <a:srgbClr val="FFFFFF"/>
                  </a:solidFill>
                  <a:latin typeface="Segoe UI"/>
                </a:endParaRPr>
              </a:p>
            </p:txBody>
          </p:sp>
          <p:grpSp>
            <p:nvGrpSpPr>
              <p:cNvPr id="122" name="Group 121">
                <a:extLst>
                  <a:ext uri="{FF2B5EF4-FFF2-40B4-BE49-F238E27FC236}">
                    <a16:creationId xmlns:a16="http://schemas.microsoft.com/office/drawing/2014/main" id="{9291BBE9-3327-4157-B948-2EC5085E8271}"/>
                  </a:ext>
                </a:extLst>
              </p:cNvPr>
              <p:cNvGrpSpPr/>
              <p:nvPr/>
            </p:nvGrpSpPr>
            <p:grpSpPr>
              <a:xfrm>
                <a:off x="7134606" y="2576792"/>
                <a:ext cx="404525" cy="293580"/>
                <a:chOff x="7186534" y="2671190"/>
                <a:chExt cx="377750" cy="274148"/>
              </a:xfrm>
            </p:grpSpPr>
            <p:sp>
              <p:nvSpPr>
                <p:cNvPr id="147" name="Freeform: Shape 146">
                  <a:extLst>
                    <a:ext uri="{FF2B5EF4-FFF2-40B4-BE49-F238E27FC236}">
                      <a16:creationId xmlns:a16="http://schemas.microsoft.com/office/drawing/2014/main" id="{FEEC6ADC-9D8C-4FA6-B4CE-330E65BEC834}"/>
                    </a:ext>
                  </a:extLst>
                </p:cNvPr>
                <p:cNvSpPr/>
                <p:nvPr/>
              </p:nvSpPr>
              <p:spPr>
                <a:xfrm>
                  <a:off x="7186534" y="2671190"/>
                  <a:ext cx="377750" cy="274148"/>
                </a:xfrm>
                <a:custGeom>
                  <a:avLst/>
                  <a:gdLst>
                    <a:gd name="connsiteX0" fmla="*/ 0 w 423580"/>
                    <a:gd name="connsiteY0" fmla="*/ 0 h 307408"/>
                    <a:gd name="connsiteX1" fmla="*/ 423580 w 423580"/>
                    <a:gd name="connsiteY1" fmla="*/ 0 h 307408"/>
                    <a:gd name="connsiteX2" fmla="*/ 423580 w 423580"/>
                    <a:gd name="connsiteY2" fmla="*/ 307408 h 307408"/>
                    <a:gd name="connsiteX3" fmla="*/ 0 w 423580"/>
                    <a:gd name="connsiteY3" fmla="*/ 307408 h 307408"/>
                  </a:gdLst>
                  <a:ahLst/>
                  <a:cxnLst>
                    <a:cxn ang="0">
                      <a:pos x="connsiteX0" y="connsiteY0"/>
                    </a:cxn>
                    <a:cxn ang="0">
                      <a:pos x="connsiteX1" y="connsiteY1"/>
                    </a:cxn>
                    <a:cxn ang="0">
                      <a:pos x="connsiteX2" y="connsiteY2"/>
                    </a:cxn>
                    <a:cxn ang="0">
                      <a:pos x="connsiteX3" y="connsiteY3"/>
                    </a:cxn>
                  </a:cxnLst>
                  <a:rect l="l" t="t" r="r" b="b"/>
                  <a:pathLst>
                    <a:path w="423580" h="307408">
                      <a:moveTo>
                        <a:pt x="0" y="0"/>
                      </a:moveTo>
                      <a:lnTo>
                        <a:pt x="423580" y="0"/>
                      </a:lnTo>
                      <a:lnTo>
                        <a:pt x="423580" y="307408"/>
                      </a:lnTo>
                      <a:lnTo>
                        <a:pt x="0" y="307408"/>
                      </a:lnTo>
                      <a:close/>
                    </a:path>
                  </a:pathLst>
                </a:custGeom>
                <a:solidFill>
                  <a:srgbClr val="0078D4"/>
                </a:solidFill>
                <a:ln w="5401" cap="flat">
                  <a:noFill/>
                  <a:prstDash val="solid"/>
                  <a:miter/>
                </a:ln>
              </p:spPr>
              <p:txBody>
                <a:bodyPr rtlCol="0" anchor="ctr"/>
                <a:lstStyle/>
                <a:p>
                  <a:pPr defTabSz="932597">
                    <a:defRPr/>
                  </a:pPr>
                  <a:endParaRPr lang="en-US" sz="1836">
                    <a:solidFill>
                      <a:srgbClr val="FFFFFF"/>
                    </a:solidFill>
                    <a:latin typeface="Segoe UI"/>
                  </a:endParaRPr>
                </a:p>
              </p:txBody>
            </p:sp>
            <p:sp>
              <p:nvSpPr>
                <p:cNvPr id="140" name="Freeform: Shape 139">
                  <a:extLst>
                    <a:ext uri="{FF2B5EF4-FFF2-40B4-BE49-F238E27FC236}">
                      <a16:creationId xmlns:a16="http://schemas.microsoft.com/office/drawing/2014/main" id="{CD509D66-4B56-4404-8408-AA244262E993}"/>
                    </a:ext>
                  </a:extLst>
                </p:cNvPr>
                <p:cNvSpPr/>
                <p:nvPr/>
              </p:nvSpPr>
              <p:spPr>
                <a:xfrm>
                  <a:off x="7324952" y="2745369"/>
                  <a:ext cx="83049" cy="138757"/>
                </a:xfrm>
                <a:custGeom>
                  <a:avLst/>
                  <a:gdLst>
                    <a:gd name="connsiteX0" fmla="*/ 48467 w 97749"/>
                    <a:gd name="connsiteY0" fmla="*/ 0 h 163318"/>
                    <a:gd name="connsiteX1" fmla="*/ 49689 w 97749"/>
                    <a:gd name="connsiteY1" fmla="*/ 0 h 163318"/>
                    <a:gd name="connsiteX2" fmla="*/ 97749 w 97749"/>
                    <a:gd name="connsiteY2" fmla="*/ 48467 h 163318"/>
                    <a:gd name="connsiteX3" fmla="*/ 97749 w 97749"/>
                    <a:gd name="connsiteY3" fmla="*/ 49689 h 163318"/>
                    <a:gd name="connsiteX4" fmla="*/ 83596 w 97749"/>
                    <a:gd name="connsiteY4" fmla="*/ 83647 h 163318"/>
                    <a:gd name="connsiteX5" fmla="*/ 73312 w 97749"/>
                    <a:gd name="connsiteY5" fmla="*/ 87873 h 163318"/>
                    <a:gd name="connsiteX6" fmla="*/ 73312 w 97749"/>
                    <a:gd name="connsiteY6" fmla="*/ 139288 h 163318"/>
                    <a:gd name="connsiteX7" fmla="*/ 48874 w 97749"/>
                    <a:gd name="connsiteY7" fmla="*/ 163318 h 163318"/>
                    <a:gd name="connsiteX8" fmla="*/ 24437 w 97749"/>
                    <a:gd name="connsiteY8" fmla="*/ 138881 h 163318"/>
                    <a:gd name="connsiteX9" fmla="*/ 24437 w 97749"/>
                    <a:gd name="connsiteY9" fmla="*/ 87903 h 163318"/>
                    <a:gd name="connsiteX10" fmla="*/ 14102 w 97749"/>
                    <a:gd name="connsiteY10" fmla="*/ 83596 h 163318"/>
                    <a:gd name="connsiteX11" fmla="*/ 0 w 97749"/>
                    <a:gd name="connsiteY11" fmla="*/ 49282 h 163318"/>
                    <a:gd name="connsiteX12" fmla="*/ 0 w 97749"/>
                    <a:gd name="connsiteY12" fmla="*/ 48060 h 163318"/>
                    <a:gd name="connsiteX13" fmla="*/ 48467 w 97749"/>
                    <a:gd name="connsiteY13" fmla="*/ 0 h 1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749" h="163318">
                      <a:moveTo>
                        <a:pt x="48467" y="0"/>
                      </a:moveTo>
                      <a:lnTo>
                        <a:pt x="49689" y="0"/>
                      </a:lnTo>
                      <a:cubicBezTo>
                        <a:pt x="76163" y="0"/>
                        <a:pt x="97749" y="21586"/>
                        <a:pt x="97749" y="48467"/>
                      </a:cubicBezTo>
                      <a:lnTo>
                        <a:pt x="97749" y="49689"/>
                      </a:lnTo>
                      <a:cubicBezTo>
                        <a:pt x="97749" y="62926"/>
                        <a:pt x="92353" y="74941"/>
                        <a:pt x="83596" y="83647"/>
                      </a:cubicBezTo>
                      <a:lnTo>
                        <a:pt x="73312" y="87873"/>
                      </a:lnTo>
                      <a:lnTo>
                        <a:pt x="73312" y="139288"/>
                      </a:lnTo>
                      <a:cubicBezTo>
                        <a:pt x="73312" y="152728"/>
                        <a:pt x="62315" y="163318"/>
                        <a:pt x="48874" y="163318"/>
                      </a:cubicBezTo>
                      <a:cubicBezTo>
                        <a:pt x="35027" y="163318"/>
                        <a:pt x="24437" y="152321"/>
                        <a:pt x="24437" y="138881"/>
                      </a:cubicBezTo>
                      <a:lnTo>
                        <a:pt x="24437" y="87903"/>
                      </a:lnTo>
                      <a:lnTo>
                        <a:pt x="14102" y="83596"/>
                      </a:lnTo>
                      <a:cubicBezTo>
                        <a:pt x="5396" y="74839"/>
                        <a:pt x="0" y="62723"/>
                        <a:pt x="0" y="49282"/>
                      </a:cubicBezTo>
                      <a:lnTo>
                        <a:pt x="0" y="48060"/>
                      </a:lnTo>
                      <a:cubicBezTo>
                        <a:pt x="0" y="21586"/>
                        <a:pt x="21586" y="0"/>
                        <a:pt x="48467" y="0"/>
                      </a:cubicBezTo>
                      <a:close/>
                    </a:path>
                  </a:pathLst>
                </a:custGeom>
                <a:solidFill>
                  <a:srgbClr val="50E6FF"/>
                </a:solidFill>
                <a:ln w="5401"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191" name="Freeform: Shape 190">
                <a:extLst>
                  <a:ext uri="{FF2B5EF4-FFF2-40B4-BE49-F238E27FC236}">
                    <a16:creationId xmlns:a16="http://schemas.microsoft.com/office/drawing/2014/main" id="{C6681B3B-F6C4-49F7-9EEA-7B9CB85A2E2A}"/>
                  </a:ext>
                </a:extLst>
              </p:cNvPr>
              <p:cNvSpPr/>
              <p:nvPr/>
            </p:nvSpPr>
            <p:spPr bwMode="auto">
              <a:xfrm>
                <a:off x="6990926" y="2258929"/>
                <a:ext cx="296798" cy="138307"/>
              </a:xfrm>
              <a:custGeom>
                <a:avLst/>
                <a:gdLst>
                  <a:gd name="connsiteX0" fmla="*/ 148967 w 352167"/>
                  <a:gd name="connsiteY0" fmla="*/ 0 h 164108"/>
                  <a:gd name="connsiteX1" fmla="*/ 148967 w 352167"/>
                  <a:gd name="connsiteY1" fmla="*/ 110522 h 164108"/>
                  <a:gd name="connsiteX2" fmla="*/ 193623 w 352167"/>
                  <a:gd name="connsiteY2" fmla="*/ 65867 h 164108"/>
                  <a:gd name="connsiteX3" fmla="*/ 218183 w 352167"/>
                  <a:gd name="connsiteY3" fmla="*/ 90427 h 164108"/>
                  <a:gd name="connsiteX4" fmla="*/ 236045 w 352167"/>
                  <a:gd name="connsiteY4" fmla="*/ 72565 h 164108"/>
                  <a:gd name="connsiteX5" fmla="*/ 288826 w 352167"/>
                  <a:gd name="connsiteY5" fmla="*/ 72565 h 164108"/>
                  <a:gd name="connsiteX6" fmla="*/ 296611 w 352167"/>
                  <a:gd name="connsiteY6" fmla="*/ 53769 h 164108"/>
                  <a:gd name="connsiteX7" fmla="*/ 319623 w 352167"/>
                  <a:gd name="connsiteY7" fmla="*/ 44237 h 164108"/>
                  <a:gd name="connsiteX8" fmla="*/ 352167 w 352167"/>
                  <a:gd name="connsiteY8" fmla="*/ 76781 h 164108"/>
                  <a:gd name="connsiteX9" fmla="*/ 319623 w 352167"/>
                  <a:gd name="connsiteY9" fmla="*/ 109325 h 164108"/>
                  <a:gd name="connsiteX10" fmla="*/ 296611 w 352167"/>
                  <a:gd name="connsiteY10" fmla="*/ 99793 h 164108"/>
                  <a:gd name="connsiteX11" fmla="*/ 294581 w 352167"/>
                  <a:gd name="connsiteY11" fmla="*/ 94893 h 164108"/>
                  <a:gd name="connsiteX12" fmla="*/ 244976 w 352167"/>
                  <a:gd name="connsiteY12" fmla="*/ 94893 h 164108"/>
                  <a:gd name="connsiteX13" fmla="*/ 218183 w 352167"/>
                  <a:gd name="connsiteY13" fmla="*/ 121686 h 164108"/>
                  <a:gd name="connsiteX14" fmla="*/ 193623 w 352167"/>
                  <a:gd name="connsiteY14" fmla="*/ 97125 h 164108"/>
                  <a:gd name="connsiteX15" fmla="*/ 126640 w 352167"/>
                  <a:gd name="connsiteY15" fmla="*/ 164108 h 164108"/>
                  <a:gd name="connsiteX16" fmla="*/ 126640 w 352167"/>
                  <a:gd name="connsiteY16" fmla="*/ 53586 h 164108"/>
                  <a:gd name="connsiteX17" fmla="*/ 87567 w 352167"/>
                  <a:gd name="connsiteY17" fmla="*/ 92660 h 164108"/>
                  <a:gd name="connsiteX18" fmla="*/ 58511 w 352167"/>
                  <a:gd name="connsiteY18" fmla="*/ 92660 h 164108"/>
                  <a:gd name="connsiteX19" fmla="*/ 55556 w 352167"/>
                  <a:gd name="connsiteY19" fmla="*/ 99793 h 164108"/>
                  <a:gd name="connsiteX20" fmla="*/ 32544 w 352167"/>
                  <a:gd name="connsiteY20" fmla="*/ 109325 h 164108"/>
                  <a:gd name="connsiteX21" fmla="*/ 0 w 352167"/>
                  <a:gd name="connsiteY21" fmla="*/ 76781 h 164108"/>
                  <a:gd name="connsiteX22" fmla="*/ 32544 w 352167"/>
                  <a:gd name="connsiteY22" fmla="*/ 44237 h 164108"/>
                  <a:gd name="connsiteX23" fmla="*/ 55556 w 352167"/>
                  <a:gd name="connsiteY23" fmla="*/ 53769 h 164108"/>
                  <a:gd name="connsiteX24" fmla="*/ 62417 w 352167"/>
                  <a:gd name="connsiteY24" fmla="*/ 70332 h 164108"/>
                  <a:gd name="connsiteX25" fmla="*/ 78635 w 352167"/>
                  <a:gd name="connsiteY25" fmla="*/ 70332 h 16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2167" h="164108">
                    <a:moveTo>
                      <a:pt x="148967" y="0"/>
                    </a:moveTo>
                    <a:lnTo>
                      <a:pt x="148967" y="110522"/>
                    </a:lnTo>
                    <a:lnTo>
                      <a:pt x="193623" y="65867"/>
                    </a:lnTo>
                    <a:lnTo>
                      <a:pt x="218183" y="90427"/>
                    </a:lnTo>
                    <a:lnTo>
                      <a:pt x="236045" y="72565"/>
                    </a:lnTo>
                    <a:lnTo>
                      <a:pt x="288826" y="72565"/>
                    </a:lnTo>
                    <a:lnTo>
                      <a:pt x="296611" y="53769"/>
                    </a:lnTo>
                    <a:cubicBezTo>
                      <a:pt x="302500" y="47880"/>
                      <a:pt x="310636" y="44237"/>
                      <a:pt x="319623" y="44237"/>
                    </a:cubicBezTo>
                    <a:cubicBezTo>
                      <a:pt x="337597" y="44237"/>
                      <a:pt x="352167" y="58807"/>
                      <a:pt x="352167" y="76781"/>
                    </a:cubicBezTo>
                    <a:cubicBezTo>
                      <a:pt x="352167" y="94755"/>
                      <a:pt x="337597" y="109325"/>
                      <a:pt x="319623" y="109325"/>
                    </a:cubicBezTo>
                    <a:cubicBezTo>
                      <a:pt x="310636" y="109325"/>
                      <a:pt x="302500" y="105683"/>
                      <a:pt x="296611" y="99793"/>
                    </a:cubicBezTo>
                    <a:lnTo>
                      <a:pt x="294581" y="94893"/>
                    </a:lnTo>
                    <a:lnTo>
                      <a:pt x="244976" y="94893"/>
                    </a:lnTo>
                    <a:lnTo>
                      <a:pt x="218183" y="121686"/>
                    </a:lnTo>
                    <a:lnTo>
                      <a:pt x="193623" y="97125"/>
                    </a:lnTo>
                    <a:lnTo>
                      <a:pt x="126640" y="164108"/>
                    </a:lnTo>
                    <a:lnTo>
                      <a:pt x="126640" y="53586"/>
                    </a:lnTo>
                    <a:lnTo>
                      <a:pt x="87567" y="92660"/>
                    </a:lnTo>
                    <a:lnTo>
                      <a:pt x="58511" y="92660"/>
                    </a:lnTo>
                    <a:lnTo>
                      <a:pt x="55556" y="99793"/>
                    </a:lnTo>
                    <a:cubicBezTo>
                      <a:pt x="49667" y="105683"/>
                      <a:pt x="41531" y="109325"/>
                      <a:pt x="32544" y="109325"/>
                    </a:cubicBezTo>
                    <a:cubicBezTo>
                      <a:pt x="14570" y="109325"/>
                      <a:pt x="0" y="94755"/>
                      <a:pt x="0" y="76781"/>
                    </a:cubicBezTo>
                    <a:cubicBezTo>
                      <a:pt x="0" y="58807"/>
                      <a:pt x="14570" y="44237"/>
                      <a:pt x="32544" y="44237"/>
                    </a:cubicBezTo>
                    <a:cubicBezTo>
                      <a:pt x="41531" y="44237"/>
                      <a:pt x="49667" y="47880"/>
                      <a:pt x="55556" y="53769"/>
                    </a:cubicBezTo>
                    <a:lnTo>
                      <a:pt x="62417" y="70332"/>
                    </a:lnTo>
                    <a:lnTo>
                      <a:pt x="78635" y="703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Top Corners Rounded 134">
                <a:extLst>
                  <a:ext uri="{FF2B5EF4-FFF2-40B4-BE49-F238E27FC236}">
                    <a16:creationId xmlns:a16="http://schemas.microsoft.com/office/drawing/2014/main" id="{86DB2AEC-431C-4DF4-8A27-050B311A056F}"/>
                  </a:ext>
                </a:extLst>
              </p:cNvPr>
              <p:cNvSpPr/>
              <p:nvPr/>
            </p:nvSpPr>
            <p:spPr bwMode="auto">
              <a:xfrm rot="7719465">
                <a:off x="7387377" y="2401516"/>
                <a:ext cx="83251" cy="334829"/>
              </a:xfrm>
              <a:prstGeom prst="round2SameRect">
                <a:avLst>
                  <a:gd name="adj1" fmla="val 50000"/>
                  <a:gd name="adj2" fmla="val 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Circle: Hollow 135">
                <a:extLst>
                  <a:ext uri="{FF2B5EF4-FFF2-40B4-BE49-F238E27FC236}">
                    <a16:creationId xmlns:a16="http://schemas.microsoft.com/office/drawing/2014/main" id="{C3E5C3A5-9A5C-4AF7-9446-49CF1730E44D}"/>
                  </a:ext>
                </a:extLst>
              </p:cNvPr>
              <p:cNvSpPr/>
              <p:nvPr/>
            </p:nvSpPr>
            <p:spPr bwMode="auto">
              <a:xfrm>
                <a:off x="6886821" y="2073226"/>
                <a:ext cx="488516" cy="488516"/>
              </a:xfrm>
              <a:prstGeom prst="donut">
                <a:avLst>
                  <a:gd name="adj" fmla="val 8617"/>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Freeform: Shape 186">
                <a:extLst>
                  <a:ext uri="{FF2B5EF4-FFF2-40B4-BE49-F238E27FC236}">
                    <a16:creationId xmlns:a16="http://schemas.microsoft.com/office/drawing/2014/main" id="{09CD4D09-68BB-4E31-AEC6-3ED1D5C7F2F5}"/>
                  </a:ext>
                </a:extLst>
              </p:cNvPr>
              <p:cNvSpPr/>
              <p:nvPr/>
            </p:nvSpPr>
            <p:spPr>
              <a:xfrm>
                <a:off x="7204814" y="2386239"/>
                <a:ext cx="119887" cy="218194"/>
              </a:xfrm>
              <a:custGeom>
                <a:avLst/>
                <a:gdLst>
                  <a:gd name="connsiteX0" fmla="*/ 118671 w 142252"/>
                  <a:gd name="connsiteY0" fmla="*/ 0 h 258899"/>
                  <a:gd name="connsiteX1" fmla="*/ 142252 w 142252"/>
                  <a:gd name="connsiteY1" fmla="*/ 4761 h 258899"/>
                  <a:gd name="connsiteX2" fmla="*/ 141808 w 142252"/>
                  <a:gd name="connsiteY2" fmla="*/ 6190 h 258899"/>
                  <a:gd name="connsiteX3" fmla="*/ 120141 w 142252"/>
                  <a:gd name="connsiteY3" fmla="*/ 38289 h 258899"/>
                  <a:gd name="connsiteX4" fmla="*/ 118672 w 142252"/>
                  <a:gd name="connsiteY4" fmla="*/ 37992 h 258899"/>
                  <a:gd name="connsiteX5" fmla="*/ 44455 w 142252"/>
                  <a:gd name="connsiteY5" fmla="*/ 87186 h 258899"/>
                  <a:gd name="connsiteX6" fmla="*/ 39708 w 142252"/>
                  <a:gd name="connsiteY6" fmla="*/ 110698 h 258899"/>
                  <a:gd name="connsiteX7" fmla="*/ 38125 w 142252"/>
                  <a:gd name="connsiteY7" fmla="*/ 118539 h 258899"/>
                  <a:gd name="connsiteX8" fmla="*/ 38125 w 142252"/>
                  <a:gd name="connsiteY8" fmla="*/ 201480 h 258899"/>
                  <a:gd name="connsiteX9" fmla="*/ 38125 w 142252"/>
                  <a:gd name="connsiteY9" fmla="*/ 258899 h 258899"/>
                  <a:gd name="connsiteX10" fmla="*/ 0 w 142252"/>
                  <a:gd name="connsiteY10" fmla="*/ 258899 h 258899"/>
                  <a:gd name="connsiteX11" fmla="*/ 0 w 142252"/>
                  <a:gd name="connsiteY11" fmla="*/ 210911 h 258899"/>
                  <a:gd name="connsiteX12" fmla="*/ 0 w 142252"/>
                  <a:gd name="connsiteY12" fmla="*/ 125823 h 258899"/>
                  <a:gd name="connsiteX13" fmla="*/ 0 w 142252"/>
                  <a:gd name="connsiteY13" fmla="*/ 118671 h 258899"/>
                  <a:gd name="connsiteX14" fmla="*/ 118671 w 142252"/>
                  <a:gd name="connsiteY14" fmla="*/ 0 h 25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252" h="258899">
                    <a:moveTo>
                      <a:pt x="118671" y="0"/>
                    </a:moveTo>
                    <a:lnTo>
                      <a:pt x="142252" y="4761"/>
                    </a:lnTo>
                    <a:lnTo>
                      <a:pt x="141808" y="6190"/>
                    </a:lnTo>
                    <a:lnTo>
                      <a:pt x="120141" y="38289"/>
                    </a:lnTo>
                    <a:lnTo>
                      <a:pt x="118672" y="37992"/>
                    </a:lnTo>
                    <a:cubicBezTo>
                      <a:pt x="85308" y="37992"/>
                      <a:pt x="56683" y="58277"/>
                      <a:pt x="44455" y="87186"/>
                    </a:cubicBezTo>
                    <a:lnTo>
                      <a:pt x="39708" y="110698"/>
                    </a:lnTo>
                    <a:lnTo>
                      <a:pt x="38125" y="118539"/>
                    </a:lnTo>
                    <a:lnTo>
                      <a:pt x="38125" y="201480"/>
                    </a:lnTo>
                    <a:lnTo>
                      <a:pt x="38125" y="258899"/>
                    </a:lnTo>
                    <a:lnTo>
                      <a:pt x="0" y="258899"/>
                    </a:lnTo>
                    <a:lnTo>
                      <a:pt x="0" y="210911"/>
                    </a:lnTo>
                    <a:lnTo>
                      <a:pt x="0" y="125823"/>
                    </a:lnTo>
                    <a:lnTo>
                      <a:pt x="0" y="118671"/>
                    </a:lnTo>
                    <a:cubicBezTo>
                      <a:pt x="0" y="53131"/>
                      <a:pt x="53131" y="0"/>
                      <a:pt x="118671" y="0"/>
                    </a:cubicBezTo>
                    <a:close/>
                  </a:path>
                </a:pathLst>
              </a:custGeom>
              <a:solidFill>
                <a:schemeClr val="accent1"/>
              </a:solidFill>
              <a:ln w="3928" cap="flat">
                <a:noFill/>
                <a:prstDash val="solid"/>
                <a:miter/>
              </a:ln>
            </p:spPr>
            <p:txBody>
              <a:bodyPr wrap="square" rtlCol="0" anchor="ctr">
                <a:noAutofit/>
              </a:bodyPr>
              <a:lstStyle/>
              <a:p>
                <a:pPr defTabSz="932597">
                  <a:defRPr/>
                </a:pPr>
                <a:endParaRPr lang="en-US" sz="1836">
                  <a:solidFill>
                    <a:srgbClr val="FFFFFF"/>
                  </a:solidFill>
                  <a:latin typeface="Segoe UI"/>
                </a:endParaRPr>
              </a:p>
            </p:txBody>
          </p:sp>
        </p:grpSp>
        <p:pic>
          <p:nvPicPr>
            <p:cNvPr id="1042" name="Picture 18" descr="See the source image">
              <a:extLst>
                <a:ext uri="{FF2B5EF4-FFF2-40B4-BE49-F238E27FC236}">
                  <a16:creationId xmlns:a16="http://schemas.microsoft.com/office/drawing/2014/main" id="{060CA65D-B302-4516-80D3-CA287289AF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978" b="13486"/>
            <a:stretch/>
          </p:blipFill>
          <p:spPr bwMode="auto">
            <a:xfrm>
              <a:off x="3920626" y="2689234"/>
              <a:ext cx="557325" cy="432650"/>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ECD9D7F8-F934-4EBE-B947-3BF71C7B4389}"/>
                </a:ext>
              </a:extLst>
            </p:cNvPr>
            <p:cNvGrpSpPr>
              <a:grpSpLocks noChangeAspect="1"/>
            </p:cNvGrpSpPr>
            <p:nvPr/>
          </p:nvGrpSpPr>
          <p:grpSpPr>
            <a:xfrm>
              <a:off x="1729328" y="2818893"/>
              <a:ext cx="1165009" cy="173333"/>
              <a:chOff x="1572440" y="2207532"/>
              <a:chExt cx="1010930" cy="150409"/>
            </a:xfrm>
          </p:grpSpPr>
          <p:sp>
            <p:nvSpPr>
              <p:cNvPr id="200" name="Freeform: Shape 199">
                <a:extLst>
                  <a:ext uri="{FF2B5EF4-FFF2-40B4-BE49-F238E27FC236}">
                    <a16:creationId xmlns:a16="http://schemas.microsoft.com/office/drawing/2014/main" id="{E1F83B6C-C50B-4F81-B6B4-E7CDE06F0B7C}"/>
                  </a:ext>
                </a:extLst>
              </p:cNvPr>
              <p:cNvSpPr/>
              <p:nvPr/>
            </p:nvSpPr>
            <p:spPr bwMode="auto">
              <a:xfrm>
                <a:off x="1572440" y="2207937"/>
                <a:ext cx="201168" cy="142760"/>
              </a:xfrm>
              <a:custGeom>
                <a:avLst/>
                <a:gdLst>
                  <a:gd name="connsiteX0" fmla="*/ 77724 w 201168"/>
                  <a:gd name="connsiteY0" fmla="*/ 115328 h 142760"/>
                  <a:gd name="connsiteX1" fmla="*/ 187452 w 201168"/>
                  <a:gd name="connsiteY1" fmla="*/ 115328 h 142760"/>
                  <a:gd name="connsiteX2" fmla="*/ 201168 w 201168"/>
                  <a:gd name="connsiteY2" fmla="*/ 129044 h 142760"/>
                  <a:gd name="connsiteX3" fmla="*/ 187452 w 201168"/>
                  <a:gd name="connsiteY3" fmla="*/ 142760 h 142760"/>
                  <a:gd name="connsiteX4" fmla="*/ 77724 w 201168"/>
                  <a:gd name="connsiteY4" fmla="*/ 142760 h 142760"/>
                  <a:gd name="connsiteX5" fmla="*/ 64008 w 201168"/>
                  <a:gd name="connsiteY5" fmla="*/ 129044 h 142760"/>
                  <a:gd name="connsiteX6" fmla="*/ 77724 w 201168"/>
                  <a:gd name="connsiteY6" fmla="*/ 115328 h 142760"/>
                  <a:gd name="connsiteX7" fmla="*/ 13716 w 201168"/>
                  <a:gd name="connsiteY7" fmla="*/ 60390 h 142760"/>
                  <a:gd name="connsiteX8" fmla="*/ 187452 w 201168"/>
                  <a:gd name="connsiteY8" fmla="*/ 60390 h 142760"/>
                  <a:gd name="connsiteX9" fmla="*/ 201168 w 201168"/>
                  <a:gd name="connsiteY9" fmla="*/ 74106 h 142760"/>
                  <a:gd name="connsiteX10" fmla="*/ 187452 w 201168"/>
                  <a:gd name="connsiteY10" fmla="*/ 87822 h 142760"/>
                  <a:gd name="connsiteX11" fmla="*/ 13716 w 201168"/>
                  <a:gd name="connsiteY11" fmla="*/ 87822 h 142760"/>
                  <a:gd name="connsiteX12" fmla="*/ 0 w 201168"/>
                  <a:gd name="connsiteY12" fmla="*/ 74106 h 142760"/>
                  <a:gd name="connsiteX13" fmla="*/ 13716 w 201168"/>
                  <a:gd name="connsiteY13" fmla="*/ 60390 h 142760"/>
                  <a:gd name="connsiteX14" fmla="*/ 123444 w 201168"/>
                  <a:gd name="connsiteY14" fmla="*/ 0 h 142760"/>
                  <a:gd name="connsiteX15" fmla="*/ 187452 w 201168"/>
                  <a:gd name="connsiteY15" fmla="*/ 0 h 142760"/>
                  <a:gd name="connsiteX16" fmla="*/ 201168 w 201168"/>
                  <a:gd name="connsiteY16" fmla="*/ 13716 h 142760"/>
                  <a:gd name="connsiteX17" fmla="*/ 187452 w 201168"/>
                  <a:gd name="connsiteY17" fmla="*/ 27432 h 142760"/>
                  <a:gd name="connsiteX18" fmla="*/ 123444 w 201168"/>
                  <a:gd name="connsiteY18" fmla="*/ 27432 h 142760"/>
                  <a:gd name="connsiteX19" fmla="*/ 109728 w 201168"/>
                  <a:gd name="connsiteY19" fmla="*/ 13716 h 142760"/>
                  <a:gd name="connsiteX20" fmla="*/ 123444 w 201168"/>
                  <a:gd name="connsiteY20" fmla="*/ 0 h 14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1168" h="142760">
                    <a:moveTo>
                      <a:pt x="77724" y="115328"/>
                    </a:moveTo>
                    <a:lnTo>
                      <a:pt x="187452" y="115328"/>
                    </a:lnTo>
                    <a:cubicBezTo>
                      <a:pt x="195027" y="115328"/>
                      <a:pt x="201168" y="121469"/>
                      <a:pt x="201168" y="129044"/>
                    </a:cubicBezTo>
                    <a:cubicBezTo>
                      <a:pt x="201168" y="136619"/>
                      <a:pt x="195027" y="142760"/>
                      <a:pt x="187452" y="142760"/>
                    </a:cubicBezTo>
                    <a:lnTo>
                      <a:pt x="77724" y="142760"/>
                    </a:lnTo>
                    <a:cubicBezTo>
                      <a:pt x="70149" y="142760"/>
                      <a:pt x="64008" y="136619"/>
                      <a:pt x="64008" y="129044"/>
                    </a:cubicBezTo>
                    <a:cubicBezTo>
                      <a:pt x="64008" y="121469"/>
                      <a:pt x="70149" y="115328"/>
                      <a:pt x="77724" y="115328"/>
                    </a:cubicBezTo>
                    <a:close/>
                    <a:moveTo>
                      <a:pt x="13716" y="60390"/>
                    </a:moveTo>
                    <a:lnTo>
                      <a:pt x="187452" y="60390"/>
                    </a:lnTo>
                    <a:cubicBezTo>
                      <a:pt x="195027" y="60390"/>
                      <a:pt x="201168" y="66531"/>
                      <a:pt x="201168" y="74106"/>
                    </a:cubicBezTo>
                    <a:cubicBezTo>
                      <a:pt x="201168" y="81681"/>
                      <a:pt x="195027" y="87822"/>
                      <a:pt x="187452" y="87822"/>
                    </a:cubicBezTo>
                    <a:lnTo>
                      <a:pt x="13716" y="87822"/>
                    </a:lnTo>
                    <a:cubicBezTo>
                      <a:pt x="6141" y="87822"/>
                      <a:pt x="0" y="81681"/>
                      <a:pt x="0" y="74106"/>
                    </a:cubicBezTo>
                    <a:cubicBezTo>
                      <a:pt x="0" y="66531"/>
                      <a:pt x="6141" y="60390"/>
                      <a:pt x="13716" y="60390"/>
                    </a:cubicBezTo>
                    <a:close/>
                    <a:moveTo>
                      <a:pt x="123444" y="0"/>
                    </a:moveTo>
                    <a:lnTo>
                      <a:pt x="187452" y="0"/>
                    </a:lnTo>
                    <a:cubicBezTo>
                      <a:pt x="195027" y="0"/>
                      <a:pt x="201168" y="6141"/>
                      <a:pt x="201168" y="13716"/>
                    </a:cubicBezTo>
                    <a:cubicBezTo>
                      <a:pt x="201168" y="21291"/>
                      <a:pt x="195027" y="27432"/>
                      <a:pt x="187452" y="27432"/>
                    </a:cubicBezTo>
                    <a:lnTo>
                      <a:pt x="123444" y="27432"/>
                    </a:lnTo>
                    <a:cubicBezTo>
                      <a:pt x="115869" y="27432"/>
                      <a:pt x="109728" y="21291"/>
                      <a:pt x="109728" y="13716"/>
                    </a:cubicBezTo>
                    <a:cubicBezTo>
                      <a:pt x="109728" y="6141"/>
                      <a:pt x="115869" y="0"/>
                      <a:pt x="12344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02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6873A5E8-6208-4454-B3C1-0BFC729E3CE9}"/>
                  </a:ext>
                </a:extLst>
              </p:cNvPr>
              <p:cNvSpPr/>
              <p:nvPr/>
            </p:nvSpPr>
            <p:spPr bwMode="auto">
              <a:xfrm>
                <a:off x="1839610" y="2207532"/>
                <a:ext cx="743760" cy="150409"/>
              </a:xfrm>
              <a:custGeom>
                <a:avLst/>
                <a:gdLst/>
                <a:ahLst/>
                <a:cxnLst/>
                <a:rect l="l" t="t" r="r" b="b"/>
                <a:pathLst>
                  <a:path w="743760" h="150409">
                    <a:moveTo>
                      <a:pt x="528601" y="98938"/>
                    </a:moveTo>
                    <a:lnTo>
                      <a:pt x="507602" y="101868"/>
                    </a:lnTo>
                    <a:cubicBezTo>
                      <a:pt x="501091" y="102714"/>
                      <a:pt x="496191" y="104293"/>
                      <a:pt x="492903" y="106605"/>
                    </a:cubicBezTo>
                    <a:cubicBezTo>
                      <a:pt x="489615" y="108916"/>
                      <a:pt x="487971" y="112970"/>
                      <a:pt x="487971" y="118765"/>
                    </a:cubicBezTo>
                    <a:cubicBezTo>
                      <a:pt x="487971" y="122997"/>
                      <a:pt x="489485" y="126464"/>
                      <a:pt x="492512" y="129166"/>
                    </a:cubicBezTo>
                    <a:cubicBezTo>
                      <a:pt x="495540" y="131868"/>
                      <a:pt x="499593" y="133220"/>
                      <a:pt x="504672" y="133220"/>
                    </a:cubicBezTo>
                    <a:cubicBezTo>
                      <a:pt x="511574" y="133220"/>
                      <a:pt x="517287" y="130794"/>
                      <a:pt x="521813" y="125943"/>
                    </a:cubicBezTo>
                    <a:cubicBezTo>
                      <a:pt x="526338" y="121092"/>
                      <a:pt x="528601" y="114988"/>
                      <a:pt x="528601" y="107630"/>
                    </a:cubicBezTo>
                    <a:close/>
                    <a:moveTo>
                      <a:pt x="147601" y="98938"/>
                    </a:moveTo>
                    <a:lnTo>
                      <a:pt x="126602" y="101868"/>
                    </a:lnTo>
                    <a:cubicBezTo>
                      <a:pt x="120091" y="102714"/>
                      <a:pt x="115191" y="104293"/>
                      <a:pt x="111903" y="106605"/>
                    </a:cubicBezTo>
                    <a:cubicBezTo>
                      <a:pt x="108615" y="108916"/>
                      <a:pt x="106971" y="112970"/>
                      <a:pt x="106971" y="118765"/>
                    </a:cubicBezTo>
                    <a:cubicBezTo>
                      <a:pt x="106971" y="122997"/>
                      <a:pt x="108484" y="126464"/>
                      <a:pt x="111512" y="129166"/>
                    </a:cubicBezTo>
                    <a:cubicBezTo>
                      <a:pt x="114540" y="131868"/>
                      <a:pt x="118593" y="133220"/>
                      <a:pt x="123672" y="133220"/>
                    </a:cubicBezTo>
                    <a:cubicBezTo>
                      <a:pt x="130574" y="133220"/>
                      <a:pt x="136287" y="130794"/>
                      <a:pt x="140813" y="125943"/>
                    </a:cubicBezTo>
                    <a:cubicBezTo>
                      <a:pt x="145338" y="121092"/>
                      <a:pt x="147601" y="114988"/>
                      <a:pt x="147601" y="107630"/>
                    </a:cubicBezTo>
                    <a:close/>
                    <a:moveTo>
                      <a:pt x="410348" y="62410"/>
                    </a:moveTo>
                    <a:cubicBezTo>
                      <a:pt x="403836" y="62410"/>
                      <a:pt x="398318" y="64786"/>
                      <a:pt x="393793" y="69540"/>
                    </a:cubicBezTo>
                    <a:cubicBezTo>
                      <a:pt x="389267" y="74293"/>
                      <a:pt x="386484" y="80511"/>
                      <a:pt x="385442" y="88194"/>
                    </a:cubicBezTo>
                    <a:lnTo>
                      <a:pt x="431737" y="88194"/>
                    </a:lnTo>
                    <a:cubicBezTo>
                      <a:pt x="431672" y="80055"/>
                      <a:pt x="429751" y="73723"/>
                      <a:pt x="425974" y="69198"/>
                    </a:cubicBezTo>
                    <a:cubicBezTo>
                      <a:pt x="422198" y="64673"/>
                      <a:pt x="416989" y="62410"/>
                      <a:pt x="410348" y="62410"/>
                    </a:cubicBezTo>
                    <a:close/>
                    <a:moveTo>
                      <a:pt x="197486" y="48053"/>
                    </a:moveTo>
                    <a:lnTo>
                      <a:pt x="220145" y="48053"/>
                    </a:lnTo>
                    <a:lnTo>
                      <a:pt x="220145" y="148065"/>
                    </a:lnTo>
                    <a:lnTo>
                      <a:pt x="197486" y="148065"/>
                    </a:lnTo>
                    <a:close/>
                    <a:moveTo>
                      <a:pt x="627125" y="46295"/>
                    </a:moveTo>
                    <a:cubicBezTo>
                      <a:pt x="631227" y="46295"/>
                      <a:pt x="634352" y="46913"/>
                      <a:pt x="636501" y="48150"/>
                    </a:cubicBezTo>
                    <a:lnTo>
                      <a:pt x="636501" y="69637"/>
                    </a:lnTo>
                    <a:cubicBezTo>
                      <a:pt x="633766" y="67489"/>
                      <a:pt x="629827" y="66414"/>
                      <a:pt x="624683" y="66414"/>
                    </a:cubicBezTo>
                    <a:cubicBezTo>
                      <a:pt x="617977" y="66414"/>
                      <a:pt x="612377" y="69442"/>
                      <a:pt x="607884" y="75497"/>
                    </a:cubicBezTo>
                    <a:cubicBezTo>
                      <a:pt x="603392" y="81553"/>
                      <a:pt x="601145" y="89790"/>
                      <a:pt x="601145" y="100208"/>
                    </a:cubicBezTo>
                    <a:lnTo>
                      <a:pt x="601145" y="148065"/>
                    </a:lnTo>
                    <a:lnTo>
                      <a:pt x="578486" y="148065"/>
                    </a:lnTo>
                    <a:lnTo>
                      <a:pt x="578486" y="48053"/>
                    </a:lnTo>
                    <a:lnTo>
                      <a:pt x="601145" y="48053"/>
                    </a:lnTo>
                    <a:lnTo>
                      <a:pt x="601145" y="68661"/>
                    </a:lnTo>
                    <a:lnTo>
                      <a:pt x="601536" y="68661"/>
                    </a:lnTo>
                    <a:cubicBezTo>
                      <a:pt x="603750" y="61629"/>
                      <a:pt x="607152" y="56143"/>
                      <a:pt x="611742" y="52204"/>
                    </a:cubicBezTo>
                    <a:cubicBezTo>
                      <a:pt x="616333" y="48264"/>
                      <a:pt x="621460" y="46295"/>
                      <a:pt x="627125" y="46295"/>
                    </a:cubicBezTo>
                    <a:close/>
                    <a:moveTo>
                      <a:pt x="293750" y="46295"/>
                    </a:moveTo>
                    <a:cubicBezTo>
                      <a:pt x="297852" y="46295"/>
                      <a:pt x="300977" y="46913"/>
                      <a:pt x="303126" y="48150"/>
                    </a:cubicBezTo>
                    <a:lnTo>
                      <a:pt x="303126" y="69637"/>
                    </a:lnTo>
                    <a:cubicBezTo>
                      <a:pt x="300391" y="67489"/>
                      <a:pt x="296452" y="66414"/>
                      <a:pt x="291308" y="66414"/>
                    </a:cubicBezTo>
                    <a:cubicBezTo>
                      <a:pt x="284602" y="66414"/>
                      <a:pt x="279002" y="69442"/>
                      <a:pt x="274509" y="75497"/>
                    </a:cubicBezTo>
                    <a:cubicBezTo>
                      <a:pt x="270017" y="81553"/>
                      <a:pt x="267770" y="89790"/>
                      <a:pt x="267770" y="100208"/>
                    </a:cubicBezTo>
                    <a:lnTo>
                      <a:pt x="267770" y="148065"/>
                    </a:lnTo>
                    <a:lnTo>
                      <a:pt x="245111" y="148065"/>
                    </a:lnTo>
                    <a:lnTo>
                      <a:pt x="245111" y="48053"/>
                    </a:lnTo>
                    <a:lnTo>
                      <a:pt x="267770" y="48053"/>
                    </a:lnTo>
                    <a:lnTo>
                      <a:pt x="267770" y="68661"/>
                    </a:lnTo>
                    <a:lnTo>
                      <a:pt x="268161" y="68661"/>
                    </a:lnTo>
                    <a:cubicBezTo>
                      <a:pt x="270375" y="61629"/>
                      <a:pt x="273777" y="56143"/>
                      <a:pt x="278367" y="52204"/>
                    </a:cubicBezTo>
                    <a:cubicBezTo>
                      <a:pt x="282958" y="48264"/>
                      <a:pt x="288085" y="46295"/>
                      <a:pt x="293750" y="46295"/>
                    </a:cubicBezTo>
                    <a:close/>
                    <a:moveTo>
                      <a:pt x="710259" y="45709"/>
                    </a:moveTo>
                    <a:cubicBezTo>
                      <a:pt x="721133" y="45709"/>
                      <a:pt x="729435" y="49241"/>
                      <a:pt x="735165" y="56306"/>
                    </a:cubicBezTo>
                    <a:cubicBezTo>
                      <a:pt x="740895" y="63370"/>
                      <a:pt x="743760" y="73577"/>
                      <a:pt x="743760" y="86925"/>
                    </a:cubicBezTo>
                    <a:lnTo>
                      <a:pt x="743760" y="148065"/>
                    </a:lnTo>
                    <a:lnTo>
                      <a:pt x="721101" y="148065"/>
                    </a:lnTo>
                    <a:lnTo>
                      <a:pt x="721101" y="91710"/>
                    </a:lnTo>
                    <a:cubicBezTo>
                      <a:pt x="721101" y="73023"/>
                      <a:pt x="714492" y="63680"/>
                      <a:pt x="701274" y="63680"/>
                    </a:cubicBezTo>
                    <a:cubicBezTo>
                      <a:pt x="694372" y="63680"/>
                      <a:pt x="688675" y="66268"/>
                      <a:pt x="684182" y="71444"/>
                    </a:cubicBezTo>
                    <a:cubicBezTo>
                      <a:pt x="679689" y="76621"/>
                      <a:pt x="677443" y="83148"/>
                      <a:pt x="677443" y="91027"/>
                    </a:cubicBezTo>
                    <a:lnTo>
                      <a:pt x="677443" y="148065"/>
                    </a:lnTo>
                    <a:lnTo>
                      <a:pt x="654686" y="148065"/>
                    </a:lnTo>
                    <a:lnTo>
                      <a:pt x="654686" y="48053"/>
                    </a:lnTo>
                    <a:lnTo>
                      <a:pt x="677443" y="48053"/>
                    </a:lnTo>
                    <a:lnTo>
                      <a:pt x="677443" y="64656"/>
                    </a:lnTo>
                    <a:lnTo>
                      <a:pt x="677833" y="64656"/>
                    </a:lnTo>
                    <a:cubicBezTo>
                      <a:pt x="685321" y="52024"/>
                      <a:pt x="696130" y="45709"/>
                      <a:pt x="710259" y="45709"/>
                    </a:cubicBezTo>
                    <a:close/>
                    <a:moveTo>
                      <a:pt x="512583" y="45709"/>
                    </a:moveTo>
                    <a:cubicBezTo>
                      <a:pt x="537847" y="45709"/>
                      <a:pt x="550479" y="58145"/>
                      <a:pt x="550479" y="83018"/>
                    </a:cubicBezTo>
                    <a:lnTo>
                      <a:pt x="550479" y="148065"/>
                    </a:lnTo>
                    <a:lnTo>
                      <a:pt x="528503" y="148065"/>
                    </a:lnTo>
                    <a:lnTo>
                      <a:pt x="528503" y="132438"/>
                    </a:lnTo>
                    <a:lnTo>
                      <a:pt x="528112" y="132438"/>
                    </a:lnTo>
                    <a:cubicBezTo>
                      <a:pt x="521211" y="144419"/>
                      <a:pt x="511086" y="150409"/>
                      <a:pt x="497738" y="150409"/>
                    </a:cubicBezTo>
                    <a:cubicBezTo>
                      <a:pt x="487906" y="150409"/>
                      <a:pt x="480206" y="147740"/>
                      <a:pt x="474639" y="142400"/>
                    </a:cubicBezTo>
                    <a:cubicBezTo>
                      <a:pt x="469072" y="137061"/>
                      <a:pt x="466288" y="129996"/>
                      <a:pt x="466288" y="121206"/>
                    </a:cubicBezTo>
                    <a:cubicBezTo>
                      <a:pt x="466288" y="102324"/>
                      <a:pt x="477162" y="91320"/>
                      <a:pt x="498910" y="88194"/>
                    </a:cubicBezTo>
                    <a:lnTo>
                      <a:pt x="528601" y="83995"/>
                    </a:lnTo>
                    <a:cubicBezTo>
                      <a:pt x="528601" y="69735"/>
                      <a:pt x="521829" y="62605"/>
                      <a:pt x="508286" y="62605"/>
                    </a:cubicBezTo>
                    <a:cubicBezTo>
                      <a:pt x="496370" y="62605"/>
                      <a:pt x="485627" y="66707"/>
                      <a:pt x="476055" y="74911"/>
                    </a:cubicBezTo>
                    <a:lnTo>
                      <a:pt x="476055" y="55085"/>
                    </a:lnTo>
                    <a:cubicBezTo>
                      <a:pt x="486603" y="48834"/>
                      <a:pt x="498779" y="45709"/>
                      <a:pt x="512583" y="45709"/>
                    </a:cubicBezTo>
                    <a:close/>
                    <a:moveTo>
                      <a:pt x="410641" y="45709"/>
                    </a:moveTo>
                    <a:cubicBezTo>
                      <a:pt x="424314" y="45709"/>
                      <a:pt x="434895" y="50104"/>
                      <a:pt x="442383" y="58894"/>
                    </a:cubicBezTo>
                    <a:cubicBezTo>
                      <a:pt x="449871" y="67684"/>
                      <a:pt x="453615" y="79893"/>
                      <a:pt x="453615" y="95520"/>
                    </a:cubicBezTo>
                    <a:lnTo>
                      <a:pt x="453615" y="104212"/>
                    </a:lnTo>
                    <a:lnTo>
                      <a:pt x="385442" y="104212"/>
                    </a:lnTo>
                    <a:cubicBezTo>
                      <a:pt x="385703" y="113458"/>
                      <a:pt x="388551" y="120588"/>
                      <a:pt x="393988" y="125601"/>
                    </a:cubicBezTo>
                    <a:cubicBezTo>
                      <a:pt x="399425" y="130615"/>
                      <a:pt x="406897" y="133122"/>
                      <a:pt x="416403" y="133122"/>
                    </a:cubicBezTo>
                    <a:cubicBezTo>
                      <a:pt x="427081" y="133122"/>
                      <a:pt x="436881" y="129931"/>
                      <a:pt x="445801" y="123550"/>
                    </a:cubicBezTo>
                    <a:lnTo>
                      <a:pt x="445801" y="141814"/>
                    </a:lnTo>
                    <a:cubicBezTo>
                      <a:pt x="436685" y="147544"/>
                      <a:pt x="424640" y="150409"/>
                      <a:pt x="409664" y="150409"/>
                    </a:cubicBezTo>
                    <a:cubicBezTo>
                      <a:pt x="394948" y="150409"/>
                      <a:pt x="383407" y="145868"/>
                      <a:pt x="375040" y="136784"/>
                    </a:cubicBezTo>
                    <a:cubicBezTo>
                      <a:pt x="366673" y="127701"/>
                      <a:pt x="362490" y="114923"/>
                      <a:pt x="362490" y="98450"/>
                    </a:cubicBezTo>
                    <a:cubicBezTo>
                      <a:pt x="362490" y="82888"/>
                      <a:pt x="367097" y="70207"/>
                      <a:pt x="376310" y="60408"/>
                    </a:cubicBezTo>
                    <a:cubicBezTo>
                      <a:pt x="385523" y="50608"/>
                      <a:pt x="396967" y="45709"/>
                      <a:pt x="410641" y="45709"/>
                    </a:cubicBezTo>
                    <a:close/>
                    <a:moveTo>
                      <a:pt x="131583" y="45709"/>
                    </a:moveTo>
                    <a:cubicBezTo>
                      <a:pt x="156847" y="45709"/>
                      <a:pt x="169478" y="58145"/>
                      <a:pt x="169478" y="83018"/>
                    </a:cubicBezTo>
                    <a:lnTo>
                      <a:pt x="169478" y="148065"/>
                    </a:lnTo>
                    <a:lnTo>
                      <a:pt x="147503" y="148065"/>
                    </a:lnTo>
                    <a:lnTo>
                      <a:pt x="147503" y="132438"/>
                    </a:lnTo>
                    <a:lnTo>
                      <a:pt x="147112" y="132438"/>
                    </a:lnTo>
                    <a:cubicBezTo>
                      <a:pt x="140210" y="144419"/>
                      <a:pt x="130085" y="150409"/>
                      <a:pt x="116737" y="150409"/>
                    </a:cubicBezTo>
                    <a:cubicBezTo>
                      <a:pt x="106906" y="150409"/>
                      <a:pt x="99206" y="147740"/>
                      <a:pt x="93639" y="142400"/>
                    </a:cubicBezTo>
                    <a:cubicBezTo>
                      <a:pt x="88072" y="137061"/>
                      <a:pt x="85288" y="129996"/>
                      <a:pt x="85288" y="121206"/>
                    </a:cubicBezTo>
                    <a:cubicBezTo>
                      <a:pt x="85288" y="102324"/>
                      <a:pt x="96162" y="91320"/>
                      <a:pt x="117909" y="88194"/>
                    </a:cubicBezTo>
                    <a:lnTo>
                      <a:pt x="147601" y="83995"/>
                    </a:lnTo>
                    <a:cubicBezTo>
                      <a:pt x="147601" y="69735"/>
                      <a:pt x="140829" y="62605"/>
                      <a:pt x="127286" y="62605"/>
                    </a:cubicBezTo>
                    <a:cubicBezTo>
                      <a:pt x="115370" y="62605"/>
                      <a:pt x="104627" y="66707"/>
                      <a:pt x="95055" y="74911"/>
                    </a:cubicBezTo>
                    <a:lnTo>
                      <a:pt x="95055" y="55085"/>
                    </a:lnTo>
                    <a:cubicBezTo>
                      <a:pt x="105603" y="48834"/>
                      <a:pt x="117779" y="45709"/>
                      <a:pt x="131583" y="45709"/>
                    </a:cubicBezTo>
                    <a:close/>
                    <a:moveTo>
                      <a:pt x="0" y="8009"/>
                    </a:moveTo>
                    <a:lnTo>
                      <a:pt x="75596" y="8009"/>
                    </a:lnTo>
                    <a:lnTo>
                      <a:pt x="75596" y="27738"/>
                    </a:lnTo>
                    <a:lnTo>
                      <a:pt x="23245" y="27738"/>
                    </a:lnTo>
                    <a:lnTo>
                      <a:pt x="23245" y="69833"/>
                    </a:lnTo>
                    <a:lnTo>
                      <a:pt x="71494" y="69833"/>
                    </a:lnTo>
                    <a:lnTo>
                      <a:pt x="71494" y="89464"/>
                    </a:lnTo>
                    <a:lnTo>
                      <a:pt x="23245" y="89464"/>
                    </a:lnTo>
                    <a:lnTo>
                      <a:pt x="23245" y="148065"/>
                    </a:lnTo>
                    <a:lnTo>
                      <a:pt x="0" y="148065"/>
                    </a:lnTo>
                    <a:close/>
                    <a:moveTo>
                      <a:pt x="208913" y="1269"/>
                    </a:moveTo>
                    <a:cubicBezTo>
                      <a:pt x="212755" y="1269"/>
                      <a:pt x="216010" y="2507"/>
                      <a:pt x="218680" y="4981"/>
                    </a:cubicBezTo>
                    <a:cubicBezTo>
                      <a:pt x="221350" y="7455"/>
                      <a:pt x="222684" y="10548"/>
                      <a:pt x="222684" y="14259"/>
                    </a:cubicBezTo>
                    <a:cubicBezTo>
                      <a:pt x="222684" y="17775"/>
                      <a:pt x="221350" y="20787"/>
                      <a:pt x="218680" y="23294"/>
                    </a:cubicBezTo>
                    <a:cubicBezTo>
                      <a:pt x="216010" y="25800"/>
                      <a:pt x="212755" y="27054"/>
                      <a:pt x="208913" y="27054"/>
                    </a:cubicBezTo>
                    <a:cubicBezTo>
                      <a:pt x="205202" y="27054"/>
                      <a:pt x="202028" y="25849"/>
                      <a:pt x="199391" y="23440"/>
                    </a:cubicBezTo>
                    <a:cubicBezTo>
                      <a:pt x="196754" y="21031"/>
                      <a:pt x="195435" y="17971"/>
                      <a:pt x="195435" y="14259"/>
                    </a:cubicBezTo>
                    <a:cubicBezTo>
                      <a:pt x="195435" y="10548"/>
                      <a:pt x="196754" y="7455"/>
                      <a:pt x="199391" y="4981"/>
                    </a:cubicBezTo>
                    <a:cubicBezTo>
                      <a:pt x="202028" y="2507"/>
                      <a:pt x="205202" y="1269"/>
                      <a:pt x="208913" y="1269"/>
                    </a:cubicBezTo>
                    <a:close/>
                    <a:moveTo>
                      <a:pt x="321311" y="0"/>
                    </a:moveTo>
                    <a:lnTo>
                      <a:pt x="344068" y="0"/>
                    </a:lnTo>
                    <a:lnTo>
                      <a:pt x="344068" y="148065"/>
                    </a:lnTo>
                    <a:lnTo>
                      <a:pt x="321311" y="14806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20D3895-BA7A-43D8-AFF1-FFB3175C3BAE}"/>
                </a:ext>
              </a:extLst>
            </p:cNvPr>
            <p:cNvGrpSpPr/>
            <p:nvPr/>
          </p:nvGrpSpPr>
          <p:grpSpPr>
            <a:xfrm>
              <a:off x="5823823" y="2616625"/>
              <a:ext cx="542769" cy="577868"/>
              <a:chOff x="5670719" y="2154929"/>
              <a:chExt cx="583752" cy="621502"/>
            </a:xfrm>
          </p:grpSpPr>
          <p:grpSp>
            <p:nvGrpSpPr>
              <p:cNvPr id="103" name="Group 102">
                <a:extLst>
                  <a:ext uri="{FF2B5EF4-FFF2-40B4-BE49-F238E27FC236}">
                    <a16:creationId xmlns:a16="http://schemas.microsoft.com/office/drawing/2014/main" id="{05E0C407-0C99-45EE-AF38-928654CE0E43}"/>
                  </a:ext>
                </a:extLst>
              </p:cNvPr>
              <p:cNvGrpSpPr/>
              <p:nvPr/>
            </p:nvGrpSpPr>
            <p:grpSpPr>
              <a:xfrm>
                <a:off x="5670719" y="2154929"/>
                <a:ext cx="583752" cy="621502"/>
                <a:chOff x="8256933" y="1327164"/>
                <a:chExt cx="583752" cy="621502"/>
              </a:xfrm>
            </p:grpSpPr>
            <p:sp>
              <p:nvSpPr>
                <p:cNvPr id="104" name="Shield_EA18" title="Icon of a shield">
                  <a:extLst>
                    <a:ext uri="{FF2B5EF4-FFF2-40B4-BE49-F238E27FC236}">
                      <a16:creationId xmlns:a16="http://schemas.microsoft.com/office/drawing/2014/main" id="{7005A790-BA28-4CD8-AE82-B543F514F79F}"/>
                    </a:ext>
                  </a:extLst>
                </p:cNvPr>
                <p:cNvSpPr>
                  <a:spLocks noChangeAspect="1"/>
                </p:cNvSpPr>
                <p:nvPr/>
              </p:nvSpPr>
              <p:spPr bwMode="auto">
                <a:xfrm>
                  <a:off x="8256933" y="1327164"/>
                  <a:ext cx="583752" cy="62150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15875" cap="sq">
                  <a:noFill/>
                  <a:prstDash val="solid"/>
                  <a:miter lim="800000"/>
                  <a:headEnd/>
                  <a:tailEnd/>
                </a:ln>
              </p:spPr>
              <p:txBody>
                <a:bodyPr vert="horz" wrap="square" lIns="93247" tIns="46623" rIns="93247" bIns="46623" numCol="1" anchor="t" anchorCtr="0" compatLnSpc="1">
                  <a:prstTxWarp prst="textNoShape">
                    <a:avLst/>
                  </a:prstTxWarp>
                </a:bodyPr>
                <a:lstStyle/>
                <a:p>
                  <a:pPr defTabSz="932384">
                    <a:defRPr/>
                  </a:pPr>
                  <a:endParaRPr lang="en-US" sz="1836" kern="0">
                    <a:gradFill>
                      <a:gsLst>
                        <a:gs pos="0">
                          <a:srgbClr val="505050"/>
                        </a:gs>
                        <a:gs pos="100000">
                          <a:srgbClr val="505050"/>
                        </a:gs>
                      </a:gsLst>
                    </a:gradFill>
                    <a:latin typeface="Segoe UI"/>
                  </a:endParaRPr>
                </a:p>
              </p:txBody>
            </p:sp>
            <p:sp>
              <p:nvSpPr>
                <p:cNvPr id="105" name="Shield_EA18" title="Icon of a shield">
                  <a:extLst>
                    <a:ext uri="{FF2B5EF4-FFF2-40B4-BE49-F238E27FC236}">
                      <a16:creationId xmlns:a16="http://schemas.microsoft.com/office/drawing/2014/main" id="{0AC805AB-4DB7-4083-9383-5843F9118A59}"/>
                    </a:ext>
                  </a:extLst>
                </p:cNvPr>
                <p:cNvSpPr>
                  <a:spLocks noChangeAspect="1"/>
                </p:cNvSpPr>
                <p:nvPr/>
              </p:nvSpPr>
              <p:spPr bwMode="auto">
                <a:xfrm>
                  <a:off x="8312389" y="1386206"/>
                  <a:ext cx="472839" cy="50341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50E6FF"/>
                </a:solidFill>
                <a:ln w="15875" cap="sq">
                  <a:noFill/>
                  <a:prstDash val="solid"/>
                  <a:miter lim="800000"/>
                  <a:headEnd/>
                  <a:tailEnd/>
                </a:ln>
              </p:spPr>
              <p:txBody>
                <a:bodyPr vert="horz" wrap="square" lIns="93247" tIns="46623" rIns="93247" bIns="46623" numCol="1" anchor="t" anchorCtr="0" compatLnSpc="1">
                  <a:prstTxWarp prst="textNoShape">
                    <a:avLst/>
                  </a:prstTxWarp>
                </a:bodyPr>
                <a:lstStyle/>
                <a:p>
                  <a:pPr defTabSz="932384">
                    <a:defRPr/>
                  </a:pPr>
                  <a:endParaRPr lang="en-US" sz="1836" kern="0">
                    <a:gradFill>
                      <a:gsLst>
                        <a:gs pos="0">
                          <a:srgbClr val="505050"/>
                        </a:gs>
                        <a:gs pos="100000">
                          <a:srgbClr val="505050"/>
                        </a:gs>
                      </a:gsLst>
                    </a:gradFill>
                    <a:latin typeface="Segoe UI"/>
                  </a:endParaRPr>
                </a:p>
              </p:txBody>
            </p:sp>
          </p:grpSp>
          <p:grpSp>
            <p:nvGrpSpPr>
              <p:cNvPr id="209" name="Graphic 255" descr="shield, lightning bolt">
                <a:extLst>
                  <a:ext uri="{FF2B5EF4-FFF2-40B4-BE49-F238E27FC236}">
                    <a16:creationId xmlns:a16="http://schemas.microsoft.com/office/drawing/2014/main" id="{2F032971-E368-4D75-B74D-BF2FDBB3D137}"/>
                  </a:ext>
                </a:extLst>
              </p:cNvPr>
              <p:cNvGrpSpPr/>
              <p:nvPr/>
            </p:nvGrpSpPr>
            <p:grpSpPr>
              <a:xfrm>
                <a:off x="5864133" y="2300145"/>
                <a:ext cx="197123" cy="286445"/>
                <a:chOff x="2686315" y="4826583"/>
                <a:chExt cx="298704" cy="434054"/>
              </a:xfrm>
            </p:grpSpPr>
            <p:sp>
              <p:nvSpPr>
                <p:cNvPr id="210" name="Freeform: Shape 209">
                  <a:extLst>
                    <a:ext uri="{FF2B5EF4-FFF2-40B4-BE49-F238E27FC236}">
                      <a16:creationId xmlns:a16="http://schemas.microsoft.com/office/drawing/2014/main" id="{A513853D-1604-4D29-BD87-2023710EA82F}"/>
                    </a:ext>
                  </a:extLst>
                </p:cNvPr>
                <p:cNvSpPr/>
                <p:nvPr/>
              </p:nvSpPr>
              <p:spPr>
                <a:xfrm>
                  <a:off x="2686315" y="4826583"/>
                  <a:ext cx="298704" cy="434054"/>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defTabSz="932597">
                    <a:defRPr/>
                  </a:pPr>
                  <a:endParaRPr lang="en-US" sz="1836">
                    <a:solidFill>
                      <a:srgbClr val="FFFFFF"/>
                    </a:solidFill>
                    <a:latin typeface="Segoe UI"/>
                  </a:endParaRPr>
                </a:p>
              </p:txBody>
            </p:sp>
            <p:sp>
              <p:nvSpPr>
                <p:cNvPr id="211" name="Freeform: Shape 210">
                  <a:extLst>
                    <a:ext uri="{FF2B5EF4-FFF2-40B4-BE49-F238E27FC236}">
                      <a16:creationId xmlns:a16="http://schemas.microsoft.com/office/drawing/2014/main" id="{600FF715-3F4C-420D-AFE3-2DF73B15B6C3}"/>
                    </a:ext>
                  </a:extLst>
                </p:cNvPr>
                <p:cNvSpPr/>
                <p:nvPr/>
              </p:nvSpPr>
              <p:spPr>
                <a:xfrm>
                  <a:off x="2760298" y="4938123"/>
                  <a:ext cx="149352" cy="186690"/>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defTabSz="932597">
                    <a:defRPr/>
                  </a:pPr>
                  <a:endParaRPr lang="en-US" sz="1836">
                    <a:solidFill>
                      <a:srgbClr val="FFFFFF"/>
                    </a:solidFill>
                    <a:latin typeface="Segoe UI"/>
                  </a:endParaRPr>
                </a:p>
              </p:txBody>
            </p:sp>
          </p:grpSp>
        </p:grpSp>
        <p:grpSp>
          <p:nvGrpSpPr>
            <p:cNvPr id="9" name="Group 8">
              <a:extLst>
                <a:ext uri="{FF2B5EF4-FFF2-40B4-BE49-F238E27FC236}">
                  <a16:creationId xmlns:a16="http://schemas.microsoft.com/office/drawing/2014/main" id="{25E72DAB-F271-41D7-A855-E3E99314BEDB}"/>
                </a:ext>
              </a:extLst>
            </p:cNvPr>
            <p:cNvGrpSpPr/>
            <p:nvPr/>
          </p:nvGrpSpPr>
          <p:grpSpPr>
            <a:xfrm>
              <a:off x="9101342" y="2103879"/>
              <a:ext cx="1554480" cy="278244"/>
              <a:chOff x="9043201" y="2103879"/>
              <a:chExt cx="1554480" cy="278244"/>
            </a:xfrm>
          </p:grpSpPr>
          <p:sp>
            <p:nvSpPr>
              <p:cNvPr id="152" name="TextBox 151">
                <a:extLst>
                  <a:ext uri="{FF2B5EF4-FFF2-40B4-BE49-F238E27FC236}">
                    <a16:creationId xmlns:a16="http://schemas.microsoft.com/office/drawing/2014/main" id="{5F586F2B-FE31-41B7-8925-9A9E73679FB2}"/>
                  </a:ext>
                </a:extLst>
              </p:cNvPr>
              <p:cNvSpPr txBox="1"/>
              <p:nvPr/>
            </p:nvSpPr>
            <p:spPr>
              <a:xfrm>
                <a:off x="9068955" y="2103879"/>
                <a:ext cx="1502972" cy="219740"/>
              </a:xfrm>
              <a:prstGeom prst="rect">
                <a:avLst/>
              </a:prstGeom>
              <a:noFill/>
            </p:spPr>
            <p:txBody>
              <a:bodyPr wrap="square" lIns="0" tIns="0" rIns="0" bIns="0" rtlCol="0">
                <a:spAutoFit/>
              </a:bodyPr>
              <a:lstStyle/>
              <a:p>
                <a:pPr algn="ctr" defTabSz="931819">
                  <a:spcAft>
                    <a:spcPts val="612"/>
                  </a:spcAft>
                  <a:defRPr/>
                </a:pPr>
                <a:r>
                  <a:rPr lang="en-US" sz="1428" b="1">
                    <a:solidFill>
                      <a:srgbClr val="50E6FF"/>
                    </a:solidFill>
                    <a:latin typeface="Segoe UI Semibold"/>
                    <a:cs typeface="Segoe UI Semibold" charset="0"/>
                  </a:rPr>
                  <a:t>Data sheets</a:t>
                </a:r>
              </a:p>
            </p:txBody>
          </p:sp>
          <p:cxnSp>
            <p:nvCxnSpPr>
              <p:cNvPr id="153" name="Straight Connector 152">
                <a:extLst>
                  <a:ext uri="{FF2B5EF4-FFF2-40B4-BE49-F238E27FC236}">
                    <a16:creationId xmlns:a16="http://schemas.microsoft.com/office/drawing/2014/main" id="{5AF1DEE1-02B9-45F8-A315-5A96C6F2476C}"/>
                  </a:ext>
                  <a:ext uri="{C183D7F6-B498-43B3-948B-1728B52AA6E4}">
                    <adec:decorative xmlns:adec="http://schemas.microsoft.com/office/drawing/2017/decorative" val="1"/>
                  </a:ext>
                </a:extLst>
              </p:cNvPr>
              <p:cNvCxnSpPr>
                <a:cxnSpLocks/>
              </p:cNvCxnSpPr>
              <p:nvPr/>
            </p:nvCxnSpPr>
            <p:spPr>
              <a:xfrm>
                <a:off x="9043201" y="2382123"/>
                <a:ext cx="1554480"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90ECA441-8DE8-4762-8496-DD27407042CE}"/>
                </a:ext>
              </a:extLst>
            </p:cNvPr>
            <p:cNvGrpSpPr/>
            <p:nvPr/>
          </p:nvGrpSpPr>
          <p:grpSpPr>
            <a:xfrm>
              <a:off x="7213887" y="2103879"/>
              <a:ext cx="1554480" cy="278244"/>
              <a:chOff x="7159396" y="2103879"/>
              <a:chExt cx="1554480" cy="278244"/>
            </a:xfrm>
          </p:grpSpPr>
          <p:sp>
            <p:nvSpPr>
              <p:cNvPr id="221" name="TextBox 220">
                <a:extLst>
                  <a:ext uri="{FF2B5EF4-FFF2-40B4-BE49-F238E27FC236}">
                    <a16:creationId xmlns:a16="http://schemas.microsoft.com/office/drawing/2014/main" id="{4D87E56A-30D3-4425-A84C-D484F985EAA5}"/>
                  </a:ext>
                </a:extLst>
              </p:cNvPr>
              <p:cNvSpPr txBox="1"/>
              <p:nvPr/>
            </p:nvSpPr>
            <p:spPr>
              <a:xfrm>
                <a:off x="7185150" y="2103879"/>
                <a:ext cx="1502972" cy="219740"/>
              </a:xfrm>
              <a:prstGeom prst="rect">
                <a:avLst/>
              </a:prstGeom>
              <a:noFill/>
            </p:spPr>
            <p:txBody>
              <a:bodyPr wrap="square" lIns="0" tIns="0" rIns="0" bIns="0" rtlCol="0">
                <a:spAutoFit/>
              </a:bodyPr>
              <a:lstStyle/>
              <a:p>
                <a:pPr algn="ctr" defTabSz="931819">
                  <a:spcAft>
                    <a:spcPts val="612"/>
                  </a:spcAft>
                  <a:defRPr/>
                </a:pPr>
                <a:r>
                  <a:rPr lang="en-US" sz="1428" b="1">
                    <a:solidFill>
                      <a:srgbClr val="50E6FF"/>
                    </a:solidFill>
                    <a:latin typeface="Segoe UI Semibold"/>
                    <a:cs typeface="Segoe UI Semibold" charset="0"/>
                  </a:rPr>
                  <a:t>Confidential ML</a:t>
                </a:r>
              </a:p>
            </p:txBody>
          </p:sp>
          <p:cxnSp>
            <p:nvCxnSpPr>
              <p:cNvPr id="222" name="Straight Connector 221">
                <a:extLst>
                  <a:ext uri="{FF2B5EF4-FFF2-40B4-BE49-F238E27FC236}">
                    <a16:creationId xmlns:a16="http://schemas.microsoft.com/office/drawing/2014/main" id="{AD0F5013-6C8C-4639-ACB0-08C6FCF5F54E}"/>
                  </a:ext>
                  <a:ext uri="{C183D7F6-B498-43B3-948B-1728B52AA6E4}">
                    <adec:decorative xmlns:adec="http://schemas.microsoft.com/office/drawing/2017/decorative" val="1"/>
                  </a:ext>
                </a:extLst>
              </p:cNvPr>
              <p:cNvCxnSpPr>
                <a:cxnSpLocks/>
              </p:cNvCxnSpPr>
              <p:nvPr/>
            </p:nvCxnSpPr>
            <p:spPr>
              <a:xfrm>
                <a:off x="7159396" y="2382123"/>
                <a:ext cx="1554480"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2B249032-2FD4-4EA2-B500-49F74F9A03B4}"/>
                </a:ext>
              </a:extLst>
            </p:cNvPr>
            <p:cNvGrpSpPr/>
            <p:nvPr/>
          </p:nvGrpSpPr>
          <p:grpSpPr>
            <a:xfrm>
              <a:off x="5309504" y="2103879"/>
              <a:ext cx="1571407" cy="278244"/>
              <a:chOff x="5186216" y="2103879"/>
              <a:chExt cx="1571407" cy="278244"/>
            </a:xfrm>
          </p:grpSpPr>
          <p:sp>
            <p:nvSpPr>
              <p:cNvPr id="224" name="TextBox 223">
                <a:extLst>
                  <a:ext uri="{FF2B5EF4-FFF2-40B4-BE49-F238E27FC236}">
                    <a16:creationId xmlns:a16="http://schemas.microsoft.com/office/drawing/2014/main" id="{3B7860BA-B93C-42C7-8737-71F38D1CC92C}"/>
                  </a:ext>
                </a:extLst>
              </p:cNvPr>
              <p:cNvSpPr txBox="1"/>
              <p:nvPr/>
            </p:nvSpPr>
            <p:spPr>
              <a:xfrm>
                <a:off x="5186216" y="2103879"/>
                <a:ext cx="1571407" cy="219740"/>
              </a:xfrm>
              <a:prstGeom prst="rect">
                <a:avLst/>
              </a:prstGeom>
              <a:noFill/>
            </p:spPr>
            <p:txBody>
              <a:bodyPr wrap="square" lIns="0" tIns="0" rIns="0" bIns="0" rtlCol="0">
                <a:spAutoFit/>
              </a:bodyPr>
              <a:lstStyle/>
              <a:p>
                <a:pPr algn="ctr" defTabSz="931819">
                  <a:spcAft>
                    <a:spcPts val="612"/>
                  </a:spcAft>
                  <a:defRPr/>
                </a:pPr>
                <a:r>
                  <a:rPr lang="en-US" sz="1428" b="1">
                    <a:solidFill>
                      <a:srgbClr val="50E6FF"/>
                    </a:solidFill>
                    <a:latin typeface="Segoe UI Semibold"/>
                    <a:cs typeface="Segoe UI Semibold" charset="0"/>
                  </a:rPr>
                  <a:t>Differential privacy</a:t>
                </a:r>
              </a:p>
            </p:txBody>
          </p:sp>
          <p:cxnSp>
            <p:nvCxnSpPr>
              <p:cNvPr id="225" name="Straight Connector 224">
                <a:extLst>
                  <a:ext uri="{FF2B5EF4-FFF2-40B4-BE49-F238E27FC236}">
                    <a16:creationId xmlns:a16="http://schemas.microsoft.com/office/drawing/2014/main" id="{73B5B73D-652F-4AD3-8D2B-5FBDF4BA1F48}"/>
                  </a:ext>
                  <a:ext uri="{C183D7F6-B498-43B3-948B-1728B52AA6E4}">
                    <adec:decorative xmlns:adec="http://schemas.microsoft.com/office/drawing/2017/decorative" val="1"/>
                  </a:ext>
                </a:extLst>
              </p:cNvPr>
              <p:cNvCxnSpPr>
                <a:cxnSpLocks/>
              </p:cNvCxnSpPr>
              <p:nvPr/>
            </p:nvCxnSpPr>
            <p:spPr>
              <a:xfrm>
                <a:off x="5194679" y="2382123"/>
                <a:ext cx="1554480"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0D45C5B-8413-4AE6-B33E-47CC18972B8B}"/>
                </a:ext>
              </a:extLst>
            </p:cNvPr>
            <p:cNvGrpSpPr/>
            <p:nvPr/>
          </p:nvGrpSpPr>
          <p:grpSpPr>
            <a:xfrm>
              <a:off x="3422048" y="2103879"/>
              <a:ext cx="1554480" cy="278244"/>
              <a:chOff x="3491155" y="2103879"/>
              <a:chExt cx="1554480" cy="278244"/>
            </a:xfrm>
          </p:grpSpPr>
          <p:sp>
            <p:nvSpPr>
              <p:cNvPr id="227" name="TextBox 226">
                <a:extLst>
                  <a:ext uri="{FF2B5EF4-FFF2-40B4-BE49-F238E27FC236}">
                    <a16:creationId xmlns:a16="http://schemas.microsoft.com/office/drawing/2014/main" id="{B2E55A23-F737-4F9C-AB57-732252BB806E}"/>
                  </a:ext>
                </a:extLst>
              </p:cNvPr>
              <p:cNvSpPr txBox="1"/>
              <p:nvPr/>
            </p:nvSpPr>
            <p:spPr>
              <a:xfrm>
                <a:off x="3516909" y="2103879"/>
                <a:ext cx="1502972" cy="219740"/>
              </a:xfrm>
              <a:prstGeom prst="rect">
                <a:avLst/>
              </a:prstGeom>
              <a:noFill/>
            </p:spPr>
            <p:txBody>
              <a:bodyPr wrap="square" lIns="0" tIns="0" rIns="0" bIns="0" rtlCol="0">
                <a:spAutoFit/>
              </a:bodyPr>
              <a:lstStyle/>
              <a:p>
                <a:pPr algn="ctr" defTabSz="931819">
                  <a:spcAft>
                    <a:spcPts val="612"/>
                  </a:spcAft>
                  <a:defRPr/>
                </a:pPr>
                <a:r>
                  <a:rPr lang="en-US" sz="1428" b="1" err="1">
                    <a:solidFill>
                      <a:srgbClr val="50E6FF"/>
                    </a:solidFill>
                    <a:latin typeface="Segoe UI Semibold"/>
                    <a:cs typeface="Segoe UI Semibold" charset="0"/>
                  </a:rPr>
                  <a:t>InterpretML</a:t>
                </a:r>
                <a:endParaRPr lang="en-US" sz="1428" b="1">
                  <a:solidFill>
                    <a:srgbClr val="50E6FF"/>
                  </a:solidFill>
                  <a:latin typeface="Segoe UI Semibold"/>
                  <a:cs typeface="Segoe UI Semibold" charset="0"/>
                </a:endParaRPr>
              </a:p>
            </p:txBody>
          </p:sp>
          <p:cxnSp>
            <p:nvCxnSpPr>
              <p:cNvPr id="228" name="Straight Connector 227">
                <a:extLst>
                  <a:ext uri="{FF2B5EF4-FFF2-40B4-BE49-F238E27FC236}">
                    <a16:creationId xmlns:a16="http://schemas.microsoft.com/office/drawing/2014/main" id="{FE5E70F2-555C-4C56-89BA-11284C075449}"/>
                  </a:ext>
                  <a:ext uri="{C183D7F6-B498-43B3-948B-1728B52AA6E4}">
                    <adec:decorative xmlns:adec="http://schemas.microsoft.com/office/drawing/2017/decorative" val="1"/>
                  </a:ext>
                </a:extLst>
              </p:cNvPr>
              <p:cNvCxnSpPr>
                <a:cxnSpLocks/>
              </p:cNvCxnSpPr>
              <p:nvPr/>
            </p:nvCxnSpPr>
            <p:spPr>
              <a:xfrm>
                <a:off x="3491155" y="2382123"/>
                <a:ext cx="1554480"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11E1B6D-26C9-4C67-8C98-0EA66871F99A}"/>
                </a:ext>
              </a:extLst>
            </p:cNvPr>
            <p:cNvGrpSpPr/>
            <p:nvPr/>
          </p:nvGrpSpPr>
          <p:grpSpPr>
            <a:xfrm>
              <a:off x="1534592" y="2103879"/>
              <a:ext cx="1554480" cy="278244"/>
              <a:chOff x="1552890" y="2103879"/>
              <a:chExt cx="1554480" cy="278244"/>
            </a:xfrm>
          </p:grpSpPr>
          <p:sp>
            <p:nvSpPr>
              <p:cNvPr id="230" name="TextBox 229">
                <a:extLst>
                  <a:ext uri="{FF2B5EF4-FFF2-40B4-BE49-F238E27FC236}">
                    <a16:creationId xmlns:a16="http://schemas.microsoft.com/office/drawing/2014/main" id="{41257FBA-A65B-450C-8D7F-940BA592394A}"/>
                  </a:ext>
                </a:extLst>
              </p:cNvPr>
              <p:cNvSpPr txBox="1"/>
              <p:nvPr/>
            </p:nvSpPr>
            <p:spPr>
              <a:xfrm>
                <a:off x="1578644" y="2103879"/>
                <a:ext cx="1502972" cy="219740"/>
              </a:xfrm>
              <a:prstGeom prst="rect">
                <a:avLst/>
              </a:prstGeom>
              <a:noFill/>
            </p:spPr>
            <p:txBody>
              <a:bodyPr wrap="square" lIns="0" tIns="0" rIns="0" bIns="0" rtlCol="0">
                <a:spAutoFit/>
              </a:bodyPr>
              <a:lstStyle/>
              <a:p>
                <a:pPr algn="ctr" defTabSz="931819">
                  <a:spcAft>
                    <a:spcPts val="612"/>
                  </a:spcAft>
                  <a:defRPr/>
                </a:pPr>
                <a:r>
                  <a:rPr lang="en-US" sz="1428" b="1" err="1">
                    <a:solidFill>
                      <a:srgbClr val="50E6FF"/>
                    </a:solidFill>
                    <a:latin typeface="Segoe UI Semibold"/>
                    <a:cs typeface="Segoe UI Semibold" charset="0"/>
                  </a:rPr>
                  <a:t>Fairlearn</a:t>
                </a:r>
                <a:endParaRPr lang="en-US" sz="1428" b="1">
                  <a:solidFill>
                    <a:srgbClr val="50E6FF"/>
                  </a:solidFill>
                  <a:latin typeface="Segoe UI Semibold"/>
                  <a:cs typeface="Segoe UI Semibold" charset="0"/>
                </a:endParaRPr>
              </a:p>
            </p:txBody>
          </p:sp>
          <p:cxnSp>
            <p:nvCxnSpPr>
              <p:cNvPr id="231" name="Straight Connector 230">
                <a:extLst>
                  <a:ext uri="{FF2B5EF4-FFF2-40B4-BE49-F238E27FC236}">
                    <a16:creationId xmlns:a16="http://schemas.microsoft.com/office/drawing/2014/main" id="{EBE04334-8C12-4D46-B311-0CF76423F5B2}"/>
                  </a:ext>
                  <a:ext uri="{C183D7F6-B498-43B3-948B-1728B52AA6E4}">
                    <adec:decorative xmlns:adec="http://schemas.microsoft.com/office/drawing/2017/decorative" val="1"/>
                  </a:ext>
                </a:extLst>
              </p:cNvPr>
              <p:cNvCxnSpPr>
                <a:cxnSpLocks/>
              </p:cNvCxnSpPr>
              <p:nvPr/>
            </p:nvCxnSpPr>
            <p:spPr>
              <a:xfrm>
                <a:off x="1552890" y="2382123"/>
                <a:ext cx="1554480"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69954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171"/>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par>
                                <p:cTn id="13" presetID="42" presetClass="path" presetSubtype="0" decel="100000" fill="hold" grpId="1" nodeType="withEffect">
                                  <p:stCondLst>
                                    <p:cond delay="100"/>
                                  </p:stCondLst>
                                  <p:childTnLst>
                                    <p:animMotion origin="layout" path="M 0 2.22222E-6 L 0 0.03541 " pathEditMode="relative" rAng="0" ptsTypes="AA">
                                      <p:cBhvr>
                                        <p:cTn id="14" dur="500" spd="-100000" fill="hold"/>
                                        <p:tgtEl>
                                          <p:spTgt spid="172"/>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42" presetClass="path" presetSubtype="0" decel="100000" fill="hold" nodeType="withEffect">
                                  <p:stCondLst>
                                    <p:cond delay="100"/>
                                  </p:stCondLst>
                                  <p:childTnLst>
                                    <p:animMotion origin="layout" path="M 0 2.22222E-6 L 0 0.03541 " pathEditMode="relative" rAng="0" ptsTypes="AA">
                                      <p:cBhvr>
                                        <p:cTn id="19" dur="500" spd="-100000" fill="hold"/>
                                        <p:tgtEl>
                                          <p:spTgt spid="59"/>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42" presetClass="path" presetSubtype="0" decel="100000" fill="hold" nodeType="withEffect">
                                  <p:stCondLst>
                                    <p:cond delay="200"/>
                                  </p:stCondLst>
                                  <p:childTnLst>
                                    <p:animMotion origin="layout" path="M 3.95833E-6 0.0449 L 3.95833E-6 4.07407E-6 " pathEditMode="relative" rAng="0" ptsTypes="AA">
                                      <p:cBhvr>
                                        <p:cTn id="24" dur="600" fill="hold"/>
                                        <p:tgtEl>
                                          <p:spTgt spid="5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1" grpId="1"/>
      <p:bldP spid="172" grpId="0"/>
      <p:bldP spid="17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Google Shape;2020;p433">
            <a:extLst>
              <a:ext uri="{FF2B5EF4-FFF2-40B4-BE49-F238E27FC236}">
                <a16:creationId xmlns:a16="http://schemas.microsoft.com/office/drawing/2014/main" id="{C0797059-E643-42F5-9454-51ABDE887DF9}"/>
              </a:ext>
            </a:extLst>
          </p:cNvPr>
          <p:cNvSpPr txBox="1"/>
          <p:nvPr/>
        </p:nvSpPr>
        <p:spPr>
          <a:xfrm>
            <a:off x="4635606" y="466234"/>
            <a:ext cx="3165260" cy="576340"/>
          </a:xfrm>
          <a:prstGeom prst="rect">
            <a:avLst/>
          </a:prstGeom>
          <a:noFill/>
          <a:ln>
            <a:noFill/>
          </a:ln>
        </p:spPr>
        <p:txBody>
          <a:bodyPr spcFirstLastPara="1" wrap="none" lIns="0" tIns="0" rIns="0" bIns="0" anchor="t" anchorCtr="0">
            <a:spAutoFit/>
          </a:bodyPr>
          <a:lstStyle/>
          <a:p>
            <a:pPr algn="ctr" defTabSz="1243431">
              <a:buClr>
                <a:srgbClr val="FFFFFF"/>
              </a:buClr>
              <a:buSzPts val="2400"/>
              <a:defRPr/>
            </a:pPr>
            <a:r>
              <a:rPr lang="en-US" sz="3672" b="1" kern="0" spc="-51">
                <a:solidFill>
                  <a:srgbClr val="FFFFFF"/>
                </a:solidFill>
                <a:latin typeface="Segoe UI Semibold"/>
                <a:ea typeface="Helvetica Neue"/>
                <a:cs typeface="Helvetica Neue"/>
                <a:sym typeface="Helvetica Neue"/>
              </a:rPr>
              <a:t>ONNX runtime</a:t>
            </a:r>
            <a:endParaRPr sz="816" kern="0" spc="-51">
              <a:solidFill>
                <a:srgbClr val="000000"/>
              </a:solidFill>
              <a:latin typeface="Segoe UI Semibold"/>
              <a:cs typeface="Arial"/>
              <a:sym typeface="Arial"/>
            </a:endParaRPr>
          </a:p>
        </p:txBody>
      </p:sp>
      <p:sp>
        <p:nvSpPr>
          <p:cNvPr id="125" name="Rectangle 124">
            <a:extLst>
              <a:ext uri="{FF2B5EF4-FFF2-40B4-BE49-F238E27FC236}">
                <a16:creationId xmlns:a16="http://schemas.microsoft.com/office/drawing/2014/main" id="{0F7FD547-E1C4-4D46-AADB-230788897D16}"/>
              </a:ext>
            </a:extLst>
          </p:cNvPr>
          <p:cNvSpPr/>
          <p:nvPr/>
        </p:nvSpPr>
        <p:spPr>
          <a:xfrm>
            <a:off x="596712" y="1082773"/>
            <a:ext cx="11244670" cy="414353"/>
          </a:xfrm>
          <a:prstGeom prst="rect">
            <a:avLst/>
          </a:prstGeom>
        </p:spPr>
        <p:txBody>
          <a:bodyPr wrap="square" lIns="93260" tIns="46630" rIns="93260" bIns="46630" anchor="t">
            <a:spAutoFit/>
          </a:bodyPr>
          <a:lstStyle/>
          <a:p>
            <a:pPr algn="ctr" defTabSz="951304">
              <a:spcBef>
                <a:spcPct val="0"/>
              </a:spcBef>
              <a:defRPr/>
            </a:pPr>
            <a:r>
              <a:rPr lang="en-US" sz="2040">
                <a:ln w="3175">
                  <a:noFill/>
                </a:ln>
                <a:solidFill>
                  <a:srgbClr val="FFFFFF"/>
                </a:solidFill>
                <a:latin typeface="Segoe UI"/>
                <a:cs typeface="Segoe UI"/>
              </a:rPr>
              <a:t>Open source runtime to optimize and accelerate ML inferencing and training</a:t>
            </a:r>
          </a:p>
        </p:txBody>
      </p:sp>
      <p:sp>
        <p:nvSpPr>
          <p:cNvPr id="94" name="Rectangle 93">
            <a:extLst>
              <a:ext uri="{FF2B5EF4-FFF2-40B4-BE49-F238E27FC236}">
                <a16:creationId xmlns:a16="http://schemas.microsoft.com/office/drawing/2014/main" id="{C2FBA7E4-9F1F-4322-89B7-C10B93374903}"/>
              </a:ext>
              <a:ext uri="{C183D7F6-B498-43B3-948B-1728B52AA6E4}">
                <adec:decorative xmlns:adec="http://schemas.microsoft.com/office/drawing/2017/decorative" val="1"/>
              </a:ext>
            </a:extLst>
          </p:cNvPr>
          <p:cNvSpPr/>
          <p:nvPr/>
        </p:nvSpPr>
        <p:spPr bwMode="auto">
          <a:xfrm>
            <a:off x="1262973" y="1989258"/>
            <a:ext cx="9910528" cy="1508004"/>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1082" tIns="120866" rIns="151082" bIns="120866" numCol="1" spcCol="0" rtlCol="0" fromWordArt="0" anchor="t" anchorCtr="0" forceAA="0" compatLnSpc="1">
            <a:prstTxWarp prst="textNoShape">
              <a:avLst/>
            </a:prstTxWarp>
            <a:noAutofit/>
          </a:bodyPr>
          <a:lstStyle/>
          <a:p>
            <a:pPr algn="ctr" defTabSz="770334" fontAlgn="base">
              <a:lnSpc>
                <a:spcPct val="90000"/>
              </a:lnSpc>
              <a:spcBef>
                <a:spcPct val="0"/>
              </a:spcBef>
              <a:spcAft>
                <a:spcPct val="0"/>
              </a:spcAft>
              <a:defRPr/>
            </a:pPr>
            <a:endParaRPr lang="en-US" sz="1983" kern="0">
              <a:gradFill>
                <a:gsLst>
                  <a:gs pos="0">
                    <a:srgbClr val="FFFFFF"/>
                  </a:gs>
                  <a:gs pos="100000">
                    <a:srgbClr val="FFFFFF"/>
                  </a:gs>
                </a:gsLst>
                <a:lin ang="5400000" scaled="0"/>
              </a:gradFill>
              <a:latin typeface="Segoe UI"/>
              <a:cs typeface="Segoe UI" pitchFamily="34" charset="0"/>
            </a:endParaRPr>
          </a:p>
        </p:txBody>
      </p:sp>
      <p:grpSp>
        <p:nvGrpSpPr>
          <p:cNvPr id="36" name="Group 35" descr="Logos">
            <a:extLst>
              <a:ext uri="{FF2B5EF4-FFF2-40B4-BE49-F238E27FC236}">
                <a16:creationId xmlns:a16="http://schemas.microsoft.com/office/drawing/2014/main" id="{97DC4992-24C2-471B-8881-DAB50ABE57FF}"/>
              </a:ext>
            </a:extLst>
          </p:cNvPr>
          <p:cNvGrpSpPr/>
          <p:nvPr/>
        </p:nvGrpSpPr>
        <p:grpSpPr>
          <a:xfrm>
            <a:off x="3614873" y="2114183"/>
            <a:ext cx="5206730" cy="1157969"/>
            <a:chOff x="3543450" y="2072916"/>
            <a:chExt cx="5105101" cy="1135367"/>
          </a:xfrm>
        </p:grpSpPr>
        <p:grpSp>
          <p:nvGrpSpPr>
            <p:cNvPr id="19" name="Group 18">
              <a:extLst>
                <a:ext uri="{FF2B5EF4-FFF2-40B4-BE49-F238E27FC236}">
                  <a16:creationId xmlns:a16="http://schemas.microsoft.com/office/drawing/2014/main" id="{5B077BC5-A32B-400F-BAC8-FA6D04D197E0}"/>
                </a:ext>
              </a:extLst>
            </p:cNvPr>
            <p:cNvGrpSpPr/>
            <p:nvPr/>
          </p:nvGrpSpPr>
          <p:grpSpPr>
            <a:xfrm>
              <a:off x="3568813" y="2617135"/>
              <a:ext cx="5054375" cy="591148"/>
              <a:chOff x="3507056" y="2617135"/>
              <a:chExt cx="5054375" cy="591148"/>
            </a:xfrm>
          </p:grpSpPr>
          <p:pic>
            <p:nvPicPr>
              <p:cNvPr id="48" name="Picture 47" descr="A picture containing building, brick, table, clock&#10;&#10;Description automatically generated">
                <a:extLst>
                  <a:ext uri="{FF2B5EF4-FFF2-40B4-BE49-F238E27FC236}">
                    <a16:creationId xmlns:a16="http://schemas.microsoft.com/office/drawing/2014/main" id="{C45A02D1-FFFD-4B08-884E-601CCA7DDE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7563" y="2619774"/>
                <a:ext cx="547798" cy="585870"/>
              </a:xfrm>
              <a:prstGeom prst="rect">
                <a:avLst/>
              </a:prstGeom>
            </p:spPr>
          </p:pic>
          <p:pic>
            <p:nvPicPr>
              <p:cNvPr id="56" name="Picture 55" descr="A picture containing drawing, clock&#10;&#10;Description automatically generated">
                <a:extLst>
                  <a:ext uri="{FF2B5EF4-FFF2-40B4-BE49-F238E27FC236}">
                    <a16:creationId xmlns:a16="http://schemas.microsoft.com/office/drawing/2014/main" id="{1C07E1AA-0057-4B02-B506-702CBE9D8B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7056" y="2619774"/>
                <a:ext cx="585870" cy="585870"/>
              </a:xfrm>
              <a:prstGeom prst="rect">
                <a:avLst/>
              </a:prstGeom>
            </p:spPr>
          </p:pic>
          <p:pic>
            <p:nvPicPr>
              <p:cNvPr id="15" name="Picture 14" descr="A close up of a sign&#10;&#10;Description automatically generated">
                <a:extLst>
                  <a:ext uri="{FF2B5EF4-FFF2-40B4-BE49-F238E27FC236}">
                    <a16:creationId xmlns:a16="http://schemas.microsoft.com/office/drawing/2014/main" id="{16FB7CFE-8E82-40BE-ABD9-562C3519D7F5}"/>
                  </a:ext>
                </a:extLst>
              </p:cNvPr>
              <p:cNvPicPr>
                <a:picLocks noChangeAspect="1"/>
              </p:cNvPicPr>
              <p:nvPr/>
            </p:nvPicPr>
            <p:blipFill rotWithShape="1">
              <a:blip r:embed="rId5">
                <a:extLst>
                  <a:ext uri="{28A0092B-C50C-407E-A947-70E740481C1C}">
                    <a14:useLocalDpi xmlns:a14="http://schemas.microsoft.com/office/drawing/2010/main" val="0"/>
                  </a:ext>
                </a:extLst>
              </a:blip>
              <a:srcRect l="15384" r="14732"/>
              <a:stretch/>
            </p:blipFill>
            <p:spPr>
              <a:xfrm>
                <a:off x="7975560" y="2617135"/>
                <a:ext cx="585871" cy="591148"/>
              </a:xfrm>
              <a:prstGeom prst="rect">
                <a:avLst/>
              </a:prstGeom>
            </p:spPr>
          </p:pic>
          <p:grpSp>
            <p:nvGrpSpPr>
              <p:cNvPr id="20" name="Group 19">
                <a:extLst>
                  <a:ext uri="{FF2B5EF4-FFF2-40B4-BE49-F238E27FC236}">
                    <a16:creationId xmlns:a16="http://schemas.microsoft.com/office/drawing/2014/main" id="{C0566675-2A8F-42FE-8CFD-22FB4D004351}"/>
                  </a:ext>
                </a:extLst>
              </p:cNvPr>
              <p:cNvGrpSpPr>
                <a:grpSpLocks noChangeAspect="1"/>
              </p:cNvGrpSpPr>
              <p:nvPr/>
            </p:nvGrpSpPr>
            <p:grpSpPr>
              <a:xfrm>
                <a:off x="6149998" y="2625544"/>
                <a:ext cx="1070924" cy="574331"/>
                <a:chOff x="381000" y="352425"/>
                <a:chExt cx="11473439" cy="6153150"/>
              </a:xfrm>
            </p:grpSpPr>
            <p:pic>
              <p:nvPicPr>
                <p:cNvPr id="2050" name="Picture 2" descr="See the source image">
                  <a:extLst>
                    <a:ext uri="{FF2B5EF4-FFF2-40B4-BE49-F238E27FC236}">
                      <a16:creationId xmlns:a16="http://schemas.microsoft.com/office/drawing/2014/main" id="{F677D1A3-6EDD-4202-A055-C932AA6809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352425"/>
                  <a:ext cx="11430000" cy="61531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02D5D81-BD11-441F-8AA9-6BEFB481699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5117775" y="3321958"/>
                  <a:ext cx="6736664" cy="2292295"/>
                </a:xfrm>
                <a:prstGeom prst="rect">
                  <a:avLst/>
                </a:prstGeom>
              </p:spPr>
            </p:pic>
          </p:grpSp>
        </p:grpSp>
        <p:grpSp>
          <p:nvGrpSpPr>
            <p:cNvPr id="8" name="Group 7">
              <a:extLst>
                <a:ext uri="{FF2B5EF4-FFF2-40B4-BE49-F238E27FC236}">
                  <a16:creationId xmlns:a16="http://schemas.microsoft.com/office/drawing/2014/main" id="{E469B6CC-DB78-4EDC-8BBB-2B6FB1E012D4}"/>
                </a:ext>
              </a:extLst>
            </p:cNvPr>
            <p:cNvGrpSpPr/>
            <p:nvPr/>
          </p:nvGrpSpPr>
          <p:grpSpPr>
            <a:xfrm>
              <a:off x="3543450" y="2072916"/>
              <a:ext cx="5105101" cy="312073"/>
              <a:chOff x="2285690" y="2072916"/>
              <a:chExt cx="5105101" cy="312073"/>
            </a:xfrm>
          </p:grpSpPr>
          <p:sp>
            <p:nvSpPr>
              <p:cNvPr id="101" name="Rectangle 100">
                <a:extLst>
                  <a:ext uri="{FF2B5EF4-FFF2-40B4-BE49-F238E27FC236}">
                    <a16:creationId xmlns:a16="http://schemas.microsoft.com/office/drawing/2014/main" id="{63FE8DA2-3366-4E37-AACD-FA0F01458A1F}"/>
                  </a:ext>
                </a:extLst>
              </p:cNvPr>
              <p:cNvSpPr/>
              <p:nvPr/>
            </p:nvSpPr>
            <p:spPr>
              <a:xfrm>
                <a:off x="2862744" y="2072916"/>
                <a:ext cx="3950993" cy="312073"/>
              </a:xfrm>
              <a:prstGeom prst="rect">
                <a:avLst/>
              </a:prstGeom>
            </p:spPr>
            <p:txBody>
              <a:bodyPr wrap="square">
                <a:spAutoFit/>
              </a:bodyPr>
              <a:lstStyle/>
              <a:p>
                <a:pPr algn="ctr" defTabSz="931819">
                  <a:spcAft>
                    <a:spcPts val="612"/>
                  </a:spcAft>
                  <a:defRPr/>
                </a:pPr>
                <a:r>
                  <a:rPr lang="en-US" sz="1428" b="1">
                    <a:solidFill>
                      <a:srgbClr val="50E6FF"/>
                    </a:solidFill>
                    <a:latin typeface="Segoe UI Semibold"/>
                    <a:cs typeface="Segoe UI Semibold" charset="0"/>
                  </a:rPr>
                  <a:t>Supported Machine Learning Frameworks</a:t>
                </a:r>
              </a:p>
            </p:txBody>
          </p:sp>
          <p:cxnSp>
            <p:nvCxnSpPr>
              <p:cNvPr id="103" name="Straight Connector 102">
                <a:extLst>
                  <a:ext uri="{FF2B5EF4-FFF2-40B4-BE49-F238E27FC236}">
                    <a16:creationId xmlns:a16="http://schemas.microsoft.com/office/drawing/2014/main" id="{42D23B64-0136-416B-9DA3-73E9749315D6}"/>
                  </a:ext>
                  <a:ext uri="{C183D7F6-B498-43B3-948B-1728B52AA6E4}">
                    <adec:decorative xmlns:adec="http://schemas.microsoft.com/office/drawing/2017/decorative" val="1"/>
                  </a:ext>
                </a:extLst>
              </p:cNvPr>
              <p:cNvCxnSpPr>
                <a:cxnSpLocks/>
              </p:cNvCxnSpPr>
              <p:nvPr/>
            </p:nvCxnSpPr>
            <p:spPr>
              <a:xfrm>
                <a:off x="2285690" y="2382123"/>
                <a:ext cx="510510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2" name="Rectangle 91">
            <a:extLst>
              <a:ext uri="{FF2B5EF4-FFF2-40B4-BE49-F238E27FC236}">
                <a16:creationId xmlns:a16="http://schemas.microsoft.com/office/drawing/2014/main" id="{489AA862-446C-4E23-872D-DE2DB6705EB6}"/>
              </a:ext>
              <a:ext uri="{C183D7F6-B498-43B3-948B-1728B52AA6E4}">
                <adec:decorative xmlns:adec="http://schemas.microsoft.com/office/drawing/2017/decorative" val="1"/>
              </a:ext>
            </a:extLst>
          </p:cNvPr>
          <p:cNvSpPr/>
          <p:nvPr/>
        </p:nvSpPr>
        <p:spPr bwMode="auto">
          <a:xfrm>
            <a:off x="1271588" y="3656147"/>
            <a:ext cx="3190208" cy="2730272"/>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88" name="Rectangle 87">
            <a:extLst>
              <a:ext uri="{FF2B5EF4-FFF2-40B4-BE49-F238E27FC236}">
                <a16:creationId xmlns:a16="http://schemas.microsoft.com/office/drawing/2014/main" id="{288890B6-E18B-4CA0-BA52-32C64B797C98}"/>
              </a:ext>
              <a:ext uri="{C183D7F6-B498-43B3-948B-1728B52AA6E4}">
                <adec:decorative xmlns:adec="http://schemas.microsoft.com/office/drawing/2017/decorative" val="1"/>
              </a:ext>
            </a:extLst>
          </p:cNvPr>
          <p:cNvSpPr/>
          <p:nvPr/>
        </p:nvSpPr>
        <p:spPr bwMode="auto">
          <a:xfrm>
            <a:off x="4627036" y="3656147"/>
            <a:ext cx="3190208" cy="2730272"/>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89" name="Rectangle 88">
            <a:extLst>
              <a:ext uri="{FF2B5EF4-FFF2-40B4-BE49-F238E27FC236}">
                <a16:creationId xmlns:a16="http://schemas.microsoft.com/office/drawing/2014/main" id="{14260608-88B6-4D1D-A26A-611EDA6934D6}"/>
              </a:ext>
              <a:ext uri="{C183D7F6-B498-43B3-948B-1728B52AA6E4}">
                <adec:decorative xmlns:adec="http://schemas.microsoft.com/office/drawing/2017/decorative" val="1"/>
              </a:ext>
            </a:extLst>
          </p:cNvPr>
          <p:cNvSpPr/>
          <p:nvPr/>
        </p:nvSpPr>
        <p:spPr bwMode="auto">
          <a:xfrm>
            <a:off x="7982485" y="3656147"/>
            <a:ext cx="3190208" cy="2730272"/>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err="1">
              <a:solidFill>
                <a:srgbClr val="505050"/>
              </a:solidFill>
              <a:latin typeface="Segoe UI"/>
              <a:cs typeface="Segoe UI" pitchFamily="34" charset="0"/>
            </a:endParaRPr>
          </a:p>
        </p:txBody>
      </p:sp>
      <p:grpSp>
        <p:nvGrpSpPr>
          <p:cNvPr id="32" name="Group 31" descr="Speed up machine learning process&#10;Built-in optimizations that&#10;deliver up to 17X faster inferencing&#10;and up to 1.4X faster training&#10;&#10;Plug into your existing technology stack&#10;Support for a variety of&#10;frameworks, operating systems&#10;and hardware platforms&#10;&#10;&#10;Build using proven technology&#10;Used in Office 365, Visual Studio&#10;and Bing, delivering over 20&#10;billion inferences every day&#10;&#10;">
            <a:extLst>
              <a:ext uri="{FF2B5EF4-FFF2-40B4-BE49-F238E27FC236}">
                <a16:creationId xmlns:a16="http://schemas.microsoft.com/office/drawing/2014/main" id="{239260AA-1BB1-47CE-BEAF-47176EE91749}"/>
              </a:ext>
            </a:extLst>
          </p:cNvPr>
          <p:cNvGrpSpPr/>
          <p:nvPr/>
        </p:nvGrpSpPr>
        <p:grpSpPr>
          <a:xfrm>
            <a:off x="1271588" y="3981320"/>
            <a:ext cx="9901105" cy="2131823"/>
            <a:chOff x="1245903" y="3903610"/>
            <a:chExt cx="9707847" cy="2090212"/>
          </a:xfrm>
        </p:grpSpPr>
        <p:sp>
          <p:nvSpPr>
            <p:cNvPr id="93" name="Rectangle 92">
              <a:extLst>
                <a:ext uri="{FF2B5EF4-FFF2-40B4-BE49-F238E27FC236}">
                  <a16:creationId xmlns:a16="http://schemas.microsoft.com/office/drawing/2014/main" id="{C98EF196-2AEA-463F-855C-FA379F3D316F}"/>
                </a:ext>
              </a:extLst>
            </p:cNvPr>
            <p:cNvSpPr/>
            <p:nvPr/>
          </p:nvSpPr>
          <p:spPr bwMode="auto">
            <a:xfrm>
              <a:off x="1245903" y="5119961"/>
              <a:ext cx="3127939" cy="873861"/>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ea typeface="Segoe UI Semibold" charset="0"/>
                  <a:cs typeface="Segoe UI Semibold" charset="0"/>
                </a:rPr>
                <a:t>Speed up machine learning process</a:t>
              </a:r>
            </a:p>
            <a:p>
              <a:pPr algn="ctr" defTabSz="931819">
                <a:spcAft>
                  <a:spcPts val="612"/>
                </a:spcAft>
                <a:defRPr/>
              </a:pPr>
              <a:r>
                <a:rPr lang="en-US" sz="1122">
                  <a:solidFill>
                    <a:srgbClr val="FFFFFF"/>
                  </a:solidFill>
                  <a:latin typeface="Segoe UI"/>
                  <a:cs typeface="Segoe UI Semibold" charset="0"/>
                </a:rPr>
                <a:t>Built-in optimizations that</a:t>
              </a:r>
              <a:br>
                <a:rPr lang="en-US" sz="1122">
                  <a:solidFill>
                    <a:srgbClr val="FFFFFF"/>
                  </a:solidFill>
                  <a:latin typeface="Segoe UI"/>
                  <a:cs typeface="Segoe UI Semibold" charset="0"/>
                </a:rPr>
              </a:br>
              <a:r>
                <a:rPr lang="en-US" sz="1122">
                  <a:solidFill>
                    <a:srgbClr val="FFFFFF"/>
                  </a:solidFill>
                  <a:latin typeface="Segoe UI"/>
                  <a:cs typeface="Segoe UI Semibold" charset="0"/>
                </a:rPr>
                <a:t>deliver up to 17X faster inferencing</a:t>
              </a:r>
              <a:br>
                <a:rPr lang="en-US" sz="1122">
                  <a:solidFill>
                    <a:srgbClr val="FFFFFF"/>
                  </a:solidFill>
                  <a:latin typeface="Segoe UI"/>
                  <a:cs typeface="Segoe UI Semibold" charset="0"/>
                </a:rPr>
              </a:br>
              <a:r>
                <a:rPr lang="en-US" sz="1122">
                  <a:solidFill>
                    <a:srgbClr val="FFFFFF"/>
                  </a:solidFill>
                  <a:latin typeface="Segoe UI"/>
                  <a:cs typeface="Segoe UI Semibold" charset="0"/>
                </a:rPr>
                <a:t>and up to 1.4X faster training</a:t>
              </a:r>
            </a:p>
          </p:txBody>
        </p:sp>
        <p:grpSp>
          <p:nvGrpSpPr>
            <p:cNvPr id="216" name="Group 4" descr="data">
              <a:extLst>
                <a:ext uri="{FF2B5EF4-FFF2-40B4-BE49-F238E27FC236}">
                  <a16:creationId xmlns:a16="http://schemas.microsoft.com/office/drawing/2014/main" id="{851A5FF3-60F4-428F-9486-6FD687AF03D3}"/>
                </a:ext>
              </a:extLst>
            </p:cNvPr>
            <p:cNvGrpSpPr>
              <a:grpSpLocks noChangeAspect="1"/>
            </p:cNvGrpSpPr>
            <p:nvPr/>
          </p:nvGrpSpPr>
          <p:grpSpPr bwMode="auto">
            <a:xfrm>
              <a:off x="2382641" y="4024694"/>
              <a:ext cx="854463" cy="738321"/>
              <a:chOff x="1048" y="787"/>
              <a:chExt cx="309" cy="267"/>
            </a:xfrm>
          </p:grpSpPr>
          <p:sp>
            <p:nvSpPr>
              <p:cNvPr id="217" name="Rectangle 5">
                <a:extLst>
                  <a:ext uri="{FF2B5EF4-FFF2-40B4-BE49-F238E27FC236}">
                    <a16:creationId xmlns:a16="http://schemas.microsoft.com/office/drawing/2014/main" id="{3B5CD31E-86CF-4736-BFCB-A3F97CF07CB4}"/>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a:solidFill>
                    <a:srgbClr val="505050"/>
                  </a:solidFill>
                  <a:latin typeface="Segoe UI"/>
                </a:endParaRPr>
              </a:p>
            </p:txBody>
          </p:sp>
          <p:sp>
            <p:nvSpPr>
              <p:cNvPr id="218" name="Rectangle 6">
                <a:extLst>
                  <a:ext uri="{FF2B5EF4-FFF2-40B4-BE49-F238E27FC236}">
                    <a16:creationId xmlns:a16="http://schemas.microsoft.com/office/drawing/2014/main" id="{092599CD-2F74-46AC-BAD8-376AE3EABF37}"/>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a:solidFill>
                    <a:srgbClr val="505050"/>
                  </a:solidFill>
                  <a:latin typeface="Segoe UI"/>
                </a:endParaRPr>
              </a:p>
            </p:txBody>
          </p:sp>
          <p:sp>
            <p:nvSpPr>
              <p:cNvPr id="219" name="Rectangle 7">
                <a:extLst>
                  <a:ext uri="{FF2B5EF4-FFF2-40B4-BE49-F238E27FC236}">
                    <a16:creationId xmlns:a16="http://schemas.microsoft.com/office/drawing/2014/main" id="{A0FE6463-2904-4BE1-8E61-FB715378BD63}"/>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a:solidFill>
                    <a:srgbClr val="505050"/>
                  </a:solidFill>
                  <a:latin typeface="Segoe UI"/>
                </a:endParaRPr>
              </a:p>
            </p:txBody>
          </p:sp>
          <p:sp>
            <p:nvSpPr>
              <p:cNvPr id="220" name="Rectangle 8">
                <a:extLst>
                  <a:ext uri="{FF2B5EF4-FFF2-40B4-BE49-F238E27FC236}">
                    <a16:creationId xmlns:a16="http://schemas.microsoft.com/office/drawing/2014/main" id="{54B3DAF3-3889-40BA-A658-F83620564974}"/>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a:solidFill>
                    <a:srgbClr val="505050"/>
                  </a:solidFill>
                  <a:latin typeface="Segoe UI"/>
                </a:endParaRPr>
              </a:p>
            </p:txBody>
          </p:sp>
          <p:sp>
            <p:nvSpPr>
              <p:cNvPr id="221" name="Freeform 9">
                <a:extLst>
                  <a:ext uri="{FF2B5EF4-FFF2-40B4-BE49-F238E27FC236}">
                    <a16:creationId xmlns:a16="http://schemas.microsoft.com/office/drawing/2014/main" id="{9F849CBC-F538-45CB-B35D-E66A10CD7252}"/>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a:solidFill>
                    <a:srgbClr val="505050"/>
                  </a:solidFill>
                  <a:latin typeface="Segoe UI"/>
                </a:endParaRPr>
              </a:p>
            </p:txBody>
          </p:sp>
        </p:grpSp>
        <p:sp>
          <p:nvSpPr>
            <p:cNvPr id="90" name="Rectangle 89">
              <a:extLst>
                <a:ext uri="{FF2B5EF4-FFF2-40B4-BE49-F238E27FC236}">
                  <a16:creationId xmlns:a16="http://schemas.microsoft.com/office/drawing/2014/main" id="{903D62A9-3892-4BB4-B476-FACB60892EB7}"/>
                </a:ext>
              </a:extLst>
            </p:cNvPr>
            <p:cNvSpPr/>
            <p:nvPr/>
          </p:nvSpPr>
          <p:spPr bwMode="auto">
            <a:xfrm>
              <a:off x="4535857" y="5119961"/>
              <a:ext cx="3127939" cy="873861"/>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cs typeface="Segoe UI Semibold" charset="0"/>
                </a:rPr>
                <a:t>Plug into your existing technology stack</a:t>
              </a:r>
            </a:p>
            <a:p>
              <a:pPr algn="ctr" defTabSz="931819">
                <a:spcAft>
                  <a:spcPts val="612"/>
                </a:spcAft>
                <a:defRPr/>
              </a:pPr>
              <a:r>
                <a:rPr lang="en-US" sz="1122">
                  <a:solidFill>
                    <a:srgbClr val="FFFFFF"/>
                  </a:solidFill>
                  <a:latin typeface="Segoe UI"/>
                  <a:cs typeface="Segoe UI Semibold" charset="0"/>
                </a:rPr>
                <a:t>Support for a variety of</a:t>
              </a:r>
              <a:br>
                <a:rPr lang="en-US" sz="1122">
                  <a:solidFill>
                    <a:srgbClr val="FFFFFF"/>
                  </a:solidFill>
                  <a:latin typeface="Segoe UI"/>
                  <a:cs typeface="Segoe UI Semibold" charset="0"/>
                </a:rPr>
              </a:br>
              <a:r>
                <a:rPr lang="en-US" sz="1122">
                  <a:solidFill>
                    <a:srgbClr val="FFFFFF"/>
                  </a:solidFill>
                  <a:latin typeface="Segoe UI"/>
                  <a:cs typeface="Segoe UI Semibold" charset="0"/>
                </a:rPr>
                <a:t>frameworks, operating systems</a:t>
              </a:r>
              <a:br>
                <a:rPr lang="en-US" sz="1122">
                  <a:solidFill>
                    <a:srgbClr val="FFFFFF"/>
                  </a:solidFill>
                  <a:latin typeface="Segoe UI"/>
                  <a:cs typeface="Segoe UI Semibold" charset="0"/>
                </a:rPr>
              </a:br>
              <a:r>
                <a:rPr lang="en-US" sz="1122">
                  <a:solidFill>
                    <a:srgbClr val="FFFFFF"/>
                  </a:solidFill>
                  <a:latin typeface="Segoe UI"/>
                  <a:cs typeface="Segoe UI Semibold" charset="0"/>
                </a:rPr>
                <a:t>and hardware platforms</a:t>
              </a:r>
            </a:p>
          </p:txBody>
        </p:sp>
        <p:grpSp>
          <p:nvGrpSpPr>
            <p:cNvPr id="222" name="Graphic 260" descr="perpetual upload, storage">
              <a:extLst>
                <a:ext uri="{FF2B5EF4-FFF2-40B4-BE49-F238E27FC236}">
                  <a16:creationId xmlns:a16="http://schemas.microsoft.com/office/drawing/2014/main" id="{4A846FBF-9565-453C-AB8A-F28103AE2C50}"/>
                </a:ext>
              </a:extLst>
            </p:cNvPr>
            <p:cNvGrpSpPr/>
            <p:nvPr/>
          </p:nvGrpSpPr>
          <p:grpSpPr>
            <a:xfrm>
              <a:off x="5609582" y="3903610"/>
              <a:ext cx="980489" cy="980489"/>
              <a:chOff x="3515744" y="1204310"/>
              <a:chExt cx="487043" cy="487043"/>
            </a:xfrm>
          </p:grpSpPr>
          <p:sp>
            <p:nvSpPr>
              <p:cNvPr id="223" name="Freeform: Shape 222">
                <a:extLst>
                  <a:ext uri="{FF2B5EF4-FFF2-40B4-BE49-F238E27FC236}">
                    <a16:creationId xmlns:a16="http://schemas.microsoft.com/office/drawing/2014/main" id="{0915E120-0D07-4AF1-9386-A412804413AE}"/>
                  </a:ext>
                </a:extLst>
              </p:cNvPr>
              <p:cNvSpPr/>
              <p:nvPr/>
            </p:nvSpPr>
            <p:spPr>
              <a:xfrm>
                <a:off x="3579042" y="1368124"/>
                <a:ext cx="360209" cy="197861"/>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24" name="Freeform: Shape 223">
                <a:extLst>
                  <a:ext uri="{FF2B5EF4-FFF2-40B4-BE49-F238E27FC236}">
                    <a16:creationId xmlns:a16="http://schemas.microsoft.com/office/drawing/2014/main" id="{EA3C48CC-4E7F-4F6E-99B6-D28AEB93CC53}"/>
                  </a:ext>
                </a:extLst>
              </p:cNvPr>
              <p:cNvSpPr/>
              <p:nvPr/>
            </p:nvSpPr>
            <p:spPr>
              <a:xfrm>
                <a:off x="3514753"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25" name="Freeform: Shape 224">
                <a:extLst>
                  <a:ext uri="{FF2B5EF4-FFF2-40B4-BE49-F238E27FC236}">
                    <a16:creationId xmlns:a16="http://schemas.microsoft.com/office/drawing/2014/main" id="{C3AFDB70-F3A0-49C3-911D-ABA544494CC0}"/>
                  </a:ext>
                </a:extLst>
              </p:cNvPr>
              <p:cNvSpPr/>
              <p:nvPr/>
            </p:nvSpPr>
            <p:spPr>
              <a:xfrm>
                <a:off x="3538138"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26" name="Freeform: Shape 225">
                <a:extLst>
                  <a:ext uri="{FF2B5EF4-FFF2-40B4-BE49-F238E27FC236}">
                    <a16:creationId xmlns:a16="http://schemas.microsoft.com/office/drawing/2014/main" id="{6D455BE5-B09C-46AD-802D-07EBBC1B8E72}"/>
                  </a:ext>
                </a:extLst>
              </p:cNvPr>
              <p:cNvSpPr/>
              <p:nvPr/>
            </p:nvSpPr>
            <p:spPr>
              <a:xfrm>
                <a:off x="3847415"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27" name="Freeform: Shape 226">
                <a:extLst>
                  <a:ext uri="{FF2B5EF4-FFF2-40B4-BE49-F238E27FC236}">
                    <a16:creationId xmlns:a16="http://schemas.microsoft.com/office/drawing/2014/main" id="{B9CDFD72-EB8F-4CAE-B098-5F3AF4BF3392}"/>
                  </a:ext>
                </a:extLst>
              </p:cNvPr>
              <p:cNvSpPr/>
              <p:nvPr/>
            </p:nvSpPr>
            <p:spPr>
              <a:xfrm>
                <a:off x="3870800"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28" name="Freeform: Shape 227">
                <a:extLst>
                  <a:ext uri="{FF2B5EF4-FFF2-40B4-BE49-F238E27FC236}">
                    <a16:creationId xmlns:a16="http://schemas.microsoft.com/office/drawing/2014/main" id="{262BC731-90FA-4C76-AA3F-E8EFCE1EC2A5}"/>
                  </a:ext>
                </a:extLst>
              </p:cNvPr>
              <p:cNvSpPr/>
              <p:nvPr/>
            </p:nvSpPr>
            <p:spPr>
              <a:xfrm>
                <a:off x="3680906"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29" name="Freeform: Shape 228">
                <a:extLst>
                  <a:ext uri="{FF2B5EF4-FFF2-40B4-BE49-F238E27FC236}">
                    <a16:creationId xmlns:a16="http://schemas.microsoft.com/office/drawing/2014/main" id="{CE67697F-185B-4792-9343-0A5011EE6271}"/>
                  </a:ext>
                </a:extLst>
              </p:cNvPr>
              <p:cNvSpPr/>
              <p:nvPr/>
            </p:nvSpPr>
            <p:spPr>
              <a:xfrm>
                <a:off x="3704291"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30" name="Freeform: Shape 229">
                <a:extLst>
                  <a:ext uri="{FF2B5EF4-FFF2-40B4-BE49-F238E27FC236}">
                    <a16:creationId xmlns:a16="http://schemas.microsoft.com/office/drawing/2014/main" id="{EB1C4A32-4401-4AC0-AC47-4053CC1CEE53}"/>
                  </a:ext>
                </a:extLst>
              </p:cNvPr>
              <p:cNvSpPr/>
              <p:nvPr/>
            </p:nvSpPr>
            <p:spPr>
              <a:xfrm>
                <a:off x="3680827" y="1280173"/>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31" name="Freeform: Shape 230">
                <a:extLst>
                  <a:ext uri="{FF2B5EF4-FFF2-40B4-BE49-F238E27FC236}">
                    <a16:creationId xmlns:a16="http://schemas.microsoft.com/office/drawing/2014/main" id="{F620C92C-5C84-4DC5-8F48-A86B400E4F67}"/>
                  </a:ext>
                </a:extLst>
              </p:cNvPr>
              <p:cNvSpPr/>
              <p:nvPr/>
            </p:nvSpPr>
            <p:spPr>
              <a:xfrm>
                <a:off x="3704212" y="1292183"/>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32" name="Freeform: Shape 231">
                <a:extLst>
                  <a:ext uri="{FF2B5EF4-FFF2-40B4-BE49-F238E27FC236}">
                    <a16:creationId xmlns:a16="http://schemas.microsoft.com/office/drawing/2014/main" id="{948805FE-C1EB-413B-BBDB-5B8025D94076}"/>
                  </a:ext>
                </a:extLst>
              </p:cNvPr>
              <p:cNvSpPr/>
              <p:nvPr/>
            </p:nvSpPr>
            <p:spPr>
              <a:xfrm>
                <a:off x="3717608" y="1309186"/>
                <a:ext cx="81174" cy="40587"/>
              </a:xfrm>
              <a:custGeom>
                <a:avLst/>
                <a:gdLst>
                  <a:gd name="connsiteX0" fmla="*/ 2041 w 81173"/>
                  <a:gd name="connsiteY0" fmla="*/ 20979 h 40586"/>
                  <a:gd name="connsiteX1" fmla="*/ 20826 w 81173"/>
                  <a:gd name="connsiteY1" fmla="*/ 2193 h 40586"/>
                  <a:gd name="connsiteX2" fmla="*/ 37647 w 81173"/>
                  <a:gd name="connsiteY2" fmla="*/ 10305 h 40586"/>
                  <a:gd name="connsiteX3" fmla="*/ 39953 w 81173"/>
                  <a:gd name="connsiteY3" fmla="*/ 12696 h 40586"/>
                  <a:gd name="connsiteX4" fmla="*/ 34658 w 81173"/>
                  <a:gd name="connsiteY4" fmla="*/ 19869 h 40586"/>
                  <a:gd name="connsiteX5" fmla="*/ 32524 w 81173"/>
                  <a:gd name="connsiteY5" fmla="*/ 17221 h 40586"/>
                  <a:gd name="connsiteX6" fmla="*/ 19801 w 81173"/>
                  <a:gd name="connsiteY6" fmla="*/ 9537 h 40586"/>
                  <a:gd name="connsiteX7" fmla="*/ 9384 w 81173"/>
                  <a:gd name="connsiteY7" fmla="*/ 22259 h 40586"/>
                  <a:gd name="connsiteX8" fmla="*/ 19716 w 81173"/>
                  <a:gd name="connsiteY8" fmla="*/ 32335 h 40586"/>
                  <a:gd name="connsiteX9" fmla="*/ 36110 w 81173"/>
                  <a:gd name="connsiteY9" fmla="*/ 21662 h 40586"/>
                  <a:gd name="connsiteX10" fmla="*/ 39013 w 81173"/>
                  <a:gd name="connsiteY10" fmla="*/ 17478 h 40586"/>
                  <a:gd name="connsiteX11" fmla="*/ 41319 w 81173"/>
                  <a:gd name="connsiteY11" fmla="*/ 14147 h 40586"/>
                  <a:gd name="connsiteX12" fmla="*/ 61213 w 81173"/>
                  <a:gd name="connsiteY12" fmla="*/ 2023 h 40586"/>
                  <a:gd name="connsiteX13" fmla="*/ 80169 w 81173"/>
                  <a:gd name="connsiteY13" fmla="*/ 20808 h 40586"/>
                  <a:gd name="connsiteX14" fmla="*/ 61384 w 81173"/>
                  <a:gd name="connsiteY14" fmla="*/ 39593 h 40586"/>
                  <a:gd name="connsiteX15" fmla="*/ 43026 w 81173"/>
                  <a:gd name="connsiteY15" fmla="*/ 29773 h 40586"/>
                  <a:gd name="connsiteX16" fmla="*/ 42428 w 81173"/>
                  <a:gd name="connsiteY16" fmla="*/ 29090 h 40586"/>
                  <a:gd name="connsiteX17" fmla="*/ 47466 w 81173"/>
                  <a:gd name="connsiteY17" fmla="*/ 22601 h 40586"/>
                  <a:gd name="connsiteX18" fmla="*/ 47979 w 81173"/>
                  <a:gd name="connsiteY18" fmla="*/ 23113 h 40586"/>
                  <a:gd name="connsiteX19" fmla="*/ 62495 w 81173"/>
                  <a:gd name="connsiteY19" fmla="*/ 32079 h 40586"/>
                  <a:gd name="connsiteX20" fmla="*/ 72912 w 81173"/>
                  <a:gd name="connsiteY20" fmla="*/ 19356 h 40586"/>
                  <a:gd name="connsiteX21" fmla="*/ 62580 w 81173"/>
                  <a:gd name="connsiteY21" fmla="*/ 9280 h 40586"/>
                  <a:gd name="connsiteX22" fmla="*/ 46186 w 81173"/>
                  <a:gd name="connsiteY22" fmla="*/ 19954 h 40586"/>
                  <a:gd name="connsiteX23" fmla="*/ 43283 w 81173"/>
                  <a:gd name="connsiteY23" fmla="*/ 24138 h 40586"/>
                  <a:gd name="connsiteX24" fmla="*/ 40892 w 81173"/>
                  <a:gd name="connsiteY24" fmla="*/ 27382 h 40586"/>
                  <a:gd name="connsiteX25" fmla="*/ 21082 w 81173"/>
                  <a:gd name="connsiteY25" fmla="*/ 39507 h 40586"/>
                  <a:gd name="connsiteX26" fmla="*/ 2041 w 81173"/>
                  <a:gd name="connsiteY26" fmla="*/ 20979 h 4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73" h="40586">
                    <a:moveTo>
                      <a:pt x="2041" y="20979"/>
                    </a:moveTo>
                    <a:cubicBezTo>
                      <a:pt x="2382" y="6463"/>
                      <a:pt x="12714" y="2193"/>
                      <a:pt x="20826" y="2193"/>
                    </a:cubicBezTo>
                    <a:cubicBezTo>
                      <a:pt x="26803" y="2193"/>
                      <a:pt x="31756" y="4499"/>
                      <a:pt x="37647" y="10305"/>
                    </a:cubicBezTo>
                    <a:cubicBezTo>
                      <a:pt x="38330" y="10988"/>
                      <a:pt x="39953" y="12696"/>
                      <a:pt x="39953" y="12696"/>
                    </a:cubicBezTo>
                    <a:lnTo>
                      <a:pt x="34658" y="19869"/>
                    </a:lnTo>
                    <a:cubicBezTo>
                      <a:pt x="34658" y="19869"/>
                      <a:pt x="33207" y="18075"/>
                      <a:pt x="32524" y="17221"/>
                    </a:cubicBezTo>
                    <a:cubicBezTo>
                      <a:pt x="27571" y="11244"/>
                      <a:pt x="25010" y="9537"/>
                      <a:pt x="19801" y="9537"/>
                    </a:cubicBezTo>
                    <a:cubicBezTo>
                      <a:pt x="12970" y="9451"/>
                      <a:pt x="9128" y="16367"/>
                      <a:pt x="9384" y="22259"/>
                    </a:cubicBezTo>
                    <a:cubicBezTo>
                      <a:pt x="9640" y="28236"/>
                      <a:pt x="14422" y="32335"/>
                      <a:pt x="19716" y="32335"/>
                    </a:cubicBezTo>
                    <a:cubicBezTo>
                      <a:pt x="24241" y="32335"/>
                      <a:pt x="29792" y="29944"/>
                      <a:pt x="36110" y="21662"/>
                    </a:cubicBezTo>
                    <a:cubicBezTo>
                      <a:pt x="37049" y="20466"/>
                      <a:pt x="37989" y="19015"/>
                      <a:pt x="39013" y="17478"/>
                    </a:cubicBezTo>
                    <a:cubicBezTo>
                      <a:pt x="39696" y="16282"/>
                      <a:pt x="40550" y="15172"/>
                      <a:pt x="41319" y="14147"/>
                    </a:cubicBezTo>
                    <a:cubicBezTo>
                      <a:pt x="48064" y="5011"/>
                      <a:pt x="54383" y="2193"/>
                      <a:pt x="61213" y="2023"/>
                    </a:cubicBezTo>
                    <a:cubicBezTo>
                      <a:pt x="67959" y="1937"/>
                      <a:pt x="80169" y="6804"/>
                      <a:pt x="80169" y="20808"/>
                    </a:cubicBezTo>
                    <a:cubicBezTo>
                      <a:pt x="80169" y="34811"/>
                      <a:pt x="69496" y="39593"/>
                      <a:pt x="61384" y="39593"/>
                    </a:cubicBezTo>
                    <a:cubicBezTo>
                      <a:pt x="54809" y="39593"/>
                      <a:pt x="49601" y="36946"/>
                      <a:pt x="43026" y="29773"/>
                    </a:cubicBezTo>
                    <a:cubicBezTo>
                      <a:pt x="42770" y="29517"/>
                      <a:pt x="42428" y="29090"/>
                      <a:pt x="42428" y="29090"/>
                    </a:cubicBezTo>
                    <a:lnTo>
                      <a:pt x="47466" y="22601"/>
                    </a:lnTo>
                    <a:cubicBezTo>
                      <a:pt x="47466" y="22601"/>
                      <a:pt x="47722" y="22943"/>
                      <a:pt x="47979" y="23113"/>
                    </a:cubicBezTo>
                    <a:cubicBezTo>
                      <a:pt x="53870" y="30456"/>
                      <a:pt x="56859" y="31993"/>
                      <a:pt x="62495" y="32079"/>
                    </a:cubicBezTo>
                    <a:cubicBezTo>
                      <a:pt x="69325" y="32164"/>
                      <a:pt x="73168" y="25248"/>
                      <a:pt x="72912" y="19356"/>
                    </a:cubicBezTo>
                    <a:cubicBezTo>
                      <a:pt x="72655" y="13464"/>
                      <a:pt x="67874" y="9280"/>
                      <a:pt x="62580" y="9280"/>
                    </a:cubicBezTo>
                    <a:cubicBezTo>
                      <a:pt x="58054" y="9280"/>
                      <a:pt x="52504" y="11672"/>
                      <a:pt x="46186" y="19954"/>
                    </a:cubicBezTo>
                    <a:cubicBezTo>
                      <a:pt x="45246" y="21149"/>
                      <a:pt x="44307" y="22601"/>
                      <a:pt x="43283" y="24138"/>
                    </a:cubicBezTo>
                    <a:cubicBezTo>
                      <a:pt x="42599" y="25333"/>
                      <a:pt x="41745" y="26443"/>
                      <a:pt x="40892" y="27382"/>
                    </a:cubicBezTo>
                    <a:cubicBezTo>
                      <a:pt x="33805" y="36519"/>
                      <a:pt x="25522" y="39337"/>
                      <a:pt x="21082" y="39507"/>
                    </a:cubicBezTo>
                    <a:cubicBezTo>
                      <a:pt x="11263" y="40019"/>
                      <a:pt x="1528" y="34811"/>
                      <a:pt x="2041" y="20979"/>
                    </a:cubicBezTo>
                    <a:close/>
                  </a:path>
                </a:pathLst>
              </a:custGeom>
              <a:solidFill>
                <a:srgbClr val="0078D4"/>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33" name="Freeform: Shape 232">
                <a:extLst>
                  <a:ext uri="{FF2B5EF4-FFF2-40B4-BE49-F238E27FC236}">
                    <a16:creationId xmlns:a16="http://schemas.microsoft.com/office/drawing/2014/main" id="{A518ABFE-A2F2-46D5-B1E5-290DB954FD03}"/>
                  </a:ext>
                </a:extLst>
              </p:cNvPr>
              <p:cNvSpPr/>
              <p:nvPr/>
            </p:nvSpPr>
            <p:spPr>
              <a:xfrm>
                <a:off x="3565368"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34" name="Freeform: Shape 233">
                <a:extLst>
                  <a:ext uri="{FF2B5EF4-FFF2-40B4-BE49-F238E27FC236}">
                    <a16:creationId xmlns:a16="http://schemas.microsoft.com/office/drawing/2014/main" id="{E433F8BD-24B4-4FB1-AB87-35FA6E85E7B5}"/>
                  </a:ext>
                </a:extLst>
              </p:cNvPr>
              <p:cNvSpPr/>
              <p:nvPr/>
            </p:nvSpPr>
            <p:spPr>
              <a:xfrm>
                <a:off x="3731560"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defTabSz="1119075">
                  <a:defRPr/>
                </a:pPr>
                <a:endParaRPr lang="en-US" sz="2160">
                  <a:solidFill>
                    <a:srgbClr val="1A1A1A"/>
                  </a:solidFill>
                  <a:latin typeface="Segoe UI"/>
                </a:endParaRPr>
              </a:p>
            </p:txBody>
          </p:sp>
          <p:sp>
            <p:nvSpPr>
              <p:cNvPr id="235" name="Freeform: Shape 234">
                <a:extLst>
                  <a:ext uri="{FF2B5EF4-FFF2-40B4-BE49-F238E27FC236}">
                    <a16:creationId xmlns:a16="http://schemas.microsoft.com/office/drawing/2014/main" id="{2E5AD789-6781-4030-87B9-FDA05E8D1B01}"/>
                  </a:ext>
                </a:extLst>
              </p:cNvPr>
              <p:cNvSpPr/>
              <p:nvPr/>
            </p:nvSpPr>
            <p:spPr>
              <a:xfrm>
                <a:off x="3898030" y="1561942"/>
                <a:ext cx="50734" cy="5073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defTabSz="1119075">
                  <a:defRPr/>
                </a:pPr>
                <a:endParaRPr lang="en-US" sz="2160">
                  <a:solidFill>
                    <a:srgbClr val="1A1A1A"/>
                  </a:solidFill>
                  <a:latin typeface="Segoe UI"/>
                </a:endParaRPr>
              </a:p>
            </p:txBody>
          </p:sp>
        </p:grpSp>
        <p:sp>
          <p:nvSpPr>
            <p:cNvPr id="91" name="Rectangle 90">
              <a:extLst>
                <a:ext uri="{FF2B5EF4-FFF2-40B4-BE49-F238E27FC236}">
                  <a16:creationId xmlns:a16="http://schemas.microsoft.com/office/drawing/2014/main" id="{776E06E3-6E72-4232-A1EA-CE79E4753335}"/>
                </a:ext>
              </a:extLst>
            </p:cNvPr>
            <p:cNvSpPr/>
            <p:nvPr/>
          </p:nvSpPr>
          <p:spPr bwMode="auto">
            <a:xfrm>
              <a:off x="7825811" y="5119961"/>
              <a:ext cx="3127939" cy="873861"/>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cs typeface="Segoe UI Semibold" charset="0"/>
                </a:rPr>
                <a:t>Build using proven technology</a:t>
              </a:r>
            </a:p>
            <a:p>
              <a:pPr algn="ctr" defTabSz="931819">
                <a:spcAft>
                  <a:spcPts val="612"/>
                </a:spcAft>
                <a:defRPr/>
              </a:pPr>
              <a:r>
                <a:rPr lang="en-US" sz="1122">
                  <a:solidFill>
                    <a:srgbClr val="FFFFFF"/>
                  </a:solidFill>
                  <a:latin typeface="Segoe UI"/>
                  <a:cs typeface="Segoe UI Semibold" charset="0"/>
                </a:rPr>
                <a:t>Used in Office 365, Visual Studio</a:t>
              </a:r>
              <a:br>
                <a:rPr lang="en-US" sz="1122">
                  <a:solidFill>
                    <a:srgbClr val="FFFFFF"/>
                  </a:solidFill>
                  <a:latin typeface="Segoe UI"/>
                  <a:cs typeface="Segoe UI Semibold" charset="0"/>
                </a:rPr>
              </a:br>
              <a:r>
                <a:rPr lang="en-US" sz="1122">
                  <a:solidFill>
                    <a:srgbClr val="FFFFFF"/>
                  </a:solidFill>
                  <a:latin typeface="Segoe UI"/>
                  <a:cs typeface="Segoe UI Semibold" charset="0"/>
                </a:rPr>
                <a:t>and Bing, delivering over 20</a:t>
              </a:r>
              <a:br>
                <a:rPr lang="en-US" sz="1122">
                  <a:solidFill>
                    <a:srgbClr val="FFFFFF"/>
                  </a:solidFill>
                  <a:latin typeface="Segoe UI"/>
                  <a:cs typeface="Segoe UI Semibold" charset="0"/>
                </a:rPr>
              </a:br>
              <a:r>
                <a:rPr lang="en-US" sz="1122">
                  <a:solidFill>
                    <a:srgbClr val="FFFFFF"/>
                  </a:solidFill>
                  <a:latin typeface="Segoe UI"/>
                  <a:cs typeface="Segoe UI Semibold" charset="0"/>
                </a:rPr>
                <a:t>billion inferences every day</a:t>
              </a:r>
            </a:p>
          </p:txBody>
        </p:sp>
        <p:pic>
          <p:nvPicPr>
            <p:cNvPr id="236" name="Picture 235">
              <a:extLst>
                <a:ext uri="{FF2B5EF4-FFF2-40B4-BE49-F238E27FC236}">
                  <a16:creationId xmlns:a16="http://schemas.microsoft.com/office/drawing/2014/main" id="{17B59D0E-2314-4F6A-BBC8-F2BC85EA4177}"/>
                </a:ext>
              </a:extLst>
            </p:cNvPr>
            <p:cNvPicPr>
              <a:picLocks noChangeAspect="1"/>
            </p:cNvPicPr>
            <p:nvPr/>
          </p:nvPicPr>
          <p:blipFill>
            <a:blip r:embed="rId9"/>
            <a:stretch>
              <a:fillRect/>
            </a:stretch>
          </p:blipFill>
          <p:spPr>
            <a:xfrm>
              <a:off x="9081902" y="3965656"/>
              <a:ext cx="615756" cy="856397"/>
            </a:xfrm>
            <a:prstGeom prst="rect">
              <a:avLst/>
            </a:prstGeom>
          </p:spPr>
        </p:pic>
      </p:grpSp>
    </p:spTree>
    <p:extLst>
      <p:ext uri="{BB962C8B-B14F-4D97-AF65-F5344CB8AC3E}">
        <p14:creationId xmlns:p14="http://schemas.microsoft.com/office/powerpoint/2010/main" val="2246620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124"/>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42" presetClass="path" presetSubtype="0" decel="100000" fill="hold" grpId="1" nodeType="withEffect">
                                  <p:stCondLst>
                                    <p:cond delay="100"/>
                                  </p:stCondLst>
                                  <p:childTnLst>
                                    <p:animMotion origin="layout" path="M 0 2.22222E-6 L 0 0.03541 " pathEditMode="relative" rAng="0" ptsTypes="AA">
                                      <p:cBhvr>
                                        <p:cTn id="14" dur="500" spd="-100000" fill="hold"/>
                                        <p:tgtEl>
                                          <p:spTgt spid="12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nodeType="withEffect">
                                  <p:stCondLst>
                                    <p:cond delay="100"/>
                                  </p:stCondLst>
                                  <p:childTnLst>
                                    <p:animMotion origin="layout" path="M 0 2.22222E-6 L 0 0.03541 " pathEditMode="relative" rAng="0" ptsTypes="AA">
                                      <p:cBhvr>
                                        <p:cTn id="19" dur="500" spd="-100000" fill="hold"/>
                                        <p:tgtEl>
                                          <p:spTgt spid="36"/>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42" presetClass="path" presetSubtype="0" decel="100000" fill="hold" nodeType="withEffect">
                                  <p:stCondLst>
                                    <p:cond delay="200"/>
                                  </p:stCondLst>
                                  <p:childTnLst>
                                    <p:animMotion origin="layout" path="M 3.95833E-6 0.0449 L 3.95833E-6 4.07407E-6 " pathEditMode="relative" rAng="0" ptsTypes="AA">
                                      <p:cBhvr>
                                        <p:cTn id="24" dur="600" fill="hold"/>
                                        <p:tgtEl>
                                          <p:spTgt spid="3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4" grpId="1"/>
      <p:bldP spid="125" grpId="0"/>
      <p:bldP spid="12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Google Shape;2020;p433">
            <a:extLst>
              <a:ext uri="{FF2B5EF4-FFF2-40B4-BE49-F238E27FC236}">
                <a16:creationId xmlns:a16="http://schemas.microsoft.com/office/drawing/2014/main" id="{7C27464F-2266-49FB-894F-FC9C8D4EBB44}"/>
              </a:ext>
            </a:extLst>
          </p:cNvPr>
          <p:cNvSpPr txBox="1"/>
          <p:nvPr/>
        </p:nvSpPr>
        <p:spPr>
          <a:xfrm>
            <a:off x="956951" y="466234"/>
            <a:ext cx="10522572" cy="576340"/>
          </a:xfrm>
          <a:prstGeom prst="rect">
            <a:avLst/>
          </a:prstGeom>
          <a:noFill/>
          <a:ln>
            <a:noFill/>
          </a:ln>
        </p:spPr>
        <p:txBody>
          <a:bodyPr spcFirstLastPara="1" wrap="none" lIns="0" tIns="0" rIns="0" bIns="0" anchor="t" anchorCtr="0">
            <a:spAutoFit/>
          </a:bodyPr>
          <a:lstStyle/>
          <a:p>
            <a:pPr algn="ctr" defTabSz="1243431">
              <a:buClr>
                <a:srgbClr val="FFFFFF"/>
              </a:buClr>
              <a:buSzPts val="2400"/>
              <a:defRPr/>
            </a:pPr>
            <a:r>
              <a:rPr lang="en-US" sz="3672" b="1" kern="0" spc="-51">
                <a:solidFill>
                  <a:srgbClr val="50E6FF"/>
                </a:solidFill>
                <a:latin typeface="Segoe UI Semibold"/>
                <a:ea typeface="Helvetica Neue"/>
                <a:cs typeface="Helvetica Neue"/>
                <a:sym typeface="Helvetica Neue"/>
              </a:rPr>
              <a:t>Kubernetes on Azure </a:t>
            </a:r>
            <a:r>
              <a:rPr lang="en-US" sz="3672" b="1" kern="0" spc="-51">
                <a:solidFill>
                  <a:srgbClr val="FFFFFF"/>
                </a:solidFill>
                <a:latin typeface="Segoe UI Semibold"/>
                <a:ea typeface="Helvetica Neue"/>
                <a:cs typeface="Helvetica Neue"/>
                <a:sym typeface="Helvetica Neue"/>
              </a:rPr>
              <a:t>| Enterprise-grade by design</a:t>
            </a:r>
          </a:p>
        </p:txBody>
      </p:sp>
      <p:grpSp>
        <p:nvGrpSpPr>
          <p:cNvPr id="1068" name="Group 1067" descr="diagram">
            <a:extLst>
              <a:ext uri="{FF2B5EF4-FFF2-40B4-BE49-F238E27FC236}">
                <a16:creationId xmlns:a16="http://schemas.microsoft.com/office/drawing/2014/main" id="{279B7FF5-E734-429D-93FC-DFA8839F166F}"/>
              </a:ext>
            </a:extLst>
          </p:cNvPr>
          <p:cNvGrpSpPr/>
          <p:nvPr/>
        </p:nvGrpSpPr>
        <p:grpSpPr>
          <a:xfrm>
            <a:off x="307612" y="1468870"/>
            <a:ext cx="11821253" cy="4924969"/>
            <a:chOff x="300743" y="1440200"/>
            <a:chExt cx="11590516" cy="4828839"/>
          </a:xfrm>
        </p:grpSpPr>
        <p:grpSp>
          <p:nvGrpSpPr>
            <p:cNvPr id="1064" name="Group 1063">
              <a:extLst>
                <a:ext uri="{FF2B5EF4-FFF2-40B4-BE49-F238E27FC236}">
                  <a16:creationId xmlns:a16="http://schemas.microsoft.com/office/drawing/2014/main" id="{A4BD978C-0857-405A-910C-9FBFC64C70B8}"/>
                </a:ext>
              </a:extLst>
            </p:cNvPr>
            <p:cNvGrpSpPr/>
            <p:nvPr/>
          </p:nvGrpSpPr>
          <p:grpSpPr>
            <a:xfrm>
              <a:off x="7776522" y="1440200"/>
              <a:ext cx="4114737" cy="4825957"/>
              <a:chOff x="7776522" y="1440200"/>
              <a:chExt cx="4114737" cy="4825957"/>
            </a:xfrm>
          </p:grpSpPr>
          <p:sp>
            <p:nvSpPr>
              <p:cNvPr id="218" name="Rectangle 217">
                <a:extLst>
                  <a:ext uri="{FF2B5EF4-FFF2-40B4-BE49-F238E27FC236}">
                    <a16:creationId xmlns:a16="http://schemas.microsoft.com/office/drawing/2014/main" id="{20D6F3E3-742B-4BCE-8919-53B6C205334D}"/>
                  </a:ext>
                </a:extLst>
              </p:cNvPr>
              <p:cNvSpPr/>
              <p:nvPr/>
            </p:nvSpPr>
            <p:spPr bwMode="auto">
              <a:xfrm>
                <a:off x="7776522" y="1440200"/>
                <a:ext cx="4114737" cy="4825957"/>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055" name="TextBox 1054">
                <a:extLst>
                  <a:ext uri="{FF2B5EF4-FFF2-40B4-BE49-F238E27FC236}">
                    <a16:creationId xmlns:a16="http://schemas.microsoft.com/office/drawing/2014/main" id="{D3DB2892-B442-47EB-B1FC-AFC734DCFA5E}"/>
                  </a:ext>
                </a:extLst>
              </p:cNvPr>
              <p:cNvSpPr txBox="1"/>
              <p:nvPr/>
            </p:nvSpPr>
            <p:spPr>
              <a:xfrm>
                <a:off x="8716790" y="1603941"/>
                <a:ext cx="2234201" cy="226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defTabSz="951028">
                  <a:spcBef>
                    <a:spcPts val="612"/>
                  </a:spcBef>
                  <a:defRPr/>
                </a:pPr>
                <a:r>
                  <a:rPr lang="en-US" sz="1632" spc="-41">
                    <a:solidFill>
                      <a:srgbClr val="50E6FF"/>
                    </a:solidFill>
                  </a:rPr>
                  <a:t>Community</a:t>
                </a:r>
              </a:p>
            </p:txBody>
          </p:sp>
          <p:grpSp>
            <p:nvGrpSpPr>
              <p:cNvPr id="1057" name="Group 1056">
                <a:extLst>
                  <a:ext uri="{FF2B5EF4-FFF2-40B4-BE49-F238E27FC236}">
                    <a16:creationId xmlns:a16="http://schemas.microsoft.com/office/drawing/2014/main" id="{CCFE7DA3-31FA-464F-882B-505863D41600}"/>
                  </a:ext>
                </a:extLst>
              </p:cNvPr>
              <p:cNvGrpSpPr/>
              <p:nvPr/>
            </p:nvGrpSpPr>
            <p:grpSpPr>
              <a:xfrm>
                <a:off x="8503617" y="2206108"/>
                <a:ext cx="2660547" cy="2609738"/>
                <a:chOff x="8188422" y="2042783"/>
                <a:chExt cx="3040098" cy="2982040"/>
              </a:xfrm>
            </p:grpSpPr>
            <p:sp>
              <p:nvSpPr>
                <p:cNvPr id="1033" name="Oval 1032">
                  <a:extLst>
                    <a:ext uri="{FF2B5EF4-FFF2-40B4-BE49-F238E27FC236}">
                      <a16:creationId xmlns:a16="http://schemas.microsoft.com/office/drawing/2014/main" id="{70FF515B-6B83-4001-B28D-F06352FE1481}"/>
                    </a:ext>
                  </a:extLst>
                </p:cNvPr>
                <p:cNvSpPr/>
                <p:nvPr/>
              </p:nvSpPr>
              <p:spPr bwMode="auto">
                <a:xfrm>
                  <a:off x="8400201" y="2206109"/>
                  <a:ext cx="2619892" cy="2619892"/>
                </a:xfrm>
                <a:prstGeom prst="ellipse">
                  <a:avLst/>
                </a:prstGeom>
                <a:no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68" name="Picture 67">
                  <a:extLst>
                    <a:ext uri="{FF2B5EF4-FFF2-40B4-BE49-F238E27FC236}">
                      <a16:creationId xmlns:a16="http://schemas.microsoft.com/office/drawing/2014/main" id="{97282C2C-EA27-4D56-8E6E-7F9535B72F0D}"/>
                    </a:ext>
                  </a:extLst>
                </p:cNvPr>
                <p:cNvPicPr>
                  <a:picLocks noChangeAspect="1"/>
                </p:cNvPicPr>
                <p:nvPr/>
              </p:nvPicPr>
              <p:blipFill>
                <a:blip r:embed="rId3"/>
                <a:stretch>
                  <a:fillRect/>
                </a:stretch>
              </p:blipFill>
              <p:spPr>
                <a:xfrm>
                  <a:off x="8955210" y="2788599"/>
                  <a:ext cx="1509875" cy="1454912"/>
                </a:xfrm>
                <a:prstGeom prst="rect">
                  <a:avLst/>
                </a:prstGeom>
              </p:spPr>
            </p:pic>
            <p:grpSp>
              <p:nvGrpSpPr>
                <p:cNvPr id="1047" name="Group 1046">
                  <a:extLst>
                    <a:ext uri="{FF2B5EF4-FFF2-40B4-BE49-F238E27FC236}">
                      <a16:creationId xmlns:a16="http://schemas.microsoft.com/office/drawing/2014/main" id="{4436633B-C85D-4002-B7B8-DFB79FB12057}"/>
                    </a:ext>
                  </a:extLst>
                </p:cNvPr>
                <p:cNvGrpSpPr/>
                <p:nvPr/>
              </p:nvGrpSpPr>
              <p:grpSpPr>
                <a:xfrm>
                  <a:off x="9476433" y="4561883"/>
                  <a:ext cx="462940" cy="462940"/>
                  <a:chOff x="9476433" y="4561883"/>
                  <a:chExt cx="462940" cy="462940"/>
                </a:xfrm>
              </p:grpSpPr>
              <p:sp>
                <p:nvSpPr>
                  <p:cNvPr id="181" name="Oval 180">
                    <a:extLst>
                      <a:ext uri="{FF2B5EF4-FFF2-40B4-BE49-F238E27FC236}">
                        <a16:creationId xmlns:a16="http://schemas.microsoft.com/office/drawing/2014/main" id="{66E4B9FB-E834-488A-8995-9CEB58BC6382}"/>
                      </a:ext>
                    </a:extLst>
                  </p:cNvPr>
                  <p:cNvSpPr/>
                  <p:nvPr/>
                </p:nvSpPr>
                <p:spPr bwMode="auto">
                  <a:xfrm flipV="1">
                    <a:off x="9476433" y="4561883"/>
                    <a:ext cx="462940" cy="462940"/>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76" name="Picture 75">
                    <a:extLst>
                      <a:ext uri="{FF2B5EF4-FFF2-40B4-BE49-F238E27FC236}">
                        <a16:creationId xmlns:a16="http://schemas.microsoft.com/office/drawing/2014/main" id="{91DB6401-10F3-4B3E-A32E-95E9BCC915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9520052" y="4688480"/>
                    <a:ext cx="375702" cy="209746"/>
                  </a:xfrm>
                  <a:prstGeom prst="rect">
                    <a:avLst/>
                  </a:prstGeom>
                </p:spPr>
              </p:pic>
            </p:grpSp>
            <p:grpSp>
              <p:nvGrpSpPr>
                <p:cNvPr id="1048" name="Group 1047">
                  <a:extLst>
                    <a:ext uri="{FF2B5EF4-FFF2-40B4-BE49-F238E27FC236}">
                      <a16:creationId xmlns:a16="http://schemas.microsoft.com/office/drawing/2014/main" id="{1F136270-4D21-4CA1-BF6B-4B777D9393EF}"/>
                    </a:ext>
                  </a:extLst>
                </p:cNvPr>
                <p:cNvGrpSpPr/>
                <p:nvPr/>
              </p:nvGrpSpPr>
              <p:grpSpPr>
                <a:xfrm>
                  <a:off x="8701542" y="4356756"/>
                  <a:ext cx="462940" cy="462940"/>
                  <a:chOff x="8701542" y="4356756"/>
                  <a:chExt cx="462940" cy="462940"/>
                </a:xfrm>
              </p:grpSpPr>
              <p:sp>
                <p:nvSpPr>
                  <p:cNvPr id="199" name="Oval 198">
                    <a:extLst>
                      <a:ext uri="{FF2B5EF4-FFF2-40B4-BE49-F238E27FC236}">
                        <a16:creationId xmlns:a16="http://schemas.microsoft.com/office/drawing/2014/main" id="{F4AF792B-529B-4A0B-9077-D85E0901F722}"/>
                      </a:ext>
                    </a:extLst>
                  </p:cNvPr>
                  <p:cNvSpPr/>
                  <p:nvPr/>
                </p:nvSpPr>
                <p:spPr bwMode="auto">
                  <a:xfrm flipH="1" flipV="1">
                    <a:off x="8701542" y="4356756"/>
                    <a:ext cx="462940" cy="462940"/>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78" name="Picture 77">
                    <a:extLst>
                      <a:ext uri="{FF2B5EF4-FFF2-40B4-BE49-F238E27FC236}">
                        <a16:creationId xmlns:a16="http://schemas.microsoft.com/office/drawing/2014/main" id="{4A64B0D2-22C8-4739-9DDC-88CC0AAA6D6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8753239" y="4452942"/>
                    <a:ext cx="359546" cy="270568"/>
                  </a:xfrm>
                  <a:prstGeom prst="rect">
                    <a:avLst/>
                  </a:prstGeom>
                </p:spPr>
              </p:pic>
            </p:grpSp>
            <p:grpSp>
              <p:nvGrpSpPr>
                <p:cNvPr id="1049" name="Group 1048">
                  <a:extLst>
                    <a:ext uri="{FF2B5EF4-FFF2-40B4-BE49-F238E27FC236}">
                      <a16:creationId xmlns:a16="http://schemas.microsoft.com/office/drawing/2014/main" id="{73864AE9-83B6-44EB-9D3D-7E442770000F}"/>
                    </a:ext>
                  </a:extLst>
                </p:cNvPr>
                <p:cNvGrpSpPr/>
                <p:nvPr/>
              </p:nvGrpSpPr>
              <p:grpSpPr>
                <a:xfrm>
                  <a:off x="8248443" y="3737538"/>
                  <a:ext cx="462940" cy="462940"/>
                  <a:chOff x="8248443" y="3737538"/>
                  <a:chExt cx="462940" cy="462940"/>
                </a:xfrm>
              </p:grpSpPr>
              <p:sp>
                <p:nvSpPr>
                  <p:cNvPr id="197" name="Oval 196">
                    <a:extLst>
                      <a:ext uri="{FF2B5EF4-FFF2-40B4-BE49-F238E27FC236}">
                        <a16:creationId xmlns:a16="http://schemas.microsoft.com/office/drawing/2014/main" id="{F9F7DC3C-4557-4C23-BC1D-4E342F146AB5}"/>
                      </a:ext>
                    </a:extLst>
                  </p:cNvPr>
                  <p:cNvSpPr/>
                  <p:nvPr/>
                </p:nvSpPr>
                <p:spPr bwMode="auto">
                  <a:xfrm flipH="1" flipV="1">
                    <a:off x="8248443" y="3737538"/>
                    <a:ext cx="462940" cy="462940"/>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80" name="Picture 79">
                    <a:extLst>
                      <a:ext uri="{FF2B5EF4-FFF2-40B4-BE49-F238E27FC236}">
                        <a16:creationId xmlns:a16="http://schemas.microsoft.com/office/drawing/2014/main" id="{B2545D32-923C-40AB-BEBB-27FF43A3358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347918" y="3927108"/>
                    <a:ext cx="281732" cy="83800"/>
                  </a:xfrm>
                  <a:prstGeom prst="rect">
                    <a:avLst/>
                  </a:prstGeom>
                </p:spPr>
              </p:pic>
            </p:grpSp>
            <p:grpSp>
              <p:nvGrpSpPr>
                <p:cNvPr id="1050" name="Group 1049">
                  <a:extLst>
                    <a:ext uri="{FF2B5EF4-FFF2-40B4-BE49-F238E27FC236}">
                      <a16:creationId xmlns:a16="http://schemas.microsoft.com/office/drawing/2014/main" id="{6B77D974-EC6A-4443-A1AB-B74B3E28F0B7}"/>
                    </a:ext>
                  </a:extLst>
                </p:cNvPr>
                <p:cNvGrpSpPr/>
                <p:nvPr/>
              </p:nvGrpSpPr>
              <p:grpSpPr>
                <a:xfrm>
                  <a:off x="8188422" y="3085091"/>
                  <a:ext cx="462940" cy="462940"/>
                  <a:chOff x="8188422" y="3085091"/>
                  <a:chExt cx="462940" cy="462940"/>
                </a:xfrm>
              </p:grpSpPr>
              <p:sp>
                <p:nvSpPr>
                  <p:cNvPr id="198" name="Oval 197">
                    <a:extLst>
                      <a:ext uri="{FF2B5EF4-FFF2-40B4-BE49-F238E27FC236}">
                        <a16:creationId xmlns:a16="http://schemas.microsoft.com/office/drawing/2014/main" id="{0AFD665D-F1C3-4668-885F-0838C43CD31D}"/>
                      </a:ext>
                    </a:extLst>
                  </p:cNvPr>
                  <p:cNvSpPr/>
                  <p:nvPr/>
                </p:nvSpPr>
                <p:spPr bwMode="auto">
                  <a:xfrm flipH="1" flipV="1">
                    <a:off x="8188422" y="3085091"/>
                    <a:ext cx="462940" cy="462940"/>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91" name="Picture 90">
                    <a:extLst>
                      <a:ext uri="{FF2B5EF4-FFF2-40B4-BE49-F238E27FC236}">
                        <a16:creationId xmlns:a16="http://schemas.microsoft.com/office/drawing/2014/main" id="{67B816C3-1B1D-4077-8F2F-CCA9AC322BE4}"/>
                      </a:ext>
                    </a:extLst>
                  </p:cNvPr>
                  <p:cNvPicPr>
                    <a:picLocks noChangeAspect="1"/>
                  </p:cNvPicPr>
                  <p:nvPr/>
                </p:nvPicPr>
                <p:blipFill>
                  <a:blip r:embed="rId10"/>
                  <a:stretch>
                    <a:fillRect/>
                  </a:stretch>
                </p:blipFill>
                <p:spPr>
                  <a:xfrm>
                    <a:off x="8283429" y="3184113"/>
                    <a:ext cx="272926" cy="264896"/>
                  </a:xfrm>
                  <a:prstGeom prst="rect">
                    <a:avLst/>
                  </a:prstGeom>
                </p:spPr>
              </p:pic>
            </p:grpSp>
            <p:grpSp>
              <p:nvGrpSpPr>
                <p:cNvPr id="1051" name="Group 1050">
                  <a:extLst>
                    <a:ext uri="{FF2B5EF4-FFF2-40B4-BE49-F238E27FC236}">
                      <a16:creationId xmlns:a16="http://schemas.microsoft.com/office/drawing/2014/main" id="{3175F320-E668-4C62-8819-5C112794884C}"/>
                    </a:ext>
                  </a:extLst>
                </p:cNvPr>
                <p:cNvGrpSpPr/>
                <p:nvPr/>
              </p:nvGrpSpPr>
              <p:grpSpPr>
                <a:xfrm>
                  <a:off x="8429418" y="2462213"/>
                  <a:ext cx="462940" cy="462940"/>
                  <a:chOff x="8429418" y="2462213"/>
                  <a:chExt cx="462940" cy="462940"/>
                </a:xfrm>
              </p:grpSpPr>
              <p:sp>
                <p:nvSpPr>
                  <p:cNvPr id="196" name="Oval 195">
                    <a:extLst>
                      <a:ext uri="{FF2B5EF4-FFF2-40B4-BE49-F238E27FC236}">
                        <a16:creationId xmlns:a16="http://schemas.microsoft.com/office/drawing/2014/main" id="{29CB5A6D-14D7-488E-B48C-20725E04B6C2}"/>
                      </a:ext>
                    </a:extLst>
                  </p:cNvPr>
                  <p:cNvSpPr/>
                  <p:nvPr/>
                </p:nvSpPr>
                <p:spPr bwMode="auto">
                  <a:xfrm flipH="1" flipV="1">
                    <a:off x="8429418" y="2462213"/>
                    <a:ext cx="462940" cy="462940"/>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94" name="Picture 93">
                    <a:extLst>
                      <a:ext uri="{FF2B5EF4-FFF2-40B4-BE49-F238E27FC236}">
                        <a16:creationId xmlns:a16="http://schemas.microsoft.com/office/drawing/2014/main" id="{77ED5FF9-EE4B-43F4-85F1-94ACE13A039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8541958" y="2570179"/>
                    <a:ext cx="237860" cy="247008"/>
                  </a:xfrm>
                  <a:prstGeom prst="rect">
                    <a:avLst/>
                  </a:prstGeom>
                </p:spPr>
              </p:pic>
            </p:grpSp>
            <p:grpSp>
              <p:nvGrpSpPr>
                <p:cNvPr id="1052" name="Group 1051">
                  <a:extLst>
                    <a:ext uri="{FF2B5EF4-FFF2-40B4-BE49-F238E27FC236}">
                      <a16:creationId xmlns:a16="http://schemas.microsoft.com/office/drawing/2014/main" id="{A9157384-ED9A-4025-81C5-769B7FF9EF9F}"/>
                    </a:ext>
                  </a:extLst>
                </p:cNvPr>
                <p:cNvGrpSpPr/>
                <p:nvPr/>
              </p:nvGrpSpPr>
              <p:grpSpPr>
                <a:xfrm>
                  <a:off x="9116385" y="2042783"/>
                  <a:ext cx="462940" cy="462940"/>
                  <a:chOff x="9116385" y="2042783"/>
                  <a:chExt cx="462940" cy="462940"/>
                </a:xfrm>
              </p:grpSpPr>
              <p:sp>
                <p:nvSpPr>
                  <p:cNvPr id="202" name="Oval 201">
                    <a:extLst>
                      <a:ext uri="{FF2B5EF4-FFF2-40B4-BE49-F238E27FC236}">
                        <a16:creationId xmlns:a16="http://schemas.microsoft.com/office/drawing/2014/main" id="{4C6BD991-C594-4F34-BF57-2FF968FCE71D}"/>
                      </a:ext>
                    </a:extLst>
                  </p:cNvPr>
                  <p:cNvSpPr/>
                  <p:nvPr/>
                </p:nvSpPr>
                <p:spPr bwMode="auto">
                  <a:xfrm flipH="1" flipV="1">
                    <a:off x="9116385" y="2042783"/>
                    <a:ext cx="462940" cy="462940"/>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102" name="Picture 101">
                    <a:extLst>
                      <a:ext uri="{FF2B5EF4-FFF2-40B4-BE49-F238E27FC236}">
                        <a16:creationId xmlns:a16="http://schemas.microsoft.com/office/drawing/2014/main" id="{9BA9EC06-43DC-4B76-B0B5-760C959CF8F3}"/>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1000"/>
                            </a14:imgEffect>
                            <a14:imgEffect>
                              <a14:brightnessContrast bright="100000"/>
                            </a14:imgEffect>
                          </a14:imgLayer>
                        </a14:imgProps>
                      </a:ext>
                    </a:extLst>
                  </a:blip>
                  <a:stretch>
                    <a:fillRect/>
                  </a:stretch>
                </p:blipFill>
                <p:spPr>
                  <a:xfrm>
                    <a:off x="9198738" y="2164638"/>
                    <a:ext cx="298234" cy="219230"/>
                  </a:xfrm>
                  <a:prstGeom prst="rect">
                    <a:avLst/>
                  </a:prstGeom>
                </p:spPr>
              </p:pic>
            </p:grpSp>
            <p:grpSp>
              <p:nvGrpSpPr>
                <p:cNvPr id="1053" name="Group 1052">
                  <a:extLst>
                    <a:ext uri="{FF2B5EF4-FFF2-40B4-BE49-F238E27FC236}">
                      <a16:creationId xmlns:a16="http://schemas.microsoft.com/office/drawing/2014/main" id="{1C8537FB-BDFE-4935-8E32-FD583FF32F38}"/>
                    </a:ext>
                  </a:extLst>
                </p:cNvPr>
                <p:cNvGrpSpPr/>
                <p:nvPr/>
              </p:nvGrpSpPr>
              <p:grpSpPr>
                <a:xfrm>
                  <a:off x="9837617" y="2042783"/>
                  <a:ext cx="462940" cy="462940"/>
                  <a:chOff x="9837617" y="2042783"/>
                  <a:chExt cx="462940" cy="462940"/>
                </a:xfrm>
              </p:grpSpPr>
              <p:sp>
                <p:nvSpPr>
                  <p:cNvPr id="182" name="Oval 181">
                    <a:extLst>
                      <a:ext uri="{FF2B5EF4-FFF2-40B4-BE49-F238E27FC236}">
                        <a16:creationId xmlns:a16="http://schemas.microsoft.com/office/drawing/2014/main" id="{FB415457-D0F2-4D13-B93B-FBC4B65A27E5}"/>
                      </a:ext>
                    </a:extLst>
                  </p:cNvPr>
                  <p:cNvSpPr/>
                  <p:nvPr/>
                </p:nvSpPr>
                <p:spPr bwMode="auto">
                  <a:xfrm flipV="1">
                    <a:off x="9837617" y="2042783"/>
                    <a:ext cx="462940" cy="462940"/>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106" name="Picture 105">
                    <a:extLst>
                      <a:ext uri="{FF2B5EF4-FFF2-40B4-BE49-F238E27FC236}">
                        <a16:creationId xmlns:a16="http://schemas.microsoft.com/office/drawing/2014/main" id="{F97E5319-B995-454E-82D1-2C16C4BB0710}"/>
                      </a:ext>
                    </a:extLst>
                  </p:cNvPr>
                  <p:cNvPicPr>
                    <a:picLocks noChangeAspect="1"/>
                  </p:cNvPicPr>
                  <p:nvPr/>
                </p:nvPicPr>
                <p:blipFill>
                  <a:blip r:embed="rId15"/>
                  <a:stretch>
                    <a:fillRect/>
                  </a:stretch>
                </p:blipFill>
                <p:spPr>
                  <a:xfrm>
                    <a:off x="9968371" y="2165222"/>
                    <a:ext cx="201432" cy="218062"/>
                  </a:xfrm>
                  <a:prstGeom prst="rect">
                    <a:avLst/>
                  </a:prstGeom>
                </p:spPr>
              </p:pic>
            </p:grpSp>
            <p:grpSp>
              <p:nvGrpSpPr>
                <p:cNvPr id="1045" name="Group 1044">
                  <a:extLst>
                    <a:ext uri="{FF2B5EF4-FFF2-40B4-BE49-F238E27FC236}">
                      <a16:creationId xmlns:a16="http://schemas.microsoft.com/office/drawing/2014/main" id="{A9BE707C-D1B1-47A0-9A07-B023247317B5}"/>
                    </a:ext>
                  </a:extLst>
                </p:cNvPr>
                <p:cNvGrpSpPr/>
                <p:nvPr/>
              </p:nvGrpSpPr>
              <p:grpSpPr>
                <a:xfrm>
                  <a:off x="10705559" y="3737538"/>
                  <a:ext cx="462940" cy="462940"/>
                  <a:chOff x="10705559" y="3737538"/>
                  <a:chExt cx="462940" cy="462940"/>
                </a:xfrm>
              </p:grpSpPr>
              <p:sp>
                <p:nvSpPr>
                  <p:cNvPr id="176" name="Oval 175">
                    <a:extLst>
                      <a:ext uri="{FF2B5EF4-FFF2-40B4-BE49-F238E27FC236}">
                        <a16:creationId xmlns:a16="http://schemas.microsoft.com/office/drawing/2014/main" id="{7AFDCCB8-9235-4E8F-9885-9B030B012011}"/>
                      </a:ext>
                    </a:extLst>
                  </p:cNvPr>
                  <p:cNvSpPr/>
                  <p:nvPr/>
                </p:nvSpPr>
                <p:spPr bwMode="auto">
                  <a:xfrm flipV="1">
                    <a:off x="10705559" y="3737538"/>
                    <a:ext cx="462940" cy="462940"/>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1024" name="Picture 1023">
                    <a:extLst>
                      <a:ext uri="{FF2B5EF4-FFF2-40B4-BE49-F238E27FC236}">
                        <a16:creationId xmlns:a16="http://schemas.microsoft.com/office/drawing/2014/main" id="{25D046AE-851A-45BE-B7AE-1F0534E057FB}"/>
                      </a:ext>
                    </a:extLst>
                  </p:cNvPr>
                  <p:cNvPicPr>
                    <a:picLocks noChangeAspect="1"/>
                  </p:cNvPicPr>
                  <p:nvPr/>
                </p:nvPicPr>
                <p:blipFill>
                  <a:blip r:embed="rId16"/>
                  <a:stretch>
                    <a:fillRect/>
                  </a:stretch>
                </p:blipFill>
                <p:spPr>
                  <a:xfrm>
                    <a:off x="10822728" y="3840362"/>
                    <a:ext cx="228602" cy="257292"/>
                  </a:xfrm>
                  <a:prstGeom prst="rect">
                    <a:avLst/>
                  </a:prstGeom>
                </p:spPr>
              </p:pic>
            </p:grpSp>
            <p:grpSp>
              <p:nvGrpSpPr>
                <p:cNvPr id="1046" name="Group 1045">
                  <a:extLst>
                    <a:ext uri="{FF2B5EF4-FFF2-40B4-BE49-F238E27FC236}">
                      <a16:creationId xmlns:a16="http://schemas.microsoft.com/office/drawing/2014/main" id="{FCF40D31-0EA4-42EF-B7EF-C50BAD9B8FBC}"/>
                    </a:ext>
                  </a:extLst>
                </p:cNvPr>
                <p:cNvGrpSpPr/>
                <p:nvPr/>
              </p:nvGrpSpPr>
              <p:grpSpPr>
                <a:xfrm>
                  <a:off x="10252460" y="4356756"/>
                  <a:ext cx="462940" cy="462940"/>
                  <a:chOff x="10252460" y="4356756"/>
                  <a:chExt cx="462940" cy="462940"/>
                </a:xfrm>
              </p:grpSpPr>
              <p:sp>
                <p:nvSpPr>
                  <p:cNvPr id="180" name="Oval 179">
                    <a:extLst>
                      <a:ext uri="{FF2B5EF4-FFF2-40B4-BE49-F238E27FC236}">
                        <a16:creationId xmlns:a16="http://schemas.microsoft.com/office/drawing/2014/main" id="{45CD3EA0-288A-4B98-A6DF-0D420B5B563B}"/>
                      </a:ext>
                    </a:extLst>
                  </p:cNvPr>
                  <p:cNvSpPr/>
                  <p:nvPr/>
                </p:nvSpPr>
                <p:spPr bwMode="auto">
                  <a:xfrm flipV="1">
                    <a:off x="10252460" y="4356756"/>
                    <a:ext cx="462940" cy="462940"/>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1027" name="Picture 1026" descr="A picture containing icon&#10;&#10;Description automatically generated">
                    <a:extLst>
                      <a:ext uri="{FF2B5EF4-FFF2-40B4-BE49-F238E27FC236}">
                        <a16:creationId xmlns:a16="http://schemas.microsoft.com/office/drawing/2014/main" id="{BCA883C3-75C7-442E-8CD2-E81E19C6674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56951" y="4429502"/>
                    <a:ext cx="253959" cy="317449"/>
                  </a:xfrm>
                  <a:prstGeom prst="rect">
                    <a:avLst/>
                  </a:prstGeom>
                </p:spPr>
              </p:pic>
            </p:grpSp>
            <p:grpSp>
              <p:nvGrpSpPr>
                <p:cNvPr id="1054" name="Group 1053">
                  <a:extLst>
                    <a:ext uri="{FF2B5EF4-FFF2-40B4-BE49-F238E27FC236}">
                      <a16:creationId xmlns:a16="http://schemas.microsoft.com/office/drawing/2014/main" id="{F241A4F9-433C-429D-B946-DE180BB38EC7}"/>
                    </a:ext>
                  </a:extLst>
                </p:cNvPr>
                <p:cNvGrpSpPr/>
                <p:nvPr/>
              </p:nvGrpSpPr>
              <p:grpSpPr>
                <a:xfrm>
                  <a:off x="10524584" y="2462213"/>
                  <a:ext cx="462940" cy="462940"/>
                  <a:chOff x="10524584" y="2462213"/>
                  <a:chExt cx="462940" cy="462940"/>
                </a:xfrm>
              </p:grpSpPr>
              <p:sp>
                <p:nvSpPr>
                  <p:cNvPr id="1035" name="Oval 1034">
                    <a:extLst>
                      <a:ext uri="{FF2B5EF4-FFF2-40B4-BE49-F238E27FC236}">
                        <a16:creationId xmlns:a16="http://schemas.microsoft.com/office/drawing/2014/main" id="{70D1752A-570C-4284-9FCC-A8C5AAEE07AD}"/>
                      </a:ext>
                    </a:extLst>
                  </p:cNvPr>
                  <p:cNvSpPr/>
                  <p:nvPr/>
                </p:nvSpPr>
                <p:spPr bwMode="auto">
                  <a:xfrm flipV="1">
                    <a:off x="10524584" y="2462213"/>
                    <a:ext cx="462940" cy="462940"/>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107" name="Picture 106">
                    <a:extLst>
                      <a:ext uri="{FF2B5EF4-FFF2-40B4-BE49-F238E27FC236}">
                        <a16:creationId xmlns:a16="http://schemas.microsoft.com/office/drawing/2014/main" id="{E012E872-347C-4F4F-8002-1D8FD3476FB4}"/>
                      </a:ext>
                    </a:extLst>
                  </p:cNvPr>
                  <p:cNvPicPr>
                    <a:picLocks noChangeAspect="1"/>
                  </p:cNvPicPr>
                  <p:nvPr/>
                </p:nvPicPr>
                <p:blipFill rotWithShape="1">
                  <a:blip r:embed="rId18">
                    <a:extLst>
                      <a:ext uri="{BEBA8EAE-BF5A-486C-A8C5-ECC9F3942E4B}">
                        <a14:imgProps xmlns:a14="http://schemas.microsoft.com/office/drawing/2010/main">
                          <a14:imgLayer r:embed="rId19">
                            <a14:imgEffect>
                              <a14:brightnessContrast bright="100000"/>
                            </a14:imgEffect>
                          </a14:imgLayer>
                        </a14:imgProps>
                      </a:ext>
                    </a:extLst>
                  </a:blip>
                  <a:srcRect r="73478"/>
                  <a:stretch/>
                </p:blipFill>
                <p:spPr>
                  <a:xfrm>
                    <a:off x="10646114" y="2590054"/>
                    <a:ext cx="219880" cy="207258"/>
                  </a:xfrm>
                  <a:prstGeom prst="rect">
                    <a:avLst/>
                  </a:prstGeom>
                </p:spPr>
              </p:pic>
            </p:grpSp>
            <p:grpSp>
              <p:nvGrpSpPr>
                <p:cNvPr id="1044" name="Group 1043">
                  <a:extLst>
                    <a:ext uri="{FF2B5EF4-FFF2-40B4-BE49-F238E27FC236}">
                      <a16:creationId xmlns:a16="http://schemas.microsoft.com/office/drawing/2014/main" id="{9D6A75A7-05FF-460D-B952-E9234828C6DA}"/>
                    </a:ext>
                  </a:extLst>
                </p:cNvPr>
                <p:cNvGrpSpPr/>
                <p:nvPr/>
              </p:nvGrpSpPr>
              <p:grpSpPr>
                <a:xfrm>
                  <a:off x="10765580" y="3085091"/>
                  <a:ext cx="462940" cy="462940"/>
                  <a:chOff x="10765580" y="3085091"/>
                  <a:chExt cx="462940" cy="462940"/>
                </a:xfrm>
              </p:grpSpPr>
              <p:sp>
                <p:nvSpPr>
                  <p:cNvPr id="179" name="Oval 178">
                    <a:extLst>
                      <a:ext uri="{FF2B5EF4-FFF2-40B4-BE49-F238E27FC236}">
                        <a16:creationId xmlns:a16="http://schemas.microsoft.com/office/drawing/2014/main" id="{7D3589D8-3E06-4245-80D3-B2E4A3ED1B9C}"/>
                      </a:ext>
                    </a:extLst>
                  </p:cNvPr>
                  <p:cNvSpPr/>
                  <p:nvPr/>
                </p:nvSpPr>
                <p:spPr bwMode="auto">
                  <a:xfrm flipV="1">
                    <a:off x="10765580" y="3085091"/>
                    <a:ext cx="462940" cy="462940"/>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err="1">
                      <a:solidFill>
                        <a:srgbClr val="FFFFFF"/>
                      </a:solidFill>
                      <a:latin typeface="Segoe UI"/>
                    </a:endParaRPr>
                  </a:p>
                </p:txBody>
              </p:sp>
              <p:pic>
                <p:nvPicPr>
                  <p:cNvPr id="1043" name="Picture 1042">
                    <a:extLst>
                      <a:ext uri="{FF2B5EF4-FFF2-40B4-BE49-F238E27FC236}">
                        <a16:creationId xmlns:a16="http://schemas.microsoft.com/office/drawing/2014/main" id="{ACE00704-DE0E-4007-84A4-ECF1F542ACFB}"/>
                      </a:ext>
                    </a:extLst>
                  </p:cNvPr>
                  <p:cNvPicPr>
                    <a:picLocks noChangeAspect="1"/>
                  </p:cNvPicPr>
                  <p:nvPr/>
                </p:nvPicPr>
                <p:blipFill>
                  <a:blip r:embed="rId20"/>
                  <a:stretch>
                    <a:fillRect/>
                  </a:stretch>
                </p:blipFill>
                <p:spPr>
                  <a:xfrm>
                    <a:off x="10845208" y="3155229"/>
                    <a:ext cx="303684" cy="322665"/>
                  </a:xfrm>
                  <a:prstGeom prst="rect">
                    <a:avLst/>
                  </a:prstGeom>
                </p:spPr>
              </p:pic>
            </p:grpSp>
          </p:grpSp>
          <p:grpSp>
            <p:nvGrpSpPr>
              <p:cNvPr id="1063" name="Group 1062">
                <a:extLst>
                  <a:ext uri="{FF2B5EF4-FFF2-40B4-BE49-F238E27FC236}">
                    <a16:creationId xmlns:a16="http://schemas.microsoft.com/office/drawing/2014/main" id="{AB9E02FE-F5F3-4E64-9B94-781655FEF84C}"/>
                  </a:ext>
                </a:extLst>
              </p:cNvPr>
              <p:cNvGrpSpPr/>
              <p:nvPr/>
            </p:nvGrpSpPr>
            <p:grpSpPr>
              <a:xfrm>
                <a:off x="7776522" y="5112300"/>
                <a:ext cx="4114736" cy="1141469"/>
                <a:chOff x="7776521" y="5112300"/>
                <a:chExt cx="4114736" cy="1141469"/>
              </a:xfrm>
            </p:grpSpPr>
            <p:pic>
              <p:nvPicPr>
                <p:cNvPr id="108" name="Picture 107">
                  <a:extLst>
                    <a:ext uri="{FF2B5EF4-FFF2-40B4-BE49-F238E27FC236}">
                      <a16:creationId xmlns:a16="http://schemas.microsoft.com/office/drawing/2014/main" id="{D51DF39D-7646-46C3-882B-7AC277C7CEBE}"/>
                    </a:ext>
                  </a:extLst>
                </p:cNvPr>
                <p:cNvPicPr>
                  <a:picLocks noChangeAspect="1"/>
                </p:cNvPicPr>
                <p:nvPr/>
              </p:nvPicPr>
              <p:blipFill rotWithShape="1">
                <a:blip r:embed="rId21"/>
                <a:srcRect r="83863"/>
                <a:stretch/>
              </p:blipFill>
              <p:spPr>
                <a:xfrm>
                  <a:off x="8102315" y="5468679"/>
                  <a:ext cx="234923" cy="229075"/>
                </a:xfrm>
                <a:prstGeom prst="rect">
                  <a:avLst/>
                </a:prstGeom>
              </p:spPr>
            </p:pic>
            <p:sp>
              <p:nvSpPr>
                <p:cNvPr id="1056" name="TextBox 1055">
                  <a:extLst>
                    <a:ext uri="{FF2B5EF4-FFF2-40B4-BE49-F238E27FC236}">
                      <a16:creationId xmlns:a16="http://schemas.microsoft.com/office/drawing/2014/main" id="{B5A8529A-3C80-4665-9C4D-E2F0D0926A00}"/>
                    </a:ext>
                  </a:extLst>
                </p:cNvPr>
                <p:cNvSpPr txBox="1"/>
                <p:nvPr/>
              </p:nvSpPr>
              <p:spPr>
                <a:xfrm>
                  <a:off x="7808296" y="5796569"/>
                  <a:ext cx="82296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816" spc="-41">
                      <a:solidFill>
                        <a:srgbClr val="FFFFFF"/>
                      </a:solidFill>
                    </a:rPr>
                    <a:t>CNCF</a:t>
                  </a:r>
                  <a:br>
                    <a:rPr lang="en-US" sz="816" spc="-41">
                      <a:solidFill>
                        <a:srgbClr val="FFFFFF"/>
                      </a:solidFill>
                    </a:rPr>
                  </a:br>
                  <a:r>
                    <a:rPr lang="en-US" sz="816" spc="-41">
                      <a:solidFill>
                        <a:srgbClr val="50E6FF"/>
                      </a:solidFill>
                    </a:rPr>
                    <a:t>platinum</a:t>
                  </a:r>
                  <a:br>
                    <a:rPr lang="en-US" sz="816" spc="-41">
                      <a:solidFill>
                        <a:srgbClr val="50E6FF"/>
                      </a:solidFill>
                    </a:rPr>
                  </a:br>
                  <a:r>
                    <a:rPr lang="en-US" sz="816" spc="-41">
                      <a:solidFill>
                        <a:srgbClr val="50E6FF"/>
                      </a:solidFill>
                    </a:rPr>
                    <a:t>member</a:t>
                  </a:r>
                </a:p>
              </p:txBody>
            </p:sp>
            <p:pic>
              <p:nvPicPr>
                <p:cNvPr id="215" name="Picture 214">
                  <a:extLst>
                    <a:ext uri="{FF2B5EF4-FFF2-40B4-BE49-F238E27FC236}">
                      <a16:creationId xmlns:a16="http://schemas.microsoft.com/office/drawing/2014/main" id="{D2EA2B1B-754A-42EE-B4E7-65E78AECDEBF}"/>
                    </a:ext>
                  </a:extLst>
                </p:cNvPr>
                <p:cNvPicPr>
                  <a:picLocks noChangeAspect="1"/>
                </p:cNvPicPr>
                <p:nvPr/>
              </p:nvPicPr>
              <p:blipFill rotWithShape="1">
                <a:blip r:embed="rId21"/>
                <a:srcRect r="83863"/>
                <a:stretch/>
              </p:blipFill>
              <p:spPr>
                <a:xfrm>
                  <a:off x="8905464" y="5468679"/>
                  <a:ext cx="234923" cy="229075"/>
                </a:xfrm>
                <a:prstGeom prst="rect">
                  <a:avLst/>
                </a:prstGeom>
              </p:spPr>
            </p:pic>
            <p:sp>
              <p:nvSpPr>
                <p:cNvPr id="216" name="TextBox 215">
                  <a:extLst>
                    <a:ext uri="{FF2B5EF4-FFF2-40B4-BE49-F238E27FC236}">
                      <a16:creationId xmlns:a16="http://schemas.microsoft.com/office/drawing/2014/main" id="{9638E2A0-3E2E-4BCC-B77E-C3C1B7485614}"/>
                    </a:ext>
                  </a:extLst>
                </p:cNvPr>
                <p:cNvSpPr txBox="1"/>
                <p:nvPr/>
              </p:nvSpPr>
              <p:spPr>
                <a:xfrm>
                  <a:off x="8611445" y="5796569"/>
                  <a:ext cx="82296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816" spc="-41">
                      <a:solidFill>
                        <a:srgbClr val="FFFFFF"/>
                      </a:solidFill>
                    </a:rPr>
                    <a:t>CNCF</a:t>
                  </a:r>
                  <a:br>
                    <a:rPr lang="en-US" sz="816" spc="-41">
                      <a:solidFill>
                        <a:srgbClr val="FFFFFF"/>
                      </a:solidFill>
                    </a:rPr>
                  </a:br>
                  <a:r>
                    <a:rPr lang="en-US" sz="816" spc="-41">
                      <a:solidFill>
                        <a:srgbClr val="50E6FF"/>
                      </a:solidFill>
                    </a:rPr>
                    <a:t>technical oversight committee</a:t>
                  </a:r>
                </a:p>
              </p:txBody>
            </p:sp>
            <p:pic>
              <p:nvPicPr>
                <p:cNvPr id="217" name="Picture 216">
                  <a:extLst>
                    <a:ext uri="{FF2B5EF4-FFF2-40B4-BE49-F238E27FC236}">
                      <a16:creationId xmlns:a16="http://schemas.microsoft.com/office/drawing/2014/main" id="{BD744D4A-1699-4215-912E-0D3508482726}"/>
                    </a:ext>
                  </a:extLst>
                </p:cNvPr>
                <p:cNvPicPr>
                  <a:picLocks noChangeAspect="1"/>
                </p:cNvPicPr>
                <p:nvPr/>
              </p:nvPicPr>
              <p:blipFill rotWithShape="1">
                <a:blip r:embed="rId21"/>
                <a:srcRect r="83863"/>
                <a:stretch/>
              </p:blipFill>
              <p:spPr>
                <a:xfrm>
                  <a:off x="9708613" y="5468679"/>
                  <a:ext cx="234923" cy="229075"/>
                </a:xfrm>
                <a:prstGeom prst="rect">
                  <a:avLst/>
                </a:prstGeom>
              </p:spPr>
            </p:pic>
            <p:sp>
              <p:nvSpPr>
                <p:cNvPr id="219" name="TextBox 218">
                  <a:extLst>
                    <a:ext uri="{FF2B5EF4-FFF2-40B4-BE49-F238E27FC236}">
                      <a16:creationId xmlns:a16="http://schemas.microsoft.com/office/drawing/2014/main" id="{8FB10AD4-24D9-4FB1-8160-E7E0268CCFD2}"/>
                    </a:ext>
                  </a:extLst>
                </p:cNvPr>
                <p:cNvSpPr txBox="1"/>
                <p:nvPr/>
              </p:nvSpPr>
              <p:spPr>
                <a:xfrm>
                  <a:off x="9414594" y="5796569"/>
                  <a:ext cx="82296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816" spc="-41">
                      <a:solidFill>
                        <a:srgbClr val="FFFFFF"/>
                      </a:solidFill>
                    </a:rPr>
                    <a:t>CNCF</a:t>
                  </a:r>
                  <a:br>
                    <a:rPr lang="en-US" sz="816" spc="-41">
                      <a:solidFill>
                        <a:srgbClr val="FFFFFF"/>
                      </a:solidFill>
                    </a:rPr>
                  </a:br>
                  <a:r>
                    <a:rPr lang="en-US" sz="816" spc="-41">
                      <a:solidFill>
                        <a:srgbClr val="50E6FF"/>
                      </a:solidFill>
                    </a:rPr>
                    <a:t>governing</a:t>
                  </a:r>
                  <a:br>
                    <a:rPr lang="en-US" sz="816" spc="-41">
                      <a:solidFill>
                        <a:srgbClr val="50E6FF"/>
                      </a:solidFill>
                    </a:rPr>
                  </a:br>
                  <a:r>
                    <a:rPr lang="en-US" sz="816" spc="-41">
                      <a:solidFill>
                        <a:srgbClr val="50E6FF"/>
                      </a:solidFill>
                    </a:rPr>
                    <a:t>board</a:t>
                  </a:r>
                </a:p>
              </p:txBody>
            </p:sp>
            <p:sp>
              <p:nvSpPr>
                <p:cNvPr id="221" name="TextBox 220">
                  <a:extLst>
                    <a:ext uri="{FF2B5EF4-FFF2-40B4-BE49-F238E27FC236}">
                      <a16:creationId xmlns:a16="http://schemas.microsoft.com/office/drawing/2014/main" id="{ED76657F-C81D-461F-BE29-932EF3AFD305}"/>
                    </a:ext>
                  </a:extLst>
                </p:cNvPr>
                <p:cNvSpPr txBox="1"/>
                <p:nvPr/>
              </p:nvSpPr>
              <p:spPr>
                <a:xfrm>
                  <a:off x="10217743" y="5796569"/>
                  <a:ext cx="82296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816" spc="-41">
                      <a:solidFill>
                        <a:srgbClr val="FFFFFF"/>
                      </a:solidFill>
                    </a:rPr>
                    <a:t>Kubernetes</a:t>
                  </a:r>
                  <a:br>
                    <a:rPr lang="en-US" sz="816" spc="-41">
                      <a:solidFill>
                        <a:srgbClr val="FFFFFF"/>
                      </a:solidFill>
                    </a:rPr>
                  </a:br>
                  <a:r>
                    <a:rPr lang="en-US" sz="816" spc="-41">
                      <a:solidFill>
                        <a:srgbClr val="50E6FF"/>
                      </a:solidFill>
                    </a:rPr>
                    <a:t>steering</a:t>
                  </a:r>
                  <a:br>
                    <a:rPr lang="en-US" sz="816" spc="-41">
                      <a:solidFill>
                        <a:srgbClr val="50E6FF"/>
                      </a:solidFill>
                    </a:rPr>
                  </a:br>
                  <a:r>
                    <a:rPr lang="en-US" sz="816" spc="-41">
                      <a:solidFill>
                        <a:srgbClr val="50E6FF"/>
                      </a:solidFill>
                    </a:rPr>
                    <a:t>committee</a:t>
                  </a:r>
                </a:p>
              </p:txBody>
            </p:sp>
            <p:sp>
              <p:nvSpPr>
                <p:cNvPr id="223" name="TextBox 222">
                  <a:extLst>
                    <a:ext uri="{FF2B5EF4-FFF2-40B4-BE49-F238E27FC236}">
                      <a16:creationId xmlns:a16="http://schemas.microsoft.com/office/drawing/2014/main" id="{F23245D4-575E-415F-9B95-35AB9FF9CEB7}"/>
                    </a:ext>
                  </a:extLst>
                </p:cNvPr>
                <p:cNvSpPr txBox="1"/>
                <p:nvPr/>
              </p:nvSpPr>
              <p:spPr>
                <a:xfrm>
                  <a:off x="11020893" y="5796569"/>
                  <a:ext cx="82296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816" spc="-41">
                      <a:solidFill>
                        <a:srgbClr val="FFFFFF"/>
                      </a:solidFill>
                    </a:rPr>
                    <a:t>Linux Foundation</a:t>
                  </a:r>
                  <a:br>
                    <a:rPr lang="en-US" sz="816" spc="-41">
                      <a:solidFill>
                        <a:srgbClr val="FFFFFF"/>
                      </a:solidFill>
                    </a:rPr>
                  </a:br>
                  <a:r>
                    <a:rPr lang="en-US" sz="816" spc="-41">
                      <a:solidFill>
                        <a:srgbClr val="50E6FF"/>
                      </a:solidFill>
                    </a:rPr>
                    <a:t>board</a:t>
                  </a:r>
                  <a:br>
                    <a:rPr lang="en-US" sz="816" spc="-41">
                      <a:solidFill>
                        <a:srgbClr val="50E6FF"/>
                      </a:solidFill>
                    </a:rPr>
                  </a:br>
                  <a:r>
                    <a:rPr lang="en-US" sz="816" spc="-41">
                      <a:solidFill>
                        <a:srgbClr val="50E6FF"/>
                      </a:solidFill>
                    </a:rPr>
                    <a:t>member</a:t>
                  </a:r>
                </a:p>
              </p:txBody>
            </p:sp>
            <p:sp>
              <p:nvSpPr>
                <p:cNvPr id="224" name="TextBox 223">
                  <a:extLst>
                    <a:ext uri="{FF2B5EF4-FFF2-40B4-BE49-F238E27FC236}">
                      <a16:creationId xmlns:a16="http://schemas.microsoft.com/office/drawing/2014/main" id="{D16C7578-814C-4B62-A75D-FE0A7F0CFFF4}"/>
                    </a:ext>
                  </a:extLst>
                </p:cNvPr>
                <p:cNvSpPr txBox="1"/>
                <p:nvPr/>
              </p:nvSpPr>
              <p:spPr>
                <a:xfrm>
                  <a:off x="7776521" y="5112300"/>
                  <a:ext cx="4114736" cy="2064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816" spc="-41">
                      <a:solidFill>
                        <a:srgbClr val="FFFFFF"/>
                      </a:solidFill>
                      <a:latin typeface="Segoe UI"/>
                    </a:rPr>
                    <a:t>Microsoft is part of this vibrant community and </a:t>
                  </a:r>
                  <a:r>
                    <a:rPr lang="en-US" sz="816" spc="-41">
                      <a:solidFill>
                        <a:srgbClr val="50E6FF"/>
                      </a:solidFill>
                      <a:latin typeface="Segoe UI"/>
                    </a:rPr>
                    <a:t>leads in the associated committees</a:t>
                  </a:r>
                  <a:br>
                    <a:rPr lang="en-US" sz="816" spc="-41">
                      <a:solidFill>
                        <a:srgbClr val="50E6FF"/>
                      </a:solidFill>
                      <a:latin typeface="Segoe UI"/>
                    </a:rPr>
                  </a:br>
                  <a:r>
                    <a:rPr lang="en-US" sz="816" spc="-41">
                      <a:solidFill>
                        <a:srgbClr val="FFFFFF"/>
                      </a:solidFill>
                      <a:latin typeface="Segoe UI"/>
                    </a:rPr>
                    <a:t>to help shape the future of Kubernetes and its ecosystem </a:t>
                  </a:r>
                  <a:endParaRPr lang="en-US" sz="816" spc="-41">
                    <a:solidFill>
                      <a:srgbClr val="50E6FF"/>
                    </a:solidFill>
                    <a:latin typeface="Segoe UI"/>
                  </a:endParaRPr>
                </a:p>
              </p:txBody>
            </p:sp>
            <p:pic>
              <p:nvPicPr>
                <p:cNvPr id="1061" name="Picture 1060">
                  <a:extLst>
                    <a:ext uri="{FF2B5EF4-FFF2-40B4-BE49-F238E27FC236}">
                      <a16:creationId xmlns:a16="http://schemas.microsoft.com/office/drawing/2014/main" id="{B8A66BDB-EB82-41C2-ADF3-3AC5121B6B05}"/>
                    </a:ext>
                  </a:extLst>
                </p:cNvPr>
                <p:cNvPicPr>
                  <a:picLocks noChangeAspect="1"/>
                </p:cNvPicPr>
                <p:nvPr/>
              </p:nvPicPr>
              <p:blipFill>
                <a:blip r:embed="rId22"/>
                <a:stretch>
                  <a:fillRect/>
                </a:stretch>
              </p:blipFill>
              <p:spPr>
                <a:xfrm>
                  <a:off x="10482094" y="5431669"/>
                  <a:ext cx="294259" cy="284024"/>
                </a:xfrm>
                <a:prstGeom prst="rect">
                  <a:avLst/>
                </a:prstGeom>
              </p:spPr>
            </p:pic>
            <p:pic>
              <p:nvPicPr>
                <p:cNvPr id="1062" name="Picture 1061">
                  <a:extLst>
                    <a:ext uri="{FF2B5EF4-FFF2-40B4-BE49-F238E27FC236}">
                      <a16:creationId xmlns:a16="http://schemas.microsoft.com/office/drawing/2014/main" id="{18F6208F-0F00-4341-8212-A1DDA5659529}"/>
                    </a:ext>
                  </a:extLst>
                </p:cNvPr>
                <p:cNvPicPr>
                  <a:picLocks noChangeAspect="1"/>
                </p:cNvPicPr>
                <p:nvPr/>
              </p:nvPicPr>
              <p:blipFill>
                <a:blip r:embed="rId23"/>
                <a:stretch>
                  <a:fillRect/>
                </a:stretch>
              </p:blipFill>
              <p:spPr>
                <a:xfrm>
                  <a:off x="11299470" y="5449041"/>
                  <a:ext cx="265806" cy="266652"/>
                </a:xfrm>
                <a:prstGeom prst="rect">
                  <a:avLst/>
                </a:prstGeom>
              </p:spPr>
            </p:pic>
          </p:grpSp>
        </p:grpSp>
        <p:grpSp>
          <p:nvGrpSpPr>
            <p:cNvPr id="1066" name="Group 1065">
              <a:extLst>
                <a:ext uri="{FF2B5EF4-FFF2-40B4-BE49-F238E27FC236}">
                  <a16:creationId xmlns:a16="http://schemas.microsoft.com/office/drawing/2014/main" id="{49ED645D-3FC2-4A9A-AB0C-1B918351C57B}"/>
                </a:ext>
              </a:extLst>
            </p:cNvPr>
            <p:cNvGrpSpPr/>
            <p:nvPr/>
          </p:nvGrpSpPr>
          <p:grpSpPr>
            <a:xfrm>
              <a:off x="300743" y="1440200"/>
              <a:ext cx="2588751" cy="4825957"/>
              <a:chOff x="300743" y="1440200"/>
              <a:chExt cx="2588751" cy="4825957"/>
            </a:xfrm>
          </p:grpSpPr>
          <p:sp>
            <p:nvSpPr>
              <p:cNvPr id="6" name="Rectangle 5">
                <a:extLst>
                  <a:ext uri="{FF2B5EF4-FFF2-40B4-BE49-F238E27FC236}">
                    <a16:creationId xmlns:a16="http://schemas.microsoft.com/office/drawing/2014/main" id="{73FD12D0-B9AF-4D5D-97E0-60C6A4BCFD98}"/>
                  </a:ext>
                </a:extLst>
              </p:cNvPr>
              <p:cNvSpPr/>
              <p:nvPr/>
            </p:nvSpPr>
            <p:spPr bwMode="auto">
              <a:xfrm>
                <a:off x="300743" y="1440200"/>
                <a:ext cx="2588751" cy="4825957"/>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45" name="TextBox 44">
                <a:extLst>
                  <a:ext uri="{FF2B5EF4-FFF2-40B4-BE49-F238E27FC236}">
                    <a16:creationId xmlns:a16="http://schemas.microsoft.com/office/drawing/2014/main" id="{31C33F59-AAAE-44D3-AC6D-FE78EC88D0CC}"/>
                  </a:ext>
                </a:extLst>
              </p:cNvPr>
              <p:cNvSpPr txBox="1"/>
              <p:nvPr/>
            </p:nvSpPr>
            <p:spPr>
              <a:xfrm>
                <a:off x="469564" y="1603941"/>
                <a:ext cx="2318013" cy="226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defTabSz="951028">
                  <a:spcBef>
                    <a:spcPts val="612"/>
                  </a:spcBef>
                  <a:defRPr/>
                </a:pPr>
                <a:r>
                  <a:rPr lang="en-US" sz="1632" spc="-41">
                    <a:solidFill>
                      <a:srgbClr val="50E6FF"/>
                    </a:solidFill>
                  </a:rPr>
                  <a:t>Development tools</a:t>
                </a:r>
              </a:p>
            </p:txBody>
          </p:sp>
          <p:sp>
            <p:nvSpPr>
              <p:cNvPr id="82" name="Rectangle: Rounded Corners 81">
                <a:extLst>
                  <a:ext uri="{FF2B5EF4-FFF2-40B4-BE49-F238E27FC236}">
                    <a16:creationId xmlns:a16="http://schemas.microsoft.com/office/drawing/2014/main" id="{6A85DFEE-7D3D-430B-A465-82B4CFFFF54F}"/>
                  </a:ext>
                </a:extLst>
              </p:cNvPr>
              <p:cNvSpPr/>
              <p:nvPr/>
            </p:nvSpPr>
            <p:spPr>
              <a:xfrm>
                <a:off x="613725" y="4428324"/>
                <a:ext cx="448212" cy="448213"/>
              </a:xfrm>
              <a:prstGeom prst="roundRect">
                <a:avLst>
                  <a:gd name="adj" fmla="val 688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prstClr val="white"/>
                  </a:solidFill>
                  <a:latin typeface="Calibri" panose="020F0502020204030204"/>
                </a:endParaRPr>
              </a:p>
            </p:txBody>
          </p:sp>
          <p:sp>
            <p:nvSpPr>
              <p:cNvPr id="86" name="Rectangle: Rounded Corners 85">
                <a:extLst>
                  <a:ext uri="{FF2B5EF4-FFF2-40B4-BE49-F238E27FC236}">
                    <a16:creationId xmlns:a16="http://schemas.microsoft.com/office/drawing/2014/main" id="{1451ED59-42ED-49DB-BDED-009C43FF09F2}"/>
                  </a:ext>
                </a:extLst>
              </p:cNvPr>
              <p:cNvSpPr/>
              <p:nvPr/>
            </p:nvSpPr>
            <p:spPr>
              <a:xfrm>
                <a:off x="613725" y="3656968"/>
                <a:ext cx="448212" cy="448213"/>
              </a:xfrm>
              <a:prstGeom prst="roundRect">
                <a:avLst>
                  <a:gd name="adj" fmla="val 688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prstClr val="white"/>
                  </a:solidFill>
                  <a:latin typeface="Calibri" panose="020F0502020204030204"/>
                </a:endParaRPr>
              </a:p>
            </p:txBody>
          </p:sp>
          <p:sp>
            <p:nvSpPr>
              <p:cNvPr id="85" name="Rectangle: Rounded Corners 84">
                <a:extLst>
                  <a:ext uri="{FF2B5EF4-FFF2-40B4-BE49-F238E27FC236}">
                    <a16:creationId xmlns:a16="http://schemas.microsoft.com/office/drawing/2014/main" id="{E2F13379-D871-4FBF-9CD3-72CA416D8037}"/>
                  </a:ext>
                </a:extLst>
              </p:cNvPr>
              <p:cNvSpPr/>
              <p:nvPr/>
            </p:nvSpPr>
            <p:spPr>
              <a:xfrm>
                <a:off x="613725" y="5199678"/>
                <a:ext cx="448212" cy="448213"/>
              </a:xfrm>
              <a:prstGeom prst="roundRect">
                <a:avLst>
                  <a:gd name="adj" fmla="val 688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prstClr val="white"/>
                  </a:solidFill>
                  <a:latin typeface="Calibri" panose="020F0502020204030204"/>
                </a:endParaRPr>
              </a:p>
            </p:txBody>
          </p:sp>
          <p:grpSp>
            <p:nvGrpSpPr>
              <p:cNvPr id="53" name="Group 52">
                <a:extLst>
                  <a:ext uri="{FF2B5EF4-FFF2-40B4-BE49-F238E27FC236}">
                    <a16:creationId xmlns:a16="http://schemas.microsoft.com/office/drawing/2014/main" id="{4FE5C23C-FDD5-4588-ACA8-96824D8E8970}"/>
                  </a:ext>
                </a:extLst>
              </p:cNvPr>
              <p:cNvGrpSpPr/>
              <p:nvPr/>
            </p:nvGrpSpPr>
            <p:grpSpPr>
              <a:xfrm>
                <a:off x="525679" y="2233901"/>
                <a:ext cx="2121939" cy="3540642"/>
                <a:chOff x="525679" y="2193276"/>
                <a:chExt cx="2121939" cy="3540642"/>
              </a:xfrm>
            </p:grpSpPr>
            <p:grpSp>
              <p:nvGrpSpPr>
                <p:cNvPr id="47" name="Group 46">
                  <a:extLst>
                    <a:ext uri="{FF2B5EF4-FFF2-40B4-BE49-F238E27FC236}">
                      <a16:creationId xmlns:a16="http://schemas.microsoft.com/office/drawing/2014/main" id="{1CE4680B-BA72-4F43-B663-877F17971E48}"/>
                    </a:ext>
                  </a:extLst>
                </p:cNvPr>
                <p:cNvGrpSpPr/>
                <p:nvPr/>
              </p:nvGrpSpPr>
              <p:grpSpPr>
                <a:xfrm>
                  <a:off x="561129" y="4659693"/>
                  <a:ext cx="2086489" cy="269472"/>
                  <a:chOff x="703094" y="4517695"/>
                  <a:chExt cx="2086489" cy="269472"/>
                </a:xfrm>
              </p:grpSpPr>
              <p:sp>
                <p:nvSpPr>
                  <p:cNvPr id="114" name="TextBox 113">
                    <a:extLst>
                      <a:ext uri="{FF2B5EF4-FFF2-40B4-BE49-F238E27FC236}">
                        <a16:creationId xmlns:a16="http://schemas.microsoft.com/office/drawing/2014/main" id="{21AA4A76-AFA7-41BE-BC7E-CEA0928B2A62}"/>
                      </a:ext>
                    </a:extLst>
                  </p:cNvPr>
                  <p:cNvSpPr txBox="1"/>
                  <p:nvPr/>
                </p:nvSpPr>
                <p:spPr>
                  <a:xfrm>
                    <a:off x="1145350" y="4572928"/>
                    <a:ext cx="1644233"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spcBef>
                        <a:spcPts val="612"/>
                      </a:spcBef>
                      <a:defRPr/>
                    </a:pPr>
                    <a:r>
                      <a:rPr lang="en-US" sz="1224" spc="-41">
                        <a:solidFill>
                          <a:srgbClr val="FFFFFF"/>
                        </a:solidFill>
                      </a:rPr>
                      <a:t>Azure Container Registry</a:t>
                    </a:r>
                  </a:p>
                </p:txBody>
              </p:sp>
              <p:pic>
                <p:nvPicPr>
                  <p:cNvPr id="23" name="Graphic 22">
                    <a:extLst>
                      <a:ext uri="{FF2B5EF4-FFF2-40B4-BE49-F238E27FC236}">
                        <a16:creationId xmlns:a16="http://schemas.microsoft.com/office/drawing/2014/main" id="{752F0CE6-5229-41C6-90F0-060A57EA2D8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03094" y="4517695"/>
                    <a:ext cx="269474" cy="269472"/>
                  </a:xfrm>
                  <a:prstGeom prst="rect">
                    <a:avLst/>
                  </a:prstGeom>
                </p:spPr>
              </p:pic>
            </p:grpSp>
            <p:grpSp>
              <p:nvGrpSpPr>
                <p:cNvPr id="48" name="Group 47">
                  <a:extLst>
                    <a:ext uri="{FF2B5EF4-FFF2-40B4-BE49-F238E27FC236}">
                      <a16:creationId xmlns:a16="http://schemas.microsoft.com/office/drawing/2014/main" id="{693D7A5C-56CF-4DF5-9139-73F695C0821F}"/>
                    </a:ext>
                  </a:extLst>
                </p:cNvPr>
                <p:cNvGrpSpPr/>
                <p:nvPr/>
              </p:nvGrpSpPr>
              <p:grpSpPr>
                <a:xfrm>
                  <a:off x="561129" y="3854940"/>
                  <a:ext cx="1613218" cy="269472"/>
                  <a:chOff x="703094" y="3746339"/>
                  <a:chExt cx="1613218" cy="269472"/>
                </a:xfrm>
              </p:grpSpPr>
              <p:sp>
                <p:nvSpPr>
                  <p:cNvPr id="122" name="TextBox 121">
                    <a:extLst>
                      <a:ext uri="{FF2B5EF4-FFF2-40B4-BE49-F238E27FC236}">
                        <a16:creationId xmlns:a16="http://schemas.microsoft.com/office/drawing/2014/main" id="{FF9B89B2-56C0-4435-8AA0-D41EB7633A4F}"/>
                      </a:ext>
                    </a:extLst>
                  </p:cNvPr>
                  <p:cNvSpPr txBox="1"/>
                  <p:nvPr/>
                </p:nvSpPr>
                <p:spPr>
                  <a:xfrm>
                    <a:off x="1145350" y="3801572"/>
                    <a:ext cx="1170962"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spcBef>
                        <a:spcPts val="612"/>
                      </a:spcBef>
                      <a:defRPr/>
                    </a:pPr>
                    <a:r>
                      <a:rPr lang="en-US" sz="1224" spc="-41">
                        <a:solidFill>
                          <a:srgbClr val="FFFFFF"/>
                        </a:solidFill>
                      </a:rPr>
                      <a:t>Azure Dev Spaces</a:t>
                    </a:r>
                  </a:p>
                </p:txBody>
              </p:sp>
              <p:pic>
                <p:nvPicPr>
                  <p:cNvPr id="30" name="Picture 29" descr="A close up of a box&#10;&#10;Description automatically generated">
                    <a:extLst>
                      <a:ext uri="{FF2B5EF4-FFF2-40B4-BE49-F238E27FC236}">
                        <a16:creationId xmlns:a16="http://schemas.microsoft.com/office/drawing/2014/main" id="{60885558-96DF-4526-A30D-CCD86C1F31EC}"/>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03094" y="3746339"/>
                    <a:ext cx="269474" cy="269472"/>
                  </a:xfrm>
                  <a:prstGeom prst="rect">
                    <a:avLst/>
                  </a:prstGeom>
                </p:spPr>
              </p:pic>
            </p:grpSp>
            <p:grpSp>
              <p:nvGrpSpPr>
                <p:cNvPr id="46" name="Group 45">
                  <a:extLst>
                    <a:ext uri="{FF2B5EF4-FFF2-40B4-BE49-F238E27FC236}">
                      <a16:creationId xmlns:a16="http://schemas.microsoft.com/office/drawing/2014/main" id="{46FE5C15-4EC2-4439-ACFD-385E0A5A27B5}"/>
                    </a:ext>
                  </a:extLst>
                </p:cNvPr>
                <p:cNvGrpSpPr/>
                <p:nvPr/>
              </p:nvGrpSpPr>
              <p:grpSpPr>
                <a:xfrm>
                  <a:off x="561129" y="5464446"/>
                  <a:ext cx="1441953" cy="269472"/>
                  <a:chOff x="703094" y="5289049"/>
                  <a:chExt cx="1441953" cy="269472"/>
                </a:xfrm>
              </p:grpSpPr>
              <p:sp>
                <p:nvSpPr>
                  <p:cNvPr id="121" name="TextBox 120">
                    <a:extLst>
                      <a:ext uri="{FF2B5EF4-FFF2-40B4-BE49-F238E27FC236}">
                        <a16:creationId xmlns:a16="http://schemas.microsoft.com/office/drawing/2014/main" id="{DD0EEDE0-F6F8-4E4C-AB94-FCC08319BB3A}"/>
                      </a:ext>
                    </a:extLst>
                  </p:cNvPr>
                  <p:cNvSpPr txBox="1"/>
                  <p:nvPr/>
                </p:nvSpPr>
                <p:spPr>
                  <a:xfrm>
                    <a:off x="1145350" y="5339018"/>
                    <a:ext cx="999697"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spcBef>
                        <a:spcPts val="612"/>
                      </a:spcBef>
                      <a:defRPr/>
                    </a:pPr>
                    <a:r>
                      <a:rPr lang="en-US" sz="1224" spc="-41">
                        <a:solidFill>
                          <a:srgbClr val="FFFFFF"/>
                        </a:solidFill>
                      </a:rPr>
                      <a:t>Azure Monitor </a:t>
                    </a:r>
                  </a:p>
                </p:txBody>
              </p:sp>
              <p:pic>
                <p:nvPicPr>
                  <p:cNvPr id="32" name="Graphic 31">
                    <a:extLst>
                      <a:ext uri="{FF2B5EF4-FFF2-40B4-BE49-F238E27FC236}">
                        <a16:creationId xmlns:a16="http://schemas.microsoft.com/office/drawing/2014/main" id="{1BF94C60-E651-4E1E-B63D-DEA9EF8E241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03094" y="5289049"/>
                    <a:ext cx="269474" cy="269472"/>
                  </a:xfrm>
                  <a:prstGeom prst="rect">
                    <a:avLst/>
                  </a:prstGeom>
                </p:spPr>
              </p:pic>
            </p:grpSp>
            <p:grpSp>
              <p:nvGrpSpPr>
                <p:cNvPr id="51" name="Group 50">
                  <a:extLst>
                    <a:ext uri="{FF2B5EF4-FFF2-40B4-BE49-F238E27FC236}">
                      <a16:creationId xmlns:a16="http://schemas.microsoft.com/office/drawing/2014/main" id="{4C1E0C96-D64C-4693-947A-64D24C9BF63C}"/>
                    </a:ext>
                  </a:extLst>
                </p:cNvPr>
                <p:cNvGrpSpPr/>
                <p:nvPr/>
              </p:nvGrpSpPr>
              <p:grpSpPr>
                <a:xfrm>
                  <a:off x="525679" y="2193276"/>
                  <a:ext cx="954311" cy="331934"/>
                  <a:chOff x="667644" y="2028825"/>
                  <a:chExt cx="954311" cy="331934"/>
                </a:xfrm>
              </p:grpSpPr>
              <p:pic>
                <p:nvPicPr>
                  <p:cNvPr id="20" name="Graphic 19" descr="GitHub logo">
                    <a:extLst>
                      <a:ext uri="{FF2B5EF4-FFF2-40B4-BE49-F238E27FC236}">
                        <a16:creationId xmlns:a16="http://schemas.microsoft.com/office/drawing/2014/main" id="{1FDB03D3-E3E0-4A73-B854-DC48054CFC7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67644" y="2028825"/>
                    <a:ext cx="340374" cy="331934"/>
                  </a:xfrm>
                  <a:prstGeom prst="rect">
                    <a:avLst/>
                  </a:prstGeom>
                </p:spPr>
              </p:pic>
              <p:sp>
                <p:nvSpPr>
                  <p:cNvPr id="34" name="Rectangle 33">
                    <a:extLst>
                      <a:ext uri="{FF2B5EF4-FFF2-40B4-BE49-F238E27FC236}">
                        <a16:creationId xmlns:a16="http://schemas.microsoft.com/office/drawing/2014/main" id="{115C4A50-4C32-4D9F-B67D-D1AEC391E650}"/>
                      </a:ext>
                    </a:extLst>
                  </p:cNvPr>
                  <p:cNvSpPr/>
                  <p:nvPr/>
                </p:nvSpPr>
                <p:spPr bwMode="auto">
                  <a:xfrm>
                    <a:off x="1145350" y="2110026"/>
                    <a:ext cx="476605"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1028" fontAlgn="base">
                      <a:lnSpc>
                        <a:spcPct val="90000"/>
                      </a:lnSpc>
                      <a:spcBef>
                        <a:spcPts val="612"/>
                      </a:spcBef>
                      <a:spcAft>
                        <a:spcPct val="0"/>
                      </a:spcAft>
                      <a:defRPr/>
                    </a:pPr>
                    <a:r>
                      <a:rPr lang="en-US" sz="1224" spc="-41">
                        <a:solidFill>
                          <a:srgbClr val="FFFFFF"/>
                        </a:solidFill>
                        <a:latin typeface="Segoe UI Semibold"/>
                      </a:rPr>
                      <a:t>GitHub</a:t>
                    </a:r>
                  </a:p>
                </p:txBody>
              </p:sp>
            </p:grpSp>
            <p:grpSp>
              <p:nvGrpSpPr>
                <p:cNvPr id="50" name="Group 49">
                  <a:extLst>
                    <a:ext uri="{FF2B5EF4-FFF2-40B4-BE49-F238E27FC236}">
                      <a16:creationId xmlns:a16="http://schemas.microsoft.com/office/drawing/2014/main" id="{F98AC3DF-7373-4C9A-9E1D-D4885F3CD02B}"/>
                    </a:ext>
                  </a:extLst>
                </p:cNvPr>
                <p:cNvGrpSpPr/>
                <p:nvPr/>
              </p:nvGrpSpPr>
              <p:grpSpPr>
                <a:xfrm>
                  <a:off x="566281" y="3060491"/>
                  <a:ext cx="1679624" cy="259168"/>
                  <a:chOff x="708246" y="2752960"/>
                  <a:chExt cx="1679624" cy="259168"/>
                </a:xfrm>
              </p:grpSpPr>
              <p:sp>
                <p:nvSpPr>
                  <p:cNvPr id="35" name="Rectangle 34">
                    <a:extLst>
                      <a:ext uri="{FF2B5EF4-FFF2-40B4-BE49-F238E27FC236}">
                        <a16:creationId xmlns:a16="http://schemas.microsoft.com/office/drawing/2014/main" id="{449A97EE-3333-4635-B863-4E141679E8FA}"/>
                      </a:ext>
                    </a:extLst>
                  </p:cNvPr>
                  <p:cNvSpPr/>
                  <p:nvPr/>
                </p:nvSpPr>
                <p:spPr bwMode="auto">
                  <a:xfrm>
                    <a:off x="1145350" y="2797777"/>
                    <a:ext cx="1242520" cy="16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51028" fontAlgn="base">
                      <a:lnSpc>
                        <a:spcPct val="90000"/>
                      </a:lnSpc>
                      <a:spcBef>
                        <a:spcPts val="612"/>
                      </a:spcBef>
                      <a:spcAft>
                        <a:spcPct val="0"/>
                      </a:spcAft>
                      <a:defRPr/>
                    </a:pPr>
                    <a:r>
                      <a:rPr lang="en-US" sz="1224" spc="-41">
                        <a:solidFill>
                          <a:srgbClr val="FFFFFF"/>
                        </a:solidFill>
                        <a:latin typeface="Segoe UI Semibold"/>
                      </a:rPr>
                      <a:t>Visual Studio Code</a:t>
                    </a:r>
                  </a:p>
                </p:txBody>
              </p:sp>
              <p:pic>
                <p:nvPicPr>
                  <p:cNvPr id="36" name="Picture 4">
                    <a:extLst>
                      <a:ext uri="{FF2B5EF4-FFF2-40B4-BE49-F238E27FC236}">
                        <a16:creationId xmlns:a16="http://schemas.microsoft.com/office/drawing/2014/main" id="{6C5AC6D9-590A-4ABB-88CD-0C1E4FDCAF31}"/>
                      </a:ext>
                      <a:ext uri="{C183D7F6-B498-43B3-948B-1728B52AA6E4}">
                        <adec:decorative xmlns:adec="http://schemas.microsoft.com/office/drawing/2017/decorative" val="1"/>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08246" y="2752960"/>
                    <a:ext cx="259170" cy="25916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065" name="Group 1064">
              <a:extLst>
                <a:ext uri="{FF2B5EF4-FFF2-40B4-BE49-F238E27FC236}">
                  <a16:creationId xmlns:a16="http://schemas.microsoft.com/office/drawing/2014/main" id="{48180095-1D48-4EE0-803C-806FBEABC219}"/>
                </a:ext>
              </a:extLst>
            </p:cNvPr>
            <p:cNvGrpSpPr/>
            <p:nvPr/>
          </p:nvGrpSpPr>
          <p:grpSpPr>
            <a:xfrm>
              <a:off x="3069658" y="1440201"/>
              <a:ext cx="4526700" cy="4828838"/>
              <a:chOff x="3069658" y="1440201"/>
              <a:chExt cx="4526700" cy="4828838"/>
            </a:xfrm>
          </p:grpSpPr>
          <p:sp>
            <p:nvSpPr>
              <p:cNvPr id="4" name="Rectangle 3">
                <a:extLst>
                  <a:ext uri="{FF2B5EF4-FFF2-40B4-BE49-F238E27FC236}">
                    <a16:creationId xmlns:a16="http://schemas.microsoft.com/office/drawing/2014/main" id="{78CB0F81-312D-47E7-9208-E2E83DEF098A}"/>
                  </a:ext>
                </a:extLst>
              </p:cNvPr>
              <p:cNvSpPr/>
              <p:nvPr/>
            </p:nvSpPr>
            <p:spPr bwMode="auto">
              <a:xfrm>
                <a:off x="3069658" y="1440201"/>
                <a:ext cx="4526700" cy="4828838"/>
              </a:xfrm>
              <a:prstGeom prst="rect">
                <a:avLst/>
              </a:prstGeom>
              <a:solidFill>
                <a:schemeClr val="tx1">
                  <a:alpha val="10000"/>
                </a:schemeClr>
              </a:solidFill>
              <a:ln w="127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b="1" kern="0">
                  <a:gradFill>
                    <a:gsLst>
                      <a:gs pos="0">
                        <a:srgbClr val="FFFFFF"/>
                      </a:gs>
                      <a:gs pos="100000">
                        <a:srgbClr val="FFFFFF"/>
                      </a:gs>
                    </a:gsLst>
                    <a:lin ang="5400000" scaled="0"/>
                  </a:gradFill>
                  <a:latin typeface="Segoe UI"/>
                  <a:cs typeface="Segoe UI" pitchFamily="34" charset="0"/>
                </a:endParaRPr>
              </a:p>
            </p:txBody>
          </p:sp>
          <p:sp>
            <p:nvSpPr>
              <p:cNvPr id="201" name="TextBox 200">
                <a:extLst>
                  <a:ext uri="{FF2B5EF4-FFF2-40B4-BE49-F238E27FC236}">
                    <a16:creationId xmlns:a16="http://schemas.microsoft.com/office/drawing/2014/main" id="{1B605529-5F1F-4567-8D56-8DCE083858B9}"/>
                  </a:ext>
                </a:extLst>
              </p:cNvPr>
              <p:cNvSpPr txBox="1"/>
              <p:nvPr/>
            </p:nvSpPr>
            <p:spPr>
              <a:xfrm>
                <a:off x="4215908" y="1603941"/>
                <a:ext cx="2234201" cy="226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algn="ctr" defTabSz="951028">
                  <a:spcBef>
                    <a:spcPts val="612"/>
                  </a:spcBef>
                  <a:defRPr/>
                </a:pPr>
                <a:r>
                  <a:rPr lang="en-US" sz="1632" spc="-41">
                    <a:solidFill>
                      <a:srgbClr val="50E6FF"/>
                    </a:solidFill>
                  </a:rPr>
                  <a:t>Platform</a:t>
                </a:r>
              </a:p>
            </p:txBody>
          </p:sp>
          <p:grpSp>
            <p:nvGrpSpPr>
              <p:cNvPr id="60" name="Group 59">
                <a:extLst>
                  <a:ext uri="{FF2B5EF4-FFF2-40B4-BE49-F238E27FC236}">
                    <a16:creationId xmlns:a16="http://schemas.microsoft.com/office/drawing/2014/main" id="{28ECBABF-1C41-4F64-BBF2-AD32903C4CDB}"/>
                  </a:ext>
                </a:extLst>
              </p:cNvPr>
              <p:cNvGrpSpPr/>
              <p:nvPr/>
            </p:nvGrpSpPr>
            <p:grpSpPr>
              <a:xfrm>
                <a:off x="3587142" y="3794912"/>
                <a:ext cx="3491732" cy="967965"/>
                <a:chOff x="3587142" y="4084890"/>
                <a:chExt cx="3491732" cy="967965"/>
              </a:xfrm>
            </p:grpSpPr>
            <p:pic>
              <p:nvPicPr>
                <p:cNvPr id="184" name="Graphic 183">
                  <a:extLst>
                    <a:ext uri="{FF2B5EF4-FFF2-40B4-BE49-F238E27FC236}">
                      <a16:creationId xmlns:a16="http://schemas.microsoft.com/office/drawing/2014/main" id="{DCB81996-7614-41ED-84D1-8484F1055C8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815636" y="4084890"/>
                  <a:ext cx="365972" cy="365970"/>
                </a:xfrm>
                <a:prstGeom prst="rect">
                  <a:avLst/>
                </a:prstGeom>
                <a:effectLst/>
              </p:spPr>
            </p:pic>
            <p:pic>
              <p:nvPicPr>
                <p:cNvPr id="185" name="Graphic 184">
                  <a:extLst>
                    <a:ext uri="{FF2B5EF4-FFF2-40B4-BE49-F238E27FC236}">
                      <a16:creationId xmlns:a16="http://schemas.microsoft.com/office/drawing/2014/main" id="{4CFABB30-2FD6-4B87-A7C2-C0569F07BEBD}"/>
                    </a:ext>
                  </a:extLst>
                </p:cNvPr>
                <p:cNvPicPr>
                  <a:picLocks noChangeAspect="1"/>
                </p:cNvPicPr>
                <p:nvPr/>
              </p:nvPicPr>
              <p:blipFill rotWithShape="1">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l="7203" t="2075" r="8005" b="25017"/>
                <a:stretch/>
              </p:blipFill>
              <p:spPr>
                <a:xfrm>
                  <a:off x="6484408" y="4114736"/>
                  <a:ext cx="365972" cy="336124"/>
                </a:xfrm>
                <a:prstGeom prst="rect">
                  <a:avLst/>
                </a:prstGeom>
                <a:effectLst/>
              </p:spPr>
            </p:pic>
            <p:pic>
              <p:nvPicPr>
                <p:cNvPr id="187" name="Graphic 186">
                  <a:extLst>
                    <a:ext uri="{FF2B5EF4-FFF2-40B4-BE49-F238E27FC236}">
                      <a16:creationId xmlns:a16="http://schemas.microsoft.com/office/drawing/2014/main" id="{AE8EF4B0-A510-4B27-958E-C3A233C0DD85}"/>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150022" y="4084890"/>
                  <a:ext cx="365972" cy="365970"/>
                </a:xfrm>
                <a:prstGeom prst="rect">
                  <a:avLst/>
                </a:prstGeom>
                <a:effectLst/>
              </p:spPr>
            </p:pic>
            <p:sp>
              <p:nvSpPr>
                <p:cNvPr id="72" name="TextBox 71">
                  <a:extLst>
                    <a:ext uri="{FF2B5EF4-FFF2-40B4-BE49-F238E27FC236}">
                      <a16:creationId xmlns:a16="http://schemas.microsoft.com/office/drawing/2014/main" id="{0A3F1CD3-BF71-4B94-8DD6-D44F20423EE3}"/>
                    </a:ext>
                  </a:extLst>
                </p:cNvPr>
                <p:cNvSpPr txBox="1"/>
                <p:nvPr/>
              </p:nvSpPr>
              <p:spPr>
                <a:xfrm>
                  <a:off x="3587142" y="4595655"/>
                  <a:ext cx="82296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solidFill>
                        <a:srgbClr val="FFFFFF"/>
                      </a:solidFill>
                    </a:rPr>
                    <a:t>Azure</a:t>
                  </a:r>
                  <a:br>
                    <a:rPr lang="en-US" sz="1224" spc="-41">
                      <a:solidFill>
                        <a:srgbClr val="FFFFFF"/>
                      </a:solidFill>
                    </a:rPr>
                  </a:br>
                  <a:r>
                    <a:rPr lang="en-US" sz="1224" spc="-41">
                      <a:solidFill>
                        <a:srgbClr val="FFFFFF"/>
                      </a:solidFill>
                    </a:rPr>
                    <a:t>Kubernetes</a:t>
                  </a:r>
                  <a:br>
                    <a:rPr lang="en-US" sz="1224" spc="-41">
                      <a:solidFill>
                        <a:srgbClr val="FFFFFF"/>
                      </a:solidFill>
                    </a:rPr>
                  </a:br>
                  <a:r>
                    <a:rPr lang="en-US" sz="1224" spc="-41">
                      <a:solidFill>
                        <a:srgbClr val="FFFFFF"/>
                      </a:solidFill>
                    </a:rPr>
                    <a:t>Service</a:t>
                  </a:r>
                </a:p>
              </p:txBody>
            </p:sp>
            <p:sp>
              <p:nvSpPr>
                <p:cNvPr id="189" name="TextBox 188">
                  <a:extLst>
                    <a:ext uri="{FF2B5EF4-FFF2-40B4-BE49-F238E27FC236}">
                      <a16:creationId xmlns:a16="http://schemas.microsoft.com/office/drawing/2014/main" id="{7661E8BD-818A-42ED-8AF7-FBEBD6B29FA7}"/>
                    </a:ext>
                  </a:extLst>
                </p:cNvPr>
                <p:cNvSpPr txBox="1"/>
                <p:nvPr/>
              </p:nvSpPr>
              <p:spPr>
                <a:xfrm>
                  <a:off x="6255914" y="4595655"/>
                  <a:ext cx="82296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solidFill>
                        <a:srgbClr val="FFFFFF"/>
                      </a:solidFill>
                    </a:rPr>
                    <a:t>Azure </a:t>
                  </a:r>
                  <a:br>
                    <a:rPr lang="en-US" sz="1224" spc="-41">
                      <a:solidFill>
                        <a:srgbClr val="FFFFFF"/>
                      </a:solidFill>
                    </a:rPr>
                  </a:br>
                  <a:r>
                    <a:rPr lang="en-US" sz="1224" spc="-41">
                      <a:solidFill>
                        <a:srgbClr val="FFFFFF"/>
                      </a:solidFill>
                    </a:rPr>
                    <a:t>Red Hat</a:t>
                  </a:r>
                  <a:br>
                    <a:rPr lang="en-US" sz="1224" spc="-41">
                      <a:solidFill>
                        <a:srgbClr val="FFFFFF"/>
                      </a:solidFill>
                    </a:rPr>
                  </a:br>
                  <a:r>
                    <a:rPr lang="en-US" sz="1224" spc="-41">
                      <a:solidFill>
                        <a:srgbClr val="FFFFFF"/>
                      </a:solidFill>
                    </a:rPr>
                    <a:t>OpenShift</a:t>
                  </a:r>
                </a:p>
              </p:txBody>
            </p:sp>
            <p:sp>
              <p:nvSpPr>
                <p:cNvPr id="191" name="TextBox 190">
                  <a:extLst>
                    <a:ext uri="{FF2B5EF4-FFF2-40B4-BE49-F238E27FC236}">
                      <a16:creationId xmlns:a16="http://schemas.microsoft.com/office/drawing/2014/main" id="{4CEA77EE-028B-4D53-8A89-D031A7766F31}"/>
                    </a:ext>
                  </a:extLst>
                </p:cNvPr>
                <p:cNvSpPr txBox="1"/>
                <p:nvPr/>
              </p:nvSpPr>
              <p:spPr>
                <a:xfrm>
                  <a:off x="4921528" y="4595655"/>
                  <a:ext cx="82296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solidFill>
                        <a:srgbClr val="FFFFFF"/>
                      </a:solidFill>
                    </a:rPr>
                    <a:t>Azure</a:t>
                  </a:r>
                  <a:br>
                    <a:rPr lang="en-US" sz="1224" spc="-41">
                      <a:solidFill>
                        <a:srgbClr val="FFFFFF"/>
                      </a:solidFill>
                    </a:rPr>
                  </a:br>
                  <a:r>
                    <a:rPr lang="en-US" sz="1224" spc="-41">
                      <a:solidFill>
                        <a:srgbClr val="FFFFFF"/>
                      </a:solidFill>
                    </a:rPr>
                    <a:t>Container</a:t>
                  </a:r>
                  <a:br>
                    <a:rPr lang="en-US" sz="1224" spc="-41">
                      <a:solidFill>
                        <a:srgbClr val="FFFFFF"/>
                      </a:solidFill>
                    </a:rPr>
                  </a:br>
                  <a:r>
                    <a:rPr lang="en-US" sz="1224" spc="-41">
                      <a:solidFill>
                        <a:srgbClr val="FFFFFF"/>
                      </a:solidFill>
                    </a:rPr>
                    <a:t>Instances</a:t>
                  </a:r>
                </a:p>
              </p:txBody>
            </p:sp>
          </p:grpSp>
          <p:grpSp>
            <p:nvGrpSpPr>
              <p:cNvPr id="57" name="Group 56">
                <a:extLst>
                  <a:ext uri="{FF2B5EF4-FFF2-40B4-BE49-F238E27FC236}">
                    <a16:creationId xmlns:a16="http://schemas.microsoft.com/office/drawing/2014/main" id="{9713B415-F0E0-42AE-B5EA-C945FFFF0752}"/>
                  </a:ext>
                </a:extLst>
              </p:cNvPr>
              <p:cNvGrpSpPr/>
              <p:nvPr/>
            </p:nvGrpSpPr>
            <p:grpSpPr>
              <a:xfrm>
                <a:off x="3970693" y="5556706"/>
                <a:ext cx="2756975" cy="332399"/>
                <a:chOff x="3361885" y="5679574"/>
                <a:chExt cx="2756975" cy="332399"/>
              </a:xfrm>
            </p:grpSpPr>
            <p:pic>
              <p:nvPicPr>
                <p:cNvPr id="66" name="Picture 65" descr="A close up of a sign&#10;&#10;Description automatically generated">
                  <a:extLst>
                    <a:ext uri="{FF2B5EF4-FFF2-40B4-BE49-F238E27FC236}">
                      <a16:creationId xmlns:a16="http://schemas.microsoft.com/office/drawing/2014/main" id="{7C5A26D8-F1EB-4107-81AE-71064F8ED54E}"/>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b="-1"/>
                <a:stretch/>
              </p:blipFill>
              <p:spPr>
                <a:xfrm>
                  <a:off x="3361885" y="5687783"/>
                  <a:ext cx="334608" cy="308424"/>
                </a:xfrm>
                <a:prstGeom prst="rect">
                  <a:avLst/>
                </a:prstGeom>
                <a:noFill/>
                <a:ln>
                  <a:noFill/>
                  <a:headEnd type="none" w="med" len="med"/>
                  <a:tailEnd type="none" w="med" len="med"/>
                </a:ln>
                <a:effectLst/>
              </p:spPr>
            </p:pic>
            <p:sp>
              <p:nvSpPr>
                <p:cNvPr id="1037" name="TextBox 1036">
                  <a:extLst>
                    <a:ext uri="{FF2B5EF4-FFF2-40B4-BE49-F238E27FC236}">
                      <a16:creationId xmlns:a16="http://schemas.microsoft.com/office/drawing/2014/main" id="{D31394C4-5016-49A3-B329-726DB6532667}"/>
                    </a:ext>
                  </a:extLst>
                </p:cNvPr>
                <p:cNvSpPr txBox="1"/>
                <p:nvPr/>
              </p:nvSpPr>
              <p:spPr>
                <a:xfrm>
                  <a:off x="3869333" y="5679574"/>
                  <a:ext cx="2249527"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spcBef>
                      <a:spcPts val="612"/>
                    </a:spcBef>
                    <a:defRPr/>
                  </a:pPr>
                  <a:r>
                    <a:rPr lang="en-US" sz="1224" spc="-41">
                      <a:solidFill>
                        <a:srgbClr val="50E6FF"/>
                      </a:solidFill>
                    </a:rPr>
                    <a:t>Azure Arc</a:t>
                  </a:r>
                  <a:br>
                    <a:rPr lang="en-US" sz="1224" spc="-41">
                      <a:solidFill>
                        <a:srgbClr val="FFFFFF"/>
                      </a:solidFill>
                    </a:rPr>
                  </a:br>
                  <a:r>
                    <a:rPr lang="en-US" sz="1224" spc="-41">
                      <a:solidFill>
                        <a:srgbClr val="FFFFFF"/>
                      </a:solidFill>
                    </a:rPr>
                    <a:t>Management across environments</a:t>
                  </a:r>
                </a:p>
              </p:txBody>
            </p:sp>
          </p:grpSp>
          <p:cxnSp>
            <p:nvCxnSpPr>
              <p:cNvPr id="12" name="Straight Connector 11">
                <a:extLst>
                  <a:ext uri="{FF2B5EF4-FFF2-40B4-BE49-F238E27FC236}">
                    <a16:creationId xmlns:a16="http://schemas.microsoft.com/office/drawing/2014/main" id="{86294225-55B9-4124-A564-7BBBA61B46E5}"/>
                  </a:ext>
                </a:extLst>
              </p:cNvPr>
              <p:cNvCxnSpPr>
                <a:cxnSpLocks/>
              </p:cNvCxnSpPr>
              <p:nvPr/>
            </p:nvCxnSpPr>
            <p:spPr>
              <a:xfrm>
                <a:off x="3329541" y="3397998"/>
                <a:ext cx="4006935" cy="0"/>
              </a:xfrm>
              <a:prstGeom prst="line">
                <a:avLst/>
              </a:prstGeom>
              <a:solidFill>
                <a:schemeClr val="tx1">
                  <a:alpha val="10000"/>
                </a:schemeClr>
              </a:solidFill>
              <a:ln w="12700" cap="flat" cmpd="sng" algn="ctr">
                <a:solidFill>
                  <a:schemeClr val="bg1">
                    <a:lumMod val="75000"/>
                    <a:lumOff val="25000"/>
                  </a:schemeClr>
                </a:solidFill>
                <a:prstDash val="solid"/>
                <a:headEnd type="none" w="med" len="med"/>
                <a:tailEnd type="none" w="med" len="med"/>
              </a:ln>
              <a:effectLst/>
            </p:spPr>
          </p:cxnSp>
          <p:cxnSp>
            <p:nvCxnSpPr>
              <p:cNvPr id="96" name="Straight Connector 95">
                <a:extLst>
                  <a:ext uri="{FF2B5EF4-FFF2-40B4-BE49-F238E27FC236}">
                    <a16:creationId xmlns:a16="http://schemas.microsoft.com/office/drawing/2014/main" id="{601B3025-CFEA-4CE2-84D1-AA6E4912AF4D}"/>
                  </a:ext>
                </a:extLst>
              </p:cNvPr>
              <p:cNvCxnSpPr>
                <a:cxnSpLocks/>
              </p:cNvCxnSpPr>
              <p:nvPr/>
            </p:nvCxnSpPr>
            <p:spPr>
              <a:xfrm>
                <a:off x="3329541" y="5159791"/>
                <a:ext cx="4006935" cy="0"/>
              </a:xfrm>
              <a:prstGeom prst="line">
                <a:avLst/>
              </a:prstGeom>
              <a:solidFill>
                <a:schemeClr val="tx1">
                  <a:alpha val="10000"/>
                </a:schemeClr>
              </a:solidFill>
              <a:ln w="12700" cap="flat" cmpd="sng" algn="ctr">
                <a:solidFill>
                  <a:schemeClr val="bg1">
                    <a:lumMod val="75000"/>
                    <a:lumOff val="25000"/>
                  </a:schemeClr>
                </a:solidFill>
                <a:prstDash val="solid"/>
                <a:headEnd type="none" w="med" len="med"/>
                <a:tailEnd type="none" w="med" len="med"/>
              </a:ln>
              <a:effectLst/>
            </p:spPr>
          </p:cxnSp>
          <p:grpSp>
            <p:nvGrpSpPr>
              <p:cNvPr id="56" name="Group 55">
                <a:extLst>
                  <a:ext uri="{FF2B5EF4-FFF2-40B4-BE49-F238E27FC236}">
                    <a16:creationId xmlns:a16="http://schemas.microsoft.com/office/drawing/2014/main" id="{CD09B019-3E9B-4773-9D26-A5F068D5F205}"/>
                  </a:ext>
                </a:extLst>
              </p:cNvPr>
              <p:cNvGrpSpPr/>
              <p:nvPr/>
            </p:nvGrpSpPr>
            <p:grpSpPr>
              <a:xfrm>
                <a:off x="3329541" y="2206108"/>
                <a:ext cx="4006934" cy="794976"/>
                <a:chOff x="3329541" y="2397541"/>
                <a:chExt cx="4006934" cy="794976"/>
              </a:xfrm>
            </p:grpSpPr>
            <p:pic>
              <p:nvPicPr>
                <p:cNvPr id="152" name="Graphic 151">
                  <a:extLst>
                    <a:ext uri="{FF2B5EF4-FFF2-40B4-BE49-F238E27FC236}">
                      <a16:creationId xmlns:a16="http://schemas.microsoft.com/office/drawing/2014/main" id="{AE6EFCDD-01E4-46CC-8112-DDAA3D81BC8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468465" y="2416565"/>
                  <a:ext cx="328550" cy="328550"/>
                </a:xfrm>
                <a:prstGeom prst="rect">
                  <a:avLst/>
                </a:prstGeom>
                <a:effectLst/>
              </p:spPr>
            </p:pic>
            <p:sp>
              <p:nvSpPr>
                <p:cNvPr id="52" name="TextBox 51">
                  <a:extLst>
                    <a:ext uri="{FF2B5EF4-FFF2-40B4-BE49-F238E27FC236}">
                      <a16:creationId xmlns:a16="http://schemas.microsoft.com/office/drawing/2014/main" id="{CC21A9D2-10F4-4A33-9A4B-CC78D90C876A}"/>
                    </a:ext>
                  </a:extLst>
                </p:cNvPr>
                <p:cNvSpPr txBox="1"/>
                <p:nvPr/>
              </p:nvSpPr>
              <p:spPr>
                <a:xfrm>
                  <a:off x="3329541" y="2857384"/>
                  <a:ext cx="606399"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solidFill>
                        <a:srgbClr val="FFFFFF"/>
                      </a:solidFill>
                    </a:rPr>
                    <a:t>Active</a:t>
                  </a:r>
                  <a:br>
                    <a:rPr lang="en-US" sz="1224" spc="-41">
                      <a:solidFill>
                        <a:srgbClr val="FFFFFF"/>
                      </a:solidFill>
                    </a:rPr>
                  </a:br>
                  <a:r>
                    <a:rPr lang="en-US" sz="1224" spc="-41">
                      <a:solidFill>
                        <a:srgbClr val="FFFFFF"/>
                      </a:solidFill>
                    </a:rPr>
                    <a:t>Directory</a:t>
                  </a:r>
                </a:p>
              </p:txBody>
            </p:sp>
            <p:pic>
              <p:nvPicPr>
                <p:cNvPr id="150" name="Graphic 149">
                  <a:extLst>
                    <a:ext uri="{FF2B5EF4-FFF2-40B4-BE49-F238E27FC236}">
                      <a16:creationId xmlns:a16="http://schemas.microsoft.com/office/drawing/2014/main" id="{BD69D30C-2322-4045-B2B1-C2BC5E699BF5}"/>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269572" y="2416565"/>
                  <a:ext cx="328550" cy="328550"/>
                </a:xfrm>
                <a:prstGeom prst="rect">
                  <a:avLst/>
                </a:prstGeom>
                <a:effectLst/>
              </p:spPr>
            </p:pic>
            <p:sp>
              <p:nvSpPr>
                <p:cNvPr id="157" name="TextBox 156">
                  <a:extLst>
                    <a:ext uri="{FF2B5EF4-FFF2-40B4-BE49-F238E27FC236}">
                      <a16:creationId xmlns:a16="http://schemas.microsoft.com/office/drawing/2014/main" id="{C1990140-BFCE-455F-8243-1EEFBC1D81CF}"/>
                    </a:ext>
                  </a:extLst>
                </p:cNvPr>
                <p:cNvSpPr txBox="1"/>
                <p:nvPr/>
              </p:nvSpPr>
              <p:spPr>
                <a:xfrm>
                  <a:off x="4022367" y="2857384"/>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solidFill>
                        <a:srgbClr val="FFFFFF"/>
                      </a:solidFill>
                    </a:rPr>
                    <a:t>Azure</a:t>
                  </a:r>
                  <a:br>
                    <a:rPr lang="en-US" sz="1224" spc="-41">
                      <a:solidFill>
                        <a:srgbClr val="FFFFFF"/>
                      </a:solidFill>
                    </a:rPr>
                  </a:br>
                  <a:r>
                    <a:rPr lang="en-US" sz="1224" spc="-41">
                      <a:solidFill>
                        <a:srgbClr val="FFFFFF"/>
                      </a:solidFill>
                    </a:rPr>
                    <a:t>Policy</a:t>
                  </a:r>
                </a:p>
              </p:txBody>
            </p:sp>
            <p:sp>
              <p:nvSpPr>
                <p:cNvPr id="158" name="TextBox 157">
                  <a:extLst>
                    <a:ext uri="{FF2B5EF4-FFF2-40B4-BE49-F238E27FC236}">
                      <a16:creationId xmlns:a16="http://schemas.microsoft.com/office/drawing/2014/main" id="{66177349-58BB-4AE7-8B09-98C4ECB6C9E0}"/>
                    </a:ext>
                  </a:extLst>
                </p:cNvPr>
                <p:cNvSpPr txBox="1"/>
                <p:nvPr/>
              </p:nvSpPr>
              <p:spPr>
                <a:xfrm>
                  <a:off x="4931755" y="2857384"/>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solidFill>
                        <a:srgbClr val="FFFFFF"/>
                      </a:solidFill>
                    </a:rPr>
                    <a:t>Security </a:t>
                  </a:r>
                  <a:br>
                    <a:rPr lang="en-US" sz="1224" spc="-41">
                      <a:solidFill>
                        <a:srgbClr val="FFFFFF"/>
                      </a:solidFill>
                    </a:rPr>
                  </a:br>
                  <a:r>
                    <a:rPr lang="en-US" sz="1224" spc="-41">
                      <a:solidFill>
                        <a:srgbClr val="FFFFFF"/>
                      </a:solidFill>
                    </a:rPr>
                    <a:t>Center</a:t>
                  </a:r>
                </a:p>
              </p:txBody>
            </p:sp>
            <p:pic>
              <p:nvPicPr>
                <p:cNvPr id="148" name="Graphic 147">
                  <a:extLst>
                    <a:ext uri="{FF2B5EF4-FFF2-40B4-BE49-F238E27FC236}">
                      <a16:creationId xmlns:a16="http://schemas.microsoft.com/office/drawing/2014/main" id="{9FBD74DF-3B7D-4A53-9CEB-EC1ADBAEAFB9}"/>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088348" y="2416565"/>
                  <a:ext cx="328550" cy="328550"/>
                </a:xfrm>
                <a:prstGeom prst="rect">
                  <a:avLst/>
                </a:prstGeom>
                <a:effectLst/>
              </p:spPr>
            </p:pic>
            <p:sp>
              <p:nvSpPr>
                <p:cNvPr id="159" name="TextBox 158">
                  <a:extLst>
                    <a:ext uri="{FF2B5EF4-FFF2-40B4-BE49-F238E27FC236}">
                      <a16:creationId xmlns:a16="http://schemas.microsoft.com/office/drawing/2014/main" id="{93F8CF12-943F-4E45-9CAC-258F92CC09C8}"/>
                    </a:ext>
                  </a:extLst>
                </p:cNvPr>
                <p:cNvSpPr txBox="1"/>
                <p:nvPr/>
              </p:nvSpPr>
              <p:spPr>
                <a:xfrm>
                  <a:off x="5841143" y="2857384"/>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solidFill>
                        <a:srgbClr val="FFFFFF"/>
                      </a:solidFill>
                    </a:rPr>
                    <a:t>Key </a:t>
                  </a:r>
                  <a:br>
                    <a:rPr lang="en-US" sz="1224" spc="-41">
                      <a:solidFill>
                        <a:srgbClr val="FFFFFF"/>
                      </a:solidFill>
                    </a:rPr>
                  </a:br>
                  <a:r>
                    <a:rPr lang="en-US" sz="1224" spc="-41">
                      <a:solidFill>
                        <a:srgbClr val="FFFFFF"/>
                      </a:solidFill>
                    </a:rPr>
                    <a:t>Vault</a:t>
                  </a:r>
                </a:p>
              </p:txBody>
            </p:sp>
            <p:pic>
              <p:nvPicPr>
                <p:cNvPr id="13" name="Graphic 12">
                  <a:extLst>
                    <a:ext uri="{FF2B5EF4-FFF2-40B4-BE49-F238E27FC236}">
                      <a16:creationId xmlns:a16="http://schemas.microsoft.com/office/drawing/2014/main" id="{C9BDB61C-DD2A-4D36-8540-D7B8110A150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875934" y="2409979"/>
                  <a:ext cx="335136" cy="335136"/>
                </a:xfrm>
                <a:prstGeom prst="rect">
                  <a:avLst/>
                </a:prstGeom>
                <a:effectLst/>
              </p:spPr>
            </p:pic>
            <p:sp>
              <p:nvSpPr>
                <p:cNvPr id="17" name="TextBox 16">
                  <a:extLst>
                    <a:ext uri="{FF2B5EF4-FFF2-40B4-BE49-F238E27FC236}">
                      <a16:creationId xmlns:a16="http://schemas.microsoft.com/office/drawing/2014/main" id="{5B1A246A-8959-45D9-BF2B-DF267C217FC0}"/>
                    </a:ext>
                  </a:extLst>
                </p:cNvPr>
                <p:cNvSpPr txBox="1"/>
                <p:nvPr/>
              </p:nvSpPr>
              <p:spPr>
                <a:xfrm>
                  <a:off x="6750530" y="2857384"/>
                  <a:ext cx="585945"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51028">
                    <a:spcBef>
                      <a:spcPts val="612"/>
                    </a:spcBef>
                    <a:defRPr/>
                  </a:pPr>
                  <a:r>
                    <a:rPr lang="en-US" sz="1224" spc="-41">
                      <a:solidFill>
                        <a:srgbClr val="FFFFFF"/>
                      </a:solidFill>
                    </a:rPr>
                    <a:t>Azure</a:t>
                  </a:r>
                  <a:br>
                    <a:rPr lang="en-US" sz="1224" spc="-41">
                      <a:solidFill>
                        <a:srgbClr val="FFFFFF"/>
                      </a:solidFill>
                    </a:rPr>
                  </a:br>
                  <a:r>
                    <a:rPr lang="en-US" sz="1224" spc="-41">
                      <a:solidFill>
                        <a:srgbClr val="FFFFFF"/>
                      </a:solidFill>
                    </a:rPr>
                    <a:t>Advisor</a:t>
                  </a:r>
                </a:p>
              </p:txBody>
            </p:sp>
            <p:pic>
              <p:nvPicPr>
                <p:cNvPr id="55" name="Graphic 54">
                  <a:extLst>
                    <a:ext uri="{FF2B5EF4-FFF2-40B4-BE49-F238E27FC236}">
                      <a16:creationId xmlns:a16="http://schemas.microsoft.com/office/drawing/2014/main" id="{480F6FFA-515D-41B8-9D08-5B2D161D716E}"/>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5200115" y="2397541"/>
                  <a:ext cx="286240" cy="347574"/>
                </a:xfrm>
                <a:prstGeom prst="rect">
                  <a:avLst/>
                </a:prstGeom>
              </p:spPr>
            </p:pic>
          </p:grpSp>
        </p:grpSp>
        <p:grpSp>
          <p:nvGrpSpPr>
            <p:cNvPr id="64" name="Group 63">
              <a:extLst>
                <a:ext uri="{FF2B5EF4-FFF2-40B4-BE49-F238E27FC236}">
                  <a16:creationId xmlns:a16="http://schemas.microsoft.com/office/drawing/2014/main" id="{44D65E11-6D6C-4D4F-9CBD-00AF75057933}"/>
                </a:ext>
              </a:extLst>
            </p:cNvPr>
            <p:cNvGrpSpPr/>
            <p:nvPr/>
          </p:nvGrpSpPr>
          <p:grpSpPr>
            <a:xfrm>
              <a:off x="2779732" y="3654777"/>
              <a:ext cx="399688" cy="399686"/>
              <a:chOff x="2790251" y="3752622"/>
              <a:chExt cx="399688" cy="399686"/>
            </a:xfrm>
          </p:grpSpPr>
          <p:sp>
            <p:nvSpPr>
              <p:cNvPr id="61" name="Oval 60">
                <a:extLst>
                  <a:ext uri="{FF2B5EF4-FFF2-40B4-BE49-F238E27FC236}">
                    <a16:creationId xmlns:a16="http://schemas.microsoft.com/office/drawing/2014/main" id="{DD9A8BC5-7A90-46AA-A5AB-2C425B39455E}"/>
                  </a:ext>
                  <a:ext uri="{C183D7F6-B498-43B3-948B-1728B52AA6E4}">
                    <adec:decorative xmlns:adec="http://schemas.microsoft.com/office/drawing/2017/decorative" val="1"/>
                  </a:ext>
                </a:extLst>
              </p:cNvPr>
              <p:cNvSpPr/>
              <p:nvPr/>
            </p:nvSpPr>
            <p:spPr bwMode="auto">
              <a:xfrm>
                <a:off x="2790251" y="3752622"/>
                <a:ext cx="399688" cy="399686"/>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grpSp>
            <p:nvGrpSpPr>
              <p:cNvPr id="63" name="Group 62">
                <a:extLst>
                  <a:ext uri="{FF2B5EF4-FFF2-40B4-BE49-F238E27FC236}">
                    <a16:creationId xmlns:a16="http://schemas.microsoft.com/office/drawing/2014/main" id="{749BDD17-B30C-401A-A5DE-DCBF7FBBF594}"/>
                  </a:ext>
                </a:extLst>
              </p:cNvPr>
              <p:cNvGrpSpPr/>
              <p:nvPr/>
            </p:nvGrpSpPr>
            <p:grpSpPr>
              <a:xfrm>
                <a:off x="2863269" y="3889625"/>
                <a:ext cx="253652" cy="125679"/>
                <a:chOff x="2868961" y="3889625"/>
                <a:chExt cx="253652" cy="125679"/>
              </a:xfrm>
            </p:grpSpPr>
            <p:sp>
              <p:nvSpPr>
                <p:cNvPr id="62" name="arrow">
                  <a:extLst>
                    <a:ext uri="{FF2B5EF4-FFF2-40B4-BE49-F238E27FC236}">
                      <a16:creationId xmlns:a16="http://schemas.microsoft.com/office/drawing/2014/main" id="{15E83A54-8E89-44D8-811C-5C4075856FE8}"/>
                    </a:ext>
                  </a:extLst>
                </p:cNvPr>
                <p:cNvSpPr>
                  <a:spLocks noChangeAspect="1" noEditPoints="1"/>
                </p:cNvSpPr>
                <p:nvPr/>
              </p:nvSpPr>
              <p:spPr bwMode="auto">
                <a:xfrm>
                  <a:off x="2986413" y="3889625"/>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120" name="arrow">
                  <a:extLst>
                    <a:ext uri="{FF2B5EF4-FFF2-40B4-BE49-F238E27FC236}">
                      <a16:creationId xmlns:a16="http://schemas.microsoft.com/office/drawing/2014/main" id="{63325551-D9A2-4D27-AA79-87C685D06D2E}"/>
                    </a:ext>
                  </a:extLst>
                </p:cNvPr>
                <p:cNvSpPr>
                  <a:spLocks noChangeAspect="1" noEditPoints="1"/>
                </p:cNvSpPr>
                <p:nvPr/>
              </p:nvSpPr>
              <p:spPr bwMode="auto">
                <a:xfrm flipH="1">
                  <a:off x="2868961" y="3889625"/>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grpSp>
        </p:grpSp>
        <p:grpSp>
          <p:nvGrpSpPr>
            <p:cNvPr id="123" name="Group 122">
              <a:extLst>
                <a:ext uri="{FF2B5EF4-FFF2-40B4-BE49-F238E27FC236}">
                  <a16:creationId xmlns:a16="http://schemas.microsoft.com/office/drawing/2014/main" id="{69BEB0F0-8393-4433-86EC-5CB33E6662CB}"/>
                </a:ext>
              </a:extLst>
            </p:cNvPr>
            <p:cNvGrpSpPr/>
            <p:nvPr/>
          </p:nvGrpSpPr>
          <p:grpSpPr>
            <a:xfrm>
              <a:off x="7486596" y="3654777"/>
              <a:ext cx="399688" cy="399686"/>
              <a:chOff x="2790251" y="3752622"/>
              <a:chExt cx="399688" cy="399686"/>
            </a:xfrm>
          </p:grpSpPr>
          <p:sp>
            <p:nvSpPr>
              <p:cNvPr id="124" name="Oval 123">
                <a:extLst>
                  <a:ext uri="{FF2B5EF4-FFF2-40B4-BE49-F238E27FC236}">
                    <a16:creationId xmlns:a16="http://schemas.microsoft.com/office/drawing/2014/main" id="{6A4C542C-B8E6-47B7-AA53-604D4F700441}"/>
                  </a:ext>
                  <a:ext uri="{C183D7F6-B498-43B3-948B-1728B52AA6E4}">
                    <adec:decorative xmlns:adec="http://schemas.microsoft.com/office/drawing/2017/decorative" val="1"/>
                  </a:ext>
                </a:extLst>
              </p:cNvPr>
              <p:cNvSpPr/>
              <p:nvPr/>
            </p:nvSpPr>
            <p:spPr bwMode="auto">
              <a:xfrm>
                <a:off x="2790251" y="3752622"/>
                <a:ext cx="399688" cy="399686"/>
              </a:xfrm>
              <a:prstGeom prst="ellipse">
                <a:avLst/>
              </a:pr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grpSp>
            <p:nvGrpSpPr>
              <p:cNvPr id="125" name="Group 124">
                <a:extLst>
                  <a:ext uri="{FF2B5EF4-FFF2-40B4-BE49-F238E27FC236}">
                    <a16:creationId xmlns:a16="http://schemas.microsoft.com/office/drawing/2014/main" id="{AEEFCF85-DB2A-49EF-B5D4-83DCDBDF1F9C}"/>
                  </a:ext>
                </a:extLst>
              </p:cNvPr>
              <p:cNvGrpSpPr/>
              <p:nvPr/>
            </p:nvGrpSpPr>
            <p:grpSpPr>
              <a:xfrm>
                <a:off x="2863269" y="3889625"/>
                <a:ext cx="253652" cy="125679"/>
                <a:chOff x="2868961" y="3889625"/>
                <a:chExt cx="253652" cy="125679"/>
              </a:xfrm>
            </p:grpSpPr>
            <p:sp>
              <p:nvSpPr>
                <p:cNvPr id="126" name="arrow">
                  <a:extLst>
                    <a:ext uri="{FF2B5EF4-FFF2-40B4-BE49-F238E27FC236}">
                      <a16:creationId xmlns:a16="http://schemas.microsoft.com/office/drawing/2014/main" id="{2AE5016C-68E7-47C7-8481-3E0AAE238A82}"/>
                    </a:ext>
                  </a:extLst>
                </p:cNvPr>
                <p:cNvSpPr>
                  <a:spLocks noChangeAspect="1" noEditPoints="1"/>
                </p:cNvSpPr>
                <p:nvPr/>
              </p:nvSpPr>
              <p:spPr bwMode="auto">
                <a:xfrm>
                  <a:off x="2986413" y="3889625"/>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127" name="arrow">
                  <a:extLst>
                    <a:ext uri="{FF2B5EF4-FFF2-40B4-BE49-F238E27FC236}">
                      <a16:creationId xmlns:a16="http://schemas.microsoft.com/office/drawing/2014/main" id="{245E2463-F89F-43D7-A37C-172ECEC2145F}"/>
                    </a:ext>
                  </a:extLst>
                </p:cNvPr>
                <p:cNvSpPr>
                  <a:spLocks noChangeAspect="1" noEditPoints="1"/>
                </p:cNvSpPr>
                <p:nvPr/>
              </p:nvSpPr>
              <p:spPr bwMode="auto">
                <a:xfrm flipH="1">
                  <a:off x="2868961" y="3889625"/>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grpSp>
        </p:grpSp>
      </p:grpSp>
    </p:spTree>
    <p:extLst>
      <p:ext uri="{BB962C8B-B14F-4D97-AF65-F5344CB8AC3E}">
        <p14:creationId xmlns:p14="http://schemas.microsoft.com/office/powerpoint/2010/main" val="253016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83"/>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1068"/>
                                        </p:tgtEl>
                                        <p:attrNameLst>
                                          <p:attrName>style.visibility</p:attrName>
                                        </p:attrNameLst>
                                      </p:cBhvr>
                                      <p:to>
                                        <p:strVal val="visible"/>
                                      </p:to>
                                    </p:set>
                                    <p:animEffect transition="in" filter="fade">
                                      <p:cBhvr>
                                        <p:cTn id="12" dur="500"/>
                                        <p:tgtEl>
                                          <p:spTgt spid="1068"/>
                                        </p:tgtEl>
                                      </p:cBhvr>
                                    </p:animEffect>
                                  </p:childTnLst>
                                </p:cTn>
                              </p:par>
                              <p:par>
                                <p:cTn id="13" presetID="42" presetClass="path" presetSubtype="0" decel="100000" fill="hold" nodeType="withEffect">
                                  <p:stCondLst>
                                    <p:cond delay="100"/>
                                  </p:stCondLst>
                                  <p:childTnLst>
                                    <p:animMotion origin="layout" path="M 3.95833E-6 0.0449 L 3.95833E-6 4.07407E-6 " pathEditMode="relative" rAng="0" ptsTypes="AA">
                                      <p:cBhvr>
                                        <p:cTn id="14" dur="600" fill="hold"/>
                                        <p:tgtEl>
                                          <p:spTgt spid="106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Google Shape;2020;p433">
            <a:extLst>
              <a:ext uri="{FF2B5EF4-FFF2-40B4-BE49-F238E27FC236}">
                <a16:creationId xmlns:a16="http://schemas.microsoft.com/office/drawing/2014/main" id="{7774CBCC-6231-4CF8-8AE8-FE4D7ABE9BC0}"/>
              </a:ext>
            </a:extLst>
          </p:cNvPr>
          <p:cNvSpPr txBox="1"/>
          <p:nvPr/>
        </p:nvSpPr>
        <p:spPr>
          <a:xfrm>
            <a:off x="3390522" y="466234"/>
            <a:ext cx="5655431" cy="576340"/>
          </a:xfrm>
          <a:prstGeom prst="rect">
            <a:avLst/>
          </a:prstGeom>
          <a:noFill/>
          <a:ln>
            <a:noFill/>
          </a:ln>
        </p:spPr>
        <p:txBody>
          <a:bodyPr spcFirstLastPara="1" wrap="none" lIns="0" tIns="0" rIns="0" bIns="0" anchor="t" anchorCtr="0">
            <a:spAutoFit/>
          </a:bodyPr>
          <a:lstStyle/>
          <a:p>
            <a:pPr algn="ctr" defTabSz="1243431">
              <a:buClr>
                <a:srgbClr val="FFFFFF"/>
              </a:buClr>
              <a:buSzPts val="2400"/>
              <a:defRPr/>
            </a:pPr>
            <a:r>
              <a:rPr lang="en-US" sz="3672" b="1" kern="0" spc="-51">
                <a:solidFill>
                  <a:srgbClr val="FFFFFF"/>
                </a:solidFill>
                <a:latin typeface="Segoe UI Semibold"/>
                <a:ea typeface="Helvetica Neue"/>
                <a:cs typeface="Helvetica Neue"/>
                <a:sym typeface="Helvetica Neue"/>
              </a:rPr>
              <a:t>Azure Managed Databases</a:t>
            </a:r>
            <a:endParaRPr sz="816" kern="0" spc="-51">
              <a:solidFill>
                <a:srgbClr val="000000"/>
              </a:solidFill>
              <a:latin typeface="Segoe UI Semibold"/>
              <a:cs typeface="Arial"/>
              <a:sym typeface="Arial"/>
            </a:endParaRPr>
          </a:p>
        </p:txBody>
      </p:sp>
      <p:sp>
        <p:nvSpPr>
          <p:cNvPr id="101" name="Rectangle 100">
            <a:extLst>
              <a:ext uri="{FF2B5EF4-FFF2-40B4-BE49-F238E27FC236}">
                <a16:creationId xmlns:a16="http://schemas.microsoft.com/office/drawing/2014/main" id="{369A1BC3-24C2-4252-AFE6-3EE25CA636BD}"/>
              </a:ext>
            </a:extLst>
          </p:cNvPr>
          <p:cNvSpPr/>
          <p:nvPr/>
        </p:nvSpPr>
        <p:spPr>
          <a:xfrm>
            <a:off x="596712" y="1082773"/>
            <a:ext cx="11244670" cy="414353"/>
          </a:xfrm>
          <a:prstGeom prst="rect">
            <a:avLst/>
          </a:prstGeom>
        </p:spPr>
        <p:txBody>
          <a:bodyPr wrap="square" lIns="93260" tIns="46630" rIns="93260" bIns="46630" anchor="t">
            <a:spAutoFit/>
          </a:bodyPr>
          <a:lstStyle/>
          <a:p>
            <a:pPr algn="ctr" defTabSz="951304">
              <a:spcBef>
                <a:spcPct val="0"/>
              </a:spcBef>
              <a:defRPr/>
            </a:pPr>
            <a:r>
              <a:rPr lang="en-US" sz="2040">
                <a:ln w="3175">
                  <a:noFill/>
                </a:ln>
                <a:solidFill>
                  <a:srgbClr val="FFFFFF"/>
                </a:solidFill>
                <a:latin typeface="Segoe UI"/>
                <a:cs typeface="Segoe UI"/>
              </a:rPr>
              <a:t>The best of the open source community combined with the advantages of Azure</a:t>
            </a:r>
          </a:p>
        </p:txBody>
      </p:sp>
      <p:grpSp>
        <p:nvGrpSpPr>
          <p:cNvPr id="79" name="Group 78" descr="Relational&#10;Non-relational&#10;Cache&#10;">
            <a:extLst>
              <a:ext uri="{FF2B5EF4-FFF2-40B4-BE49-F238E27FC236}">
                <a16:creationId xmlns:a16="http://schemas.microsoft.com/office/drawing/2014/main" id="{234D3FD5-404A-47E3-8F4E-C2AA4F5D9717}"/>
              </a:ext>
            </a:extLst>
          </p:cNvPr>
          <p:cNvGrpSpPr/>
          <p:nvPr/>
        </p:nvGrpSpPr>
        <p:grpSpPr>
          <a:xfrm>
            <a:off x="1262973" y="1989258"/>
            <a:ext cx="9910528" cy="1508004"/>
            <a:chOff x="1236664" y="1950430"/>
            <a:chExt cx="9717086" cy="1478570"/>
          </a:xfrm>
        </p:grpSpPr>
        <p:sp>
          <p:nvSpPr>
            <p:cNvPr id="195" name="Rectangle 194">
              <a:extLst>
                <a:ext uri="{FF2B5EF4-FFF2-40B4-BE49-F238E27FC236}">
                  <a16:creationId xmlns:a16="http://schemas.microsoft.com/office/drawing/2014/main" id="{588101B4-E26F-4F0A-9551-5771DC397B3F}"/>
                </a:ext>
                <a:ext uri="{C183D7F6-B498-43B3-948B-1728B52AA6E4}">
                  <adec:decorative xmlns:adec="http://schemas.microsoft.com/office/drawing/2017/decorative" val="1"/>
                </a:ext>
              </a:extLst>
            </p:cNvPr>
            <p:cNvSpPr/>
            <p:nvPr/>
          </p:nvSpPr>
          <p:spPr bwMode="auto">
            <a:xfrm>
              <a:off x="1236664" y="1950430"/>
              <a:ext cx="9717086" cy="1478570"/>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1082" tIns="120866" rIns="151082" bIns="120866" numCol="1" spcCol="0" rtlCol="0" fromWordArt="0" anchor="t" anchorCtr="0" forceAA="0" compatLnSpc="1">
              <a:prstTxWarp prst="textNoShape">
                <a:avLst/>
              </a:prstTxWarp>
              <a:noAutofit/>
            </a:bodyPr>
            <a:lstStyle/>
            <a:p>
              <a:pPr algn="ctr" defTabSz="770334" fontAlgn="base">
                <a:lnSpc>
                  <a:spcPct val="90000"/>
                </a:lnSpc>
                <a:spcBef>
                  <a:spcPct val="0"/>
                </a:spcBef>
                <a:spcAft>
                  <a:spcPct val="0"/>
                </a:spcAft>
                <a:defRPr/>
              </a:pPr>
              <a:endParaRPr lang="en-US" sz="1983" kern="0">
                <a:gradFill>
                  <a:gsLst>
                    <a:gs pos="0">
                      <a:srgbClr val="FFFFFF"/>
                    </a:gs>
                    <a:gs pos="100000">
                      <a:srgbClr val="FFFFFF"/>
                    </a:gs>
                  </a:gsLst>
                  <a:lin ang="5400000" scaled="0"/>
                </a:gradFill>
                <a:latin typeface="Segoe UI"/>
                <a:cs typeface="Segoe UI" pitchFamily="34" charset="0"/>
              </a:endParaRPr>
            </a:p>
          </p:txBody>
        </p:sp>
        <p:grpSp>
          <p:nvGrpSpPr>
            <p:cNvPr id="78" name="Group 77">
              <a:extLst>
                <a:ext uri="{FF2B5EF4-FFF2-40B4-BE49-F238E27FC236}">
                  <a16:creationId xmlns:a16="http://schemas.microsoft.com/office/drawing/2014/main" id="{91694C9D-FBF5-491A-BD96-58207E3FE496}"/>
                </a:ext>
              </a:extLst>
            </p:cNvPr>
            <p:cNvGrpSpPr/>
            <p:nvPr/>
          </p:nvGrpSpPr>
          <p:grpSpPr>
            <a:xfrm>
              <a:off x="1698532" y="2072916"/>
              <a:ext cx="8793351" cy="1247143"/>
              <a:chOff x="1657994" y="2072916"/>
              <a:chExt cx="8793351" cy="1247143"/>
            </a:xfrm>
          </p:grpSpPr>
          <p:sp>
            <p:nvSpPr>
              <p:cNvPr id="196" name="Rectangle 195" descr="Azure SQL Database&#10;Azure Database for PostgreSQL&#10;Azure DB for MySQL&#10;Azure DB for MariaDB&#10;Azure CosmosDB&#10;">
                <a:extLst>
                  <a:ext uri="{FF2B5EF4-FFF2-40B4-BE49-F238E27FC236}">
                    <a16:creationId xmlns:a16="http://schemas.microsoft.com/office/drawing/2014/main" id="{AC0BC716-DAFB-4A3B-AC65-9BDD0953F345}"/>
                  </a:ext>
                </a:extLst>
              </p:cNvPr>
              <p:cNvSpPr/>
              <p:nvPr/>
            </p:nvSpPr>
            <p:spPr bwMode="auto">
              <a:xfrm>
                <a:off x="9064629" y="2942011"/>
                <a:ext cx="915975" cy="378048"/>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5540" tIns="75540" rIns="75540" bIns="75540" numCol="1" spcCol="0" rtlCol="0" fromWordArt="0" anchor="t" anchorCtr="0" forceAA="0" compatLnSpc="1">
                <a:prstTxWarp prst="textNoShape">
                  <a:avLst/>
                </a:prstTxWarp>
                <a:noAutofit/>
              </a:bodyPr>
              <a:lstStyle/>
              <a:p>
                <a:pPr algn="ctr" defTabSz="693091" fontAlgn="base">
                  <a:lnSpc>
                    <a:spcPct val="90000"/>
                  </a:lnSpc>
                  <a:spcBef>
                    <a:spcPct val="0"/>
                  </a:spcBef>
                  <a:spcAft>
                    <a:spcPct val="0"/>
                  </a:spcAft>
                  <a:defRPr/>
                </a:pPr>
                <a:r>
                  <a:rPr lang="en-US" sz="816">
                    <a:solidFill>
                      <a:srgbClr val="FFFFFF"/>
                    </a:solidFill>
                    <a:latin typeface="Segoe UI Semibold"/>
                  </a:rPr>
                  <a:t>Azure Cache</a:t>
                </a:r>
                <a:br>
                  <a:rPr lang="en-US" sz="816">
                    <a:solidFill>
                      <a:srgbClr val="FFFFFF"/>
                    </a:solidFill>
                    <a:latin typeface="Segoe UI Semibold"/>
                  </a:rPr>
                </a:br>
                <a:r>
                  <a:rPr lang="en-US" sz="816">
                    <a:solidFill>
                      <a:srgbClr val="FFFFFF"/>
                    </a:solidFill>
                    <a:latin typeface="Segoe UI Semibold"/>
                  </a:rPr>
                  <a:t>for Redis</a:t>
                </a:r>
              </a:p>
            </p:txBody>
          </p:sp>
          <p:sp>
            <p:nvSpPr>
              <p:cNvPr id="197" name="Rectangle 196">
                <a:extLst>
                  <a:ext uri="{FF2B5EF4-FFF2-40B4-BE49-F238E27FC236}">
                    <a16:creationId xmlns:a16="http://schemas.microsoft.com/office/drawing/2014/main" id="{F65584AD-8369-4829-A587-30644E8583BB}"/>
                  </a:ext>
                </a:extLst>
              </p:cNvPr>
              <p:cNvSpPr/>
              <p:nvPr/>
            </p:nvSpPr>
            <p:spPr bwMode="auto">
              <a:xfrm>
                <a:off x="3071971" y="2942011"/>
                <a:ext cx="1178348" cy="378048"/>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5540" tIns="75540" rIns="75540" bIns="75540" numCol="1" spcCol="0" rtlCol="0" fromWordArt="0" anchor="t" anchorCtr="0" forceAA="0" compatLnSpc="1">
                <a:prstTxWarp prst="textNoShape">
                  <a:avLst/>
                </a:prstTxWarp>
                <a:noAutofit/>
              </a:bodyPr>
              <a:lstStyle/>
              <a:p>
                <a:pPr algn="ctr" defTabSz="693091" fontAlgn="base">
                  <a:lnSpc>
                    <a:spcPct val="90000"/>
                  </a:lnSpc>
                  <a:spcBef>
                    <a:spcPct val="0"/>
                  </a:spcBef>
                  <a:spcAft>
                    <a:spcPct val="0"/>
                  </a:spcAft>
                  <a:defRPr/>
                </a:pPr>
                <a:r>
                  <a:rPr lang="en-US" sz="816">
                    <a:solidFill>
                      <a:srgbClr val="FFFFFF"/>
                    </a:solidFill>
                    <a:latin typeface="Segoe UI Semibold"/>
                  </a:rPr>
                  <a:t>Azure Database</a:t>
                </a:r>
                <a:br>
                  <a:rPr lang="en-US" sz="816">
                    <a:solidFill>
                      <a:srgbClr val="FFFFFF"/>
                    </a:solidFill>
                    <a:latin typeface="Segoe UI Semibold"/>
                  </a:rPr>
                </a:br>
                <a:r>
                  <a:rPr lang="en-US" sz="816">
                    <a:solidFill>
                      <a:srgbClr val="FFFFFF"/>
                    </a:solidFill>
                    <a:latin typeface="Segoe UI Semibold"/>
                  </a:rPr>
                  <a:t>for MySQL</a:t>
                </a:r>
              </a:p>
            </p:txBody>
          </p:sp>
          <p:sp>
            <p:nvSpPr>
              <p:cNvPr id="198" name="Rectangle 197">
                <a:extLst>
                  <a:ext uri="{FF2B5EF4-FFF2-40B4-BE49-F238E27FC236}">
                    <a16:creationId xmlns:a16="http://schemas.microsoft.com/office/drawing/2014/main" id="{D1FB3724-E1B5-44F7-BB9C-F03AD5E6A7C7}"/>
                  </a:ext>
                </a:extLst>
              </p:cNvPr>
              <p:cNvSpPr/>
              <p:nvPr/>
            </p:nvSpPr>
            <p:spPr bwMode="auto">
              <a:xfrm>
                <a:off x="1657994" y="2942011"/>
                <a:ext cx="1366807" cy="378048"/>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5540" tIns="75540" rIns="75540" bIns="75540" numCol="1" spcCol="0" rtlCol="0" fromWordArt="0" anchor="t" anchorCtr="0" forceAA="0" compatLnSpc="1">
                <a:prstTxWarp prst="textNoShape">
                  <a:avLst/>
                </a:prstTxWarp>
                <a:noAutofit/>
              </a:bodyPr>
              <a:lstStyle/>
              <a:p>
                <a:pPr algn="ctr" defTabSz="693091" fontAlgn="base">
                  <a:lnSpc>
                    <a:spcPct val="90000"/>
                  </a:lnSpc>
                  <a:spcBef>
                    <a:spcPct val="0"/>
                  </a:spcBef>
                  <a:spcAft>
                    <a:spcPct val="0"/>
                  </a:spcAft>
                  <a:defRPr/>
                </a:pPr>
                <a:r>
                  <a:rPr lang="en-US" sz="816">
                    <a:solidFill>
                      <a:srgbClr val="FFFFFF"/>
                    </a:solidFill>
                    <a:latin typeface="Segoe UI Semibold"/>
                  </a:rPr>
                  <a:t>Azure Database</a:t>
                </a:r>
                <a:br>
                  <a:rPr lang="en-US" sz="816">
                    <a:solidFill>
                      <a:srgbClr val="FFFFFF"/>
                    </a:solidFill>
                    <a:latin typeface="Segoe UI Semibold"/>
                  </a:rPr>
                </a:br>
                <a:r>
                  <a:rPr lang="en-US" sz="816">
                    <a:solidFill>
                      <a:srgbClr val="FFFFFF"/>
                    </a:solidFill>
                    <a:latin typeface="Segoe UI Semibold"/>
                  </a:rPr>
                  <a:t>for PostgreSQL</a:t>
                </a:r>
              </a:p>
            </p:txBody>
          </p:sp>
          <p:sp>
            <p:nvSpPr>
              <p:cNvPr id="199" name="Rectangle 198">
                <a:extLst>
                  <a:ext uri="{FF2B5EF4-FFF2-40B4-BE49-F238E27FC236}">
                    <a16:creationId xmlns:a16="http://schemas.microsoft.com/office/drawing/2014/main" id="{F08FA628-AD8E-4D61-812F-228AE8F47A55}"/>
                  </a:ext>
                </a:extLst>
              </p:cNvPr>
              <p:cNvSpPr/>
              <p:nvPr/>
            </p:nvSpPr>
            <p:spPr bwMode="auto">
              <a:xfrm>
                <a:off x="4297490" y="2942011"/>
                <a:ext cx="1178360" cy="378048"/>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5540" tIns="75540" rIns="75540" bIns="75540" numCol="1" spcCol="0" rtlCol="0" fromWordArt="0" anchor="t" anchorCtr="0" forceAA="0" compatLnSpc="1">
                <a:prstTxWarp prst="textNoShape">
                  <a:avLst/>
                </a:prstTxWarp>
                <a:noAutofit/>
              </a:bodyPr>
              <a:lstStyle/>
              <a:p>
                <a:pPr algn="ctr" defTabSz="693091" fontAlgn="base">
                  <a:lnSpc>
                    <a:spcPct val="90000"/>
                  </a:lnSpc>
                  <a:spcBef>
                    <a:spcPct val="0"/>
                  </a:spcBef>
                  <a:spcAft>
                    <a:spcPct val="0"/>
                  </a:spcAft>
                  <a:defRPr/>
                </a:pPr>
                <a:r>
                  <a:rPr lang="en-US" sz="816">
                    <a:solidFill>
                      <a:srgbClr val="FFFFFF"/>
                    </a:solidFill>
                    <a:latin typeface="Segoe UI Semibold"/>
                  </a:rPr>
                  <a:t>Azure Database</a:t>
                </a:r>
                <a:br>
                  <a:rPr lang="en-US" sz="816">
                    <a:solidFill>
                      <a:srgbClr val="FFFFFF"/>
                    </a:solidFill>
                    <a:latin typeface="Segoe UI Semibold"/>
                  </a:rPr>
                </a:br>
                <a:r>
                  <a:rPr lang="en-US" sz="816">
                    <a:solidFill>
                      <a:srgbClr val="FFFFFF"/>
                    </a:solidFill>
                    <a:latin typeface="Segoe UI Semibold"/>
                  </a:rPr>
                  <a:t>for MariaDB</a:t>
                </a:r>
              </a:p>
            </p:txBody>
          </p:sp>
          <p:sp>
            <p:nvSpPr>
              <p:cNvPr id="200" name="Rectangle 199">
                <a:extLst>
                  <a:ext uri="{FF2B5EF4-FFF2-40B4-BE49-F238E27FC236}">
                    <a16:creationId xmlns:a16="http://schemas.microsoft.com/office/drawing/2014/main" id="{5E62A275-5BF3-4307-A157-3CF787B59607}"/>
                  </a:ext>
                </a:extLst>
              </p:cNvPr>
              <p:cNvSpPr/>
              <p:nvPr/>
            </p:nvSpPr>
            <p:spPr bwMode="auto">
              <a:xfrm>
                <a:off x="6348448" y="2942011"/>
                <a:ext cx="1178348" cy="378048"/>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5540" tIns="75540" rIns="75540" bIns="75540" numCol="1" spcCol="0" rtlCol="0" fromWordArt="0" anchor="t" anchorCtr="0" forceAA="0" compatLnSpc="1">
                <a:prstTxWarp prst="textNoShape">
                  <a:avLst/>
                </a:prstTxWarp>
                <a:noAutofit/>
              </a:bodyPr>
              <a:lstStyle/>
              <a:p>
                <a:pPr algn="ctr" defTabSz="693091" fontAlgn="base">
                  <a:lnSpc>
                    <a:spcPct val="90000"/>
                  </a:lnSpc>
                  <a:spcBef>
                    <a:spcPct val="0"/>
                  </a:spcBef>
                  <a:spcAft>
                    <a:spcPct val="0"/>
                  </a:spcAft>
                  <a:defRPr/>
                </a:pPr>
                <a:r>
                  <a:rPr lang="en-US" sz="816">
                    <a:solidFill>
                      <a:srgbClr val="FFFFFF"/>
                    </a:solidFill>
                    <a:latin typeface="Segoe UI Semibold"/>
                  </a:rPr>
                  <a:t>Azure</a:t>
                </a:r>
                <a:br>
                  <a:rPr lang="en-US" sz="816">
                    <a:solidFill>
                      <a:srgbClr val="FFFFFF"/>
                    </a:solidFill>
                    <a:latin typeface="Segoe UI Semibold"/>
                  </a:rPr>
                </a:br>
                <a:r>
                  <a:rPr lang="en-US" sz="816">
                    <a:solidFill>
                      <a:srgbClr val="FFFFFF"/>
                    </a:solidFill>
                    <a:latin typeface="Segoe UI Semibold"/>
                  </a:rPr>
                  <a:t>Cosmos DB</a:t>
                </a:r>
              </a:p>
            </p:txBody>
          </p:sp>
          <p:sp>
            <p:nvSpPr>
              <p:cNvPr id="202" name="TextBox 201">
                <a:extLst>
                  <a:ext uri="{FF2B5EF4-FFF2-40B4-BE49-F238E27FC236}">
                    <a16:creationId xmlns:a16="http://schemas.microsoft.com/office/drawing/2014/main" id="{1BD073E0-74B7-40B8-BF96-3D54E54900E5}"/>
                  </a:ext>
                </a:extLst>
              </p:cNvPr>
              <p:cNvSpPr txBox="1"/>
              <p:nvPr/>
            </p:nvSpPr>
            <p:spPr>
              <a:xfrm>
                <a:off x="6257148" y="2103879"/>
                <a:ext cx="1360949" cy="219740"/>
              </a:xfrm>
              <a:prstGeom prst="rect">
                <a:avLst/>
              </a:prstGeom>
              <a:noFill/>
            </p:spPr>
            <p:txBody>
              <a:bodyPr wrap="square" lIns="0" tIns="0" rIns="0" bIns="0" rtlCol="0">
                <a:spAutoFit/>
              </a:bodyPr>
              <a:lstStyle/>
              <a:p>
                <a:pPr algn="ctr" defTabSz="931819">
                  <a:spcAft>
                    <a:spcPts val="612"/>
                  </a:spcAft>
                  <a:defRPr/>
                </a:pPr>
                <a:r>
                  <a:rPr lang="en-US" sz="1428" b="1">
                    <a:solidFill>
                      <a:srgbClr val="50E6FF"/>
                    </a:solidFill>
                    <a:latin typeface="Segoe UI Semibold"/>
                    <a:cs typeface="Segoe UI Semibold" charset="0"/>
                  </a:rPr>
                  <a:t>Non-relational</a:t>
                </a:r>
              </a:p>
            </p:txBody>
          </p:sp>
          <p:sp>
            <p:nvSpPr>
              <p:cNvPr id="203" name="Rectangle 202">
                <a:extLst>
                  <a:ext uri="{FF2B5EF4-FFF2-40B4-BE49-F238E27FC236}">
                    <a16:creationId xmlns:a16="http://schemas.microsoft.com/office/drawing/2014/main" id="{4459686D-8839-45CE-93FE-0D0B6BECFDB2}"/>
                  </a:ext>
                </a:extLst>
              </p:cNvPr>
              <p:cNvSpPr/>
              <p:nvPr/>
            </p:nvSpPr>
            <p:spPr>
              <a:xfrm>
                <a:off x="2818483" y="2072916"/>
                <a:ext cx="1402533" cy="316690"/>
              </a:xfrm>
              <a:prstGeom prst="rect">
                <a:avLst/>
              </a:prstGeom>
            </p:spPr>
            <p:txBody>
              <a:bodyPr wrap="square">
                <a:spAutoFit/>
              </a:bodyPr>
              <a:lstStyle/>
              <a:p>
                <a:pPr algn="ctr" defTabSz="931819">
                  <a:spcAft>
                    <a:spcPts val="612"/>
                  </a:spcAft>
                  <a:defRPr/>
                </a:pPr>
                <a:r>
                  <a:rPr lang="en-US" sz="1428" b="1">
                    <a:solidFill>
                      <a:srgbClr val="50E6FF"/>
                    </a:solidFill>
                    <a:latin typeface="Segoe UI Semibold"/>
                    <a:cs typeface="Segoe UI Semibold" charset="0"/>
                  </a:rPr>
                  <a:t>Relational</a:t>
                </a:r>
              </a:p>
            </p:txBody>
          </p:sp>
          <p:pic>
            <p:nvPicPr>
              <p:cNvPr id="206" name="Graphic 205">
                <a:extLst>
                  <a:ext uri="{FF2B5EF4-FFF2-40B4-BE49-F238E27FC236}">
                    <a16:creationId xmlns:a16="http://schemas.microsoft.com/office/drawing/2014/main" id="{7288F357-4182-4D3E-88EF-4C0B924999B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2349" y="2537291"/>
                <a:ext cx="390546" cy="390544"/>
              </a:xfrm>
              <a:prstGeom prst="rect">
                <a:avLst/>
              </a:prstGeom>
            </p:spPr>
          </p:pic>
          <p:cxnSp>
            <p:nvCxnSpPr>
              <p:cNvPr id="209" name="Straight Connector 208">
                <a:extLst>
                  <a:ext uri="{FF2B5EF4-FFF2-40B4-BE49-F238E27FC236}">
                    <a16:creationId xmlns:a16="http://schemas.microsoft.com/office/drawing/2014/main" id="{7A950EC0-BCC9-4F03-8ED3-72A2218623BE}"/>
                  </a:ext>
                  <a:ext uri="{C183D7F6-B498-43B3-948B-1728B52AA6E4}">
                    <adec:decorative xmlns:adec="http://schemas.microsoft.com/office/drawing/2017/decorative" val="1"/>
                  </a:ext>
                </a:extLst>
              </p:cNvPr>
              <p:cNvCxnSpPr>
                <a:cxnSpLocks/>
              </p:cNvCxnSpPr>
              <p:nvPr/>
            </p:nvCxnSpPr>
            <p:spPr>
              <a:xfrm>
                <a:off x="1678316" y="2382123"/>
                <a:ext cx="368286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7E0FC3D-A0EF-49F1-B14C-ADC4DFC74052}"/>
                  </a:ext>
                  <a:ext uri="{C183D7F6-B498-43B3-948B-1728B52AA6E4}">
                    <adec:decorative xmlns:adec="http://schemas.microsoft.com/office/drawing/2017/decorative" val="1"/>
                  </a:ext>
                </a:extLst>
              </p:cNvPr>
              <p:cNvCxnSpPr>
                <a:cxnSpLocks/>
              </p:cNvCxnSpPr>
              <p:nvPr/>
            </p:nvCxnSpPr>
            <p:spPr>
              <a:xfrm>
                <a:off x="6048825" y="2382123"/>
                <a:ext cx="1777594"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1D248FB-E3A3-46AE-9742-6924741B8134}"/>
                  </a:ext>
                </a:extLst>
              </p:cNvPr>
              <p:cNvSpPr txBox="1"/>
              <p:nvPr/>
            </p:nvSpPr>
            <p:spPr>
              <a:xfrm>
                <a:off x="8593887" y="2103879"/>
                <a:ext cx="1857458" cy="219740"/>
              </a:xfrm>
              <a:prstGeom prst="rect">
                <a:avLst/>
              </a:prstGeom>
              <a:noFill/>
            </p:spPr>
            <p:txBody>
              <a:bodyPr wrap="square" lIns="0" tIns="0" rIns="0" bIns="0" rtlCol="0">
                <a:spAutoFit/>
              </a:bodyPr>
              <a:lstStyle/>
              <a:p>
                <a:pPr algn="ctr" defTabSz="931819">
                  <a:spcAft>
                    <a:spcPts val="612"/>
                  </a:spcAft>
                  <a:defRPr/>
                </a:pPr>
                <a:r>
                  <a:rPr lang="en-US" sz="1428" b="1">
                    <a:solidFill>
                      <a:srgbClr val="50E6FF"/>
                    </a:solidFill>
                    <a:latin typeface="Segoe UI Semibold"/>
                    <a:cs typeface="Segoe UI Semibold" charset="0"/>
                  </a:rPr>
                  <a:t>Cache</a:t>
                </a:r>
              </a:p>
            </p:txBody>
          </p:sp>
          <p:cxnSp>
            <p:nvCxnSpPr>
              <p:cNvPr id="8" name="Straight Connector 7">
                <a:extLst>
                  <a:ext uri="{FF2B5EF4-FFF2-40B4-BE49-F238E27FC236}">
                    <a16:creationId xmlns:a16="http://schemas.microsoft.com/office/drawing/2014/main" id="{94FEC52D-81FD-4CE3-B11E-D730DAAA045F}"/>
                  </a:ext>
                  <a:ext uri="{C183D7F6-B498-43B3-948B-1728B52AA6E4}">
                    <adec:decorative xmlns:adec="http://schemas.microsoft.com/office/drawing/2017/decorative" val="1"/>
                  </a:ext>
                </a:extLst>
              </p:cNvPr>
              <p:cNvCxnSpPr>
                <a:cxnSpLocks/>
              </p:cNvCxnSpPr>
              <p:nvPr/>
            </p:nvCxnSpPr>
            <p:spPr>
              <a:xfrm>
                <a:off x="8633819" y="2382123"/>
                <a:ext cx="1777594"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9E97B9F9-80A7-4564-982C-97E80B2EB4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6165" y="2557668"/>
                <a:ext cx="352902" cy="352902"/>
              </a:xfrm>
              <a:prstGeom prst="rect">
                <a:avLst/>
              </a:prstGeom>
            </p:spPr>
          </p:pic>
          <p:pic>
            <p:nvPicPr>
              <p:cNvPr id="68" name="Graphic 67">
                <a:extLst>
                  <a:ext uri="{FF2B5EF4-FFF2-40B4-BE49-F238E27FC236}">
                    <a16:creationId xmlns:a16="http://schemas.microsoft.com/office/drawing/2014/main" id="{60094855-E137-4A4F-8EB5-7D044E367D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1737" y="2557668"/>
                <a:ext cx="269866" cy="352902"/>
              </a:xfrm>
              <a:prstGeom prst="rect">
                <a:avLst/>
              </a:prstGeom>
            </p:spPr>
          </p:pic>
          <p:pic>
            <p:nvPicPr>
              <p:cNvPr id="69" name="Graphic 68">
                <a:extLst>
                  <a:ext uri="{FF2B5EF4-FFF2-40B4-BE49-F238E27FC236}">
                    <a16:creationId xmlns:a16="http://schemas.microsoft.com/office/drawing/2014/main" id="{D9830B28-8155-4E84-9D74-813ABEBF53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26212" y="2557668"/>
                <a:ext cx="269866" cy="352902"/>
              </a:xfrm>
              <a:prstGeom prst="rect">
                <a:avLst/>
              </a:prstGeom>
            </p:spPr>
          </p:pic>
          <p:pic>
            <p:nvPicPr>
              <p:cNvPr id="70" name="Graphic 69">
                <a:extLst>
                  <a:ext uri="{FF2B5EF4-FFF2-40B4-BE49-F238E27FC236}">
                    <a16:creationId xmlns:a16="http://schemas.microsoft.com/office/drawing/2014/main" id="{7F35DAAE-D732-49EC-A1B0-5696105967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06464" y="2557668"/>
                <a:ext cx="269866" cy="352902"/>
              </a:xfrm>
              <a:prstGeom prst="rect">
                <a:avLst/>
              </a:prstGeom>
            </p:spPr>
          </p:pic>
        </p:grpSp>
      </p:grpSp>
      <p:grpSp>
        <p:nvGrpSpPr>
          <p:cNvPr id="83" name="Group 82" descr="Community edition&#10;Fully managed, community edition&#10;databases with open extension support&#10;Open and flexible&#10;API support for MongoDB, Cassandra, and Gremlin, and flexible deployment options&#10;&#10;Enterprise-ready&#10;Limitless scale, high availability,&#10;and advanced security&#10;&#10;">
            <a:extLst>
              <a:ext uri="{FF2B5EF4-FFF2-40B4-BE49-F238E27FC236}">
                <a16:creationId xmlns:a16="http://schemas.microsoft.com/office/drawing/2014/main" id="{A4D98C0F-3401-4C5C-9E99-4E8974D2538E}"/>
              </a:ext>
            </a:extLst>
          </p:cNvPr>
          <p:cNvGrpSpPr/>
          <p:nvPr/>
        </p:nvGrpSpPr>
        <p:grpSpPr>
          <a:xfrm>
            <a:off x="1271588" y="3656147"/>
            <a:ext cx="9901105" cy="2730272"/>
            <a:chOff x="1245903" y="3584784"/>
            <a:chExt cx="9707847" cy="2676980"/>
          </a:xfrm>
        </p:grpSpPr>
        <p:grpSp>
          <p:nvGrpSpPr>
            <p:cNvPr id="80" name="Group 79">
              <a:extLst>
                <a:ext uri="{FF2B5EF4-FFF2-40B4-BE49-F238E27FC236}">
                  <a16:creationId xmlns:a16="http://schemas.microsoft.com/office/drawing/2014/main" id="{C13DEC9F-CF79-4CBA-9239-DD824C77BCB0}"/>
                </a:ext>
              </a:extLst>
            </p:cNvPr>
            <p:cNvGrpSpPr/>
            <p:nvPr/>
          </p:nvGrpSpPr>
          <p:grpSpPr>
            <a:xfrm>
              <a:off x="7825811" y="3584784"/>
              <a:ext cx="3127939" cy="2676980"/>
              <a:chOff x="7825811" y="3584784"/>
              <a:chExt cx="3127939" cy="2676980"/>
            </a:xfrm>
          </p:grpSpPr>
          <p:sp>
            <p:nvSpPr>
              <p:cNvPr id="185" name="Rectangle 184">
                <a:extLst>
                  <a:ext uri="{FF2B5EF4-FFF2-40B4-BE49-F238E27FC236}">
                    <a16:creationId xmlns:a16="http://schemas.microsoft.com/office/drawing/2014/main" id="{34DB9931-9B13-494D-9C17-33D6FC352CD4}"/>
                  </a:ext>
                  <a:ext uri="{C183D7F6-B498-43B3-948B-1728B52AA6E4}">
                    <adec:decorative xmlns:adec="http://schemas.microsoft.com/office/drawing/2017/decorative" val="1"/>
                  </a:ext>
                </a:extLst>
              </p:cNvPr>
              <p:cNvSpPr/>
              <p:nvPr/>
            </p:nvSpPr>
            <p:spPr bwMode="auto">
              <a:xfrm>
                <a:off x="7825811" y="3584784"/>
                <a:ext cx="3127939" cy="2676980"/>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err="1">
                  <a:solidFill>
                    <a:srgbClr val="505050"/>
                  </a:solidFill>
                  <a:latin typeface="Segoe UI"/>
                  <a:cs typeface="Segoe UI" pitchFamily="34" charset="0"/>
                </a:endParaRPr>
              </a:p>
            </p:txBody>
          </p:sp>
          <p:sp>
            <p:nvSpPr>
              <p:cNvPr id="245" name="Rectangle 244">
                <a:extLst>
                  <a:ext uri="{FF2B5EF4-FFF2-40B4-BE49-F238E27FC236}">
                    <a16:creationId xmlns:a16="http://schemas.microsoft.com/office/drawing/2014/main" id="{29C19DCF-8343-4889-96F5-3B65DA257E70}"/>
                  </a:ext>
                </a:extLst>
              </p:cNvPr>
              <p:cNvSpPr/>
              <p:nvPr/>
            </p:nvSpPr>
            <p:spPr bwMode="auto">
              <a:xfrm>
                <a:off x="7825811" y="5119961"/>
                <a:ext cx="3127939" cy="701185"/>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cs typeface="Segoe UI Semibold" charset="0"/>
                  </a:rPr>
                  <a:t>Enterprise-ready</a:t>
                </a:r>
              </a:p>
              <a:p>
                <a:pPr algn="ctr" defTabSz="931819">
                  <a:spcAft>
                    <a:spcPts val="612"/>
                  </a:spcAft>
                  <a:defRPr/>
                </a:pPr>
                <a:r>
                  <a:rPr lang="en-US" sz="1122">
                    <a:solidFill>
                      <a:srgbClr val="FFFFFF"/>
                    </a:solidFill>
                    <a:latin typeface="Segoe UI"/>
                    <a:cs typeface="Segoe UI Semibold" charset="0"/>
                  </a:rPr>
                  <a:t>Limitless scale, high availability,</a:t>
                </a:r>
                <a:br>
                  <a:rPr lang="en-US" sz="1122">
                    <a:solidFill>
                      <a:srgbClr val="FFFFFF"/>
                    </a:solidFill>
                    <a:latin typeface="Segoe UI"/>
                    <a:cs typeface="Segoe UI Semibold" charset="0"/>
                  </a:rPr>
                </a:br>
                <a:r>
                  <a:rPr lang="en-US" sz="1122">
                    <a:solidFill>
                      <a:srgbClr val="FFFFFF"/>
                    </a:solidFill>
                    <a:latin typeface="Segoe UI"/>
                    <a:cs typeface="Segoe UI Semibold" charset="0"/>
                  </a:rPr>
                  <a:t>and advanced security</a:t>
                </a:r>
              </a:p>
            </p:txBody>
          </p:sp>
          <p:grpSp>
            <p:nvGrpSpPr>
              <p:cNvPr id="14" name="Group 13">
                <a:extLst>
                  <a:ext uri="{FF2B5EF4-FFF2-40B4-BE49-F238E27FC236}">
                    <a16:creationId xmlns:a16="http://schemas.microsoft.com/office/drawing/2014/main" id="{8DBC0022-8DB8-4434-876D-1215A8BA7067}"/>
                  </a:ext>
                </a:extLst>
              </p:cNvPr>
              <p:cNvGrpSpPr/>
              <p:nvPr/>
            </p:nvGrpSpPr>
            <p:grpSpPr>
              <a:xfrm>
                <a:off x="8976703" y="3902326"/>
                <a:ext cx="826154" cy="965146"/>
                <a:chOff x="8717419" y="3551106"/>
                <a:chExt cx="826154" cy="965146"/>
              </a:xfrm>
            </p:grpSpPr>
            <p:grpSp>
              <p:nvGrpSpPr>
                <p:cNvPr id="104" name="Group 103" descr="scale up, scale down">
                  <a:extLst>
                    <a:ext uri="{FF2B5EF4-FFF2-40B4-BE49-F238E27FC236}">
                      <a16:creationId xmlns:a16="http://schemas.microsoft.com/office/drawing/2014/main" id="{13EE431D-5B6B-4D62-AB71-F5AE399A4257}"/>
                    </a:ext>
                  </a:extLst>
                </p:cNvPr>
                <p:cNvGrpSpPr/>
                <p:nvPr/>
              </p:nvGrpSpPr>
              <p:grpSpPr>
                <a:xfrm>
                  <a:off x="8752493" y="3727949"/>
                  <a:ext cx="791080" cy="788303"/>
                  <a:chOff x="9135752" y="3049946"/>
                  <a:chExt cx="404488" cy="403068"/>
                </a:xfrm>
              </p:grpSpPr>
              <p:sp>
                <p:nvSpPr>
                  <p:cNvPr id="105" name="Rectangle 997">
                    <a:extLst>
                      <a:ext uri="{FF2B5EF4-FFF2-40B4-BE49-F238E27FC236}">
                        <a16:creationId xmlns:a16="http://schemas.microsoft.com/office/drawing/2014/main" id="{5284167E-6AE3-46CF-9D01-8C0D43214419}"/>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06" name="Rectangle 998">
                    <a:extLst>
                      <a:ext uri="{FF2B5EF4-FFF2-40B4-BE49-F238E27FC236}">
                        <a16:creationId xmlns:a16="http://schemas.microsoft.com/office/drawing/2014/main" id="{086D0177-A8EE-4B98-BC97-5BE0208DD8E3}"/>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07" name="Rectangle 999">
                    <a:extLst>
                      <a:ext uri="{FF2B5EF4-FFF2-40B4-BE49-F238E27FC236}">
                        <a16:creationId xmlns:a16="http://schemas.microsoft.com/office/drawing/2014/main" id="{AA016823-D91B-45AB-B40E-4DEE6055B0C2}"/>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08" name="Rectangle 1000">
                    <a:extLst>
                      <a:ext uri="{FF2B5EF4-FFF2-40B4-BE49-F238E27FC236}">
                        <a16:creationId xmlns:a16="http://schemas.microsoft.com/office/drawing/2014/main" id="{F3C2BACA-03A6-49E9-87C3-A909B12AE95A}"/>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09" name="Rectangle 1001">
                    <a:extLst>
                      <a:ext uri="{FF2B5EF4-FFF2-40B4-BE49-F238E27FC236}">
                        <a16:creationId xmlns:a16="http://schemas.microsoft.com/office/drawing/2014/main" id="{E075D1D9-A72A-469F-83E3-3DB228AF620A}"/>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10" name="Rectangle 1002">
                    <a:extLst>
                      <a:ext uri="{FF2B5EF4-FFF2-40B4-BE49-F238E27FC236}">
                        <a16:creationId xmlns:a16="http://schemas.microsoft.com/office/drawing/2014/main" id="{4BABC75A-8C85-45CA-96CA-DB0594FFC4AD}"/>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11" name="Rectangle 1003">
                    <a:extLst>
                      <a:ext uri="{FF2B5EF4-FFF2-40B4-BE49-F238E27FC236}">
                        <a16:creationId xmlns:a16="http://schemas.microsoft.com/office/drawing/2014/main" id="{0E61E94C-8D7F-45DB-BF19-6D1DD6CC4182}"/>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12" name="Rectangle 1004">
                    <a:extLst>
                      <a:ext uri="{FF2B5EF4-FFF2-40B4-BE49-F238E27FC236}">
                        <a16:creationId xmlns:a16="http://schemas.microsoft.com/office/drawing/2014/main" id="{2EDFD0B7-7973-440C-820C-21ED116E19AD}"/>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115" name="Rectangle 1005">
                    <a:extLst>
                      <a:ext uri="{FF2B5EF4-FFF2-40B4-BE49-F238E27FC236}">
                        <a16:creationId xmlns:a16="http://schemas.microsoft.com/office/drawing/2014/main" id="{8B24E551-59D9-4456-BB4E-0C5F4A28535C}"/>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grpSp>
              <p:nvGrpSpPr>
                <p:cNvPr id="118" name="Group 117">
                  <a:extLst>
                    <a:ext uri="{FF2B5EF4-FFF2-40B4-BE49-F238E27FC236}">
                      <a16:creationId xmlns:a16="http://schemas.microsoft.com/office/drawing/2014/main" id="{70FB42BD-CD27-4452-84E0-F8AE93FC1FA9}"/>
                    </a:ext>
                  </a:extLst>
                </p:cNvPr>
                <p:cNvGrpSpPr/>
                <p:nvPr/>
              </p:nvGrpSpPr>
              <p:grpSpPr>
                <a:xfrm>
                  <a:off x="8717419" y="3551106"/>
                  <a:ext cx="277759" cy="364050"/>
                  <a:chOff x="1235725" y="455220"/>
                  <a:chExt cx="2387100" cy="2992275"/>
                </a:xfrm>
                <a:scene3d>
                  <a:camera prst="orthographicFront"/>
                  <a:lightRig rig="balanced" dir="t"/>
                </a:scene3d>
              </p:grpSpPr>
              <p:sp>
                <p:nvSpPr>
                  <p:cNvPr id="119" name="Freeform 128">
                    <a:extLst>
                      <a:ext uri="{FF2B5EF4-FFF2-40B4-BE49-F238E27FC236}">
                        <a16:creationId xmlns:a16="http://schemas.microsoft.com/office/drawing/2014/main" id="{3844E07B-DF2F-4439-9A8E-68E2018AA5A7}"/>
                      </a:ext>
                    </a:extLst>
                  </p:cNvPr>
                  <p:cNvSpPr>
                    <a:spLocks/>
                  </p:cNvSpPr>
                  <p:nvPr/>
                </p:nvSpPr>
                <p:spPr bwMode="auto">
                  <a:xfrm>
                    <a:off x="1235725" y="455220"/>
                    <a:ext cx="2387100" cy="2992275"/>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solidFill>
                    <a:schemeClr val="accent1">
                      <a:lumMod val="75000"/>
                    </a:schemeClr>
                  </a:solidFill>
                  <a:ln>
                    <a:noFill/>
                  </a:ln>
                  <a:sp3d>
                    <a:bevelT w="0" h="31750"/>
                  </a:sp3d>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20" name="Freeform 128">
                    <a:extLst>
                      <a:ext uri="{FF2B5EF4-FFF2-40B4-BE49-F238E27FC236}">
                        <a16:creationId xmlns:a16="http://schemas.microsoft.com/office/drawing/2014/main" id="{05C31B44-F031-4DF1-A589-A71FA596A9D3}"/>
                      </a:ext>
                    </a:extLst>
                  </p:cNvPr>
                  <p:cNvSpPr>
                    <a:spLocks/>
                  </p:cNvSpPr>
                  <p:nvPr/>
                </p:nvSpPr>
                <p:spPr bwMode="auto">
                  <a:xfrm>
                    <a:off x="1650525" y="893993"/>
                    <a:ext cx="1557500" cy="195235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gradFill>
                    <a:gsLst>
                      <a:gs pos="0">
                        <a:srgbClr val="50E6FF"/>
                      </a:gs>
                      <a:gs pos="100000">
                        <a:srgbClr val="0078D4"/>
                      </a:gs>
                    </a:gsLst>
                    <a:lin ang="5400000" scaled="1"/>
                  </a:gra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grpSp>
        <p:grpSp>
          <p:nvGrpSpPr>
            <p:cNvPr id="82" name="Group 81">
              <a:extLst>
                <a:ext uri="{FF2B5EF4-FFF2-40B4-BE49-F238E27FC236}">
                  <a16:creationId xmlns:a16="http://schemas.microsoft.com/office/drawing/2014/main" id="{726F142F-A17F-4910-8FA7-A1CA1E5882E0}"/>
                </a:ext>
              </a:extLst>
            </p:cNvPr>
            <p:cNvGrpSpPr/>
            <p:nvPr/>
          </p:nvGrpSpPr>
          <p:grpSpPr>
            <a:xfrm>
              <a:off x="1245903" y="3584784"/>
              <a:ext cx="3127939" cy="2676980"/>
              <a:chOff x="1245903" y="3584784"/>
              <a:chExt cx="3127939" cy="2676980"/>
            </a:xfrm>
          </p:grpSpPr>
          <p:sp>
            <p:nvSpPr>
              <p:cNvPr id="181" name="Rectangle 180">
                <a:extLst>
                  <a:ext uri="{FF2B5EF4-FFF2-40B4-BE49-F238E27FC236}">
                    <a16:creationId xmlns:a16="http://schemas.microsoft.com/office/drawing/2014/main" id="{5CECEDFA-107B-4147-97E8-EFE987E5129D}"/>
                  </a:ext>
                  <a:ext uri="{C183D7F6-B498-43B3-948B-1728B52AA6E4}">
                    <adec:decorative xmlns:adec="http://schemas.microsoft.com/office/drawing/2017/decorative" val="1"/>
                  </a:ext>
                </a:extLst>
              </p:cNvPr>
              <p:cNvSpPr/>
              <p:nvPr/>
            </p:nvSpPr>
            <p:spPr bwMode="auto">
              <a:xfrm>
                <a:off x="1245903" y="3584784"/>
                <a:ext cx="3127939" cy="2676980"/>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DBB2D816-9731-43BD-BC72-0438D4F80166}"/>
                  </a:ext>
                </a:extLst>
              </p:cNvPr>
              <p:cNvSpPr/>
              <p:nvPr/>
            </p:nvSpPr>
            <p:spPr bwMode="auto">
              <a:xfrm>
                <a:off x="1245903" y="5119961"/>
                <a:ext cx="3127939" cy="701185"/>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ea typeface="Segoe UI Semibold" charset="0"/>
                    <a:cs typeface="Segoe UI Semibold" charset="0"/>
                  </a:rPr>
                  <a:t>Community edition</a:t>
                </a:r>
              </a:p>
              <a:p>
                <a:pPr algn="ctr" defTabSz="931819">
                  <a:spcAft>
                    <a:spcPts val="612"/>
                  </a:spcAft>
                  <a:defRPr/>
                </a:pPr>
                <a:r>
                  <a:rPr lang="en-US" sz="1122">
                    <a:solidFill>
                      <a:srgbClr val="FFFFFF"/>
                    </a:solidFill>
                    <a:latin typeface="Segoe UI"/>
                    <a:cs typeface="Segoe UI Semibold" charset="0"/>
                  </a:rPr>
                  <a:t>Fully managed, community edition</a:t>
                </a:r>
                <a:br>
                  <a:rPr lang="en-US" sz="1122">
                    <a:solidFill>
                      <a:srgbClr val="FFFFFF"/>
                    </a:solidFill>
                    <a:latin typeface="Segoe UI"/>
                    <a:cs typeface="Segoe UI Semibold" charset="0"/>
                  </a:rPr>
                </a:br>
                <a:r>
                  <a:rPr lang="en-US" sz="1122">
                    <a:solidFill>
                      <a:srgbClr val="FFFFFF"/>
                    </a:solidFill>
                    <a:latin typeface="Segoe UI"/>
                    <a:cs typeface="Segoe UI Semibold" charset="0"/>
                  </a:rPr>
                  <a:t>databases with open extension support</a:t>
                </a:r>
              </a:p>
            </p:txBody>
          </p:sp>
          <p:grpSp>
            <p:nvGrpSpPr>
              <p:cNvPr id="73" name="Group 72">
                <a:extLst>
                  <a:ext uri="{FF2B5EF4-FFF2-40B4-BE49-F238E27FC236}">
                    <a16:creationId xmlns:a16="http://schemas.microsoft.com/office/drawing/2014/main" id="{2DEEB16F-3DB4-49CE-8C7B-169E52A47FF7}"/>
                  </a:ext>
                </a:extLst>
              </p:cNvPr>
              <p:cNvGrpSpPr/>
              <p:nvPr/>
            </p:nvGrpSpPr>
            <p:grpSpPr>
              <a:xfrm>
                <a:off x="2279089" y="3963274"/>
                <a:ext cx="1061567" cy="843251"/>
                <a:chOff x="2175984" y="4023849"/>
                <a:chExt cx="1061567" cy="843251"/>
              </a:xfrm>
            </p:grpSpPr>
            <p:pic>
              <p:nvPicPr>
                <p:cNvPr id="151" name="Graphic 150">
                  <a:extLst>
                    <a:ext uri="{FF2B5EF4-FFF2-40B4-BE49-F238E27FC236}">
                      <a16:creationId xmlns:a16="http://schemas.microsoft.com/office/drawing/2014/main" id="{199074F6-4857-4660-9E76-58E122A897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0316" y="4023849"/>
                  <a:ext cx="352902" cy="352902"/>
                </a:xfrm>
                <a:prstGeom prst="rect">
                  <a:avLst/>
                </a:prstGeom>
              </p:spPr>
            </p:pic>
            <p:grpSp>
              <p:nvGrpSpPr>
                <p:cNvPr id="72" name="Group 71">
                  <a:extLst>
                    <a:ext uri="{FF2B5EF4-FFF2-40B4-BE49-F238E27FC236}">
                      <a16:creationId xmlns:a16="http://schemas.microsoft.com/office/drawing/2014/main" id="{E2F03D76-11D6-43FE-8B84-991810453DB9}"/>
                    </a:ext>
                  </a:extLst>
                </p:cNvPr>
                <p:cNvGrpSpPr/>
                <p:nvPr/>
              </p:nvGrpSpPr>
              <p:grpSpPr>
                <a:xfrm>
                  <a:off x="2175984" y="4514198"/>
                  <a:ext cx="1061567" cy="352902"/>
                  <a:chOff x="2175984" y="4514198"/>
                  <a:chExt cx="1061567" cy="352902"/>
                </a:xfrm>
              </p:grpSpPr>
              <p:pic>
                <p:nvPicPr>
                  <p:cNvPr id="152" name="Graphic 151">
                    <a:extLst>
                      <a:ext uri="{FF2B5EF4-FFF2-40B4-BE49-F238E27FC236}">
                        <a16:creationId xmlns:a16="http://schemas.microsoft.com/office/drawing/2014/main" id="{57103F13-6899-4D96-BDE2-CFFDEC6AC5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67685" y="4514198"/>
                    <a:ext cx="269866" cy="352902"/>
                  </a:xfrm>
                  <a:prstGeom prst="rect">
                    <a:avLst/>
                  </a:prstGeom>
                </p:spPr>
              </p:pic>
              <p:pic>
                <p:nvPicPr>
                  <p:cNvPr id="153" name="Graphic 152">
                    <a:extLst>
                      <a:ext uri="{FF2B5EF4-FFF2-40B4-BE49-F238E27FC236}">
                        <a16:creationId xmlns:a16="http://schemas.microsoft.com/office/drawing/2014/main" id="{98DE4707-09C9-44EA-AB54-6890AB79D5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71835" y="4514198"/>
                    <a:ext cx="269866" cy="352902"/>
                  </a:xfrm>
                  <a:prstGeom prst="rect">
                    <a:avLst/>
                  </a:prstGeom>
                </p:spPr>
              </p:pic>
              <p:pic>
                <p:nvPicPr>
                  <p:cNvPr id="154" name="Graphic 153">
                    <a:extLst>
                      <a:ext uri="{FF2B5EF4-FFF2-40B4-BE49-F238E27FC236}">
                        <a16:creationId xmlns:a16="http://schemas.microsoft.com/office/drawing/2014/main" id="{A05C056B-34EC-4B27-AF5A-7C7BF13418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75984" y="4514198"/>
                    <a:ext cx="269866" cy="352902"/>
                  </a:xfrm>
                  <a:prstGeom prst="rect">
                    <a:avLst/>
                  </a:prstGeom>
                </p:spPr>
              </p:pic>
            </p:grpSp>
          </p:grpSp>
        </p:grpSp>
        <p:grpSp>
          <p:nvGrpSpPr>
            <p:cNvPr id="81" name="Group 80">
              <a:extLst>
                <a:ext uri="{FF2B5EF4-FFF2-40B4-BE49-F238E27FC236}">
                  <a16:creationId xmlns:a16="http://schemas.microsoft.com/office/drawing/2014/main" id="{A9483F12-6ED5-4438-8C93-EC13871D6BDF}"/>
                </a:ext>
              </a:extLst>
            </p:cNvPr>
            <p:cNvGrpSpPr/>
            <p:nvPr/>
          </p:nvGrpSpPr>
          <p:grpSpPr>
            <a:xfrm>
              <a:off x="4535857" y="3584784"/>
              <a:ext cx="3127939" cy="2676980"/>
              <a:chOff x="4535857" y="3584784"/>
              <a:chExt cx="3127939" cy="2676980"/>
            </a:xfrm>
          </p:grpSpPr>
          <p:sp>
            <p:nvSpPr>
              <p:cNvPr id="184" name="Rectangle 183">
                <a:extLst>
                  <a:ext uri="{FF2B5EF4-FFF2-40B4-BE49-F238E27FC236}">
                    <a16:creationId xmlns:a16="http://schemas.microsoft.com/office/drawing/2014/main" id="{BEF51A78-770B-4432-B762-BD31CFDDA8DB}"/>
                  </a:ext>
                  <a:ext uri="{C183D7F6-B498-43B3-948B-1728B52AA6E4}">
                    <adec:decorative xmlns:adec="http://schemas.microsoft.com/office/drawing/2017/decorative" val="1"/>
                  </a:ext>
                </a:extLst>
              </p:cNvPr>
              <p:cNvSpPr/>
              <p:nvPr/>
            </p:nvSpPr>
            <p:spPr bwMode="auto">
              <a:xfrm>
                <a:off x="4535857" y="3584784"/>
                <a:ext cx="3127939" cy="2676980"/>
              </a:xfrm>
              <a:prstGeom prst="rect">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189" name="Rectangle 188">
                <a:extLst>
                  <a:ext uri="{FF2B5EF4-FFF2-40B4-BE49-F238E27FC236}">
                    <a16:creationId xmlns:a16="http://schemas.microsoft.com/office/drawing/2014/main" id="{233706C8-D30D-4D64-8885-8F9EFA21C940}"/>
                  </a:ext>
                </a:extLst>
              </p:cNvPr>
              <p:cNvSpPr/>
              <p:nvPr/>
            </p:nvSpPr>
            <p:spPr bwMode="auto">
              <a:xfrm>
                <a:off x="4535857" y="5119961"/>
                <a:ext cx="3127939" cy="701185"/>
              </a:xfrm>
              <a:prstGeom prst="rect">
                <a:avLst/>
              </a:prstGeom>
              <a:noFill/>
              <a:ln w="6350" cap="flat" cmpd="sng" algn="ctr">
                <a:noFill/>
                <a:prstDash val="solid"/>
                <a:headEnd type="none" w="med" len="med"/>
                <a:tailEnd type="none" w="med" len="med"/>
              </a:ln>
              <a:effectLst/>
            </p:spPr>
            <p:txBody>
              <a:bodyPr rot="0" spcFirstLastPara="0" vert="horz" wrap="square" lIns="93260" tIns="45707" rIns="93260" bIns="45707" numCol="1" spcCol="0" rtlCol="0" fromWordArt="0" anchor="t" anchorCtr="0" forceAA="0" compatLnSpc="1">
                <a:prstTxWarp prst="textNoShape">
                  <a:avLst/>
                </a:prstTxWarp>
                <a:spAutoFit/>
              </a:bodyPr>
              <a:lstStyle/>
              <a:p>
                <a:pPr algn="ctr" defTabSz="931819">
                  <a:spcAft>
                    <a:spcPts val="612"/>
                  </a:spcAft>
                  <a:defRPr/>
                </a:pPr>
                <a:r>
                  <a:rPr lang="en-US" sz="1224" b="1">
                    <a:solidFill>
                      <a:srgbClr val="50E6FF"/>
                    </a:solidFill>
                    <a:latin typeface="Segoe UI Semibold"/>
                    <a:cs typeface="Segoe UI Semibold" charset="0"/>
                  </a:rPr>
                  <a:t>Open and flexible</a:t>
                </a:r>
              </a:p>
              <a:p>
                <a:pPr algn="ctr" defTabSz="931819">
                  <a:spcAft>
                    <a:spcPts val="612"/>
                  </a:spcAft>
                  <a:defRPr/>
                </a:pPr>
                <a:r>
                  <a:rPr lang="en-US" sz="1122">
                    <a:solidFill>
                      <a:srgbClr val="FFFFFF"/>
                    </a:solidFill>
                    <a:latin typeface="Segoe UI"/>
                    <a:cs typeface="Segoe UI Semibold" charset="0"/>
                  </a:rPr>
                  <a:t>API support for MongoDB, Cassandra, and Gremlin, and flexible deployment options</a:t>
                </a:r>
              </a:p>
            </p:txBody>
          </p:sp>
          <p:grpSp>
            <p:nvGrpSpPr>
              <p:cNvPr id="76" name="Group 75">
                <a:extLst>
                  <a:ext uri="{FF2B5EF4-FFF2-40B4-BE49-F238E27FC236}">
                    <a16:creationId xmlns:a16="http://schemas.microsoft.com/office/drawing/2014/main" id="{927E4826-AD6D-41F2-800D-C08300688EB7}"/>
                  </a:ext>
                </a:extLst>
              </p:cNvPr>
              <p:cNvGrpSpPr/>
              <p:nvPr/>
            </p:nvGrpSpPr>
            <p:grpSpPr>
              <a:xfrm>
                <a:off x="5475471" y="3826503"/>
                <a:ext cx="1293816" cy="1110472"/>
                <a:chOff x="5475471" y="3813803"/>
                <a:chExt cx="1293816" cy="1110472"/>
              </a:xfrm>
            </p:grpSpPr>
            <p:pic>
              <p:nvPicPr>
                <p:cNvPr id="17" name="Graphic 16">
                  <a:extLst>
                    <a:ext uri="{FF2B5EF4-FFF2-40B4-BE49-F238E27FC236}">
                      <a16:creationId xmlns:a16="http://schemas.microsoft.com/office/drawing/2014/main" id="{526FF574-5E1E-4EE2-B452-6D87E84CAC5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7511" y="4466217"/>
                  <a:ext cx="320669" cy="320669"/>
                </a:xfrm>
                <a:prstGeom prst="rect">
                  <a:avLst/>
                </a:prstGeom>
              </p:spPr>
            </p:pic>
            <p:sp>
              <p:nvSpPr>
                <p:cNvPr id="9" name="Circle: Hollow 8">
                  <a:extLst>
                    <a:ext uri="{FF2B5EF4-FFF2-40B4-BE49-F238E27FC236}">
                      <a16:creationId xmlns:a16="http://schemas.microsoft.com/office/drawing/2014/main" id="{A84F17D5-7F05-4BE6-8A51-4C53E78608F6}"/>
                    </a:ext>
                  </a:extLst>
                </p:cNvPr>
                <p:cNvSpPr/>
                <p:nvPr/>
              </p:nvSpPr>
              <p:spPr bwMode="auto">
                <a:xfrm>
                  <a:off x="5815204" y="4310900"/>
                  <a:ext cx="613375" cy="613375"/>
                </a:xfrm>
                <a:prstGeom prst="donut">
                  <a:avLst>
                    <a:gd name="adj" fmla="val 17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628348CB-3E6D-489D-A54B-C108A94B1C00}"/>
                    </a:ext>
                  </a:extLst>
                </p:cNvPr>
                <p:cNvGrpSpPr/>
                <p:nvPr/>
              </p:nvGrpSpPr>
              <p:grpSpPr>
                <a:xfrm>
                  <a:off x="5959387" y="3813803"/>
                  <a:ext cx="338463" cy="226771"/>
                  <a:chOff x="1535926" y="2062381"/>
                  <a:chExt cx="2822928" cy="1891362"/>
                </a:xfrm>
              </p:grpSpPr>
              <p:pic>
                <p:nvPicPr>
                  <p:cNvPr id="88" name="Picture 87" descr="A picture containing clock&#10;&#10;Description automatically generated">
                    <a:extLst>
                      <a:ext uri="{FF2B5EF4-FFF2-40B4-BE49-F238E27FC236}">
                        <a16:creationId xmlns:a16="http://schemas.microsoft.com/office/drawing/2014/main" id="{8A26A93E-CEDA-4557-9CE9-FF67DB2C943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35926" y="2062381"/>
                    <a:ext cx="2822928" cy="1891362"/>
                  </a:xfrm>
                  <a:prstGeom prst="rect">
                    <a:avLst/>
                  </a:prstGeom>
                </p:spPr>
              </p:pic>
              <p:pic>
                <p:nvPicPr>
                  <p:cNvPr id="89" name="Picture 88" descr="A picture containing clock&#10;&#10;Description automatically generated">
                    <a:extLst>
                      <a:ext uri="{FF2B5EF4-FFF2-40B4-BE49-F238E27FC236}">
                        <a16:creationId xmlns:a16="http://schemas.microsoft.com/office/drawing/2014/main" id="{A1F6D25C-530C-4C26-8D11-2AA07B59F4E4}"/>
                      </a:ext>
                    </a:extLst>
                  </p:cNvPr>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97000"/>
                            </a14:imgEffect>
                          </a14:imgLayer>
                        </a14:imgProps>
                      </a:ext>
                      <a:ext uri="{28A0092B-C50C-407E-A947-70E740481C1C}">
                        <a14:useLocalDpi xmlns:a14="http://schemas.microsoft.com/office/drawing/2010/main" val="0"/>
                      </a:ext>
                    </a:extLst>
                  </a:blip>
                  <a:srcRect/>
                  <a:stretch>
                    <a:fillRect/>
                  </a:stretch>
                </p:blipFill>
                <p:spPr>
                  <a:xfrm>
                    <a:off x="1535926" y="2062381"/>
                    <a:ext cx="2822928" cy="1891362"/>
                  </a:xfrm>
                  <a:custGeom>
                    <a:avLst/>
                    <a:gdLst>
                      <a:gd name="connsiteX0" fmla="*/ 1485965 w 2822928"/>
                      <a:gd name="connsiteY0" fmla="*/ 254270 h 1891362"/>
                      <a:gd name="connsiteX1" fmla="*/ 1367794 w 2822928"/>
                      <a:gd name="connsiteY1" fmla="*/ 258345 h 1891362"/>
                      <a:gd name="connsiteX2" fmla="*/ 515058 w 2822928"/>
                      <a:gd name="connsiteY2" fmla="*/ 702562 h 1891362"/>
                      <a:gd name="connsiteX3" fmla="*/ 1389342 w 2822928"/>
                      <a:gd name="connsiteY3" fmla="*/ 1035304 h 1891362"/>
                      <a:gd name="connsiteX4" fmla="*/ 2258169 w 2822928"/>
                      <a:gd name="connsiteY4" fmla="*/ 507960 h 1891362"/>
                      <a:gd name="connsiteX5" fmla="*/ 1485965 w 2822928"/>
                      <a:gd name="connsiteY5" fmla="*/ 254270 h 1891362"/>
                      <a:gd name="connsiteX6" fmla="*/ 0 w 2822928"/>
                      <a:gd name="connsiteY6" fmla="*/ 0 h 1891362"/>
                      <a:gd name="connsiteX7" fmla="*/ 2822928 w 2822928"/>
                      <a:gd name="connsiteY7" fmla="*/ 0 h 1891362"/>
                      <a:gd name="connsiteX8" fmla="*/ 2822928 w 2822928"/>
                      <a:gd name="connsiteY8" fmla="*/ 1891362 h 1891362"/>
                      <a:gd name="connsiteX9" fmla="*/ 0 w 2822928"/>
                      <a:gd name="connsiteY9" fmla="*/ 1891362 h 189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28" h="1891362">
                        <a:moveTo>
                          <a:pt x="1485965" y="254270"/>
                        </a:moveTo>
                        <a:cubicBezTo>
                          <a:pt x="1443925" y="253060"/>
                          <a:pt x="1404109" y="254291"/>
                          <a:pt x="1367794" y="258345"/>
                        </a:cubicBezTo>
                        <a:cubicBezTo>
                          <a:pt x="1077276" y="290779"/>
                          <a:pt x="408310" y="431978"/>
                          <a:pt x="515058" y="702562"/>
                        </a:cubicBezTo>
                        <a:cubicBezTo>
                          <a:pt x="546723" y="965100"/>
                          <a:pt x="1103740" y="1064162"/>
                          <a:pt x="1389342" y="1035304"/>
                        </a:cubicBezTo>
                        <a:cubicBezTo>
                          <a:pt x="1763433" y="1019854"/>
                          <a:pt x="2254975" y="775862"/>
                          <a:pt x="2258169" y="507960"/>
                        </a:cubicBezTo>
                        <a:cubicBezTo>
                          <a:pt x="2183535" y="390865"/>
                          <a:pt x="1780246" y="262743"/>
                          <a:pt x="1485965" y="254270"/>
                        </a:cubicBezTo>
                        <a:close/>
                        <a:moveTo>
                          <a:pt x="0" y="0"/>
                        </a:moveTo>
                        <a:lnTo>
                          <a:pt x="2822928" y="0"/>
                        </a:lnTo>
                        <a:lnTo>
                          <a:pt x="2822928" y="1891362"/>
                        </a:lnTo>
                        <a:lnTo>
                          <a:pt x="0" y="1891362"/>
                        </a:lnTo>
                        <a:close/>
                      </a:path>
                    </a:pathLst>
                  </a:custGeom>
                </p:spPr>
              </p:pic>
            </p:grpSp>
            <p:pic>
              <p:nvPicPr>
                <p:cNvPr id="99" name="Picture 4" descr="See the source image">
                  <a:extLst>
                    <a:ext uri="{FF2B5EF4-FFF2-40B4-BE49-F238E27FC236}">
                      <a16:creationId xmlns:a16="http://schemas.microsoft.com/office/drawing/2014/main" id="{4790DDF4-16B8-4EAE-A46D-C11314E6E30D}"/>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61884"/>
                <a:stretch/>
              </p:blipFill>
              <p:spPr bwMode="auto">
                <a:xfrm>
                  <a:off x="5475471" y="4113740"/>
                  <a:ext cx="232868" cy="23694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2DCDF742-BABC-4DF5-B77E-1D21B96F2A69}"/>
                    </a:ext>
                  </a:extLst>
                </p:cNvPr>
                <p:cNvCxnSpPr/>
                <p:nvPr/>
              </p:nvCxnSpPr>
              <p:spPr>
                <a:xfrm flipH="1" flipV="1">
                  <a:off x="5733402" y="4282495"/>
                  <a:ext cx="170405" cy="126629"/>
                </a:xfrm>
                <a:prstGeom prst="straightConnector1">
                  <a:avLst/>
                </a:prstGeom>
                <a:ln cap="rnd">
                  <a:solidFill>
                    <a:schemeClr val="accent2"/>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6909A4C-B3D9-49A0-8EF1-6B0FD614CD14}"/>
                    </a:ext>
                  </a:extLst>
                </p:cNvPr>
                <p:cNvCxnSpPr>
                  <a:cxnSpLocks/>
                </p:cNvCxnSpPr>
                <p:nvPr/>
              </p:nvCxnSpPr>
              <p:spPr>
                <a:xfrm flipV="1">
                  <a:off x="6323258" y="4256813"/>
                  <a:ext cx="170405" cy="126629"/>
                </a:xfrm>
                <a:prstGeom prst="straightConnector1">
                  <a:avLst/>
                </a:prstGeom>
                <a:ln cap="rnd">
                  <a:solidFill>
                    <a:schemeClr val="accent2"/>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B5E14B2-D963-45EE-9116-0763DA0070B2}"/>
                    </a:ext>
                  </a:extLst>
                </p:cNvPr>
                <p:cNvCxnSpPr>
                  <a:cxnSpLocks/>
                </p:cNvCxnSpPr>
                <p:nvPr/>
              </p:nvCxnSpPr>
              <p:spPr>
                <a:xfrm flipV="1">
                  <a:off x="6120788" y="4118466"/>
                  <a:ext cx="0" cy="194437"/>
                </a:xfrm>
                <a:prstGeom prst="straightConnector1">
                  <a:avLst/>
                </a:prstGeom>
                <a:ln cap="rnd">
                  <a:solidFill>
                    <a:schemeClr val="accent2"/>
                  </a:solidFill>
                  <a:headEnd type="none" w="lg" len="med"/>
                  <a:tailEnd type="ova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C18E703-0972-44A0-A63D-6BD9AB8BBC0B}"/>
                    </a:ext>
                  </a:extLst>
                </p:cNvPr>
                <p:cNvGrpSpPr/>
                <p:nvPr/>
              </p:nvGrpSpPr>
              <p:grpSpPr>
                <a:xfrm>
                  <a:off x="6583660" y="4104869"/>
                  <a:ext cx="185627" cy="247503"/>
                  <a:chOff x="6602251" y="4056578"/>
                  <a:chExt cx="185627" cy="247503"/>
                </a:xfrm>
              </p:grpSpPr>
              <p:pic>
                <p:nvPicPr>
                  <p:cNvPr id="71" name="Graphic 70">
                    <a:extLst>
                      <a:ext uri="{FF2B5EF4-FFF2-40B4-BE49-F238E27FC236}">
                        <a16:creationId xmlns:a16="http://schemas.microsoft.com/office/drawing/2014/main" id="{BEBB13E0-8511-4EC7-8410-5750672CDDB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02251" y="4056578"/>
                    <a:ext cx="185627" cy="247503"/>
                  </a:xfrm>
                  <a:prstGeom prst="rect">
                    <a:avLst/>
                  </a:prstGeom>
                </p:spPr>
              </p:pic>
              <p:grpSp>
                <p:nvGrpSpPr>
                  <p:cNvPr id="74" name="Group 73">
                    <a:extLst>
                      <a:ext uri="{FF2B5EF4-FFF2-40B4-BE49-F238E27FC236}">
                        <a16:creationId xmlns:a16="http://schemas.microsoft.com/office/drawing/2014/main" id="{20A2C38B-FAB9-4B6D-B9A1-2F40E33C3D8B}"/>
                      </a:ext>
                    </a:extLst>
                  </p:cNvPr>
                  <p:cNvGrpSpPr/>
                  <p:nvPr/>
                </p:nvGrpSpPr>
                <p:grpSpPr>
                  <a:xfrm>
                    <a:off x="6632543" y="4176714"/>
                    <a:ext cx="125044" cy="52414"/>
                    <a:chOff x="6989833" y="4170643"/>
                    <a:chExt cx="150383" cy="63037"/>
                  </a:xfrm>
                </p:grpSpPr>
                <p:sp>
                  <p:nvSpPr>
                    <p:cNvPr id="96" name="Freeform: Shape 95">
                      <a:extLst>
                        <a:ext uri="{FF2B5EF4-FFF2-40B4-BE49-F238E27FC236}">
                          <a16:creationId xmlns:a16="http://schemas.microsoft.com/office/drawing/2014/main" id="{7424E84B-4822-46F1-B82F-D3FC341F13A4}"/>
                        </a:ext>
                      </a:extLst>
                    </p:cNvPr>
                    <p:cNvSpPr/>
                    <p:nvPr/>
                  </p:nvSpPr>
                  <p:spPr bwMode="auto">
                    <a:xfrm>
                      <a:off x="7015944" y="4182800"/>
                      <a:ext cx="99746" cy="35265"/>
                    </a:xfrm>
                    <a:custGeom>
                      <a:avLst/>
                      <a:gdLst/>
                      <a:ahLst/>
                      <a:cxnLst/>
                      <a:rect l="l" t="t" r="r" b="b"/>
                      <a:pathLst>
                        <a:path w="150912" h="53355">
                          <a:moveTo>
                            <a:pt x="93539" y="6474"/>
                          </a:moveTo>
                          <a:cubicBezTo>
                            <a:pt x="93291" y="7987"/>
                            <a:pt x="93005" y="9178"/>
                            <a:pt x="92683" y="10046"/>
                          </a:cubicBezTo>
                          <a:lnTo>
                            <a:pt x="84386" y="32780"/>
                          </a:lnTo>
                          <a:lnTo>
                            <a:pt x="102878" y="32780"/>
                          </a:lnTo>
                          <a:lnTo>
                            <a:pt x="94506" y="10046"/>
                          </a:lnTo>
                          <a:cubicBezTo>
                            <a:pt x="94233" y="9302"/>
                            <a:pt x="93960" y="8111"/>
                            <a:pt x="93687" y="6474"/>
                          </a:cubicBezTo>
                          <a:close/>
                          <a:moveTo>
                            <a:pt x="123825" y="0"/>
                          </a:moveTo>
                          <a:lnTo>
                            <a:pt x="150912" y="0"/>
                          </a:lnTo>
                          <a:lnTo>
                            <a:pt x="150912" y="5656"/>
                          </a:lnTo>
                          <a:lnTo>
                            <a:pt x="130076" y="5656"/>
                          </a:lnTo>
                          <a:lnTo>
                            <a:pt x="130076" y="24111"/>
                          </a:lnTo>
                          <a:lnTo>
                            <a:pt x="149349" y="24111"/>
                          </a:lnTo>
                          <a:lnTo>
                            <a:pt x="149349" y="29729"/>
                          </a:lnTo>
                          <a:lnTo>
                            <a:pt x="130076" y="29729"/>
                          </a:lnTo>
                          <a:lnTo>
                            <a:pt x="130076" y="53355"/>
                          </a:lnTo>
                          <a:lnTo>
                            <a:pt x="123825" y="53355"/>
                          </a:lnTo>
                          <a:close/>
                          <a:moveTo>
                            <a:pt x="90488" y="0"/>
                          </a:moveTo>
                          <a:lnTo>
                            <a:pt x="96962" y="0"/>
                          </a:lnTo>
                          <a:lnTo>
                            <a:pt x="117500" y="53355"/>
                          </a:lnTo>
                          <a:lnTo>
                            <a:pt x="110579" y="53355"/>
                          </a:lnTo>
                          <a:lnTo>
                            <a:pt x="104924" y="38398"/>
                          </a:lnTo>
                          <a:lnTo>
                            <a:pt x="82302" y="38398"/>
                          </a:lnTo>
                          <a:lnTo>
                            <a:pt x="76982" y="53355"/>
                          </a:lnTo>
                          <a:lnTo>
                            <a:pt x="70024" y="53355"/>
                          </a:lnTo>
                          <a:close/>
                          <a:moveTo>
                            <a:pt x="38100" y="0"/>
                          </a:moveTo>
                          <a:lnTo>
                            <a:pt x="65187" y="0"/>
                          </a:lnTo>
                          <a:lnTo>
                            <a:pt x="65187" y="5656"/>
                          </a:lnTo>
                          <a:lnTo>
                            <a:pt x="44351" y="5656"/>
                          </a:lnTo>
                          <a:lnTo>
                            <a:pt x="44351" y="23404"/>
                          </a:lnTo>
                          <a:lnTo>
                            <a:pt x="63624" y="23404"/>
                          </a:lnTo>
                          <a:lnTo>
                            <a:pt x="63624" y="29022"/>
                          </a:lnTo>
                          <a:lnTo>
                            <a:pt x="44351" y="29022"/>
                          </a:lnTo>
                          <a:lnTo>
                            <a:pt x="44351" y="47700"/>
                          </a:lnTo>
                          <a:lnTo>
                            <a:pt x="66378" y="47700"/>
                          </a:lnTo>
                          <a:lnTo>
                            <a:pt x="66378" y="53355"/>
                          </a:lnTo>
                          <a:lnTo>
                            <a:pt x="38100" y="53355"/>
                          </a:lnTo>
                          <a:close/>
                          <a:moveTo>
                            <a:pt x="0" y="0"/>
                          </a:moveTo>
                          <a:lnTo>
                            <a:pt x="6251" y="0"/>
                          </a:lnTo>
                          <a:lnTo>
                            <a:pt x="6251" y="47700"/>
                          </a:lnTo>
                          <a:lnTo>
                            <a:pt x="27682" y="47700"/>
                          </a:lnTo>
                          <a:lnTo>
                            <a:pt x="27682" y="53355"/>
                          </a:lnTo>
                          <a:lnTo>
                            <a:pt x="0" y="5335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Shape 96">
                      <a:extLst>
                        <a:ext uri="{FF2B5EF4-FFF2-40B4-BE49-F238E27FC236}">
                          <a16:creationId xmlns:a16="http://schemas.microsoft.com/office/drawing/2014/main" id="{D70261FA-2DB0-4D4A-8C42-995EFE2147A2}"/>
                        </a:ext>
                      </a:extLst>
                    </p:cNvPr>
                    <p:cNvSpPr/>
                    <p:nvPr/>
                  </p:nvSpPr>
                  <p:spPr bwMode="auto">
                    <a:xfrm>
                      <a:off x="6989833" y="4170643"/>
                      <a:ext cx="25368" cy="63037"/>
                    </a:xfrm>
                    <a:custGeom>
                      <a:avLst/>
                      <a:gdLst>
                        <a:gd name="connsiteX0" fmla="*/ 56058 w 56058"/>
                        <a:gd name="connsiteY0" fmla="*/ 0 h 139133"/>
                        <a:gd name="connsiteX1" fmla="*/ 56057 w 56058"/>
                        <a:gd name="connsiteY1" fmla="*/ 139133 h 139133"/>
                        <a:gd name="connsiteX2" fmla="*/ 28028 w 56058"/>
                        <a:gd name="connsiteY2" fmla="*/ 104696 h 139133"/>
                        <a:gd name="connsiteX3" fmla="*/ 28029 w 56058"/>
                        <a:gd name="connsiteY3" fmla="*/ 104003 h 139133"/>
                        <a:gd name="connsiteX4" fmla="*/ 0 w 56058"/>
                        <a:gd name="connsiteY4" fmla="*/ 69566 h 139133"/>
                        <a:gd name="connsiteX5" fmla="*/ 28029 w 56058"/>
                        <a:gd name="connsiteY5" fmla="*/ 35129 h 139133"/>
                        <a:gd name="connsiteX6" fmla="*/ 28029 w 56058"/>
                        <a:gd name="connsiteY6" fmla="*/ 34437 h 139133"/>
                        <a:gd name="connsiteX7" fmla="*/ 56058 w 56058"/>
                        <a:gd name="connsiteY7" fmla="*/ 0 h 139133"/>
                        <a:gd name="connsiteX0" fmla="*/ 56058 w 58085"/>
                        <a:gd name="connsiteY0" fmla="*/ 0 h 139133"/>
                        <a:gd name="connsiteX1" fmla="*/ 55911 w 58085"/>
                        <a:gd name="connsiteY1" fmla="*/ 66349 h 139133"/>
                        <a:gd name="connsiteX2" fmla="*/ 56057 w 58085"/>
                        <a:gd name="connsiteY2" fmla="*/ 139133 h 139133"/>
                        <a:gd name="connsiteX3" fmla="*/ 28028 w 58085"/>
                        <a:gd name="connsiteY3" fmla="*/ 104696 h 139133"/>
                        <a:gd name="connsiteX4" fmla="*/ 28029 w 58085"/>
                        <a:gd name="connsiteY4" fmla="*/ 104003 h 139133"/>
                        <a:gd name="connsiteX5" fmla="*/ 0 w 58085"/>
                        <a:gd name="connsiteY5" fmla="*/ 69566 h 139133"/>
                        <a:gd name="connsiteX6" fmla="*/ 28029 w 58085"/>
                        <a:gd name="connsiteY6" fmla="*/ 35129 h 139133"/>
                        <a:gd name="connsiteX7" fmla="*/ 28029 w 58085"/>
                        <a:gd name="connsiteY7" fmla="*/ 34437 h 139133"/>
                        <a:gd name="connsiteX8" fmla="*/ 56058 w 58085"/>
                        <a:gd name="connsiteY8" fmla="*/ 0 h 139133"/>
                        <a:gd name="connsiteX0" fmla="*/ 55911 w 61105"/>
                        <a:gd name="connsiteY0" fmla="*/ 66349 h 139133"/>
                        <a:gd name="connsiteX1" fmla="*/ 56057 w 61105"/>
                        <a:gd name="connsiteY1" fmla="*/ 139133 h 139133"/>
                        <a:gd name="connsiteX2" fmla="*/ 28028 w 61105"/>
                        <a:gd name="connsiteY2" fmla="*/ 104696 h 139133"/>
                        <a:gd name="connsiteX3" fmla="*/ 28029 w 61105"/>
                        <a:gd name="connsiteY3" fmla="*/ 104003 h 139133"/>
                        <a:gd name="connsiteX4" fmla="*/ 0 w 61105"/>
                        <a:gd name="connsiteY4" fmla="*/ 69566 h 139133"/>
                        <a:gd name="connsiteX5" fmla="*/ 28029 w 61105"/>
                        <a:gd name="connsiteY5" fmla="*/ 35129 h 139133"/>
                        <a:gd name="connsiteX6" fmla="*/ 28029 w 61105"/>
                        <a:gd name="connsiteY6" fmla="*/ 34437 h 139133"/>
                        <a:gd name="connsiteX7" fmla="*/ 56058 w 61105"/>
                        <a:gd name="connsiteY7" fmla="*/ 0 h 139133"/>
                        <a:gd name="connsiteX8" fmla="*/ 61105 w 61105"/>
                        <a:gd name="connsiteY8" fmla="*/ 76010 h 139133"/>
                        <a:gd name="connsiteX0" fmla="*/ 55911 w 58085"/>
                        <a:gd name="connsiteY0" fmla="*/ 66349 h 139133"/>
                        <a:gd name="connsiteX1" fmla="*/ 56057 w 58085"/>
                        <a:gd name="connsiteY1" fmla="*/ 139133 h 139133"/>
                        <a:gd name="connsiteX2" fmla="*/ 28028 w 58085"/>
                        <a:gd name="connsiteY2" fmla="*/ 104696 h 139133"/>
                        <a:gd name="connsiteX3" fmla="*/ 28029 w 58085"/>
                        <a:gd name="connsiteY3" fmla="*/ 104003 h 139133"/>
                        <a:gd name="connsiteX4" fmla="*/ 0 w 58085"/>
                        <a:gd name="connsiteY4" fmla="*/ 69566 h 139133"/>
                        <a:gd name="connsiteX5" fmla="*/ 28029 w 58085"/>
                        <a:gd name="connsiteY5" fmla="*/ 35129 h 139133"/>
                        <a:gd name="connsiteX6" fmla="*/ 28029 w 58085"/>
                        <a:gd name="connsiteY6" fmla="*/ 34437 h 139133"/>
                        <a:gd name="connsiteX7" fmla="*/ 56058 w 58085"/>
                        <a:gd name="connsiteY7" fmla="*/ 0 h 139133"/>
                        <a:gd name="connsiteX0" fmla="*/ 56057 w 56058"/>
                        <a:gd name="connsiteY0" fmla="*/ 139133 h 139133"/>
                        <a:gd name="connsiteX1" fmla="*/ 28028 w 56058"/>
                        <a:gd name="connsiteY1" fmla="*/ 104696 h 139133"/>
                        <a:gd name="connsiteX2" fmla="*/ 28029 w 56058"/>
                        <a:gd name="connsiteY2" fmla="*/ 104003 h 139133"/>
                        <a:gd name="connsiteX3" fmla="*/ 0 w 56058"/>
                        <a:gd name="connsiteY3" fmla="*/ 69566 h 139133"/>
                        <a:gd name="connsiteX4" fmla="*/ 28029 w 56058"/>
                        <a:gd name="connsiteY4" fmla="*/ 35129 h 139133"/>
                        <a:gd name="connsiteX5" fmla="*/ 28029 w 56058"/>
                        <a:gd name="connsiteY5" fmla="*/ 34437 h 139133"/>
                        <a:gd name="connsiteX6" fmla="*/ 56058 w 56058"/>
                        <a:gd name="connsiteY6" fmla="*/ 0 h 13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58" h="139133">
                          <a:moveTo>
                            <a:pt x="56057" y="139133"/>
                          </a:moveTo>
                          <a:cubicBezTo>
                            <a:pt x="40577" y="139133"/>
                            <a:pt x="28028" y="123715"/>
                            <a:pt x="28028" y="104696"/>
                          </a:cubicBezTo>
                          <a:cubicBezTo>
                            <a:pt x="28028" y="104465"/>
                            <a:pt x="28029" y="104234"/>
                            <a:pt x="28029" y="104003"/>
                          </a:cubicBezTo>
                          <a:cubicBezTo>
                            <a:pt x="28029" y="84984"/>
                            <a:pt x="15480" y="69566"/>
                            <a:pt x="0" y="69566"/>
                          </a:cubicBezTo>
                          <a:cubicBezTo>
                            <a:pt x="15480" y="69566"/>
                            <a:pt x="28029" y="54148"/>
                            <a:pt x="28029" y="35129"/>
                          </a:cubicBezTo>
                          <a:lnTo>
                            <a:pt x="28029" y="34437"/>
                          </a:lnTo>
                          <a:cubicBezTo>
                            <a:pt x="28029" y="15418"/>
                            <a:pt x="40578" y="0"/>
                            <a:pt x="56058" y="0"/>
                          </a:cubicBezTo>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Freeform: Shape 97">
                      <a:extLst>
                        <a:ext uri="{FF2B5EF4-FFF2-40B4-BE49-F238E27FC236}">
                          <a16:creationId xmlns:a16="http://schemas.microsoft.com/office/drawing/2014/main" id="{3202206A-C3A2-451E-9DA0-5D0C6E96F4E6}"/>
                        </a:ext>
                      </a:extLst>
                    </p:cNvPr>
                    <p:cNvSpPr/>
                    <p:nvPr/>
                  </p:nvSpPr>
                  <p:spPr bwMode="auto">
                    <a:xfrm flipH="1">
                      <a:off x="7114848" y="4170643"/>
                      <a:ext cx="25368" cy="63037"/>
                    </a:xfrm>
                    <a:custGeom>
                      <a:avLst/>
                      <a:gdLst>
                        <a:gd name="connsiteX0" fmla="*/ 56058 w 56058"/>
                        <a:gd name="connsiteY0" fmla="*/ 0 h 139133"/>
                        <a:gd name="connsiteX1" fmla="*/ 56057 w 56058"/>
                        <a:gd name="connsiteY1" fmla="*/ 139133 h 139133"/>
                        <a:gd name="connsiteX2" fmla="*/ 28028 w 56058"/>
                        <a:gd name="connsiteY2" fmla="*/ 104696 h 139133"/>
                        <a:gd name="connsiteX3" fmla="*/ 28029 w 56058"/>
                        <a:gd name="connsiteY3" fmla="*/ 104003 h 139133"/>
                        <a:gd name="connsiteX4" fmla="*/ 0 w 56058"/>
                        <a:gd name="connsiteY4" fmla="*/ 69566 h 139133"/>
                        <a:gd name="connsiteX5" fmla="*/ 28029 w 56058"/>
                        <a:gd name="connsiteY5" fmla="*/ 35129 h 139133"/>
                        <a:gd name="connsiteX6" fmla="*/ 28029 w 56058"/>
                        <a:gd name="connsiteY6" fmla="*/ 34437 h 139133"/>
                        <a:gd name="connsiteX7" fmla="*/ 56058 w 56058"/>
                        <a:gd name="connsiteY7" fmla="*/ 0 h 139133"/>
                        <a:gd name="connsiteX0" fmla="*/ 56058 w 58085"/>
                        <a:gd name="connsiteY0" fmla="*/ 0 h 139133"/>
                        <a:gd name="connsiteX1" fmla="*/ 55911 w 58085"/>
                        <a:gd name="connsiteY1" fmla="*/ 66349 h 139133"/>
                        <a:gd name="connsiteX2" fmla="*/ 56057 w 58085"/>
                        <a:gd name="connsiteY2" fmla="*/ 139133 h 139133"/>
                        <a:gd name="connsiteX3" fmla="*/ 28028 w 58085"/>
                        <a:gd name="connsiteY3" fmla="*/ 104696 h 139133"/>
                        <a:gd name="connsiteX4" fmla="*/ 28029 w 58085"/>
                        <a:gd name="connsiteY4" fmla="*/ 104003 h 139133"/>
                        <a:gd name="connsiteX5" fmla="*/ 0 w 58085"/>
                        <a:gd name="connsiteY5" fmla="*/ 69566 h 139133"/>
                        <a:gd name="connsiteX6" fmla="*/ 28029 w 58085"/>
                        <a:gd name="connsiteY6" fmla="*/ 35129 h 139133"/>
                        <a:gd name="connsiteX7" fmla="*/ 28029 w 58085"/>
                        <a:gd name="connsiteY7" fmla="*/ 34437 h 139133"/>
                        <a:gd name="connsiteX8" fmla="*/ 56058 w 58085"/>
                        <a:gd name="connsiteY8" fmla="*/ 0 h 139133"/>
                        <a:gd name="connsiteX0" fmla="*/ 55911 w 61105"/>
                        <a:gd name="connsiteY0" fmla="*/ 66349 h 139133"/>
                        <a:gd name="connsiteX1" fmla="*/ 56057 w 61105"/>
                        <a:gd name="connsiteY1" fmla="*/ 139133 h 139133"/>
                        <a:gd name="connsiteX2" fmla="*/ 28028 w 61105"/>
                        <a:gd name="connsiteY2" fmla="*/ 104696 h 139133"/>
                        <a:gd name="connsiteX3" fmla="*/ 28029 w 61105"/>
                        <a:gd name="connsiteY3" fmla="*/ 104003 h 139133"/>
                        <a:gd name="connsiteX4" fmla="*/ 0 w 61105"/>
                        <a:gd name="connsiteY4" fmla="*/ 69566 h 139133"/>
                        <a:gd name="connsiteX5" fmla="*/ 28029 w 61105"/>
                        <a:gd name="connsiteY5" fmla="*/ 35129 h 139133"/>
                        <a:gd name="connsiteX6" fmla="*/ 28029 w 61105"/>
                        <a:gd name="connsiteY6" fmla="*/ 34437 h 139133"/>
                        <a:gd name="connsiteX7" fmla="*/ 56058 w 61105"/>
                        <a:gd name="connsiteY7" fmla="*/ 0 h 139133"/>
                        <a:gd name="connsiteX8" fmla="*/ 61105 w 61105"/>
                        <a:gd name="connsiteY8" fmla="*/ 76010 h 139133"/>
                        <a:gd name="connsiteX0" fmla="*/ 55911 w 58085"/>
                        <a:gd name="connsiteY0" fmla="*/ 66349 h 139133"/>
                        <a:gd name="connsiteX1" fmla="*/ 56057 w 58085"/>
                        <a:gd name="connsiteY1" fmla="*/ 139133 h 139133"/>
                        <a:gd name="connsiteX2" fmla="*/ 28028 w 58085"/>
                        <a:gd name="connsiteY2" fmla="*/ 104696 h 139133"/>
                        <a:gd name="connsiteX3" fmla="*/ 28029 w 58085"/>
                        <a:gd name="connsiteY3" fmla="*/ 104003 h 139133"/>
                        <a:gd name="connsiteX4" fmla="*/ 0 w 58085"/>
                        <a:gd name="connsiteY4" fmla="*/ 69566 h 139133"/>
                        <a:gd name="connsiteX5" fmla="*/ 28029 w 58085"/>
                        <a:gd name="connsiteY5" fmla="*/ 35129 h 139133"/>
                        <a:gd name="connsiteX6" fmla="*/ 28029 w 58085"/>
                        <a:gd name="connsiteY6" fmla="*/ 34437 h 139133"/>
                        <a:gd name="connsiteX7" fmla="*/ 56058 w 58085"/>
                        <a:gd name="connsiteY7" fmla="*/ 0 h 139133"/>
                        <a:gd name="connsiteX0" fmla="*/ 56057 w 56058"/>
                        <a:gd name="connsiteY0" fmla="*/ 139133 h 139133"/>
                        <a:gd name="connsiteX1" fmla="*/ 28028 w 56058"/>
                        <a:gd name="connsiteY1" fmla="*/ 104696 h 139133"/>
                        <a:gd name="connsiteX2" fmla="*/ 28029 w 56058"/>
                        <a:gd name="connsiteY2" fmla="*/ 104003 h 139133"/>
                        <a:gd name="connsiteX3" fmla="*/ 0 w 56058"/>
                        <a:gd name="connsiteY3" fmla="*/ 69566 h 139133"/>
                        <a:gd name="connsiteX4" fmla="*/ 28029 w 56058"/>
                        <a:gd name="connsiteY4" fmla="*/ 35129 h 139133"/>
                        <a:gd name="connsiteX5" fmla="*/ 28029 w 56058"/>
                        <a:gd name="connsiteY5" fmla="*/ 34437 h 139133"/>
                        <a:gd name="connsiteX6" fmla="*/ 56058 w 56058"/>
                        <a:gd name="connsiteY6" fmla="*/ 0 h 13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58" h="139133">
                          <a:moveTo>
                            <a:pt x="56057" y="139133"/>
                          </a:moveTo>
                          <a:cubicBezTo>
                            <a:pt x="40577" y="139133"/>
                            <a:pt x="28028" y="123715"/>
                            <a:pt x="28028" y="104696"/>
                          </a:cubicBezTo>
                          <a:cubicBezTo>
                            <a:pt x="28028" y="104465"/>
                            <a:pt x="28029" y="104234"/>
                            <a:pt x="28029" y="104003"/>
                          </a:cubicBezTo>
                          <a:cubicBezTo>
                            <a:pt x="28029" y="84984"/>
                            <a:pt x="15480" y="69566"/>
                            <a:pt x="0" y="69566"/>
                          </a:cubicBezTo>
                          <a:cubicBezTo>
                            <a:pt x="15480" y="69566"/>
                            <a:pt x="28029" y="54148"/>
                            <a:pt x="28029" y="35129"/>
                          </a:cubicBezTo>
                          <a:lnTo>
                            <a:pt x="28029" y="34437"/>
                          </a:lnTo>
                          <a:cubicBezTo>
                            <a:pt x="28029" y="15418"/>
                            <a:pt x="40578" y="0"/>
                            <a:pt x="56058" y="0"/>
                          </a:cubicBezTo>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grpSp>
    </p:spTree>
    <p:extLst>
      <p:ext uri="{BB962C8B-B14F-4D97-AF65-F5344CB8AC3E}">
        <p14:creationId xmlns:p14="http://schemas.microsoft.com/office/powerpoint/2010/main" val="1336195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100"/>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childTnLst>
                                </p:cTn>
                              </p:par>
                              <p:par>
                                <p:cTn id="13" presetID="42" presetClass="path" presetSubtype="0" decel="100000" fill="hold" grpId="1" nodeType="withEffect">
                                  <p:stCondLst>
                                    <p:cond delay="100"/>
                                  </p:stCondLst>
                                  <p:childTnLst>
                                    <p:animMotion origin="layout" path="M 0 2.22222E-6 L 0 0.03541 " pathEditMode="relative" rAng="0" ptsTypes="AA">
                                      <p:cBhvr>
                                        <p:cTn id="14" dur="500" spd="-100000" fill="hold"/>
                                        <p:tgtEl>
                                          <p:spTgt spid="101"/>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nodeType="withEffect">
                                  <p:stCondLst>
                                    <p:cond delay="100"/>
                                  </p:stCondLst>
                                  <p:childTnLst>
                                    <p:animMotion origin="layout" path="M 3.95833E-6 0.0449 L 3.95833E-6 4.07407E-6 " pathEditMode="relative" rAng="0" ptsTypes="AA">
                                      <p:cBhvr>
                                        <p:cTn id="19" dur="600" fill="hold"/>
                                        <p:tgtEl>
                                          <p:spTgt spid="79"/>
                                        </p:tgtEl>
                                        <p:attrNameLst>
                                          <p:attrName>ppt_x</p:attrName>
                                          <p:attrName>ppt_y</p:attrName>
                                        </p:attrNameLst>
                                      </p:cBhvr>
                                      <p:rCtr x="0" y="-2245"/>
                                    </p:animMotion>
                                  </p:childTnLst>
                                </p:cTn>
                              </p:par>
                              <p:par>
                                <p:cTn id="20" presetID="10" presetClass="entr" presetSubtype="0" fill="hold" nodeType="withEffect">
                                  <p:stCondLst>
                                    <p:cond delay="20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par>
                                <p:cTn id="23" presetID="42" presetClass="path" presetSubtype="0" decel="100000" fill="hold" nodeType="withEffect">
                                  <p:stCondLst>
                                    <p:cond delay="200"/>
                                  </p:stCondLst>
                                  <p:childTnLst>
                                    <p:animMotion origin="layout" path="M 3.95833E-6 0.0449 L 3.95833E-6 4.07407E-6 " pathEditMode="relative" rAng="0" ptsTypes="AA">
                                      <p:cBhvr>
                                        <p:cTn id="24" dur="600" fill="hold"/>
                                        <p:tgtEl>
                                          <p:spTgt spid="8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101" grpId="0"/>
      <p:bldP spid="10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3C35-67DB-1842-BAB1-73ECB8F38B62}"/>
              </a:ext>
            </a:extLst>
          </p:cNvPr>
          <p:cNvSpPr>
            <a:spLocks noGrp="1"/>
          </p:cNvSpPr>
          <p:nvPr>
            <p:ph type="title"/>
          </p:nvPr>
        </p:nvSpPr>
        <p:spPr>
          <a:xfrm>
            <a:off x="596710" y="2508447"/>
            <a:ext cx="11437763" cy="1130181"/>
          </a:xfrm>
        </p:spPr>
        <p:txBody>
          <a:bodyPr/>
          <a:lstStyle/>
          <a:p>
            <a:r>
              <a:rPr lang="en-US" dirty="0" err="1">
                <a:ea typeface="+mj-lt"/>
              </a:rPr>
              <a:t>特筆すべき一例</a:t>
            </a:r>
            <a:r>
              <a:rPr lang="en-US" dirty="0">
                <a:ea typeface="+mj-lt"/>
              </a:rPr>
              <a:t>: </a:t>
            </a:r>
            <a:br>
              <a:rPr lang="en-US" dirty="0">
                <a:ea typeface="+mj-lt"/>
              </a:rPr>
            </a:br>
            <a:r>
              <a:rPr lang="en-US" dirty="0">
                <a:ea typeface="+mj-lt"/>
              </a:rPr>
              <a:t>PostgreSQL </a:t>
            </a:r>
            <a:r>
              <a:rPr lang="en-US" dirty="0" err="1">
                <a:ea typeface="+mj-lt"/>
              </a:rPr>
              <a:t>への投資と顧客価値への還元</a:t>
            </a:r>
            <a:endParaRPr lang="en-US" dirty="0">
              <a:ea typeface="+mj-lt"/>
            </a:endParaRPr>
          </a:p>
        </p:txBody>
      </p:sp>
      <p:sp>
        <p:nvSpPr>
          <p:cNvPr id="8" name="Text Placeholder 7">
            <a:extLst>
              <a:ext uri="{FF2B5EF4-FFF2-40B4-BE49-F238E27FC236}">
                <a16:creationId xmlns:a16="http://schemas.microsoft.com/office/drawing/2014/main" id="{2FDA7EC2-B967-4047-BD82-FD01C1B9ABBD}"/>
              </a:ext>
            </a:extLst>
          </p:cNvPr>
          <p:cNvSpPr>
            <a:spLocks noGrp="1"/>
          </p:cNvSpPr>
          <p:nvPr>
            <p:ph type="body" sz="quarter" idx="12"/>
          </p:nvPr>
        </p:nvSpPr>
        <p:spPr/>
        <p:txBody>
          <a:bodyPr vert="horz" wrap="square" lIns="0" tIns="0" rIns="0" bIns="0" rtlCol="0" anchor="t">
            <a:spAutoFit/>
          </a:bodyPr>
          <a:lstStyle/>
          <a:p>
            <a:endParaRPr lang="en-US" dirty="0"/>
          </a:p>
        </p:txBody>
      </p:sp>
      <p:grpSp>
        <p:nvGrpSpPr>
          <p:cNvPr id="5" name="Group 4">
            <a:extLst>
              <a:ext uri="{FF2B5EF4-FFF2-40B4-BE49-F238E27FC236}">
                <a16:creationId xmlns:a16="http://schemas.microsoft.com/office/drawing/2014/main" id="{001354D7-C425-0D46-B2FC-690FB5C9CC90}"/>
              </a:ext>
            </a:extLst>
          </p:cNvPr>
          <p:cNvGrpSpPr>
            <a:grpSpLocks noChangeAspect="1"/>
          </p:cNvGrpSpPr>
          <p:nvPr/>
        </p:nvGrpSpPr>
        <p:grpSpPr>
          <a:xfrm>
            <a:off x="9407139" y="4322394"/>
            <a:ext cx="2573807" cy="2051727"/>
            <a:chOff x="5634037" y="2819400"/>
            <a:chExt cx="1862165" cy="1359060"/>
          </a:xfrm>
        </p:grpSpPr>
        <p:pic>
          <p:nvPicPr>
            <p:cNvPr id="6" name="Graphic 5">
              <a:extLst>
                <a:ext uri="{FF2B5EF4-FFF2-40B4-BE49-F238E27FC236}">
                  <a16:creationId xmlns:a16="http://schemas.microsoft.com/office/drawing/2014/main" id="{64A07CB8-7467-134F-8411-33F884A75F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4037" y="2819400"/>
              <a:ext cx="923925" cy="1219200"/>
            </a:xfrm>
            <a:prstGeom prst="rect">
              <a:avLst/>
            </a:prstGeom>
          </p:spPr>
        </p:pic>
        <p:sp>
          <p:nvSpPr>
            <p:cNvPr id="9" name="Freeform 146">
              <a:extLst>
                <a:ext uri="{FF2B5EF4-FFF2-40B4-BE49-F238E27FC236}">
                  <a16:creationId xmlns:a16="http://schemas.microsoft.com/office/drawing/2014/main" id="{FEA9D32B-C6E4-174A-A382-8F93D0C5C12A}"/>
                </a:ext>
              </a:extLst>
            </p:cNvPr>
            <p:cNvSpPr>
              <a:spLocks noChangeAspect="1"/>
            </p:cNvSpPr>
            <p:nvPr/>
          </p:nvSpPr>
          <p:spPr bwMode="auto">
            <a:xfrm>
              <a:off x="6341125" y="3446940"/>
              <a:ext cx="1155077" cy="73152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ysClr val="window" lastClr="FFFFFF"/>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IN" sz="2000" b="1" ker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8877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AB57B89-BC95-4A1F-9343-81438B86EC0D}"/>
              </a:ext>
            </a:extLst>
          </p:cNvPr>
          <p:cNvSpPr/>
          <p:nvPr/>
        </p:nvSpPr>
        <p:spPr bwMode="auto">
          <a:xfrm>
            <a:off x="600855" y="1697007"/>
            <a:ext cx="3540831" cy="323467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73041" tIns="559562" rIns="373041" bIns="373041" numCol="1" spcCol="0" rtlCol="0" fromWordArt="0" anchor="t" anchorCtr="0" forceAA="0" compatLnSpc="1">
            <a:prstTxWarp prst="textNoShape">
              <a:avLst/>
            </a:prstTxWarp>
            <a:noAutofit/>
          </a:bodyPr>
          <a:lstStyle/>
          <a:p>
            <a:pPr algn="ctr" defTabSz="951028" fontAlgn="base">
              <a:spcBef>
                <a:spcPct val="0"/>
              </a:spcBef>
              <a:spcAft>
                <a:spcPts val="1224"/>
              </a:spcAft>
              <a:defRPr/>
            </a:pPr>
            <a:r>
              <a:rPr lang="en-US" sz="2448" dirty="0" err="1">
                <a:solidFill>
                  <a:srgbClr val="FFFFFF"/>
                </a:solidFill>
                <a:latin typeface="Segoe UI Semibold"/>
                <a:ea typeface="Segoe UI" pitchFamily="34" charset="0"/>
                <a:cs typeface="Segoe UI" pitchFamily="34" charset="0"/>
              </a:rPr>
              <a:t>オープンソース</a:t>
            </a:r>
            <a:endParaRPr lang="en-US" sz="2448" dirty="0">
              <a:solidFill>
                <a:srgbClr val="FFFFFF"/>
              </a:solidFill>
              <a:latin typeface="Segoe UI Semibold"/>
              <a:ea typeface="Segoe UI" pitchFamily="34" charset="0"/>
              <a:cs typeface="Segoe UI" pitchFamily="34" charset="0"/>
            </a:endParaRPr>
          </a:p>
          <a:p>
            <a:pPr algn="ctr" defTabSz="951028" fontAlgn="base">
              <a:spcBef>
                <a:spcPct val="0"/>
              </a:spcBef>
              <a:spcAft>
                <a:spcPct val="0"/>
              </a:spcAft>
              <a:defRPr/>
            </a:pPr>
            <a:r>
              <a:rPr lang="en-US" sz="1836" dirty="0">
                <a:solidFill>
                  <a:srgbClr val="FFFFFF"/>
                </a:solidFill>
                <a:latin typeface="Segoe UI"/>
                <a:ea typeface="Segoe UI" pitchFamily="34" charset="0"/>
                <a:cs typeface="Segoe UI" pitchFamily="34" charset="0"/>
              </a:rPr>
              <a:t>Large developer community</a:t>
            </a:r>
          </a:p>
        </p:txBody>
      </p:sp>
      <p:sp>
        <p:nvSpPr>
          <p:cNvPr id="44" name="Rectangle 43">
            <a:extLst>
              <a:ext uri="{FF2B5EF4-FFF2-40B4-BE49-F238E27FC236}">
                <a16:creationId xmlns:a16="http://schemas.microsoft.com/office/drawing/2014/main" id="{5693073C-3B1C-8B4A-8F1D-DF87CC7678E2}"/>
              </a:ext>
            </a:extLst>
          </p:cNvPr>
          <p:cNvSpPr/>
          <p:nvPr/>
        </p:nvSpPr>
        <p:spPr bwMode="auto">
          <a:xfrm>
            <a:off x="8266572" y="1697007"/>
            <a:ext cx="3540831" cy="323467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73041" tIns="559562" rIns="373041" bIns="373041" numCol="1" spcCol="0" rtlCol="0" fromWordArt="0" anchor="t" anchorCtr="0" forceAA="0" compatLnSpc="1">
            <a:prstTxWarp prst="textNoShape">
              <a:avLst/>
            </a:prstTxWarp>
            <a:noAutofit/>
          </a:bodyPr>
          <a:lstStyle/>
          <a:p>
            <a:pPr algn="ctr" defTabSz="951028" fontAlgn="base">
              <a:spcBef>
                <a:spcPct val="0"/>
              </a:spcBef>
              <a:spcAft>
                <a:spcPts val="1224"/>
              </a:spcAft>
              <a:defRPr/>
            </a:pPr>
            <a:r>
              <a:rPr lang="en-US" sz="2448" dirty="0" err="1">
                <a:solidFill>
                  <a:srgbClr val="FFFFFF"/>
                </a:solidFill>
                <a:latin typeface="Segoe UI Semibold"/>
                <a:ea typeface="Segoe UI" pitchFamily="34" charset="0"/>
                <a:cs typeface="Segoe UI" pitchFamily="34" charset="0"/>
              </a:rPr>
              <a:t>リッチ</a:t>
            </a:r>
            <a:r>
              <a:rPr lang="en-US" sz="2400" dirty="0" err="1">
                <a:solidFill>
                  <a:srgbClr val="FFFFFF"/>
                </a:solidFill>
                <a:latin typeface="Segoe UI Semibold"/>
                <a:ea typeface="Segoe UI" pitchFamily="34" charset="0"/>
                <a:cs typeface="Segoe UI" pitchFamily="34" charset="0"/>
              </a:rPr>
              <a:t>な</a:t>
            </a:r>
            <a:r>
              <a:rPr lang="en-US" sz="2448" dirty="0" err="1">
                <a:solidFill>
                  <a:srgbClr val="FFFFFF"/>
                </a:solidFill>
                <a:latin typeface="Segoe UI Semibold"/>
                <a:ea typeface="Segoe UI" pitchFamily="34" charset="0"/>
                <a:cs typeface="Segoe UI" pitchFamily="34" charset="0"/>
              </a:rPr>
              <a:t>機能セット</a:t>
            </a:r>
            <a:endParaRPr lang="en-US" sz="2448" dirty="0">
              <a:solidFill>
                <a:srgbClr val="FFFFFF"/>
              </a:solidFill>
              <a:latin typeface="Segoe UI Semibold"/>
              <a:ea typeface="Segoe UI" pitchFamily="34" charset="0"/>
              <a:cs typeface="Segoe UI" pitchFamily="34" charset="0"/>
            </a:endParaRPr>
          </a:p>
          <a:p>
            <a:pPr algn="ctr" defTabSz="951028" fontAlgn="base">
              <a:spcBef>
                <a:spcPct val="0"/>
              </a:spcBef>
              <a:spcAft>
                <a:spcPct val="0"/>
              </a:spcAft>
              <a:defRPr/>
            </a:pPr>
            <a:r>
              <a:rPr lang="en-US" sz="1836" dirty="0">
                <a:solidFill>
                  <a:srgbClr val="FFFFFF"/>
                </a:solidFill>
                <a:latin typeface="Segoe UI"/>
                <a:ea typeface="Segoe UI" pitchFamily="34" charset="0"/>
                <a:cs typeface="Segoe UI" pitchFamily="34" charset="0"/>
              </a:rPr>
              <a:t>Solves a multitude of </a:t>
            </a:r>
            <a:br>
              <a:rPr lang="en-US" sz="1836" dirty="0">
                <a:solidFill>
                  <a:srgbClr val="FFFFFF"/>
                </a:solidFill>
                <a:latin typeface="Segoe UI"/>
                <a:ea typeface="Segoe UI" pitchFamily="34" charset="0"/>
                <a:cs typeface="Segoe UI" pitchFamily="34" charset="0"/>
              </a:rPr>
            </a:br>
            <a:r>
              <a:rPr lang="en-US" sz="1836" dirty="0">
                <a:solidFill>
                  <a:srgbClr val="FFFFFF"/>
                </a:solidFill>
                <a:latin typeface="Segoe UI"/>
                <a:ea typeface="Segoe UI" pitchFamily="34" charset="0"/>
                <a:cs typeface="Segoe UI" pitchFamily="34" charset="0"/>
              </a:rPr>
              <a:t>use cases</a:t>
            </a:r>
          </a:p>
        </p:txBody>
      </p:sp>
      <p:sp>
        <p:nvSpPr>
          <p:cNvPr id="45" name="Rectangle 44">
            <a:extLst>
              <a:ext uri="{FF2B5EF4-FFF2-40B4-BE49-F238E27FC236}">
                <a16:creationId xmlns:a16="http://schemas.microsoft.com/office/drawing/2014/main" id="{F1965EAC-1263-4242-9D3A-C9974D0653DF}"/>
              </a:ext>
            </a:extLst>
          </p:cNvPr>
          <p:cNvSpPr/>
          <p:nvPr/>
        </p:nvSpPr>
        <p:spPr bwMode="auto">
          <a:xfrm>
            <a:off x="4433713" y="1697007"/>
            <a:ext cx="3540831" cy="323467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373041" tIns="373041" rIns="373041" bIns="373041" numCol="1" spcCol="0" rtlCol="0" fromWordArt="0" anchor="t" anchorCtr="0" forceAA="0" compatLnSpc="1">
            <a:prstTxWarp prst="textNoShape">
              <a:avLst/>
            </a:prstTxWarp>
            <a:noAutofit/>
          </a:bodyPr>
          <a:lstStyle/>
          <a:p>
            <a:pPr algn="ctr" defTabSz="951028" fontAlgn="base">
              <a:spcBef>
                <a:spcPct val="0"/>
              </a:spcBef>
              <a:spcAft>
                <a:spcPts val="1224"/>
              </a:spcAft>
              <a:defRPr/>
            </a:pPr>
            <a:r>
              <a:rPr lang="en-US" sz="2448" dirty="0" err="1">
                <a:solidFill>
                  <a:srgbClr val="FFFFFF"/>
                </a:solidFill>
                <a:latin typeface="Segoe UI Semibold"/>
                <a:ea typeface="Segoe UI" pitchFamily="34" charset="0"/>
                <a:cs typeface="Segoe UI" pitchFamily="34" charset="0"/>
              </a:rPr>
              <a:t>実証済みのレジリエンスと安定性</a:t>
            </a:r>
            <a:endParaRPr lang="en-US" sz="2448" dirty="0">
              <a:solidFill>
                <a:srgbClr val="FFFFFF"/>
              </a:solidFill>
              <a:latin typeface="Segoe UI Semibold"/>
              <a:ea typeface="Segoe UI" pitchFamily="34" charset="0"/>
              <a:cs typeface="Segoe UI" pitchFamily="34" charset="0"/>
            </a:endParaRPr>
          </a:p>
          <a:p>
            <a:pPr algn="ctr" defTabSz="951028" fontAlgn="base">
              <a:spcBef>
                <a:spcPct val="0"/>
              </a:spcBef>
              <a:spcAft>
                <a:spcPct val="0"/>
              </a:spcAft>
              <a:defRPr/>
            </a:pPr>
            <a:r>
              <a:rPr lang="en-US" sz="1836" dirty="0">
                <a:solidFill>
                  <a:srgbClr val="FFFFFF"/>
                </a:solidFill>
                <a:latin typeface="Segoe UI"/>
                <a:ea typeface="Segoe UI" pitchFamily="34" charset="0"/>
                <a:cs typeface="Segoe UI" pitchFamily="34" charset="0"/>
              </a:rPr>
              <a:t>Thousands of mission critical workloads</a:t>
            </a:r>
          </a:p>
        </p:txBody>
      </p:sp>
      <p:sp>
        <p:nvSpPr>
          <p:cNvPr id="15" name="Freeform: Shape 14">
            <a:extLst>
              <a:ext uri="{FF2B5EF4-FFF2-40B4-BE49-F238E27FC236}">
                <a16:creationId xmlns:a16="http://schemas.microsoft.com/office/drawing/2014/main" id="{5F3B9DDE-D406-4CAF-BD1B-99CB884CE2FA}"/>
              </a:ext>
            </a:extLst>
          </p:cNvPr>
          <p:cNvSpPr>
            <a:spLocks/>
          </p:cNvSpPr>
          <p:nvPr/>
        </p:nvSpPr>
        <p:spPr bwMode="auto">
          <a:xfrm>
            <a:off x="1959129" y="3710833"/>
            <a:ext cx="824284" cy="748869"/>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bg1"/>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prstClr val="black"/>
              </a:solidFill>
              <a:latin typeface="Segoe UI"/>
            </a:endParaRPr>
          </a:p>
        </p:txBody>
      </p:sp>
      <p:grpSp>
        <p:nvGrpSpPr>
          <p:cNvPr id="10" name="Group 9">
            <a:extLst>
              <a:ext uri="{FF2B5EF4-FFF2-40B4-BE49-F238E27FC236}">
                <a16:creationId xmlns:a16="http://schemas.microsoft.com/office/drawing/2014/main" id="{D66ED4B0-12DA-7A49-9146-1614F2922009}"/>
              </a:ext>
            </a:extLst>
          </p:cNvPr>
          <p:cNvGrpSpPr/>
          <p:nvPr/>
        </p:nvGrpSpPr>
        <p:grpSpPr>
          <a:xfrm>
            <a:off x="5638212" y="3707644"/>
            <a:ext cx="1160050" cy="906259"/>
            <a:chOff x="5519711" y="3634267"/>
            <a:chExt cx="790916" cy="617883"/>
          </a:xfrm>
        </p:grpSpPr>
        <p:grpSp>
          <p:nvGrpSpPr>
            <p:cNvPr id="18" name="Group 17">
              <a:extLst>
                <a:ext uri="{FF2B5EF4-FFF2-40B4-BE49-F238E27FC236}">
                  <a16:creationId xmlns:a16="http://schemas.microsoft.com/office/drawing/2014/main" id="{619F3050-25AA-4E04-8EB6-A346F0256337}"/>
                </a:ext>
              </a:extLst>
            </p:cNvPr>
            <p:cNvGrpSpPr/>
            <p:nvPr/>
          </p:nvGrpSpPr>
          <p:grpSpPr>
            <a:xfrm>
              <a:off x="5519711" y="3634267"/>
              <a:ext cx="790916" cy="617883"/>
              <a:chOff x="3875464" y="1954088"/>
              <a:chExt cx="3802061" cy="2970264"/>
            </a:xfrm>
            <a:solidFill>
              <a:schemeClr val="bg1"/>
            </a:solidFill>
          </p:grpSpPr>
          <p:grpSp>
            <p:nvGrpSpPr>
              <p:cNvPr id="19" name="Group 18">
                <a:extLst>
                  <a:ext uri="{FF2B5EF4-FFF2-40B4-BE49-F238E27FC236}">
                    <a16:creationId xmlns:a16="http://schemas.microsoft.com/office/drawing/2014/main" id="{1FDCA4DE-4603-460E-8571-4217FF8B7F90}"/>
                  </a:ext>
                </a:extLst>
              </p:cNvPr>
              <p:cNvGrpSpPr/>
              <p:nvPr/>
            </p:nvGrpSpPr>
            <p:grpSpPr>
              <a:xfrm>
                <a:off x="6067257" y="1954088"/>
                <a:ext cx="1610268" cy="2818950"/>
                <a:chOff x="5746871" y="1693184"/>
                <a:chExt cx="1908339" cy="3340758"/>
              </a:xfrm>
              <a:grpFill/>
            </p:grpSpPr>
            <p:sp>
              <p:nvSpPr>
                <p:cNvPr id="27" name="Freeform: Shape 26">
                  <a:extLst>
                    <a:ext uri="{FF2B5EF4-FFF2-40B4-BE49-F238E27FC236}">
                      <a16:creationId xmlns:a16="http://schemas.microsoft.com/office/drawing/2014/main" id="{DECE1DF8-CBD1-49E6-B594-A2596FB72225}"/>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grp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8" name="Freeform: Shape 27">
                  <a:extLst>
                    <a:ext uri="{FF2B5EF4-FFF2-40B4-BE49-F238E27FC236}">
                      <a16:creationId xmlns:a16="http://schemas.microsoft.com/office/drawing/2014/main" id="{42678E6B-C7C1-4F3E-AD13-EA4B60FB05FE}"/>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grp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9" name="Freeform: Shape 28">
                  <a:extLst>
                    <a:ext uri="{FF2B5EF4-FFF2-40B4-BE49-F238E27FC236}">
                      <a16:creationId xmlns:a16="http://schemas.microsoft.com/office/drawing/2014/main" id="{1F8E9482-D8BB-4234-9748-BFAB77073388}"/>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grp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0" name="Freeform: Shape 29">
                  <a:extLst>
                    <a:ext uri="{FF2B5EF4-FFF2-40B4-BE49-F238E27FC236}">
                      <a16:creationId xmlns:a16="http://schemas.microsoft.com/office/drawing/2014/main" id="{C7990FCB-65AB-43FF-BFD5-59946E5F9577}"/>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grp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1" name="Freeform: Shape 30">
                  <a:extLst>
                    <a:ext uri="{FF2B5EF4-FFF2-40B4-BE49-F238E27FC236}">
                      <a16:creationId xmlns:a16="http://schemas.microsoft.com/office/drawing/2014/main" id="{6F5D1F4F-102F-4541-B2AA-ABDA6D349356}"/>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grpFill/>
                <a:ln w="41870" cap="flat">
                  <a:noFill/>
                  <a:prstDash val="solid"/>
                  <a:miter/>
                </a:ln>
              </p:spPr>
              <p:txBody>
                <a:bodyPr rtlCol="0" anchor="ctr"/>
                <a:lstStyle/>
                <a:p>
                  <a:pPr defTabSz="932597">
                    <a:defRPr/>
                  </a:pPr>
                  <a:endParaRPr lang="en-US" sz="1836">
                    <a:solidFill>
                      <a:prstClr val="black"/>
                    </a:solidFill>
                    <a:latin typeface="Segoe UI"/>
                  </a:endParaRPr>
                </a:p>
              </p:txBody>
            </p:sp>
          </p:grpSp>
          <p:grpSp>
            <p:nvGrpSpPr>
              <p:cNvPr id="20" name="Group 19">
                <a:extLst>
                  <a:ext uri="{FF2B5EF4-FFF2-40B4-BE49-F238E27FC236}">
                    <a16:creationId xmlns:a16="http://schemas.microsoft.com/office/drawing/2014/main" id="{8484BB69-1B72-43C4-8F09-32544DE4F72E}"/>
                  </a:ext>
                </a:extLst>
              </p:cNvPr>
              <p:cNvGrpSpPr/>
              <p:nvPr/>
            </p:nvGrpSpPr>
            <p:grpSpPr>
              <a:xfrm>
                <a:off x="3875464" y="1954088"/>
                <a:ext cx="1618260" cy="2818952"/>
                <a:chOff x="3971123" y="1693184"/>
                <a:chExt cx="1917811" cy="3340759"/>
              </a:xfrm>
              <a:grpFill/>
            </p:grpSpPr>
            <p:sp>
              <p:nvSpPr>
                <p:cNvPr id="22" name="Freeform: Shape 21">
                  <a:extLst>
                    <a:ext uri="{FF2B5EF4-FFF2-40B4-BE49-F238E27FC236}">
                      <a16:creationId xmlns:a16="http://schemas.microsoft.com/office/drawing/2014/main" id="{6791C496-204A-4F7A-AB98-274EF4192005}"/>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grp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3" name="Freeform: Shape 22">
                  <a:extLst>
                    <a:ext uri="{FF2B5EF4-FFF2-40B4-BE49-F238E27FC236}">
                      <a16:creationId xmlns:a16="http://schemas.microsoft.com/office/drawing/2014/main" id="{FAFE99CF-02BB-4DBE-B192-706E2AB9B083}"/>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grp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4" name="Freeform: Shape 23">
                  <a:extLst>
                    <a:ext uri="{FF2B5EF4-FFF2-40B4-BE49-F238E27FC236}">
                      <a16:creationId xmlns:a16="http://schemas.microsoft.com/office/drawing/2014/main" id="{49AB0EA8-A304-464B-9CCB-36A45A976B2D}"/>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grp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5" name="Freeform: Shape 24">
                  <a:extLst>
                    <a:ext uri="{FF2B5EF4-FFF2-40B4-BE49-F238E27FC236}">
                      <a16:creationId xmlns:a16="http://schemas.microsoft.com/office/drawing/2014/main" id="{683C3A4A-A67A-4534-86C5-B2A5C11C06E7}"/>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grp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6" name="Freeform: Shape 25">
                  <a:extLst>
                    <a:ext uri="{FF2B5EF4-FFF2-40B4-BE49-F238E27FC236}">
                      <a16:creationId xmlns:a16="http://schemas.microsoft.com/office/drawing/2014/main" id="{A3161190-A2B9-4B3F-BC6C-7B8540156F08}"/>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grpFill/>
                <a:ln w="41870" cap="flat">
                  <a:noFill/>
                  <a:prstDash val="solid"/>
                  <a:miter/>
                </a:ln>
              </p:spPr>
              <p:txBody>
                <a:bodyPr rtlCol="0" anchor="ctr"/>
                <a:lstStyle/>
                <a:p>
                  <a:pPr defTabSz="932597">
                    <a:defRPr/>
                  </a:pPr>
                  <a:endParaRPr lang="en-US" sz="1836">
                    <a:solidFill>
                      <a:prstClr val="black"/>
                    </a:solidFill>
                    <a:latin typeface="Segoe UI"/>
                  </a:endParaRPr>
                </a:p>
              </p:txBody>
            </p:sp>
          </p:grpSp>
          <p:sp>
            <p:nvSpPr>
              <p:cNvPr id="21" name="Oval 20">
                <a:extLst>
                  <a:ext uri="{FF2B5EF4-FFF2-40B4-BE49-F238E27FC236}">
                    <a16:creationId xmlns:a16="http://schemas.microsoft.com/office/drawing/2014/main" id="{558E866D-D16F-4324-9485-0E72B5E338BC}"/>
                  </a:ext>
                </a:extLst>
              </p:cNvPr>
              <p:cNvSpPr/>
              <p:nvPr/>
            </p:nvSpPr>
            <p:spPr bwMode="auto">
              <a:xfrm>
                <a:off x="5564425" y="4492222"/>
                <a:ext cx="432130" cy="432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Freeform 182">
              <a:extLst>
                <a:ext uri="{FF2B5EF4-FFF2-40B4-BE49-F238E27FC236}">
                  <a16:creationId xmlns:a16="http://schemas.microsoft.com/office/drawing/2014/main" id="{44F70A00-9E88-448D-82DF-825E20D7D508}"/>
                </a:ext>
              </a:extLst>
            </p:cNvPr>
            <p:cNvSpPr/>
            <p:nvPr/>
          </p:nvSpPr>
          <p:spPr bwMode="auto">
            <a:xfrm>
              <a:off x="5806495" y="3814078"/>
              <a:ext cx="217349" cy="27876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Title 8">
            <a:extLst>
              <a:ext uri="{FF2B5EF4-FFF2-40B4-BE49-F238E27FC236}">
                <a16:creationId xmlns:a16="http://schemas.microsoft.com/office/drawing/2014/main" id="{68B076E7-52BC-4CCA-8AD1-999D039B0343}"/>
              </a:ext>
            </a:extLst>
          </p:cNvPr>
          <p:cNvSpPr>
            <a:spLocks noGrp="1"/>
          </p:cNvSpPr>
          <p:nvPr>
            <p:ph type="title"/>
          </p:nvPr>
        </p:nvSpPr>
        <p:spPr>
          <a:xfrm>
            <a:off x="600855" y="466302"/>
            <a:ext cx="11237870" cy="565091"/>
          </a:xfrm>
        </p:spPr>
        <p:txBody>
          <a:bodyPr/>
          <a:lstStyle/>
          <a:p>
            <a:r>
              <a:rPr lang="en-US" spc="0" dirty="0">
                <a:ln>
                  <a:noFill/>
                </a:ln>
                <a:ea typeface="+mj-lt"/>
                <a:cs typeface="+mj-lt"/>
              </a:rPr>
              <a:t>PostgreSQL </a:t>
            </a:r>
            <a:r>
              <a:rPr lang="en-US" spc="0" dirty="0" err="1">
                <a:ln>
                  <a:noFill/>
                </a:ln>
                <a:ea typeface="+mj-lt"/>
                <a:cs typeface="+mj-lt"/>
              </a:rPr>
              <a:t>は多くのDXにおけるコアとなっています</a:t>
            </a:r>
            <a:endParaRPr lang="en-US" spc="0" dirty="0">
              <a:ln>
                <a:noFill/>
              </a:ln>
              <a:ea typeface="+mj-lt"/>
              <a:cs typeface="+mj-lt"/>
            </a:endParaRPr>
          </a:p>
        </p:txBody>
      </p:sp>
      <p:sp>
        <p:nvSpPr>
          <p:cNvPr id="54" name="TextBox 53">
            <a:extLst>
              <a:ext uri="{FF2B5EF4-FFF2-40B4-BE49-F238E27FC236}">
                <a16:creationId xmlns:a16="http://schemas.microsoft.com/office/drawing/2014/main" id="{14C934B3-1813-4568-B665-EF45C3992B0A}"/>
              </a:ext>
            </a:extLst>
          </p:cNvPr>
          <p:cNvSpPr txBox="1"/>
          <p:nvPr/>
        </p:nvSpPr>
        <p:spPr>
          <a:xfrm>
            <a:off x="4414228" y="5129209"/>
            <a:ext cx="3560317" cy="1021364"/>
          </a:xfrm>
          <a:prstGeom prst="rect">
            <a:avLst/>
          </a:prstGeom>
          <a:noFill/>
        </p:spPr>
        <p:txBody>
          <a:bodyPr wrap="square" lIns="186521" tIns="0" rIns="186521" bIns="0" rtlCol="0" anchor="t">
            <a:spAutoFit/>
          </a:bodyPr>
          <a:lstStyle/>
          <a:p>
            <a:pPr marL="291436" indent="-291436" defTabSz="932563">
              <a:spcAft>
                <a:spcPts val="612"/>
              </a:spcAft>
              <a:buFont typeface="Arial"/>
              <a:buChar char="•"/>
              <a:defRPr/>
            </a:pPr>
            <a:r>
              <a:rPr lang="en-US" sz="1836">
                <a:gradFill>
                  <a:gsLst>
                    <a:gs pos="2917">
                      <a:prstClr val="black"/>
                    </a:gs>
                    <a:gs pos="30000">
                      <a:prstClr val="black"/>
                    </a:gs>
                  </a:gsLst>
                  <a:lin ang="5400000" scaled="0"/>
                </a:gradFill>
                <a:latin typeface="Segoe UI"/>
              </a:rPr>
              <a:t>Battle tested</a:t>
            </a:r>
          </a:p>
          <a:p>
            <a:pPr marL="291436" indent="-291436" defTabSz="932563">
              <a:spcAft>
                <a:spcPts val="612"/>
              </a:spcAft>
              <a:buFont typeface="Arial"/>
              <a:buChar char="•"/>
              <a:defRPr/>
            </a:pPr>
            <a:r>
              <a:rPr lang="en-US" sz="1836">
                <a:solidFill>
                  <a:srgbClr val="000000"/>
                </a:solidFill>
                <a:latin typeface="Segoe UI"/>
                <a:cs typeface="Segoe UI"/>
              </a:rPr>
              <a:t>Enterprise-ready</a:t>
            </a:r>
          </a:p>
          <a:p>
            <a:pPr marL="291436" indent="-291436" defTabSz="932563">
              <a:spcAft>
                <a:spcPts val="612"/>
              </a:spcAft>
              <a:buFont typeface="Arial"/>
              <a:buChar char="•"/>
              <a:defRPr/>
            </a:pPr>
            <a:r>
              <a:rPr lang="en-US" sz="1836">
                <a:solidFill>
                  <a:srgbClr val="000000"/>
                </a:solidFill>
                <a:latin typeface="Segoe UI"/>
                <a:cs typeface="Segoe UI"/>
              </a:rPr>
              <a:t>Zero data loss</a:t>
            </a:r>
          </a:p>
        </p:txBody>
      </p:sp>
      <p:sp>
        <p:nvSpPr>
          <p:cNvPr id="55" name="TextBox 54">
            <a:extLst>
              <a:ext uri="{FF2B5EF4-FFF2-40B4-BE49-F238E27FC236}">
                <a16:creationId xmlns:a16="http://schemas.microsoft.com/office/drawing/2014/main" id="{FA01699A-EE26-45A9-B7D5-62ECEA89CD98}"/>
              </a:ext>
            </a:extLst>
          </p:cNvPr>
          <p:cNvSpPr txBox="1"/>
          <p:nvPr/>
        </p:nvSpPr>
        <p:spPr>
          <a:xfrm>
            <a:off x="8266573" y="5129209"/>
            <a:ext cx="3540831" cy="1231025"/>
          </a:xfrm>
          <a:prstGeom prst="rect">
            <a:avLst/>
          </a:prstGeom>
          <a:noFill/>
        </p:spPr>
        <p:txBody>
          <a:bodyPr wrap="square" lIns="186521" tIns="0" rIns="186521" bIns="0" rtlCol="0" anchor="t">
            <a:spAutoFit/>
          </a:bodyPr>
          <a:lstStyle/>
          <a:p>
            <a:pPr marL="291436" indent="-291436" defTabSz="932563">
              <a:spcAft>
                <a:spcPts val="612"/>
              </a:spcAft>
              <a:buFont typeface="Arial"/>
              <a:buChar char="•"/>
              <a:defRPr/>
            </a:pPr>
            <a:r>
              <a:rPr lang="en-US" sz="1836" dirty="0">
                <a:gradFill>
                  <a:gsLst>
                    <a:gs pos="2917">
                      <a:prstClr val="black"/>
                    </a:gs>
                    <a:gs pos="30000">
                      <a:prstClr val="black"/>
                    </a:gs>
                  </a:gsLst>
                  <a:lin ang="5400000" scaled="0"/>
                </a:gradFill>
                <a:latin typeface="Segoe UI"/>
              </a:rPr>
              <a:t>Rich indexing &amp; data types, including geospatial</a:t>
            </a:r>
          </a:p>
          <a:p>
            <a:pPr marL="291436" indent="-291436" defTabSz="932563">
              <a:spcAft>
                <a:spcPts val="612"/>
              </a:spcAft>
              <a:buFont typeface="Arial"/>
              <a:buChar char="•"/>
              <a:defRPr/>
            </a:pPr>
            <a:r>
              <a:rPr lang="en-US" sz="1836" dirty="0">
                <a:gradFill>
                  <a:gsLst>
                    <a:gs pos="2917">
                      <a:prstClr val="black"/>
                    </a:gs>
                    <a:gs pos="30000">
                      <a:prstClr val="black"/>
                    </a:gs>
                  </a:gsLst>
                  <a:lin ang="5400000" scaled="0"/>
                </a:gradFill>
                <a:latin typeface="Segoe UI"/>
              </a:rPr>
              <a:t>Flexible data: Relational &amp; JSON</a:t>
            </a:r>
          </a:p>
        </p:txBody>
      </p:sp>
      <p:sp>
        <p:nvSpPr>
          <p:cNvPr id="56" name="TextBox 55">
            <a:extLst>
              <a:ext uri="{FF2B5EF4-FFF2-40B4-BE49-F238E27FC236}">
                <a16:creationId xmlns:a16="http://schemas.microsoft.com/office/drawing/2014/main" id="{192F6C03-0C9D-4892-8108-676D6943B1A8}"/>
              </a:ext>
            </a:extLst>
          </p:cNvPr>
          <p:cNvSpPr txBox="1"/>
          <p:nvPr/>
        </p:nvSpPr>
        <p:spPr>
          <a:xfrm>
            <a:off x="600856" y="5129209"/>
            <a:ext cx="3540831" cy="942888"/>
          </a:xfrm>
          <a:prstGeom prst="rect">
            <a:avLst/>
          </a:prstGeom>
          <a:noFill/>
        </p:spPr>
        <p:txBody>
          <a:bodyPr wrap="square" lIns="186521" tIns="0" rIns="186521" bIns="0" rtlCol="0" anchor="t">
            <a:spAutoFit/>
          </a:bodyPr>
          <a:lstStyle/>
          <a:p>
            <a:pPr marL="291436" indent="-291436" defTabSz="932563">
              <a:spcAft>
                <a:spcPts val="612"/>
              </a:spcAft>
              <a:buFont typeface="Arial"/>
              <a:buChar char="•"/>
              <a:defRPr/>
            </a:pPr>
            <a:r>
              <a:rPr lang="en-US" sz="1836" dirty="0">
                <a:solidFill>
                  <a:srgbClr val="000000"/>
                </a:solidFill>
                <a:latin typeface="Segoe UI"/>
                <a:cs typeface="Segoe UI"/>
              </a:rPr>
              <a:t>Low TCO; run anywhere </a:t>
            </a:r>
            <a:endParaRPr lang="en-US" sz="1836" dirty="0">
              <a:gradFill>
                <a:gsLst>
                  <a:gs pos="2917">
                    <a:prstClr val="black"/>
                  </a:gs>
                  <a:gs pos="30000">
                    <a:prstClr val="black"/>
                  </a:gs>
                </a:gsLst>
                <a:lin ang="5400000" scaled="0"/>
              </a:gradFill>
              <a:latin typeface="Segoe UI"/>
              <a:cs typeface="Segoe UI"/>
            </a:endParaRPr>
          </a:p>
          <a:p>
            <a:pPr marL="291436" indent="-291436" defTabSz="932563">
              <a:spcAft>
                <a:spcPts val="612"/>
              </a:spcAft>
              <a:buFont typeface="Arial"/>
              <a:buChar char="•"/>
              <a:defRPr/>
            </a:pPr>
            <a:r>
              <a:rPr lang="en-US" sz="1836" dirty="0">
                <a:solidFill>
                  <a:srgbClr val="000000"/>
                </a:solidFill>
                <a:latin typeface="Segoe UI"/>
                <a:ea typeface="+mn-lt"/>
                <a:cs typeface="Segoe UI"/>
              </a:rPr>
              <a:t>Extensible. Innovate faster with broad ecosystem</a:t>
            </a:r>
          </a:p>
        </p:txBody>
      </p:sp>
      <p:grpSp>
        <p:nvGrpSpPr>
          <p:cNvPr id="51" name="Group 50">
            <a:extLst>
              <a:ext uri="{FF2B5EF4-FFF2-40B4-BE49-F238E27FC236}">
                <a16:creationId xmlns:a16="http://schemas.microsoft.com/office/drawing/2014/main" id="{91938BE7-357C-F746-90BF-A3BBB56A871B}"/>
              </a:ext>
            </a:extLst>
          </p:cNvPr>
          <p:cNvGrpSpPr>
            <a:grpSpLocks noChangeAspect="1"/>
          </p:cNvGrpSpPr>
          <p:nvPr/>
        </p:nvGrpSpPr>
        <p:grpSpPr>
          <a:xfrm>
            <a:off x="9599674" y="3654789"/>
            <a:ext cx="898838" cy="931203"/>
            <a:chOff x="2235201" y="1839913"/>
            <a:chExt cx="3659187" cy="3790951"/>
          </a:xfrm>
          <a:solidFill>
            <a:schemeClr val="bg1"/>
          </a:solidFill>
        </p:grpSpPr>
        <p:sp>
          <p:nvSpPr>
            <p:cNvPr id="67" name="Freeform 25">
              <a:extLst>
                <a:ext uri="{FF2B5EF4-FFF2-40B4-BE49-F238E27FC236}">
                  <a16:creationId xmlns:a16="http://schemas.microsoft.com/office/drawing/2014/main" id="{4F46D818-77A8-D543-8CAE-875AD9D7B0A8}"/>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68" name="Freeform 26">
              <a:extLst>
                <a:ext uri="{FF2B5EF4-FFF2-40B4-BE49-F238E27FC236}">
                  <a16:creationId xmlns:a16="http://schemas.microsoft.com/office/drawing/2014/main" id="{480C9FD2-603C-FF43-9E5A-D98293919557}"/>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69" name="Freeform 27">
              <a:extLst>
                <a:ext uri="{FF2B5EF4-FFF2-40B4-BE49-F238E27FC236}">
                  <a16:creationId xmlns:a16="http://schemas.microsoft.com/office/drawing/2014/main" id="{3640D8D2-8493-EF4C-8103-B846004F2484}"/>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70" name="Freeform 28">
              <a:extLst>
                <a:ext uri="{FF2B5EF4-FFF2-40B4-BE49-F238E27FC236}">
                  <a16:creationId xmlns:a16="http://schemas.microsoft.com/office/drawing/2014/main" id="{A42FA616-4039-3241-8FE5-C3D5BC2FCE52}"/>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71" name="Freeform 29">
              <a:extLst>
                <a:ext uri="{FF2B5EF4-FFF2-40B4-BE49-F238E27FC236}">
                  <a16:creationId xmlns:a16="http://schemas.microsoft.com/office/drawing/2014/main" id="{F1F819EE-A14C-0A4D-8E26-17215231E4DC}"/>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72" name="Freeform 30">
              <a:extLst>
                <a:ext uri="{FF2B5EF4-FFF2-40B4-BE49-F238E27FC236}">
                  <a16:creationId xmlns:a16="http://schemas.microsoft.com/office/drawing/2014/main" id="{7F22862F-3F5D-764E-86D8-CE37D775DCA9}"/>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73" name="Freeform 31">
              <a:extLst>
                <a:ext uri="{FF2B5EF4-FFF2-40B4-BE49-F238E27FC236}">
                  <a16:creationId xmlns:a16="http://schemas.microsoft.com/office/drawing/2014/main" id="{6B9FC1DD-D638-D342-9A51-85B6E6DDD14E}"/>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spTree>
    <p:extLst>
      <p:ext uri="{BB962C8B-B14F-4D97-AF65-F5344CB8AC3E}">
        <p14:creationId xmlns:p14="http://schemas.microsoft.com/office/powerpoint/2010/main" val="23527372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58D3AB-B708-4973-A9BB-2BD39C241892}"/>
              </a:ext>
            </a:extLst>
          </p:cNvPr>
          <p:cNvSpPr/>
          <p:nvPr/>
        </p:nvSpPr>
        <p:spPr bwMode="auto">
          <a:xfrm>
            <a:off x="882" y="0"/>
            <a:ext cx="12434711" cy="12889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3672">
                <a:solidFill>
                  <a:prstClr val="white"/>
                </a:solidFill>
                <a:latin typeface="+mj-lt"/>
              </a:rPr>
              <a:t>PostgreSQL is more popular than ever</a:t>
            </a:r>
          </a:p>
        </p:txBody>
      </p:sp>
      <p:sp>
        <p:nvSpPr>
          <p:cNvPr id="7" name="TextBox 6">
            <a:extLst>
              <a:ext uri="{FF2B5EF4-FFF2-40B4-BE49-F238E27FC236}">
                <a16:creationId xmlns:a16="http://schemas.microsoft.com/office/drawing/2014/main" id="{9A824D2A-352B-4C69-A24D-8C5A3F7693B1}"/>
              </a:ext>
            </a:extLst>
          </p:cNvPr>
          <p:cNvSpPr txBox="1"/>
          <p:nvPr/>
        </p:nvSpPr>
        <p:spPr>
          <a:xfrm>
            <a:off x="2096510" y="2589090"/>
            <a:ext cx="3187693" cy="768476"/>
          </a:xfrm>
          <a:prstGeom prst="rect">
            <a:avLst/>
          </a:prstGeom>
          <a:noFill/>
        </p:spPr>
        <p:txBody>
          <a:bodyPr wrap="square" lIns="0" tIns="0" rIns="0" bIns="0" rtlCol="0">
            <a:spAutoFit/>
          </a:bodyPr>
          <a:lstStyle/>
          <a:p>
            <a:pPr defTabSz="932597">
              <a:defRPr/>
            </a:pPr>
            <a:r>
              <a:rPr lang="en-US" sz="1632">
                <a:gradFill>
                  <a:gsLst>
                    <a:gs pos="2917">
                      <a:prstClr val="black"/>
                    </a:gs>
                    <a:gs pos="30000">
                      <a:prstClr val="black"/>
                    </a:gs>
                  </a:gsLst>
                  <a:lin ang="5400000" scaled="0"/>
                </a:gradFill>
                <a:latin typeface="Segoe UI"/>
              </a:rPr>
              <a:t>One of the most </a:t>
            </a:r>
            <a:r>
              <a:rPr lang="en-US" sz="1632" b="1">
                <a:solidFill>
                  <a:srgbClr val="0078D4"/>
                </a:solidFill>
                <a:latin typeface="Segoe UI Semibold"/>
              </a:rPr>
              <a:t>loved</a:t>
            </a:r>
            <a:r>
              <a:rPr lang="en-US" sz="1632" b="1">
                <a:solidFill>
                  <a:srgbClr val="0078D4"/>
                </a:solidFill>
                <a:latin typeface="Segoe UI"/>
              </a:rPr>
              <a:t> </a:t>
            </a:r>
            <a:r>
              <a:rPr lang="en-US" sz="1632">
                <a:gradFill>
                  <a:gsLst>
                    <a:gs pos="2917">
                      <a:prstClr val="black"/>
                    </a:gs>
                    <a:gs pos="30000">
                      <a:prstClr val="black"/>
                    </a:gs>
                  </a:gsLst>
                  <a:lin ang="5400000" scaled="0"/>
                </a:gradFill>
                <a:latin typeface="Segoe UI"/>
              </a:rPr>
              <a:t>and </a:t>
            </a:r>
            <a:r>
              <a:rPr lang="en-US" sz="1632" b="1">
                <a:solidFill>
                  <a:srgbClr val="0078D4"/>
                </a:solidFill>
                <a:latin typeface="Segoe UI Semibold"/>
              </a:rPr>
              <a:t>wanted</a:t>
            </a:r>
            <a:r>
              <a:rPr lang="en-US" sz="1632">
                <a:gradFill>
                  <a:gsLst>
                    <a:gs pos="2917">
                      <a:prstClr val="black"/>
                    </a:gs>
                    <a:gs pos="30000">
                      <a:prstClr val="black"/>
                    </a:gs>
                  </a:gsLst>
                  <a:lin ang="5400000" scaled="0"/>
                </a:gradFill>
                <a:latin typeface="Segoe UI"/>
              </a:rPr>
              <a:t> databases in Stack Overflow’s 2019 Developer Survey</a:t>
            </a:r>
          </a:p>
        </p:txBody>
      </p:sp>
      <p:sp>
        <p:nvSpPr>
          <p:cNvPr id="10" name="TextBox 9">
            <a:extLst>
              <a:ext uri="{FF2B5EF4-FFF2-40B4-BE49-F238E27FC236}">
                <a16:creationId xmlns:a16="http://schemas.microsoft.com/office/drawing/2014/main" id="{AC8490A1-B8FF-4695-9C22-B5808BB4E852}"/>
              </a:ext>
            </a:extLst>
          </p:cNvPr>
          <p:cNvSpPr txBox="1"/>
          <p:nvPr/>
        </p:nvSpPr>
        <p:spPr>
          <a:xfrm>
            <a:off x="596711" y="6276280"/>
            <a:ext cx="8307572" cy="432206"/>
          </a:xfrm>
          <a:prstGeom prst="rect">
            <a:avLst/>
          </a:prstGeom>
          <a:noFill/>
        </p:spPr>
        <p:txBody>
          <a:bodyPr wrap="square" lIns="0" tIns="0" rIns="0" bIns="0" rtlCol="0">
            <a:spAutoFit/>
          </a:bodyPr>
          <a:lstStyle/>
          <a:p>
            <a:pPr defTabSz="932597">
              <a:defRPr/>
            </a:pPr>
            <a:r>
              <a:rPr lang="en-US" sz="918">
                <a:solidFill>
                  <a:schemeClr val="accent4"/>
                </a:solidFill>
                <a:latin typeface="Segoe UI"/>
                <a:hlinkClick r:id="rId3">
                  <a:extLst>
                    <a:ext uri="{A12FA001-AC4F-418D-AE19-62706E023703}">
                      <ahyp:hlinkClr xmlns:ahyp="http://schemas.microsoft.com/office/drawing/2018/hyperlinkcolor" val="tx"/>
                    </a:ext>
                  </a:extLst>
                </a:hlinkClick>
              </a:rPr>
              <a:t>https://insights.stackoverflow.com/survey/2019?utm_source=so-owned&amp;utm_medium=blog&amp;utm_campaign=dev-survey-2019&amp;utm_content=launch-blog</a:t>
            </a:r>
            <a:endParaRPr lang="en-US" sz="918">
              <a:solidFill>
                <a:schemeClr val="accent4"/>
              </a:solidFill>
              <a:latin typeface="Segoe UI"/>
            </a:endParaRPr>
          </a:p>
          <a:p>
            <a:pPr defTabSz="932597">
              <a:defRPr/>
            </a:pPr>
            <a:r>
              <a:rPr lang="en-US" sz="918">
                <a:solidFill>
                  <a:schemeClr val="accent4"/>
                </a:solidFill>
                <a:latin typeface="Segoe UI"/>
                <a:hlinkClick r:id="rId4">
                  <a:extLst>
                    <a:ext uri="{A12FA001-AC4F-418D-AE19-62706E023703}">
                      <ahyp:hlinkClr xmlns:ahyp="http://schemas.microsoft.com/office/drawing/2018/hyperlinkcolor" val="tx"/>
                    </a:ext>
                  </a:extLst>
                </a:hlinkClick>
              </a:rPr>
              <a:t>https://db-engines.com/en/blog_post/76</a:t>
            </a:r>
            <a:r>
              <a:rPr lang="en-US" sz="918">
                <a:solidFill>
                  <a:schemeClr val="accent4"/>
                </a:solidFill>
                <a:latin typeface="Segoe UI"/>
              </a:rPr>
              <a:t> </a:t>
            </a:r>
          </a:p>
          <a:p>
            <a:pPr defTabSz="932597">
              <a:defRPr/>
            </a:pPr>
            <a:r>
              <a:rPr lang="en-US" sz="918">
                <a:solidFill>
                  <a:schemeClr val="accent4"/>
                </a:solidFill>
                <a:latin typeface="Segoe UI"/>
                <a:hlinkClick r:id="rId5">
                  <a:extLst>
                    <a:ext uri="{A12FA001-AC4F-418D-AE19-62706E023703}">
                      <ahyp:hlinkClr xmlns:ahyp="http://schemas.microsoft.com/office/drawing/2018/hyperlinkcolor" val="tx"/>
                    </a:ext>
                  </a:extLst>
                </a:hlinkClick>
              </a:rPr>
              <a:t>https://db-engines.com/en/ranking_trend/system/PostgreSQL</a:t>
            </a:r>
            <a:r>
              <a:rPr lang="en-US" sz="918">
                <a:solidFill>
                  <a:schemeClr val="accent4"/>
                </a:solidFill>
                <a:latin typeface="Segoe UI"/>
              </a:rPr>
              <a:t> </a:t>
            </a:r>
          </a:p>
        </p:txBody>
      </p:sp>
      <p:grpSp>
        <p:nvGrpSpPr>
          <p:cNvPr id="3" name="Group 2">
            <a:extLst>
              <a:ext uri="{FF2B5EF4-FFF2-40B4-BE49-F238E27FC236}">
                <a16:creationId xmlns:a16="http://schemas.microsoft.com/office/drawing/2014/main" id="{B2E95F0F-5556-4E62-B147-0C84484F2739}"/>
              </a:ext>
            </a:extLst>
          </p:cNvPr>
          <p:cNvGrpSpPr/>
          <p:nvPr/>
        </p:nvGrpSpPr>
        <p:grpSpPr>
          <a:xfrm>
            <a:off x="817125" y="2500763"/>
            <a:ext cx="1023682" cy="930024"/>
            <a:chOff x="8142002" y="2873513"/>
            <a:chExt cx="1640293" cy="1490221"/>
          </a:xfrm>
        </p:grpSpPr>
        <p:sp>
          <p:nvSpPr>
            <p:cNvPr id="15" name="Freeform: Shape 14">
              <a:extLst>
                <a:ext uri="{FF2B5EF4-FFF2-40B4-BE49-F238E27FC236}">
                  <a16:creationId xmlns:a16="http://schemas.microsoft.com/office/drawing/2014/main" id="{5F3B9DDE-D406-4CAF-BD1B-99CB884CE2FA}"/>
                </a:ext>
              </a:extLst>
            </p:cNvPr>
            <p:cNvSpPr>
              <a:spLocks/>
            </p:cNvSpPr>
            <p:nvPr/>
          </p:nvSpPr>
          <p:spPr bwMode="auto">
            <a:xfrm>
              <a:off x="8142002" y="2873513"/>
              <a:ext cx="1640293" cy="1490221"/>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accent1"/>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prstClr val="black"/>
                </a:solidFill>
                <a:latin typeface="Segoe UI"/>
              </a:endParaRPr>
            </a:p>
          </p:txBody>
        </p:sp>
        <p:grpSp>
          <p:nvGrpSpPr>
            <p:cNvPr id="12" name="Group 11">
              <a:extLst>
                <a:ext uri="{FF2B5EF4-FFF2-40B4-BE49-F238E27FC236}">
                  <a16:creationId xmlns:a16="http://schemas.microsoft.com/office/drawing/2014/main" id="{53A26B00-D59E-4AB1-BDB9-9616FDAA0E32}"/>
                </a:ext>
              </a:extLst>
            </p:cNvPr>
            <p:cNvGrpSpPr/>
            <p:nvPr/>
          </p:nvGrpSpPr>
          <p:grpSpPr>
            <a:xfrm>
              <a:off x="8550130" y="3210856"/>
              <a:ext cx="776595" cy="804529"/>
              <a:chOff x="10970759" y="2371811"/>
              <a:chExt cx="661987" cy="685800"/>
            </a:xfrm>
          </p:grpSpPr>
          <p:sp>
            <p:nvSpPr>
              <p:cNvPr id="13" name="Freeform 13">
                <a:extLst>
                  <a:ext uri="{FF2B5EF4-FFF2-40B4-BE49-F238E27FC236}">
                    <a16:creationId xmlns:a16="http://schemas.microsoft.com/office/drawing/2014/main" id="{0D4A5962-375A-4E6E-B3E8-ED1E96DA1289}"/>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4" name="Freeform 14">
                <a:extLst>
                  <a:ext uri="{FF2B5EF4-FFF2-40B4-BE49-F238E27FC236}">
                    <a16:creationId xmlns:a16="http://schemas.microsoft.com/office/drawing/2014/main" id="{648122BD-C957-48A6-BD3F-A420B62C6580}"/>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prstClr val="black"/>
                  </a:solidFill>
                  <a:latin typeface="Segoe UI"/>
                </a:endParaRPr>
              </a:p>
            </p:txBody>
          </p:sp>
        </p:grpSp>
      </p:grpSp>
      <p:sp>
        <p:nvSpPr>
          <p:cNvPr id="11" name="TextBox 10">
            <a:extLst>
              <a:ext uri="{FF2B5EF4-FFF2-40B4-BE49-F238E27FC236}">
                <a16:creationId xmlns:a16="http://schemas.microsoft.com/office/drawing/2014/main" id="{20773FFC-A75D-4616-A78E-5ADE9FC09139}"/>
              </a:ext>
            </a:extLst>
          </p:cNvPr>
          <p:cNvSpPr txBox="1"/>
          <p:nvPr/>
        </p:nvSpPr>
        <p:spPr>
          <a:xfrm>
            <a:off x="2096511" y="4476657"/>
            <a:ext cx="3189839" cy="512317"/>
          </a:xfrm>
          <a:prstGeom prst="rect">
            <a:avLst/>
          </a:prstGeom>
          <a:noFill/>
        </p:spPr>
        <p:txBody>
          <a:bodyPr wrap="square" lIns="0" tIns="0" rIns="0" bIns="0" rtlCol="0" anchor="t">
            <a:spAutoFit/>
          </a:bodyPr>
          <a:lstStyle/>
          <a:p>
            <a:pPr>
              <a:defRPr/>
            </a:pPr>
            <a:r>
              <a:rPr lang="en-US" sz="1632">
                <a:gradFill>
                  <a:gsLst>
                    <a:gs pos="2917">
                      <a:prstClr val="black"/>
                    </a:gs>
                    <a:gs pos="30000">
                      <a:prstClr val="black"/>
                    </a:gs>
                  </a:gsLst>
                  <a:lin ang="5400000" scaled="0"/>
                </a:gradFill>
                <a:latin typeface="Segoe UI"/>
              </a:rPr>
              <a:t>Ranked 2018 </a:t>
            </a:r>
            <a:r>
              <a:rPr lang="en-US" sz="1632" b="1">
                <a:solidFill>
                  <a:srgbClr val="0078D4"/>
                </a:solidFill>
                <a:latin typeface="Segoe UI Semibold"/>
              </a:rPr>
              <a:t>DBMS of the Year</a:t>
            </a:r>
            <a:r>
              <a:rPr lang="en-US" sz="1632">
                <a:gradFill>
                  <a:gsLst>
                    <a:gs pos="2917">
                      <a:prstClr val="black"/>
                    </a:gs>
                    <a:gs pos="30000">
                      <a:prstClr val="black"/>
                    </a:gs>
                  </a:gsLst>
                  <a:lin ang="5400000" scaled="0"/>
                </a:gradFill>
                <a:latin typeface="Segoe UI"/>
              </a:rPr>
              <a:t> by DB-Engines</a:t>
            </a:r>
            <a:endParaRPr lang="en-US" sz="1632">
              <a:gradFill>
                <a:gsLst>
                  <a:gs pos="2917">
                    <a:prstClr val="black"/>
                  </a:gs>
                  <a:gs pos="30000">
                    <a:prstClr val="black"/>
                  </a:gs>
                </a:gsLst>
                <a:lin ang="5400000" scaled="0"/>
              </a:gradFill>
              <a:latin typeface="Segoe UI"/>
              <a:cs typeface="Segoe UI"/>
            </a:endParaRPr>
          </a:p>
        </p:txBody>
      </p:sp>
      <p:grpSp>
        <p:nvGrpSpPr>
          <p:cNvPr id="2" name="Group 1">
            <a:extLst>
              <a:ext uri="{FF2B5EF4-FFF2-40B4-BE49-F238E27FC236}">
                <a16:creationId xmlns:a16="http://schemas.microsoft.com/office/drawing/2014/main" id="{DFF489AD-EC7C-4843-975F-6ABB9BF94BE8}"/>
              </a:ext>
            </a:extLst>
          </p:cNvPr>
          <p:cNvGrpSpPr/>
          <p:nvPr/>
        </p:nvGrpSpPr>
        <p:grpSpPr>
          <a:xfrm>
            <a:off x="854414" y="4206572"/>
            <a:ext cx="949103" cy="949103"/>
            <a:chOff x="7360173" y="2377923"/>
            <a:chExt cx="1437950" cy="1437950"/>
          </a:xfrm>
        </p:grpSpPr>
        <p:grpSp>
          <p:nvGrpSpPr>
            <p:cNvPr id="16" name="Group 15">
              <a:extLst>
                <a:ext uri="{FF2B5EF4-FFF2-40B4-BE49-F238E27FC236}">
                  <a16:creationId xmlns:a16="http://schemas.microsoft.com/office/drawing/2014/main" id="{552B2F6A-FFC1-495A-BE06-162F7B21B56C}"/>
                </a:ext>
              </a:extLst>
            </p:cNvPr>
            <p:cNvGrpSpPr/>
            <p:nvPr/>
          </p:nvGrpSpPr>
          <p:grpSpPr>
            <a:xfrm>
              <a:off x="7360173" y="2377923"/>
              <a:ext cx="1437950" cy="1437950"/>
              <a:chOff x="3384747" y="1034371"/>
              <a:chExt cx="4866311" cy="4866311"/>
            </a:xfrm>
          </p:grpSpPr>
          <p:sp>
            <p:nvSpPr>
              <p:cNvPr id="17" name="Oval 16">
                <a:extLst>
                  <a:ext uri="{FF2B5EF4-FFF2-40B4-BE49-F238E27FC236}">
                    <a16:creationId xmlns:a16="http://schemas.microsoft.com/office/drawing/2014/main" id="{FB5D9F58-2075-4D63-8859-3EFB0ECA592C}"/>
                  </a:ext>
                </a:extLst>
              </p:cNvPr>
              <p:cNvSpPr/>
              <p:nvPr/>
            </p:nvSpPr>
            <p:spPr bwMode="auto">
              <a:xfrm>
                <a:off x="3384747" y="1034371"/>
                <a:ext cx="4866311" cy="48663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619F3050-25AA-4E04-8EB6-A346F0256337}"/>
                  </a:ext>
                </a:extLst>
              </p:cNvPr>
              <p:cNvGrpSpPr/>
              <p:nvPr/>
            </p:nvGrpSpPr>
            <p:grpSpPr>
              <a:xfrm>
                <a:off x="3749916" y="1851964"/>
                <a:ext cx="4135974" cy="3231124"/>
                <a:chOff x="3875464" y="1954088"/>
                <a:chExt cx="3802061" cy="2970264"/>
              </a:xfrm>
            </p:grpSpPr>
            <p:grpSp>
              <p:nvGrpSpPr>
                <p:cNvPr id="19" name="Group 18">
                  <a:extLst>
                    <a:ext uri="{FF2B5EF4-FFF2-40B4-BE49-F238E27FC236}">
                      <a16:creationId xmlns:a16="http://schemas.microsoft.com/office/drawing/2014/main" id="{1FDCA4DE-4603-460E-8571-4217FF8B7F90}"/>
                    </a:ext>
                  </a:extLst>
                </p:cNvPr>
                <p:cNvGrpSpPr/>
                <p:nvPr/>
              </p:nvGrpSpPr>
              <p:grpSpPr>
                <a:xfrm>
                  <a:off x="6067257" y="1954088"/>
                  <a:ext cx="1610268" cy="2818950"/>
                  <a:chOff x="5746871" y="1693184"/>
                  <a:chExt cx="1908339" cy="3340758"/>
                </a:xfrm>
              </p:grpSpPr>
              <p:sp>
                <p:nvSpPr>
                  <p:cNvPr id="27" name="Freeform: Shape 26">
                    <a:extLst>
                      <a:ext uri="{FF2B5EF4-FFF2-40B4-BE49-F238E27FC236}">
                        <a16:creationId xmlns:a16="http://schemas.microsoft.com/office/drawing/2014/main" id="{DECE1DF8-CBD1-49E6-B594-A2596FB72225}"/>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8" name="Freeform: Shape 27">
                    <a:extLst>
                      <a:ext uri="{FF2B5EF4-FFF2-40B4-BE49-F238E27FC236}">
                        <a16:creationId xmlns:a16="http://schemas.microsoft.com/office/drawing/2014/main" id="{42678E6B-C7C1-4F3E-AD13-EA4B60FB05FE}"/>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9" name="Freeform: Shape 28">
                    <a:extLst>
                      <a:ext uri="{FF2B5EF4-FFF2-40B4-BE49-F238E27FC236}">
                        <a16:creationId xmlns:a16="http://schemas.microsoft.com/office/drawing/2014/main" id="{1F8E9482-D8BB-4234-9748-BFAB77073388}"/>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0" name="Freeform: Shape 29">
                    <a:extLst>
                      <a:ext uri="{FF2B5EF4-FFF2-40B4-BE49-F238E27FC236}">
                        <a16:creationId xmlns:a16="http://schemas.microsoft.com/office/drawing/2014/main" id="{C7990FCB-65AB-43FF-BFD5-59946E5F9577}"/>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1" name="Freeform: Shape 30">
                    <a:extLst>
                      <a:ext uri="{FF2B5EF4-FFF2-40B4-BE49-F238E27FC236}">
                        <a16:creationId xmlns:a16="http://schemas.microsoft.com/office/drawing/2014/main" id="{6F5D1F4F-102F-4541-B2AA-ABDA6D349356}"/>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grpSp>
            <p:grpSp>
              <p:nvGrpSpPr>
                <p:cNvPr id="20" name="Group 19">
                  <a:extLst>
                    <a:ext uri="{FF2B5EF4-FFF2-40B4-BE49-F238E27FC236}">
                      <a16:creationId xmlns:a16="http://schemas.microsoft.com/office/drawing/2014/main" id="{8484BB69-1B72-43C4-8F09-32544DE4F72E}"/>
                    </a:ext>
                  </a:extLst>
                </p:cNvPr>
                <p:cNvGrpSpPr/>
                <p:nvPr/>
              </p:nvGrpSpPr>
              <p:grpSpPr>
                <a:xfrm>
                  <a:off x="3875464" y="1954088"/>
                  <a:ext cx="1618260" cy="2818952"/>
                  <a:chOff x="3971123" y="1693184"/>
                  <a:chExt cx="1917811" cy="3340759"/>
                </a:xfrm>
              </p:grpSpPr>
              <p:sp>
                <p:nvSpPr>
                  <p:cNvPr id="22" name="Freeform: Shape 21">
                    <a:extLst>
                      <a:ext uri="{FF2B5EF4-FFF2-40B4-BE49-F238E27FC236}">
                        <a16:creationId xmlns:a16="http://schemas.microsoft.com/office/drawing/2014/main" id="{6791C496-204A-4F7A-AB98-274EF4192005}"/>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3" name="Freeform: Shape 22">
                    <a:extLst>
                      <a:ext uri="{FF2B5EF4-FFF2-40B4-BE49-F238E27FC236}">
                        <a16:creationId xmlns:a16="http://schemas.microsoft.com/office/drawing/2014/main" id="{FAFE99CF-02BB-4DBE-B192-706E2AB9B083}"/>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4" name="Freeform: Shape 23">
                    <a:extLst>
                      <a:ext uri="{FF2B5EF4-FFF2-40B4-BE49-F238E27FC236}">
                        <a16:creationId xmlns:a16="http://schemas.microsoft.com/office/drawing/2014/main" id="{49AB0EA8-A304-464B-9CCB-36A45A976B2D}"/>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5" name="Freeform: Shape 24">
                    <a:extLst>
                      <a:ext uri="{FF2B5EF4-FFF2-40B4-BE49-F238E27FC236}">
                        <a16:creationId xmlns:a16="http://schemas.microsoft.com/office/drawing/2014/main" id="{683C3A4A-A67A-4534-86C5-B2A5C11C06E7}"/>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6" name="Freeform: Shape 25">
                    <a:extLst>
                      <a:ext uri="{FF2B5EF4-FFF2-40B4-BE49-F238E27FC236}">
                        <a16:creationId xmlns:a16="http://schemas.microsoft.com/office/drawing/2014/main" id="{A3161190-A2B9-4B3F-BC6C-7B8540156F08}"/>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grpSp>
            <p:sp>
              <p:nvSpPr>
                <p:cNvPr id="21" name="Oval 20">
                  <a:extLst>
                    <a:ext uri="{FF2B5EF4-FFF2-40B4-BE49-F238E27FC236}">
                      <a16:creationId xmlns:a16="http://schemas.microsoft.com/office/drawing/2014/main" id="{558E866D-D16F-4324-9485-0E72B5E338BC}"/>
                    </a:ext>
                  </a:extLst>
                </p:cNvPr>
                <p:cNvSpPr/>
                <p:nvPr/>
              </p:nvSpPr>
              <p:spPr bwMode="auto">
                <a:xfrm>
                  <a:off x="5564425" y="4492222"/>
                  <a:ext cx="432130" cy="43213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2" name="Freeform 182">
              <a:extLst>
                <a:ext uri="{FF2B5EF4-FFF2-40B4-BE49-F238E27FC236}">
                  <a16:creationId xmlns:a16="http://schemas.microsoft.com/office/drawing/2014/main" id="{44F70A00-9E88-448D-82DF-825E20D7D508}"/>
                </a:ext>
              </a:extLst>
            </p:cNvPr>
            <p:cNvSpPr/>
            <p:nvPr/>
          </p:nvSpPr>
          <p:spPr bwMode="auto">
            <a:xfrm>
              <a:off x="7911222" y="2897362"/>
              <a:ext cx="335853" cy="43074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580D4D2A-61AC-46B1-B879-6EDDC0E280E1}"/>
              </a:ext>
            </a:extLst>
          </p:cNvPr>
          <p:cNvSpPr txBox="1"/>
          <p:nvPr/>
        </p:nvSpPr>
        <p:spPr>
          <a:xfrm>
            <a:off x="6286947" y="1917832"/>
            <a:ext cx="5332402" cy="256159"/>
          </a:xfrm>
          <a:prstGeom prst="rect">
            <a:avLst/>
          </a:prstGeom>
          <a:noFill/>
        </p:spPr>
        <p:txBody>
          <a:bodyPr wrap="square" lIns="0" tIns="0" rIns="0" bIns="0" rtlCol="0">
            <a:spAutoFit/>
          </a:bodyPr>
          <a:lstStyle/>
          <a:p>
            <a:pPr algn="ctr" defTabSz="932597">
              <a:defRPr/>
            </a:pPr>
            <a:r>
              <a:rPr lang="en-US" sz="1632">
                <a:solidFill>
                  <a:schemeClr val="accent1"/>
                </a:solidFill>
                <a:latin typeface="+mj-lt"/>
              </a:rPr>
              <a:t>DB-Engines’ ranking of PostgreSQL popularity </a:t>
            </a:r>
          </a:p>
        </p:txBody>
      </p:sp>
      <p:sp>
        <p:nvSpPr>
          <p:cNvPr id="9" name="Title 8">
            <a:extLst>
              <a:ext uri="{FF2B5EF4-FFF2-40B4-BE49-F238E27FC236}">
                <a16:creationId xmlns:a16="http://schemas.microsoft.com/office/drawing/2014/main" id="{68B076E7-52BC-4CCA-8AD1-999D039B0343}"/>
              </a:ext>
            </a:extLst>
          </p:cNvPr>
          <p:cNvSpPr>
            <a:spLocks noGrp="1"/>
          </p:cNvSpPr>
          <p:nvPr>
            <p:ph type="title"/>
          </p:nvPr>
        </p:nvSpPr>
        <p:spPr>
          <a:xfrm>
            <a:off x="600855" y="466302"/>
            <a:ext cx="11237870" cy="576340"/>
          </a:xfrm>
        </p:spPr>
        <p:txBody>
          <a:bodyPr/>
          <a:lstStyle/>
          <a:p>
            <a:r>
              <a:rPr lang="en-US" spc="0">
                <a:ln>
                  <a:noFill/>
                </a:ln>
                <a:solidFill>
                  <a:schemeClr val="tx1"/>
                </a:solidFill>
              </a:rPr>
              <a:t>PostgreSQL is more popular than ever</a:t>
            </a:r>
            <a:endParaRPr lang="en-US">
              <a:solidFill>
                <a:schemeClr val="tx1"/>
              </a:solidFill>
            </a:endParaRPr>
          </a:p>
        </p:txBody>
      </p:sp>
      <p:pic>
        <p:nvPicPr>
          <p:cNvPr id="36" name="Picture 36" descr="A close up of a map&#10;&#10;Description generated with very high confidence">
            <a:extLst>
              <a:ext uri="{FF2B5EF4-FFF2-40B4-BE49-F238E27FC236}">
                <a16:creationId xmlns:a16="http://schemas.microsoft.com/office/drawing/2014/main" id="{D97CFC51-ED23-4FF4-9A1F-259BA32031A5}"/>
              </a:ext>
            </a:extLst>
          </p:cNvPr>
          <p:cNvPicPr>
            <a:picLocks noChangeAspect="1"/>
          </p:cNvPicPr>
          <p:nvPr/>
        </p:nvPicPr>
        <p:blipFill>
          <a:blip r:embed="rId6"/>
          <a:stretch>
            <a:fillRect/>
          </a:stretch>
        </p:blipFill>
        <p:spPr>
          <a:xfrm>
            <a:off x="5349220" y="2338089"/>
            <a:ext cx="6613005" cy="3501763"/>
          </a:xfrm>
          <a:prstGeom prst="rect">
            <a:avLst/>
          </a:prstGeom>
          <a:ln>
            <a:solidFill>
              <a:schemeClr val="accent1"/>
            </a:solidFill>
          </a:ln>
        </p:spPr>
      </p:pic>
    </p:spTree>
    <p:extLst>
      <p:ext uri="{BB962C8B-B14F-4D97-AF65-F5344CB8AC3E}">
        <p14:creationId xmlns:p14="http://schemas.microsoft.com/office/powerpoint/2010/main" val="26836868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517D043A-D443-0342-A2B8-DDB0D36AA63D}"/>
              </a:ext>
            </a:extLst>
          </p:cNvPr>
          <p:cNvSpPr/>
          <p:nvPr/>
        </p:nvSpPr>
        <p:spPr bwMode="auto">
          <a:xfrm>
            <a:off x="1069744" y="1695743"/>
            <a:ext cx="10775968" cy="505401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279781" numCol="1" spcCol="0" rtlCol="0" fromWordArt="0" anchor="b" anchorCtr="0" forceAA="0" compatLnSpc="1">
            <a:prstTxWarp prst="textNoShape">
              <a:avLst/>
            </a:prstTxWarp>
            <a:noAutofit/>
          </a:bodyPr>
          <a:lstStyle/>
          <a:p>
            <a:pPr algn="ctr" defTabSz="951028" fontAlgn="base">
              <a:spcBef>
                <a:spcPct val="0"/>
              </a:spcBef>
              <a:spcAft>
                <a:spcPct val="0"/>
              </a:spcAft>
              <a:defRPr/>
            </a:pPr>
            <a:endParaRPr lang="en-US" sz="2448">
              <a:solidFill>
                <a:srgbClr val="2F2F2F"/>
              </a:solidFill>
              <a:latin typeface="Segoe UI Semibold"/>
              <a:cs typeface="Segoe UI" pitchFamily="34" charset="0"/>
            </a:endParaRPr>
          </a:p>
        </p:txBody>
      </p:sp>
      <p:sp>
        <p:nvSpPr>
          <p:cNvPr id="17" name="Rectangle 16">
            <a:extLst>
              <a:ext uri="{FF2B5EF4-FFF2-40B4-BE49-F238E27FC236}">
                <a16:creationId xmlns:a16="http://schemas.microsoft.com/office/drawing/2014/main" id="{22FF7ACE-6695-48E3-AEDF-D80DCB7EE731}"/>
              </a:ext>
            </a:extLst>
          </p:cNvPr>
          <p:cNvSpPr/>
          <p:nvPr/>
        </p:nvSpPr>
        <p:spPr bwMode="auto">
          <a:xfrm>
            <a:off x="1223198" y="3858718"/>
            <a:ext cx="7728320" cy="1448122"/>
          </a:xfrm>
          <a:prstGeom prst="rect">
            <a:avLst/>
          </a:prstGeom>
          <a:solidFill>
            <a:srgbClr val="243A5E"/>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559562" rIns="186521"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dirty="0">
              <a:solidFill>
                <a:srgbClr val="FFFFFF"/>
              </a:solidFill>
              <a:latin typeface="Segoe UI"/>
              <a:cs typeface="Segoe UI"/>
            </a:endParaRPr>
          </a:p>
        </p:txBody>
      </p:sp>
      <p:sp>
        <p:nvSpPr>
          <p:cNvPr id="46" name="Rectangle 45">
            <a:extLst>
              <a:ext uri="{FF2B5EF4-FFF2-40B4-BE49-F238E27FC236}">
                <a16:creationId xmlns:a16="http://schemas.microsoft.com/office/drawing/2014/main" id="{46341D3F-2922-0642-982C-EFD251638928}"/>
              </a:ext>
            </a:extLst>
          </p:cNvPr>
          <p:cNvSpPr/>
          <p:nvPr/>
        </p:nvSpPr>
        <p:spPr bwMode="auto">
          <a:xfrm>
            <a:off x="9055953" y="1978553"/>
            <a:ext cx="2577704" cy="33396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endParaRPr lang="en-US" sz="2040" b="1" dirty="0">
              <a:gradFill>
                <a:gsLst>
                  <a:gs pos="0">
                    <a:srgbClr val="FFFFFF"/>
                  </a:gs>
                  <a:gs pos="100000">
                    <a:srgbClr val="FFFFFF"/>
                  </a:gs>
                </a:gsLst>
                <a:lin ang="5400000" scaled="0"/>
              </a:gradFill>
              <a:latin typeface="Segoe UI Semibold" panose="020B0502040204020203" pitchFamily="34" charset="0"/>
              <a:cs typeface="Segoe UI Semibold" panose="020B0502040204020203" pitchFamily="34" charset="0"/>
            </a:endParaRPr>
          </a:p>
        </p:txBody>
      </p:sp>
      <p:sp>
        <p:nvSpPr>
          <p:cNvPr id="11" name="Title 10">
            <a:extLst>
              <a:ext uri="{FF2B5EF4-FFF2-40B4-BE49-F238E27FC236}">
                <a16:creationId xmlns:a16="http://schemas.microsoft.com/office/drawing/2014/main" id="{AF337380-43CB-45DE-81A6-311BB7CB4EF7}"/>
              </a:ext>
            </a:extLst>
          </p:cNvPr>
          <p:cNvSpPr>
            <a:spLocks noGrp="1"/>
          </p:cNvSpPr>
          <p:nvPr>
            <p:ph type="title"/>
          </p:nvPr>
        </p:nvSpPr>
        <p:spPr>
          <a:xfrm>
            <a:off x="678572" y="377483"/>
            <a:ext cx="11237870" cy="1130181"/>
          </a:xfrm>
        </p:spPr>
        <p:txBody>
          <a:bodyPr/>
          <a:lstStyle/>
          <a:p>
            <a:r>
              <a:rPr lang="en-US" dirty="0" err="1">
                <a:ea typeface="+mj-lt"/>
                <a:cs typeface="+mj-lt"/>
              </a:rPr>
              <a:t>いくらでも、どこででも</a:t>
            </a:r>
            <a:r>
              <a:rPr lang="en-US" dirty="0">
                <a:ea typeface="+mj-lt"/>
                <a:cs typeface="+mj-lt"/>
              </a:rPr>
              <a:t>。</a:t>
            </a:r>
            <a:br>
              <a:rPr lang="en-US" dirty="0">
                <a:ea typeface="+mj-lt"/>
                <a:cs typeface="+mj-lt"/>
              </a:rPr>
            </a:br>
            <a:r>
              <a:rPr lang="en-US" dirty="0">
                <a:ea typeface="+mj-lt"/>
                <a:cs typeface="+mj-lt"/>
              </a:rPr>
              <a:t>PostgreSQL </a:t>
            </a:r>
            <a:r>
              <a:rPr lang="en-US" dirty="0" err="1">
                <a:ea typeface="+mj-lt"/>
                <a:cs typeface="+mj-lt"/>
              </a:rPr>
              <a:t>の最良のホスト先は</a:t>
            </a:r>
            <a:r>
              <a:rPr lang="en-US" dirty="0">
                <a:ea typeface="+mj-lt"/>
                <a:cs typeface="+mj-lt"/>
              </a:rPr>
              <a:t> Azure </a:t>
            </a:r>
            <a:r>
              <a:rPr lang="en-US" dirty="0" err="1">
                <a:ea typeface="+mj-lt"/>
                <a:cs typeface="+mj-lt"/>
              </a:rPr>
              <a:t>です</a:t>
            </a:r>
            <a:r>
              <a:rPr lang="en-US" dirty="0">
                <a:ea typeface="+mj-lt"/>
                <a:cs typeface="+mj-lt"/>
              </a:rPr>
              <a:t>。</a:t>
            </a:r>
          </a:p>
        </p:txBody>
      </p:sp>
      <p:pic>
        <p:nvPicPr>
          <p:cNvPr id="47" name="Power BI Dashboard" descr="Power BI Dashboard">
            <a:extLst>
              <a:ext uri="{FF2B5EF4-FFF2-40B4-BE49-F238E27FC236}">
                <a16:creationId xmlns:a16="http://schemas.microsoft.com/office/drawing/2014/main" id="{E953F19E-89DB-1F4B-803D-FD3EDEB52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8451" y="2360878"/>
            <a:ext cx="438088" cy="466659"/>
          </a:xfrm>
          <a:prstGeom prst="rect">
            <a:avLst/>
          </a:prstGeom>
        </p:spPr>
      </p:pic>
      <p:grpSp>
        <p:nvGrpSpPr>
          <p:cNvPr id="53" name="Data Factory" descr="Data Factory">
            <a:extLst>
              <a:ext uri="{FF2B5EF4-FFF2-40B4-BE49-F238E27FC236}">
                <a16:creationId xmlns:a16="http://schemas.microsoft.com/office/drawing/2014/main" id="{7D46148B-9D97-B648-8907-FB002D9AE24F}"/>
              </a:ext>
            </a:extLst>
          </p:cNvPr>
          <p:cNvGrpSpPr>
            <a:grpSpLocks noChangeAspect="1"/>
          </p:cNvGrpSpPr>
          <p:nvPr/>
        </p:nvGrpSpPr>
        <p:grpSpPr bwMode="auto">
          <a:xfrm>
            <a:off x="10270481" y="2412127"/>
            <a:ext cx="419672" cy="419672"/>
            <a:chOff x="3412" y="2579"/>
            <a:chExt cx="284" cy="284"/>
          </a:xfrm>
        </p:grpSpPr>
        <p:sp>
          <p:nvSpPr>
            <p:cNvPr id="54" name="Freeform 12">
              <a:extLst>
                <a:ext uri="{FF2B5EF4-FFF2-40B4-BE49-F238E27FC236}">
                  <a16:creationId xmlns:a16="http://schemas.microsoft.com/office/drawing/2014/main" id="{7C78D5E3-91B0-CE4B-BDBA-E15BBD83DE0C}"/>
                </a:ext>
              </a:extLst>
            </p:cNvPr>
            <p:cNvSpPr>
              <a:spLocks noEditPoints="1"/>
            </p:cNvSpPr>
            <p:nvPr/>
          </p:nvSpPr>
          <p:spPr bwMode="auto">
            <a:xfrm>
              <a:off x="3412" y="2579"/>
              <a:ext cx="284" cy="284"/>
            </a:xfrm>
            <a:custGeom>
              <a:avLst/>
              <a:gdLst>
                <a:gd name="T0" fmla="*/ 148 w 189"/>
                <a:gd name="T1" fmla="*/ 158 h 189"/>
                <a:gd name="T2" fmla="*/ 169 w 189"/>
                <a:gd name="T3" fmla="*/ 158 h 189"/>
                <a:gd name="T4" fmla="*/ 169 w 189"/>
                <a:gd name="T5" fmla="*/ 138 h 189"/>
                <a:gd name="T6" fmla="*/ 148 w 189"/>
                <a:gd name="T7" fmla="*/ 138 h 189"/>
                <a:gd name="T8" fmla="*/ 148 w 189"/>
                <a:gd name="T9" fmla="*/ 158 h 189"/>
                <a:gd name="T10" fmla="*/ 74 w 189"/>
                <a:gd name="T11" fmla="*/ 158 h 189"/>
                <a:gd name="T12" fmla="*/ 95 w 189"/>
                <a:gd name="T13" fmla="*/ 158 h 189"/>
                <a:gd name="T14" fmla="*/ 95 w 189"/>
                <a:gd name="T15" fmla="*/ 138 h 189"/>
                <a:gd name="T16" fmla="*/ 74 w 189"/>
                <a:gd name="T17" fmla="*/ 138 h 189"/>
                <a:gd name="T18" fmla="*/ 74 w 189"/>
                <a:gd name="T19" fmla="*/ 158 h 189"/>
                <a:gd name="T20" fmla="*/ 111 w 189"/>
                <a:gd name="T21" fmla="*/ 158 h 189"/>
                <a:gd name="T22" fmla="*/ 132 w 189"/>
                <a:gd name="T23" fmla="*/ 158 h 189"/>
                <a:gd name="T24" fmla="*/ 132 w 189"/>
                <a:gd name="T25" fmla="*/ 138 h 189"/>
                <a:gd name="T26" fmla="*/ 111 w 189"/>
                <a:gd name="T27" fmla="*/ 138 h 189"/>
                <a:gd name="T28" fmla="*/ 111 w 189"/>
                <a:gd name="T29" fmla="*/ 158 h 189"/>
                <a:gd name="T30" fmla="*/ 43 w 189"/>
                <a:gd name="T31" fmla="*/ 24 h 189"/>
                <a:gd name="T32" fmla="*/ 12 w 189"/>
                <a:gd name="T33" fmla="*/ 15 h 189"/>
                <a:gd name="T34" fmla="*/ 43 w 189"/>
                <a:gd name="T35" fmla="*/ 6 h 189"/>
                <a:gd name="T36" fmla="*/ 73 w 189"/>
                <a:gd name="T37" fmla="*/ 15 h 189"/>
                <a:gd name="T38" fmla="*/ 43 w 189"/>
                <a:gd name="T39" fmla="*/ 24 h 189"/>
                <a:gd name="T40" fmla="*/ 189 w 189"/>
                <a:gd name="T41" fmla="*/ 111 h 189"/>
                <a:gd name="T42" fmla="*/ 189 w 189"/>
                <a:gd name="T43" fmla="*/ 65 h 189"/>
                <a:gd name="T44" fmla="*/ 137 w 189"/>
                <a:gd name="T45" fmla="*/ 111 h 189"/>
                <a:gd name="T46" fmla="*/ 136 w 189"/>
                <a:gd name="T47" fmla="*/ 111 h 189"/>
                <a:gd name="T48" fmla="*/ 136 w 189"/>
                <a:gd name="T49" fmla="*/ 65 h 189"/>
                <a:gd name="T50" fmla="*/ 84 w 189"/>
                <a:gd name="T51" fmla="*/ 111 h 189"/>
                <a:gd name="T52" fmla="*/ 84 w 189"/>
                <a:gd name="T53" fmla="*/ 16 h 189"/>
                <a:gd name="T54" fmla="*/ 43 w 189"/>
                <a:gd name="T55" fmla="*/ 0 h 189"/>
                <a:gd name="T56" fmla="*/ 0 w 189"/>
                <a:gd name="T57" fmla="*/ 16 h 189"/>
                <a:gd name="T58" fmla="*/ 0 w 189"/>
                <a:gd name="T59" fmla="*/ 189 h 189"/>
                <a:gd name="T60" fmla="*/ 189 w 189"/>
                <a:gd name="T61" fmla="*/ 189 h 189"/>
                <a:gd name="T62" fmla="*/ 189 w 189"/>
                <a:gd name="T63" fmla="*/ 11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189">
                  <a:moveTo>
                    <a:pt x="148" y="158"/>
                  </a:moveTo>
                  <a:cubicBezTo>
                    <a:pt x="169" y="158"/>
                    <a:pt x="169" y="158"/>
                    <a:pt x="169" y="158"/>
                  </a:cubicBezTo>
                  <a:cubicBezTo>
                    <a:pt x="169" y="138"/>
                    <a:pt x="169" y="138"/>
                    <a:pt x="169" y="138"/>
                  </a:cubicBezTo>
                  <a:cubicBezTo>
                    <a:pt x="148" y="138"/>
                    <a:pt x="148" y="138"/>
                    <a:pt x="148" y="138"/>
                  </a:cubicBezTo>
                  <a:lnTo>
                    <a:pt x="148" y="158"/>
                  </a:lnTo>
                  <a:close/>
                  <a:moveTo>
                    <a:pt x="74" y="158"/>
                  </a:moveTo>
                  <a:cubicBezTo>
                    <a:pt x="95" y="158"/>
                    <a:pt x="95" y="158"/>
                    <a:pt x="95" y="158"/>
                  </a:cubicBezTo>
                  <a:cubicBezTo>
                    <a:pt x="95" y="138"/>
                    <a:pt x="95" y="138"/>
                    <a:pt x="95" y="138"/>
                  </a:cubicBezTo>
                  <a:cubicBezTo>
                    <a:pt x="74" y="138"/>
                    <a:pt x="74" y="138"/>
                    <a:pt x="74" y="138"/>
                  </a:cubicBezTo>
                  <a:lnTo>
                    <a:pt x="74" y="158"/>
                  </a:lnTo>
                  <a:close/>
                  <a:moveTo>
                    <a:pt x="111" y="158"/>
                  </a:moveTo>
                  <a:cubicBezTo>
                    <a:pt x="132" y="158"/>
                    <a:pt x="132" y="158"/>
                    <a:pt x="132" y="158"/>
                  </a:cubicBezTo>
                  <a:cubicBezTo>
                    <a:pt x="132" y="138"/>
                    <a:pt x="132" y="138"/>
                    <a:pt x="132" y="138"/>
                  </a:cubicBezTo>
                  <a:cubicBezTo>
                    <a:pt x="111" y="138"/>
                    <a:pt x="111" y="138"/>
                    <a:pt x="111" y="138"/>
                  </a:cubicBezTo>
                  <a:lnTo>
                    <a:pt x="111" y="158"/>
                  </a:lnTo>
                  <a:close/>
                  <a:moveTo>
                    <a:pt x="43" y="24"/>
                  </a:moveTo>
                  <a:cubicBezTo>
                    <a:pt x="25" y="24"/>
                    <a:pt x="12" y="19"/>
                    <a:pt x="12" y="15"/>
                  </a:cubicBezTo>
                  <a:cubicBezTo>
                    <a:pt x="12" y="10"/>
                    <a:pt x="25" y="6"/>
                    <a:pt x="43" y="6"/>
                  </a:cubicBezTo>
                  <a:cubicBezTo>
                    <a:pt x="60" y="6"/>
                    <a:pt x="73" y="10"/>
                    <a:pt x="73" y="15"/>
                  </a:cubicBezTo>
                  <a:cubicBezTo>
                    <a:pt x="73" y="19"/>
                    <a:pt x="59" y="24"/>
                    <a:pt x="43" y="24"/>
                  </a:cubicBezTo>
                  <a:close/>
                  <a:moveTo>
                    <a:pt x="189" y="111"/>
                  </a:moveTo>
                  <a:cubicBezTo>
                    <a:pt x="189" y="65"/>
                    <a:pt x="189" y="65"/>
                    <a:pt x="189" y="65"/>
                  </a:cubicBezTo>
                  <a:cubicBezTo>
                    <a:pt x="137" y="111"/>
                    <a:pt x="137" y="111"/>
                    <a:pt x="137" y="111"/>
                  </a:cubicBezTo>
                  <a:cubicBezTo>
                    <a:pt x="136" y="111"/>
                    <a:pt x="136" y="111"/>
                    <a:pt x="136" y="111"/>
                  </a:cubicBezTo>
                  <a:cubicBezTo>
                    <a:pt x="136" y="65"/>
                    <a:pt x="136" y="65"/>
                    <a:pt x="136" y="65"/>
                  </a:cubicBezTo>
                  <a:cubicBezTo>
                    <a:pt x="84" y="111"/>
                    <a:pt x="84" y="111"/>
                    <a:pt x="84" y="111"/>
                  </a:cubicBezTo>
                  <a:cubicBezTo>
                    <a:pt x="84" y="16"/>
                    <a:pt x="84" y="16"/>
                    <a:pt x="84" y="16"/>
                  </a:cubicBezTo>
                  <a:cubicBezTo>
                    <a:pt x="84" y="8"/>
                    <a:pt x="66" y="0"/>
                    <a:pt x="43" y="0"/>
                  </a:cubicBezTo>
                  <a:cubicBezTo>
                    <a:pt x="19" y="0"/>
                    <a:pt x="0" y="8"/>
                    <a:pt x="0" y="16"/>
                  </a:cubicBezTo>
                  <a:cubicBezTo>
                    <a:pt x="0" y="189"/>
                    <a:pt x="0" y="189"/>
                    <a:pt x="0" y="189"/>
                  </a:cubicBezTo>
                  <a:cubicBezTo>
                    <a:pt x="189" y="189"/>
                    <a:pt x="189" y="189"/>
                    <a:pt x="189" y="189"/>
                  </a:cubicBezTo>
                  <a:lnTo>
                    <a:pt x="189" y="1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5" name="Rectangle 13">
              <a:extLst>
                <a:ext uri="{FF2B5EF4-FFF2-40B4-BE49-F238E27FC236}">
                  <a16:creationId xmlns:a16="http://schemas.microsoft.com/office/drawing/2014/main" id="{85223E5A-4ACB-4947-AC31-E582FA21CCD9}"/>
                </a:ext>
              </a:extLst>
            </p:cNvPr>
            <p:cNvSpPr>
              <a:spLocks noChangeArrowheads="1"/>
            </p:cNvSpPr>
            <p:nvPr/>
          </p:nvSpPr>
          <p:spPr bwMode="auto">
            <a:xfrm>
              <a:off x="3412" y="2601"/>
              <a:ext cx="63" cy="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6" name="Freeform 14">
              <a:extLst>
                <a:ext uri="{FF2B5EF4-FFF2-40B4-BE49-F238E27FC236}">
                  <a16:creationId xmlns:a16="http://schemas.microsoft.com/office/drawing/2014/main" id="{1A1FB98D-8628-4F4C-B3DD-FAAE915BEF8D}"/>
                </a:ext>
              </a:extLst>
            </p:cNvPr>
            <p:cNvSpPr>
              <a:spLocks/>
            </p:cNvSpPr>
            <p:nvPr/>
          </p:nvSpPr>
          <p:spPr bwMode="auto">
            <a:xfrm>
              <a:off x="3412" y="2579"/>
              <a:ext cx="124" cy="45"/>
            </a:xfrm>
            <a:custGeom>
              <a:avLst/>
              <a:gdLst>
                <a:gd name="T0" fmla="*/ 83 w 83"/>
                <a:gd name="T1" fmla="*/ 15 h 30"/>
                <a:gd name="T2" fmla="*/ 41 w 83"/>
                <a:gd name="T3" fmla="*/ 30 h 30"/>
                <a:gd name="T4" fmla="*/ 0 w 83"/>
                <a:gd name="T5" fmla="*/ 15 h 30"/>
                <a:gd name="T6" fmla="*/ 42 w 83"/>
                <a:gd name="T7" fmla="*/ 0 h 30"/>
                <a:gd name="T8" fmla="*/ 83 w 83"/>
                <a:gd name="T9" fmla="*/ 15 h 30"/>
              </a:gdLst>
              <a:ahLst/>
              <a:cxnLst>
                <a:cxn ang="0">
                  <a:pos x="T0" y="T1"/>
                </a:cxn>
                <a:cxn ang="0">
                  <a:pos x="T2" y="T3"/>
                </a:cxn>
                <a:cxn ang="0">
                  <a:pos x="T4" y="T5"/>
                </a:cxn>
                <a:cxn ang="0">
                  <a:pos x="T6" y="T7"/>
                </a:cxn>
                <a:cxn ang="0">
                  <a:pos x="T8" y="T9"/>
                </a:cxn>
              </a:cxnLst>
              <a:rect l="0" t="0" r="r" b="b"/>
              <a:pathLst>
                <a:path w="83" h="30">
                  <a:moveTo>
                    <a:pt x="83" y="15"/>
                  </a:moveTo>
                  <a:cubicBezTo>
                    <a:pt x="83" y="23"/>
                    <a:pt x="65" y="30"/>
                    <a:pt x="41" y="30"/>
                  </a:cubicBezTo>
                  <a:cubicBezTo>
                    <a:pt x="18" y="30"/>
                    <a:pt x="0" y="23"/>
                    <a:pt x="0" y="15"/>
                  </a:cubicBezTo>
                  <a:cubicBezTo>
                    <a:pt x="0" y="7"/>
                    <a:pt x="19" y="0"/>
                    <a:pt x="42" y="0"/>
                  </a:cubicBezTo>
                  <a:cubicBezTo>
                    <a:pt x="65" y="0"/>
                    <a:pt x="83" y="6"/>
                    <a:pt x="8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15">
              <a:extLst>
                <a:ext uri="{FF2B5EF4-FFF2-40B4-BE49-F238E27FC236}">
                  <a16:creationId xmlns:a16="http://schemas.microsoft.com/office/drawing/2014/main" id="{422E1695-5A64-B640-83D8-AB999B7CB6C0}"/>
                </a:ext>
              </a:extLst>
            </p:cNvPr>
            <p:cNvSpPr>
              <a:spLocks noChangeArrowheads="1"/>
            </p:cNvSpPr>
            <p:nvPr/>
          </p:nvSpPr>
          <p:spPr bwMode="auto">
            <a:xfrm>
              <a:off x="3424" y="2585"/>
              <a:ext cx="10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16">
              <a:extLst>
                <a:ext uri="{FF2B5EF4-FFF2-40B4-BE49-F238E27FC236}">
                  <a16:creationId xmlns:a16="http://schemas.microsoft.com/office/drawing/2014/main" id="{E3B62F58-DC94-2341-9A41-6769ADA017E9}"/>
                </a:ext>
              </a:extLst>
            </p:cNvPr>
            <p:cNvSpPr>
              <a:spLocks/>
            </p:cNvSpPr>
            <p:nvPr/>
          </p:nvSpPr>
          <p:spPr bwMode="auto">
            <a:xfrm>
              <a:off x="3424" y="2585"/>
              <a:ext cx="100" cy="24"/>
            </a:xfrm>
            <a:custGeom>
              <a:avLst/>
              <a:gdLst>
                <a:gd name="T0" fmla="*/ 60 w 67"/>
                <a:gd name="T1" fmla="*/ 16 h 16"/>
                <a:gd name="T2" fmla="*/ 67 w 67"/>
                <a:gd name="T3" fmla="*/ 10 h 16"/>
                <a:gd name="T4" fmla="*/ 33 w 67"/>
                <a:gd name="T5" fmla="*/ 0 h 16"/>
                <a:gd name="T6" fmla="*/ 0 w 67"/>
                <a:gd name="T7" fmla="*/ 10 h 16"/>
                <a:gd name="T8" fmla="*/ 7 w 67"/>
                <a:gd name="T9" fmla="*/ 16 h 16"/>
                <a:gd name="T10" fmla="*/ 34 w 67"/>
                <a:gd name="T11" fmla="*/ 12 h 16"/>
                <a:gd name="T12" fmla="*/ 60 w 6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60" y="16"/>
                  </a:moveTo>
                  <a:cubicBezTo>
                    <a:pt x="64" y="14"/>
                    <a:pt x="67" y="12"/>
                    <a:pt x="67" y="10"/>
                  </a:cubicBezTo>
                  <a:cubicBezTo>
                    <a:pt x="67" y="4"/>
                    <a:pt x="52" y="0"/>
                    <a:pt x="33" y="0"/>
                  </a:cubicBezTo>
                  <a:cubicBezTo>
                    <a:pt x="15" y="0"/>
                    <a:pt x="0" y="4"/>
                    <a:pt x="0" y="10"/>
                  </a:cubicBezTo>
                  <a:cubicBezTo>
                    <a:pt x="0" y="12"/>
                    <a:pt x="3" y="14"/>
                    <a:pt x="7" y="16"/>
                  </a:cubicBezTo>
                  <a:cubicBezTo>
                    <a:pt x="13" y="14"/>
                    <a:pt x="23" y="12"/>
                    <a:pt x="34" y="12"/>
                  </a:cubicBezTo>
                  <a:cubicBezTo>
                    <a:pt x="44" y="12"/>
                    <a:pt x="54" y="14"/>
                    <a:pt x="60" y="1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60" name="Group 59" descr="Visual Studio Code logo">
            <a:extLst>
              <a:ext uri="{FF2B5EF4-FFF2-40B4-BE49-F238E27FC236}">
                <a16:creationId xmlns:a16="http://schemas.microsoft.com/office/drawing/2014/main" id="{A814C9E5-AD42-2E4E-9BFB-E21A328EE756}"/>
              </a:ext>
            </a:extLst>
          </p:cNvPr>
          <p:cNvGrpSpPr/>
          <p:nvPr/>
        </p:nvGrpSpPr>
        <p:grpSpPr>
          <a:xfrm>
            <a:off x="10924689" y="3003590"/>
            <a:ext cx="373256" cy="369194"/>
            <a:chOff x="7865168" y="2901044"/>
            <a:chExt cx="365970" cy="361988"/>
          </a:xfrm>
          <a:solidFill>
            <a:schemeClr val="bg1"/>
          </a:solidFill>
        </p:grpSpPr>
        <p:sp>
          <p:nvSpPr>
            <p:cNvPr id="61" name="Freeform: Shape 33">
              <a:extLst>
                <a:ext uri="{FF2B5EF4-FFF2-40B4-BE49-F238E27FC236}">
                  <a16:creationId xmlns:a16="http://schemas.microsoft.com/office/drawing/2014/main" id="{5925AB34-AB4A-BA4C-A9D8-CB3FBAC4E221}"/>
                </a:ext>
              </a:extLst>
            </p:cNvPr>
            <p:cNvSpPr/>
            <p:nvPr/>
          </p:nvSpPr>
          <p:spPr>
            <a:xfrm>
              <a:off x="7865168" y="2901044"/>
              <a:ext cx="365760" cy="274320"/>
            </a:xfrm>
            <a:custGeom>
              <a:avLst/>
              <a:gdLst>
                <a:gd name="connsiteX0" fmla="*/ 353016 w 365760"/>
                <a:gd name="connsiteY0" fmla="*/ 38564 h 274320"/>
                <a:gd name="connsiteX1" fmla="*/ 277654 w 365760"/>
                <a:gd name="connsiteY1" fmla="*/ 2255 h 274320"/>
                <a:gd name="connsiteX2" fmla="*/ 251670 w 365760"/>
                <a:gd name="connsiteY2" fmla="*/ 6674 h 274320"/>
                <a:gd name="connsiteX3" fmla="*/ 4972 w 365760"/>
                <a:gd name="connsiteY3" fmla="*/ 231617 h 274320"/>
                <a:gd name="connsiteX4" fmla="*/ 4972 w 365760"/>
                <a:gd name="connsiteY4" fmla="*/ 254172 h 274320"/>
                <a:gd name="connsiteX5" fmla="*/ 25127 w 365760"/>
                <a:gd name="connsiteY5" fmla="*/ 272498 h 274320"/>
                <a:gd name="connsiteX6" fmla="*/ 44596 w 365760"/>
                <a:gd name="connsiteY6" fmla="*/ 273374 h 274320"/>
                <a:gd name="connsiteX7" fmla="*/ 341700 w 365760"/>
                <a:gd name="connsiteY7" fmla="*/ 48013 h 274320"/>
                <a:gd name="connsiteX8" fmla="*/ 365970 w 365760"/>
                <a:gd name="connsiteY8" fmla="*/ 60052 h 274320"/>
                <a:gd name="connsiteX9" fmla="*/ 365970 w 365760"/>
                <a:gd name="connsiteY9" fmla="*/ 59176 h 274320"/>
                <a:gd name="connsiteX10" fmla="*/ 353016 w 365760"/>
                <a:gd name="connsiteY10" fmla="*/ 38564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 h="274320">
                  <a:moveTo>
                    <a:pt x="353016" y="38564"/>
                  </a:moveTo>
                  <a:lnTo>
                    <a:pt x="277654" y="2255"/>
                  </a:lnTo>
                  <a:cubicBezTo>
                    <a:pt x="268929" y="-1936"/>
                    <a:pt x="258489" y="-184"/>
                    <a:pt x="251670" y="6674"/>
                  </a:cubicBezTo>
                  <a:lnTo>
                    <a:pt x="4972" y="231617"/>
                  </a:lnTo>
                  <a:cubicBezTo>
                    <a:pt x="-1657" y="237674"/>
                    <a:pt x="-1657" y="248114"/>
                    <a:pt x="4972" y="254172"/>
                  </a:cubicBezTo>
                  <a:lnTo>
                    <a:pt x="25127" y="272498"/>
                  </a:lnTo>
                  <a:cubicBezTo>
                    <a:pt x="30575" y="277451"/>
                    <a:pt x="38729" y="277794"/>
                    <a:pt x="44596" y="273374"/>
                  </a:cubicBezTo>
                  <a:lnTo>
                    <a:pt x="341700" y="48013"/>
                  </a:lnTo>
                  <a:cubicBezTo>
                    <a:pt x="351682" y="40469"/>
                    <a:pt x="365970" y="47555"/>
                    <a:pt x="365970" y="60052"/>
                  </a:cubicBezTo>
                  <a:lnTo>
                    <a:pt x="365970" y="59176"/>
                  </a:lnTo>
                  <a:cubicBezTo>
                    <a:pt x="365970" y="50375"/>
                    <a:pt x="360940" y="42374"/>
                    <a:pt x="353016" y="38564"/>
                  </a:cubicBezTo>
                  <a:close/>
                </a:path>
              </a:pathLst>
            </a:custGeom>
            <a:grpFill/>
            <a:ln w="3770" cap="flat">
              <a:noFill/>
              <a:prstDash val="solid"/>
              <a:miter/>
            </a:ln>
          </p:spPr>
          <p:txBody>
            <a:bodyPr rtlCol="0" anchor="ctr"/>
            <a:lstStyle/>
            <a:p>
              <a:endParaRPr lang="en-US" sz="1836"/>
            </a:p>
          </p:txBody>
        </p:sp>
        <p:sp>
          <p:nvSpPr>
            <p:cNvPr id="72" name="Freeform: Shape 34">
              <a:extLst>
                <a:ext uri="{FF2B5EF4-FFF2-40B4-BE49-F238E27FC236}">
                  <a16:creationId xmlns:a16="http://schemas.microsoft.com/office/drawing/2014/main" id="{4BE314A3-4A34-024F-ABA4-1F3AC890582F}"/>
                </a:ext>
              </a:extLst>
            </p:cNvPr>
            <p:cNvSpPr/>
            <p:nvPr/>
          </p:nvSpPr>
          <p:spPr>
            <a:xfrm>
              <a:off x="7865168" y="2988447"/>
              <a:ext cx="365760" cy="274320"/>
            </a:xfrm>
            <a:custGeom>
              <a:avLst/>
              <a:gdLst>
                <a:gd name="connsiteX0" fmla="*/ 353016 w 365760"/>
                <a:gd name="connsiteY0" fmla="*/ 237940 h 274320"/>
                <a:gd name="connsiteX1" fmla="*/ 277654 w 365760"/>
                <a:gd name="connsiteY1" fmla="*/ 274211 h 274320"/>
                <a:gd name="connsiteX2" fmla="*/ 251670 w 365760"/>
                <a:gd name="connsiteY2" fmla="*/ 269791 h 274320"/>
                <a:gd name="connsiteX3" fmla="*/ 4972 w 365760"/>
                <a:gd name="connsiteY3" fmla="*/ 44849 h 274320"/>
                <a:gd name="connsiteX4" fmla="*/ 4972 w 365760"/>
                <a:gd name="connsiteY4" fmla="*/ 22294 h 274320"/>
                <a:gd name="connsiteX5" fmla="*/ 25127 w 365760"/>
                <a:gd name="connsiteY5" fmla="*/ 3968 h 274320"/>
                <a:gd name="connsiteX6" fmla="*/ 44596 w 365760"/>
                <a:gd name="connsiteY6" fmla="*/ 3091 h 274320"/>
                <a:gd name="connsiteX7" fmla="*/ 341700 w 365760"/>
                <a:gd name="connsiteY7" fmla="*/ 228453 h 274320"/>
                <a:gd name="connsiteX8" fmla="*/ 365970 w 365760"/>
                <a:gd name="connsiteY8" fmla="*/ 216375 h 274320"/>
                <a:gd name="connsiteX9" fmla="*/ 365970 w 365760"/>
                <a:gd name="connsiteY9" fmla="*/ 217252 h 274320"/>
                <a:gd name="connsiteX10" fmla="*/ 353016 w 365760"/>
                <a:gd name="connsiteY10" fmla="*/ 23794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 h="274320">
                  <a:moveTo>
                    <a:pt x="353016" y="237940"/>
                  </a:moveTo>
                  <a:lnTo>
                    <a:pt x="277654" y="274211"/>
                  </a:lnTo>
                  <a:cubicBezTo>
                    <a:pt x="268929" y="278402"/>
                    <a:pt x="258489" y="276649"/>
                    <a:pt x="251670" y="269791"/>
                  </a:cubicBezTo>
                  <a:lnTo>
                    <a:pt x="4972" y="44849"/>
                  </a:lnTo>
                  <a:cubicBezTo>
                    <a:pt x="-1657" y="38791"/>
                    <a:pt x="-1657" y="28352"/>
                    <a:pt x="4972" y="22294"/>
                  </a:cubicBezTo>
                  <a:lnTo>
                    <a:pt x="25127" y="3968"/>
                  </a:lnTo>
                  <a:cubicBezTo>
                    <a:pt x="30575" y="-985"/>
                    <a:pt x="38729" y="-1328"/>
                    <a:pt x="44596" y="3091"/>
                  </a:cubicBezTo>
                  <a:lnTo>
                    <a:pt x="341700" y="228453"/>
                  </a:lnTo>
                  <a:cubicBezTo>
                    <a:pt x="351682" y="236035"/>
                    <a:pt x="365970" y="228910"/>
                    <a:pt x="365970" y="216375"/>
                  </a:cubicBezTo>
                  <a:lnTo>
                    <a:pt x="365970" y="217252"/>
                  </a:lnTo>
                  <a:cubicBezTo>
                    <a:pt x="365970" y="226129"/>
                    <a:pt x="360940" y="234130"/>
                    <a:pt x="353016" y="237940"/>
                  </a:cubicBezTo>
                  <a:close/>
                </a:path>
              </a:pathLst>
            </a:custGeom>
            <a:grpFill/>
            <a:ln w="3770" cap="flat">
              <a:noFill/>
              <a:prstDash val="solid"/>
              <a:miter/>
            </a:ln>
          </p:spPr>
          <p:txBody>
            <a:bodyPr rtlCol="0" anchor="ctr"/>
            <a:lstStyle/>
            <a:p>
              <a:endParaRPr lang="en-US" sz="1836"/>
            </a:p>
          </p:txBody>
        </p:sp>
        <p:sp>
          <p:nvSpPr>
            <p:cNvPr id="73" name="Freeform: Shape 35">
              <a:extLst>
                <a:ext uri="{FF2B5EF4-FFF2-40B4-BE49-F238E27FC236}">
                  <a16:creationId xmlns:a16="http://schemas.microsoft.com/office/drawing/2014/main" id="{B17E8011-BB2D-3842-8E8D-7F98E328C36C}"/>
                </a:ext>
              </a:extLst>
            </p:cNvPr>
            <p:cNvSpPr/>
            <p:nvPr/>
          </p:nvSpPr>
          <p:spPr>
            <a:xfrm>
              <a:off x="8116838" y="2901082"/>
              <a:ext cx="114300" cy="361950"/>
            </a:xfrm>
            <a:custGeom>
              <a:avLst/>
              <a:gdLst>
                <a:gd name="connsiteX0" fmla="*/ 25984 w 114300"/>
                <a:gd name="connsiteY0" fmla="*/ 361576 h 361950"/>
                <a:gd name="connsiteX1" fmla="*/ 0 w 114300"/>
                <a:gd name="connsiteY1" fmla="*/ 357156 h 361950"/>
                <a:gd name="connsiteX2" fmla="*/ 22860 w 114300"/>
                <a:gd name="connsiteY2" fmla="*/ 347669 h 361950"/>
                <a:gd name="connsiteX3" fmla="*/ 22860 w 114300"/>
                <a:gd name="connsiteY3" fmla="*/ 16123 h 361950"/>
                <a:gd name="connsiteX4" fmla="*/ 0 w 114300"/>
                <a:gd name="connsiteY4" fmla="*/ 6674 h 361950"/>
                <a:gd name="connsiteX5" fmla="*/ 25984 w 114300"/>
                <a:gd name="connsiteY5" fmla="*/ 2255 h 361950"/>
                <a:gd name="connsiteX6" fmla="*/ 101346 w 114300"/>
                <a:gd name="connsiteY6" fmla="*/ 38488 h 361950"/>
                <a:gd name="connsiteX7" fmla="*/ 114300 w 114300"/>
                <a:gd name="connsiteY7" fmla="*/ 59100 h 361950"/>
                <a:gd name="connsiteX8" fmla="*/ 114300 w 114300"/>
                <a:gd name="connsiteY8" fmla="*/ 304769 h 361950"/>
                <a:gd name="connsiteX9" fmla="*/ 101346 w 114300"/>
                <a:gd name="connsiteY9" fmla="*/ 325381 h 361950"/>
                <a:gd name="connsiteX10" fmla="*/ 25984 w 114300"/>
                <a:gd name="connsiteY10" fmla="*/ 36157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361950">
                  <a:moveTo>
                    <a:pt x="25984" y="361576"/>
                  </a:moveTo>
                  <a:cubicBezTo>
                    <a:pt x="17259" y="365767"/>
                    <a:pt x="6820" y="364014"/>
                    <a:pt x="0" y="357156"/>
                  </a:cubicBezTo>
                  <a:cubicBezTo>
                    <a:pt x="8420" y="365576"/>
                    <a:pt x="22860" y="359633"/>
                    <a:pt x="22860" y="347669"/>
                  </a:cubicBezTo>
                  <a:lnTo>
                    <a:pt x="22860" y="16123"/>
                  </a:lnTo>
                  <a:cubicBezTo>
                    <a:pt x="22860" y="4198"/>
                    <a:pt x="8420" y="-1784"/>
                    <a:pt x="0" y="6674"/>
                  </a:cubicBezTo>
                  <a:cubicBezTo>
                    <a:pt x="6858" y="-184"/>
                    <a:pt x="17259" y="-1936"/>
                    <a:pt x="25984" y="2255"/>
                  </a:cubicBezTo>
                  <a:lnTo>
                    <a:pt x="101346" y="38488"/>
                  </a:lnTo>
                  <a:cubicBezTo>
                    <a:pt x="109271" y="42298"/>
                    <a:pt x="114300" y="50299"/>
                    <a:pt x="114300" y="59100"/>
                  </a:cubicBezTo>
                  <a:lnTo>
                    <a:pt x="114300" y="304769"/>
                  </a:lnTo>
                  <a:cubicBezTo>
                    <a:pt x="114300" y="313570"/>
                    <a:pt x="109271" y="321571"/>
                    <a:pt x="101346" y="325381"/>
                  </a:cubicBezTo>
                  <a:lnTo>
                    <a:pt x="25984" y="361576"/>
                  </a:lnTo>
                  <a:close/>
                </a:path>
              </a:pathLst>
            </a:custGeom>
            <a:grpFill/>
            <a:ln w="3770" cap="flat">
              <a:noFill/>
              <a:prstDash val="solid"/>
              <a:miter/>
            </a:ln>
          </p:spPr>
          <p:txBody>
            <a:bodyPr rtlCol="0" anchor="ctr"/>
            <a:lstStyle/>
            <a:p>
              <a:endParaRPr lang="en-US" sz="1836"/>
            </a:p>
          </p:txBody>
        </p:sp>
      </p:grpSp>
      <p:grpSp>
        <p:nvGrpSpPr>
          <p:cNvPr id="7" name="Azure AD" descr="Azure AD">
            <a:extLst>
              <a:ext uri="{FF2B5EF4-FFF2-40B4-BE49-F238E27FC236}">
                <a16:creationId xmlns:a16="http://schemas.microsoft.com/office/drawing/2014/main" id="{695D856C-C1DF-D841-9496-5A8BF9F84319}"/>
              </a:ext>
            </a:extLst>
          </p:cNvPr>
          <p:cNvGrpSpPr>
            <a:grpSpLocks noChangeAspect="1"/>
          </p:cNvGrpSpPr>
          <p:nvPr/>
        </p:nvGrpSpPr>
        <p:grpSpPr>
          <a:xfrm>
            <a:off x="9426489" y="3087155"/>
            <a:ext cx="503238" cy="512932"/>
            <a:chOff x="5769024" y="345237"/>
            <a:chExt cx="3086488" cy="3145940"/>
          </a:xfrm>
        </p:grpSpPr>
        <p:sp>
          <p:nvSpPr>
            <p:cNvPr id="8" name="Freeform 7">
              <a:extLst>
                <a:ext uri="{FF2B5EF4-FFF2-40B4-BE49-F238E27FC236}">
                  <a16:creationId xmlns:a16="http://schemas.microsoft.com/office/drawing/2014/main" id="{8C246A6F-9B40-5A47-9E0B-48DD4F9CC4AF}"/>
                </a:ext>
              </a:extLst>
            </p:cNvPr>
            <p:cNvSpPr/>
            <p:nvPr/>
          </p:nvSpPr>
          <p:spPr>
            <a:xfrm>
              <a:off x="5769024" y="345237"/>
              <a:ext cx="3086488" cy="3145940"/>
            </a:xfrm>
            <a:custGeom>
              <a:avLst/>
              <a:gdLst>
                <a:gd name="connsiteX0" fmla="*/ 1545721 w 3086488"/>
                <a:gd name="connsiteY0" fmla="*/ 0 h 3145940"/>
                <a:gd name="connsiteX1" fmla="*/ 3086489 w 3086488"/>
                <a:gd name="connsiteY1" fmla="*/ 1857839 h 3145940"/>
                <a:gd name="connsiteX2" fmla="*/ 1560584 w 3086488"/>
                <a:gd name="connsiteY2" fmla="*/ 3145941 h 3145940"/>
                <a:gd name="connsiteX3" fmla="*/ 0 w 3086488"/>
                <a:gd name="connsiteY3" fmla="*/ 1847931 h 3145940"/>
                <a:gd name="connsiteX4" fmla="*/ 1545721 w 3086488"/>
                <a:gd name="connsiteY4" fmla="*/ 0 h 314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488" h="3145940">
                  <a:moveTo>
                    <a:pt x="1545721" y="0"/>
                  </a:moveTo>
                  <a:lnTo>
                    <a:pt x="3086489" y="1857839"/>
                  </a:lnTo>
                  <a:lnTo>
                    <a:pt x="1560584" y="3145941"/>
                  </a:lnTo>
                  <a:lnTo>
                    <a:pt x="0" y="1847931"/>
                  </a:lnTo>
                  <a:lnTo>
                    <a:pt x="1545721" y="0"/>
                  </a:lnTo>
                  <a:close/>
                </a:path>
              </a:pathLst>
            </a:custGeom>
            <a:solidFill>
              <a:schemeClr val="bg1"/>
            </a:solidFill>
            <a:ln w="49411" cap="flat">
              <a:noFill/>
              <a:prstDash val="solid"/>
              <a:miter/>
            </a:ln>
          </p:spPr>
          <p:txBody>
            <a:bodyPr rtlCol="0" anchor="ctr"/>
            <a:lstStyle/>
            <a:p>
              <a:endParaRPr lang="en-US" sz="1836"/>
            </a:p>
          </p:txBody>
        </p:sp>
        <p:sp>
          <p:nvSpPr>
            <p:cNvPr id="9" name="Freeform 8">
              <a:extLst>
                <a:ext uri="{FF2B5EF4-FFF2-40B4-BE49-F238E27FC236}">
                  <a16:creationId xmlns:a16="http://schemas.microsoft.com/office/drawing/2014/main" id="{D39C66A5-A622-7244-A543-4652497B5879}"/>
                </a:ext>
              </a:extLst>
            </p:cNvPr>
            <p:cNvSpPr/>
            <p:nvPr/>
          </p:nvSpPr>
          <p:spPr>
            <a:xfrm>
              <a:off x="6437845" y="1033897"/>
              <a:ext cx="1753800" cy="1768662"/>
            </a:xfrm>
            <a:custGeom>
              <a:avLst/>
              <a:gdLst>
                <a:gd name="connsiteX0" fmla="*/ 1550676 w 1753800"/>
                <a:gd name="connsiteY0" fmla="*/ 663868 h 1768662"/>
                <a:gd name="connsiteX1" fmla="*/ 1456546 w 1753800"/>
                <a:gd name="connsiteY1" fmla="*/ 688639 h 1768662"/>
                <a:gd name="connsiteX2" fmla="*/ 1055253 w 1753800"/>
                <a:gd name="connsiteY2" fmla="*/ 287346 h 1768662"/>
                <a:gd name="connsiteX3" fmla="*/ 1080024 w 1753800"/>
                <a:gd name="connsiteY3" fmla="*/ 198169 h 1768662"/>
                <a:gd name="connsiteX4" fmla="*/ 881854 w 1753800"/>
                <a:gd name="connsiteY4" fmla="*/ 0 h 1768662"/>
                <a:gd name="connsiteX5" fmla="*/ 683685 w 1753800"/>
                <a:gd name="connsiteY5" fmla="*/ 198169 h 1768662"/>
                <a:gd name="connsiteX6" fmla="*/ 708456 w 1753800"/>
                <a:gd name="connsiteY6" fmla="*/ 287346 h 1768662"/>
                <a:gd name="connsiteX7" fmla="*/ 302209 w 1753800"/>
                <a:gd name="connsiteY7" fmla="*/ 693593 h 1768662"/>
                <a:gd name="connsiteX8" fmla="*/ 198170 w 1753800"/>
                <a:gd name="connsiteY8" fmla="*/ 663868 h 1768662"/>
                <a:gd name="connsiteX9" fmla="*/ 0 w 1753800"/>
                <a:gd name="connsiteY9" fmla="*/ 862037 h 1768662"/>
                <a:gd name="connsiteX10" fmla="*/ 198170 w 1753800"/>
                <a:gd name="connsiteY10" fmla="*/ 1060206 h 1768662"/>
                <a:gd name="connsiteX11" fmla="*/ 272483 w 1753800"/>
                <a:gd name="connsiteY11" fmla="*/ 1045344 h 1768662"/>
                <a:gd name="connsiteX12" fmla="*/ 678731 w 1753800"/>
                <a:gd name="connsiteY12" fmla="*/ 1451591 h 1768662"/>
                <a:gd name="connsiteX13" fmla="*/ 658914 w 1753800"/>
                <a:gd name="connsiteY13" fmla="*/ 1545721 h 1768662"/>
                <a:gd name="connsiteX14" fmla="*/ 881854 w 1753800"/>
                <a:gd name="connsiteY14" fmla="*/ 1768662 h 1768662"/>
                <a:gd name="connsiteX15" fmla="*/ 1104795 w 1753800"/>
                <a:gd name="connsiteY15" fmla="*/ 1545721 h 1768662"/>
                <a:gd name="connsiteX16" fmla="*/ 1084978 w 1753800"/>
                <a:gd name="connsiteY16" fmla="*/ 1451591 h 1768662"/>
                <a:gd name="connsiteX17" fmla="*/ 1491226 w 1753800"/>
                <a:gd name="connsiteY17" fmla="*/ 1045344 h 1768662"/>
                <a:gd name="connsiteX18" fmla="*/ 1555631 w 1753800"/>
                <a:gd name="connsiteY18" fmla="*/ 1055252 h 1768662"/>
                <a:gd name="connsiteX19" fmla="*/ 1753800 w 1753800"/>
                <a:gd name="connsiteY19" fmla="*/ 857083 h 1768662"/>
                <a:gd name="connsiteX20" fmla="*/ 1550676 w 1753800"/>
                <a:gd name="connsiteY20" fmla="*/ 663868 h 1768662"/>
                <a:gd name="connsiteX21" fmla="*/ 792678 w 1753800"/>
                <a:gd name="connsiteY21" fmla="*/ 1342598 h 1768662"/>
                <a:gd name="connsiteX22" fmla="*/ 748090 w 1753800"/>
                <a:gd name="connsiteY22" fmla="*/ 1367369 h 1768662"/>
                <a:gd name="connsiteX23" fmla="*/ 356705 w 1753800"/>
                <a:gd name="connsiteY23" fmla="*/ 975984 h 1768662"/>
                <a:gd name="connsiteX24" fmla="*/ 391385 w 1753800"/>
                <a:gd name="connsiteY24" fmla="*/ 862037 h 1768662"/>
                <a:gd name="connsiteX25" fmla="*/ 371568 w 1753800"/>
                <a:gd name="connsiteY25" fmla="*/ 777815 h 1768662"/>
                <a:gd name="connsiteX26" fmla="*/ 777815 w 1753800"/>
                <a:gd name="connsiteY26" fmla="*/ 371568 h 1768662"/>
                <a:gd name="connsiteX27" fmla="*/ 792678 w 1753800"/>
                <a:gd name="connsiteY27" fmla="*/ 381476 h 1768662"/>
                <a:gd name="connsiteX28" fmla="*/ 792678 w 1753800"/>
                <a:gd name="connsiteY28" fmla="*/ 1342598 h 1768662"/>
                <a:gd name="connsiteX29" fmla="*/ 1010664 w 1753800"/>
                <a:gd name="connsiteY29" fmla="*/ 1367369 h 1768662"/>
                <a:gd name="connsiteX30" fmla="*/ 966076 w 1753800"/>
                <a:gd name="connsiteY30" fmla="*/ 1342598 h 1768662"/>
                <a:gd name="connsiteX31" fmla="*/ 966076 w 1753800"/>
                <a:gd name="connsiteY31" fmla="*/ 376522 h 1768662"/>
                <a:gd name="connsiteX32" fmla="*/ 980939 w 1753800"/>
                <a:gd name="connsiteY32" fmla="*/ 366613 h 1768662"/>
                <a:gd name="connsiteX33" fmla="*/ 1382232 w 1753800"/>
                <a:gd name="connsiteY33" fmla="*/ 767906 h 1768662"/>
                <a:gd name="connsiteX34" fmla="*/ 1357461 w 1753800"/>
                <a:gd name="connsiteY34" fmla="*/ 862037 h 1768662"/>
                <a:gd name="connsiteX35" fmla="*/ 1397095 w 1753800"/>
                <a:gd name="connsiteY35" fmla="*/ 980939 h 1768662"/>
                <a:gd name="connsiteX36" fmla="*/ 1010664 w 1753800"/>
                <a:gd name="connsiteY36" fmla="*/ 1367369 h 176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53800" h="1768662">
                  <a:moveTo>
                    <a:pt x="1550676" y="663868"/>
                  </a:moveTo>
                  <a:cubicBezTo>
                    <a:pt x="1515997" y="663868"/>
                    <a:pt x="1481317" y="673776"/>
                    <a:pt x="1456546" y="688639"/>
                  </a:cubicBezTo>
                  <a:lnTo>
                    <a:pt x="1055253" y="287346"/>
                  </a:lnTo>
                  <a:cubicBezTo>
                    <a:pt x="1070115" y="262575"/>
                    <a:pt x="1080024" y="227895"/>
                    <a:pt x="1080024" y="198169"/>
                  </a:cubicBezTo>
                  <a:cubicBezTo>
                    <a:pt x="1080024" y="89176"/>
                    <a:pt x="990847" y="0"/>
                    <a:pt x="881854" y="0"/>
                  </a:cubicBezTo>
                  <a:cubicBezTo>
                    <a:pt x="772861" y="0"/>
                    <a:pt x="683685" y="89176"/>
                    <a:pt x="683685" y="198169"/>
                  </a:cubicBezTo>
                  <a:cubicBezTo>
                    <a:pt x="683685" y="232849"/>
                    <a:pt x="693593" y="262575"/>
                    <a:pt x="708456" y="287346"/>
                  </a:cubicBezTo>
                  <a:lnTo>
                    <a:pt x="302209" y="693593"/>
                  </a:lnTo>
                  <a:cubicBezTo>
                    <a:pt x="272483" y="673776"/>
                    <a:pt x="237803" y="663868"/>
                    <a:pt x="198170" y="663868"/>
                  </a:cubicBezTo>
                  <a:cubicBezTo>
                    <a:pt x="89176" y="663868"/>
                    <a:pt x="0" y="753044"/>
                    <a:pt x="0" y="862037"/>
                  </a:cubicBezTo>
                  <a:cubicBezTo>
                    <a:pt x="0" y="971030"/>
                    <a:pt x="89176" y="1060206"/>
                    <a:pt x="198170" y="1060206"/>
                  </a:cubicBezTo>
                  <a:cubicBezTo>
                    <a:pt x="222941" y="1060206"/>
                    <a:pt x="247712" y="1055252"/>
                    <a:pt x="272483" y="1045344"/>
                  </a:cubicBezTo>
                  <a:lnTo>
                    <a:pt x="678731" y="1451591"/>
                  </a:lnTo>
                  <a:cubicBezTo>
                    <a:pt x="663868" y="1481316"/>
                    <a:pt x="658914" y="1511042"/>
                    <a:pt x="658914" y="1545721"/>
                  </a:cubicBezTo>
                  <a:cubicBezTo>
                    <a:pt x="658914" y="1669577"/>
                    <a:pt x="757998" y="1768662"/>
                    <a:pt x="881854" y="1768662"/>
                  </a:cubicBezTo>
                  <a:cubicBezTo>
                    <a:pt x="1005710" y="1768662"/>
                    <a:pt x="1104795" y="1669577"/>
                    <a:pt x="1104795" y="1545721"/>
                  </a:cubicBezTo>
                  <a:cubicBezTo>
                    <a:pt x="1104795" y="1511042"/>
                    <a:pt x="1094887" y="1481316"/>
                    <a:pt x="1084978" y="1451591"/>
                  </a:cubicBezTo>
                  <a:lnTo>
                    <a:pt x="1491226" y="1045344"/>
                  </a:lnTo>
                  <a:cubicBezTo>
                    <a:pt x="1511042" y="1055252"/>
                    <a:pt x="1535814" y="1055252"/>
                    <a:pt x="1555631" y="1055252"/>
                  </a:cubicBezTo>
                  <a:cubicBezTo>
                    <a:pt x="1664624" y="1055252"/>
                    <a:pt x="1753800" y="966076"/>
                    <a:pt x="1753800" y="857083"/>
                  </a:cubicBezTo>
                  <a:cubicBezTo>
                    <a:pt x="1748846" y="753044"/>
                    <a:pt x="1664624" y="663868"/>
                    <a:pt x="1550676" y="663868"/>
                  </a:cubicBezTo>
                  <a:close/>
                  <a:moveTo>
                    <a:pt x="792678" y="1342598"/>
                  </a:moveTo>
                  <a:cubicBezTo>
                    <a:pt x="777815" y="1347552"/>
                    <a:pt x="762953" y="1357461"/>
                    <a:pt x="748090" y="1367369"/>
                  </a:cubicBezTo>
                  <a:lnTo>
                    <a:pt x="356705" y="975984"/>
                  </a:lnTo>
                  <a:cubicBezTo>
                    <a:pt x="381476" y="946259"/>
                    <a:pt x="391385" y="906625"/>
                    <a:pt x="391385" y="862037"/>
                  </a:cubicBezTo>
                  <a:cubicBezTo>
                    <a:pt x="391385" y="832312"/>
                    <a:pt x="381476" y="802586"/>
                    <a:pt x="371568" y="777815"/>
                  </a:cubicBezTo>
                  <a:lnTo>
                    <a:pt x="777815" y="371568"/>
                  </a:lnTo>
                  <a:cubicBezTo>
                    <a:pt x="782770" y="376522"/>
                    <a:pt x="787724" y="376522"/>
                    <a:pt x="792678" y="381476"/>
                  </a:cubicBezTo>
                  <a:lnTo>
                    <a:pt x="792678" y="1342598"/>
                  </a:lnTo>
                  <a:close/>
                  <a:moveTo>
                    <a:pt x="1010664" y="1367369"/>
                  </a:moveTo>
                  <a:cubicBezTo>
                    <a:pt x="995802" y="1357461"/>
                    <a:pt x="980939" y="1347552"/>
                    <a:pt x="966076" y="1342598"/>
                  </a:cubicBezTo>
                  <a:lnTo>
                    <a:pt x="966076" y="376522"/>
                  </a:lnTo>
                  <a:cubicBezTo>
                    <a:pt x="971031" y="376522"/>
                    <a:pt x="975985" y="371568"/>
                    <a:pt x="980939" y="366613"/>
                  </a:cubicBezTo>
                  <a:lnTo>
                    <a:pt x="1382232" y="767906"/>
                  </a:lnTo>
                  <a:cubicBezTo>
                    <a:pt x="1367370" y="797632"/>
                    <a:pt x="1357461" y="827357"/>
                    <a:pt x="1357461" y="862037"/>
                  </a:cubicBezTo>
                  <a:cubicBezTo>
                    <a:pt x="1357461" y="906625"/>
                    <a:pt x="1372324" y="946259"/>
                    <a:pt x="1397095" y="980939"/>
                  </a:cubicBezTo>
                  <a:lnTo>
                    <a:pt x="1010664" y="1367369"/>
                  </a:lnTo>
                  <a:close/>
                </a:path>
              </a:pathLst>
            </a:custGeom>
            <a:solidFill>
              <a:srgbClr val="0078D4"/>
            </a:solidFill>
            <a:ln w="49411" cap="flat">
              <a:noFill/>
              <a:prstDash val="solid"/>
              <a:miter/>
            </a:ln>
          </p:spPr>
          <p:txBody>
            <a:bodyPr rtlCol="0" anchor="ctr"/>
            <a:lstStyle/>
            <a:p>
              <a:endParaRPr lang="en-US" sz="1836">
                <a:solidFill>
                  <a:srgbClr val="0078D4"/>
                </a:solidFill>
              </a:endParaRPr>
            </a:p>
          </p:txBody>
        </p:sp>
      </p:grpSp>
      <p:pic>
        <p:nvPicPr>
          <p:cNvPr id="14" name="Picture 13">
            <a:extLst>
              <a:ext uri="{FF2B5EF4-FFF2-40B4-BE49-F238E27FC236}">
                <a16:creationId xmlns:a16="http://schemas.microsoft.com/office/drawing/2014/main" id="{03331769-B804-174E-BB4C-8231A3AD51FF}"/>
              </a:ext>
            </a:extLst>
          </p:cNvPr>
          <p:cNvPicPr>
            <a:picLocks noChangeAspect="1"/>
          </p:cNvPicPr>
          <p:nvPr/>
        </p:nvPicPr>
        <p:blipFill>
          <a:blip r:embed="rId5"/>
          <a:stretch>
            <a:fillRect/>
          </a:stretch>
        </p:blipFill>
        <p:spPr>
          <a:xfrm>
            <a:off x="10259259" y="3084994"/>
            <a:ext cx="452475" cy="495049"/>
          </a:xfrm>
          <a:prstGeom prst="rect">
            <a:avLst/>
          </a:prstGeom>
        </p:spPr>
      </p:pic>
      <p:grpSp>
        <p:nvGrpSpPr>
          <p:cNvPr id="113" name="Group 112">
            <a:extLst>
              <a:ext uri="{FF2B5EF4-FFF2-40B4-BE49-F238E27FC236}">
                <a16:creationId xmlns:a16="http://schemas.microsoft.com/office/drawing/2014/main" id="{AA5656F3-C4EA-284C-AE02-663FB7E38E8B}"/>
              </a:ext>
            </a:extLst>
          </p:cNvPr>
          <p:cNvGrpSpPr>
            <a:grpSpLocks noChangeAspect="1"/>
          </p:cNvGrpSpPr>
          <p:nvPr/>
        </p:nvGrpSpPr>
        <p:grpSpPr>
          <a:xfrm>
            <a:off x="1530931" y="4334231"/>
            <a:ext cx="570732" cy="591282"/>
            <a:chOff x="2235201" y="1839913"/>
            <a:chExt cx="3659187" cy="3790951"/>
          </a:xfrm>
          <a:solidFill>
            <a:schemeClr val="bg1"/>
          </a:solidFill>
        </p:grpSpPr>
        <p:sp>
          <p:nvSpPr>
            <p:cNvPr id="114" name="Freeform 25">
              <a:extLst>
                <a:ext uri="{FF2B5EF4-FFF2-40B4-BE49-F238E27FC236}">
                  <a16:creationId xmlns:a16="http://schemas.microsoft.com/office/drawing/2014/main" id="{F460452E-A2B5-D44D-BD25-6A5C357CF61D}"/>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5" name="Freeform 26">
              <a:extLst>
                <a:ext uri="{FF2B5EF4-FFF2-40B4-BE49-F238E27FC236}">
                  <a16:creationId xmlns:a16="http://schemas.microsoft.com/office/drawing/2014/main" id="{12BBB494-F176-B141-9784-F5EDABA5843D}"/>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6" name="Freeform 27">
              <a:extLst>
                <a:ext uri="{FF2B5EF4-FFF2-40B4-BE49-F238E27FC236}">
                  <a16:creationId xmlns:a16="http://schemas.microsoft.com/office/drawing/2014/main" id="{9D0853E0-921E-8B4F-96C1-730A38BDCDFE}"/>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7" name="Freeform 28">
              <a:extLst>
                <a:ext uri="{FF2B5EF4-FFF2-40B4-BE49-F238E27FC236}">
                  <a16:creationId xmlns:a16="http://schemas.microsoft.com/office/drawing/2014/main" id="{AEF6E81C-A046-5040-981F-5F872ACA00CF}"/>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8" name="Freeform 29">
              <a:extLst>
                <a:ext uri="{FF2B5EF4-FFF2-40B4-BE49-F238E27FC236}">
                  <a16:creationId xmlns:a16="http://schemas.microsoft.com/office/drawing/2014/main" id="{33AE358D-ECD1-594B-AF26-BB3B785A00CF}"/>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40" name="Freeform 30">
              <a:extLst>
                <a:ext uri="{FF2B5EF4-FFF2-40B4-BE49-F238E27FC236}">
                  <a16:creationId xmlns:a16="http://schemas.microsoft.com/office/drawing/2014/main" id="{D985AAA6-DDA0-5A48-A4E9-D859E094900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41" name="Freeform 31">
              <a:extLst>
                <a:ext uri="{FF2B5EF4-FFF2-40B4-BE49-F238E27FC236}">
                  <a16:creationId xmlns:a16="http://schemas.microsoft.com/office/drawing/2014/main" id="{C5A3CF64-EE90-6D43-8BFD-F99989D55C6A}"/>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sp>
        <p:nvSpPr>
          <p:cNvPr id="103" name="Rectangle 102">
            <a:extLst>
              <a:ext uri="{FF2B5EF4-FFF2-40B4-BE49-F238E27FC236}">
                <a16:creationId xmlns:a16="http://schemas.microsoft.com/office/drawing/2014/main" id="{6D05E567-C553-E04D-A3CE-A53218F65DDB}"/>
              </a:ext>
            </a:extLst>
          </p:cNvPr>
          <p:cNvSpPr/>
          <p:nvPr/>
        </p:nvSpPr>
        <p:spPr bwMode="auto">
          <a:xfrm>
            <a:off x="6456727" y="1992293"/>
            <a:ext cx="2490051" cy="1793598"/>
          </a:xfrm>
          <a:prstGeom prst="rect">
            <a:avLst/>
          </a:prstGeom>
          <a:solidFill>
            <a:srgbClr val="0078D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06192"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b="1" dirty="0">
              <a:solidFill>
                <a:srgbClr val="FFFFFF"/>
              </a:solidFill>
              <a:latin typeface="Segoe UI Semibold" panose="020B0502040204020203" pitchFamily="34" charset="0"/>
              <a:cs typeface="Segoe UI Semibold" panose="020B0502040204020203" pitchFamily="34" charset="0"/>
            </a:endParaRPr>
          </a:p>
          <a:p>
            <a:pPr algn="ctr" defTabSz="951028">
              <a:spcBef>
                <a:spcPct val="0"/>
              </a:spcBef>
              <a:spcAft>
                <a:spcPct val="0"/>
              </a:spcAft>
              <a:defRPr/>
            </a:pPr>
            <a:r>
              <a:rPr lang="en-US" sz="2040" b="1" dirty="0" err="1">
                <a:solidFill>
                  <a:srgbClr val="FFFFFF"/>
                </a:solidFill>
                <a:latin typeface="Segoe UI Semibold"/>
                <a:cs typeface="Segoe UI Semibold"/>
              </a:rPr>
              <a:t>高度にスケーラブル</a:t>
            </a:r>
            <a:endParaRPr lang="en-US" sz="2040" b="1" dirty="0">
              <a:solidFill>
                <a:srgbClr val="FFFFFF"/>
              </a:solidFill>
              <a:latin typeface="Segoe UI Semibold" panose="020B0502040204020203" pitchFamily="34" charset="0"/>
              <a:cs typeface="Segoe UI Semibold" panose="020B0502040204020203" pitchFamily="34" charset="0"/>
            </a:endParaRPr>
          </a:p>
          <a:p>
            <a:pPr algn="ctr" defTabSz="951028">
              <a:spcBef>
                <a:spcPct val="0"/>
              </a:spcBef>
              <a:spcAft>
                <a:spcPct val="0"/>
              </a:spcAft>
              <a:defRPr/>
            </a:pPr>
            <a:r>
              <a:rPr lang="en-US" sz="1632" b="1" dirty="0">
                <a:solidFill>
                  <a:srgbClr val="FFFFFF"/>
                </a:solidFill>
                <a:latin typeface="Segoe UI Semibold"/>
                <a:cs typeface="Segoe UI Semibold"/>
              </a:rPr>
              <a:t>(</a:t>
            </a:r>
            <a:r>
              <a:rPr lang="en-US" sz="1632" b="1" dirty="0" err="1">
                <a:solidFill>
                  <a:srgbClr val="FFFFFF"/>
                </a:solidFill>
                <a:latin typeface="Segoe UI Semibold"/>
                <a:cs typeface="Segoe UI Semibold"/>
              </a:rPr>
              <a:t>分散</a:t>
            </a:r>
            <a:r>
              <a:rPr lang="en-US" sz="1632" b="1" dirty="0">
                <a:solidFill>
                  <a:srgbClr val="FFFFFF"/>
                </a:solidFill>
                <a:latin typeface="Segoe UI Semibold"/>
                <a:cs typeface="Segoe UI Semibold"/>
              </a:rPr>
              <a:t> SQL with </a:t>
            </a:r>
            <a:r>
              <a:rPr lang="en-US" sz="1632" b="1" dirty="0" err="1">
                <a:solidFill>
                  <a:srgbClr val="FFFFFF"/>
                </a:solidFill>
                <a:latin typeface="Segoe UI Semibold"/>
                <a:cs typeface="Segoe UI Semibold"/>
              </a:rPr>
              <a:t>Citus</a:t>
            </a:r>
            <a:r>
              <a:rPr lang="en-US" sz="1632" b="1" dirty="0">
                <a:solidFill>
                  <a:srgbClr val="FFFFFF"/>
                </a:solidFill>
                <a:latin typeface="Segoe UI Semibold"/>
                <a:cs typeface="Segoe UI Semibold"/>
              </a:rPr>
              <a:t>)</a:t>
            </a:r>
            <a:endParaRPr lang="en-US" sz="1632" b="1" dirty="0">
              <a:solidFill>
                <a:srgbClr val="FFFFFF"/>
              </a:solidFill>
              <a:latin typeface="Segoe UI Semibold" panose="020B0502040204020203" pitchFamily="34" charset="0"/>
              <a:cs typeface="Segoe UI Semibold" panose="020B0502040204020203" pitchFamily="34" charset="0"/>
            </a:endParaRPr>
          </a:p>
        </p:txBody>
      </p:sp>
      <p:sp>
        <p:nvSpPr>
          <p:cNvPr id="104" name="Rectangle 103">
            <a:extLst>
              <a:ext uri="{FF2B5EF4-FFF2-40B4-BE49-F238E27FC236}">
                <a16:creationId xmlns:a16="http://schemas.microsoft.com/office/drawing/2014/main" id="{CF818FF2-7EAB-3743-80BF-3477F952B591}"/>
              </a:ext>
            </a:extLst>
          </p:cNvPr>
          <p:cNvSpPr/>
          <p:nvPr/>
        </p:nvSpPr>
        <p:spPr bwMode="auto">
          <a:xfrm>
            <a:off x="1217645" y="1981191"/>
            <a:ext cx="2526621" cy="1793598"/>
          </a:xfrm>
          <a:prstGeom prst="rect">
            <a:avLst/>
          </a:prstGeom>
          <a:solidFill>
            <a:srgbClr val="0078D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06192"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2040" b="1" dirty="0" err="1">
                <a:solidFill>
                  <a:srgbClr val="FFFFFF"/>
                </a:solidFill>
                <a:latin typeface="Segoe UI Semibold"/>
                <a:cs typeface="Segoe UI Semibold"/>
              </a:rPr>
              <a:t>フルマネージド</a:t>
            </a:r>
            <a:endParaRPr lang="en-US" sz="2040" b="1" dirty="0">
              <a:solidFill>
                <a:srgbClr val="FFFFFF"/>
              </a:solidFill>
              <a:latin typeface="Segoe UI Semibold" panose="020B0502040204020203" pitchFamily="34" charset="0"/>
              <a:cs typeface="Segoe UI Semibold" panose="020B0502040204020203" pitchFamily="34" charset="0"/>
            </a:endParaRPr>
          </a:p>
        </p:txBody>
      </p:sp>
      <p:sp>
        <p:nvSpPr>
          <p:cNvPr id="106" name="Rectangle 105">
            <a:extLst>
              <a:ext uri="{FF2B5EF4-FFF2-40B4-BE49-F238E27FC236}">
                <a16:creationId xmlns:a16="http://schemas.microsoft.com/office/drawing/2014/main" id="{05CE8DB8-F6CA-6544-BBF2-9FFEA3DABFC0}"/>
              </a:ext>
            </a:extLst>
          </p:cNvPr>
          <p:cNvSpPr/>
          <p:nvPr/>
        </p:nvSpPr>
        <p:spPr bwMode="auto">
          <a:xfrm>
            <a:off x="3858854" y="1992293"/>
            <a:ext cx="2490051" cy="1793598"/>
          </a:xfrm>
          <a:prstGeom prst="rect">
            <a:avLst/>
          </a:prstGeom>
          <a:solidFill>
            <a:srgbClr val="0078D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06192"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b="1" dirty="0">
              <a:solidFill>
                <a:srgbClr val="FFFFFF"/>
              </a:solidFill>
              <a:latin typeface="Segoe UI Semibold" panose="020B0502040204020203" pitchFamily="34" charset="0"/>
              <a:cs typeface="Segoe UI Semibold" panose="020B0502040204020203" pitchFamily="34" charset="0"/>
            </a:endParaRPr>
          </a:p>
          <a:p>
            <a:pPr algn="ctr" defTabSz="951028" fontAlgn="base">
              <a:spcBef>
                <a:spcPct val="0"/>
              </a:spcBef>
              <a:spcAft>
                <a:spcPct val="0"/>
              </a:spcAft>
              <a:defRPr/>
            </a:pPr>
            <a:r>
              <a:rPr lang="en-US" sz="2040" b="1" dirty="0" err="1">
                <a:solidFill>
                  <a:srgbClr val="FFFFFF"/>
                </a:solidFill>
                <a:latin typeface="Segoe UI Semibold"/>
                <a:cs typeface="Segoe UI Semibold"/>
              </a:rPr>
              <a:t>セキュア</a:t>
            </a:r>
            <a:r>
              <a:rPr lang="en-US" sz="2040" b="1" dirty="0">
                <a:solidFill>
                  <a:srgbClr val="FFFFFF"/>
                </a:solidFill>
                <a:latin typeface="Segoe UI Semibold"/>
                <a:cs typeface="Segoe UI Semibold"/>
              </a:rPr>
              <a:t> &amp; </a:t>
            </a:r>
            <a:endParaRPr lang="en-US" sz="2040" b="1" dirty="0">
              <a:solidFill>
                <a:srgbClr val="FFFFFF"/>
              </a:solidFill>
              <a:latin typeface="Segoe UI Semibold" panose="020B0502040204020203" pitchFamily="34" charset="0"/>
              <a:cs typeface="Segoe UI Semibold" panose="020B0502040204020203" pitchFamily="34" charset="0"/>
            </a:endParaRPr>
          </a:p>
          <a:p>
            <a:pPr algn="ctr" defTabSz="951028" fontAlgn="base">
              <a:spcBef>
                <a:spcPct val="0"/>
              </a:spcBef>
              <a:spcAft>
                <a:spcPct val="0"/>
              </a:spcAft>
              <a:defRPr/>
            </a:pPr>
            <a:r>
              <a:rPr lang="en-US" sz="2040" b="1" dirty="0" err="1">
                <a:solidFill>
                  <a:srgbClr val="FFFFFF"/>
                </a:solidFill>
                <a:latin typeface="Segoe UI Semibold"/>
                <a:cs typeface="Segoe UI Semibold"/>
              </a:rPr>
              <a:t>コンプライアント</a:t>
            </a:r>
            <a:endParaRPr lang="en-US" sz="2040" b="1" dirty="0">
              <a:solidFill>
                <a:srgbClr val="FFFFFF"/>
              </a:solidFill>
              <a:latin typeface="Segoe UI Semibold" panose="020B0502040204020203" pitchFamily="34" charset="0"/>
              <a:cs typeface="Segoe UI Semibold" panose="020B0502040204020203" pitchFamily="34" charset="0"/>
            </a:endParaRPr>
          </a:p>
        </p:txBody>
      </p:sp>
      <p:grpSp>
        <p:nvGrpSpPr>
          <p:cNvPr id="107" name="Group 106">
            <a:extLst>
              <a:ext uri="{FF2B5EF4-FFF2-40B4-BE49-F238E27FC236}">
                <a16:creationId xmlns:a16="http://schemas.microsoft.com/office/drawing/2014/main" id="{99248AF7-D918-BF42-80F0-B2B22BA6B6B7}"/>
              </a:ext>
            </a:extLst>
          </p:cNvPr>
          <p:cNvGrpSpPr/>
          <p:nvPr/>
        </p:nvGrpSpPr>
        <p:grpSpPr>
          <a:xfrm>
            <a:off x="7412007" y="2414199"/>
            <a:ext cx="1050707" cy="318814"/>
            <a:chOff x="10233866" y="2626451"/>
            <a:chExt cx="1396440" cy="423719"/>
          </a:xfrm>
          <a:solidFill>
            <a:schemeClr val="bg1"/>
          </a:solidFill>
        </p:grpSpPr>
        <p:grpSp>
          <p:nvGrpSpPr>
            <p:cNvPr id="108" name="Group 107">
              <a:extLst>
                <a:ext uri="{FF2B5EF4-FFF2-40B4-BE49-F238E27FC236}">
                  <a16:creationId xmlns:a16="http://schemas.microsoft.com/office/drawing/2014/main" id="{5135EAB0-86FA-9D4A-BCC7-DC92AD4C4CB1}"/>
                </a:ext>
              </a:extLst>
            </p:cNvPr>
            <p:cNvGrpSpPr/>
            <p:nvPr/>
          </p:nvGrpSpPr>
          <p:grpSpPr>
            <a:xfrm rot="2700000">
              <a:off x="11385342" y="2652120"/>
              <a:ext cx="244119" cy="245808"/>
              <a:chOff x="11385342" y="2652120"/>
              <a:chExt cx="551360" cy="557440"/>
            </a:xfrm>
            <a:grpFill/>
          </p:grpSpPr>
          <p:sp>
            <p:nvSpPr>
              <p:cNvPr id="124" name="Freeform 39">
                <a:extLst>
                  <a:ext uri="{FF2B5EF4-FFF2-40B4-BE49-F238E27FC236}">
                    <a16:creationId xmlns:a16="http://schemas.microsoft.com/office/drawing/2014/main" id="{E32C1B40-E465-A545-9E7A-A710ABF7B2B8}"/>
                  </a:ext>
                </a:extLst>
              </p:cNvPr>
              <p:cNvSpPr>
                <a:spLocks/>
              </p:cNvSpPr>
              <p:nvPr/>
            </p:nvSpPr>
            <p:spPr bwMode="auto">
              <a:xfrm>
                <a:off x="11385342" y="2685445"/>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Segoe UI"/>
                </a:endParaRPr>
              </a:p>
            </p:txBody>
          </p:sp>
          <p:sp>
            <p:nvSpPr>
              <p:cNvPr id="125" name="Rectangle 124">
                <a:extLst>
                  <a:ext uri="{FF2B5EF4-FFF2-40B4-BE49-F238E27FC236}">
                    <a16:creationId xmlns:a16="http://schemas.microsoft.com/office/drawing/2014/main" id="{C67EDE25-9FEA-DE49-851B-5F5782D3C507}"/>
                  </a:ext>
                </a:extLst>
              </p:cNvPr>
              <p:cNvSpPr>
                <a:spLocks noChangeArrowheads="1"/>
              </p:cNvSpPr>
              <p:nvPr/>
            </p:nvSpPr>
            <p:spPr bwMode="auto">
              <a:xfrm>
                <a:off x="11846230" y="2652120"/>
                <a:ext cx="90472" cy="302614"/>
              </a:xfrm>
              <a:prstGeom prst="rect">
                <a:avLst/>
              </a:pr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Segoe UI"/>
                </a:endParaRPr>
              </a:p>
            </p:txBody>
          </p:sp>
          <p:sp>
            <p:nvSpPr>
              <p:cNvPr id="126" name="Rectangle 125">
                <a:extLst>
                  <a:ext uri="{FF2B5EF4-FFF2-40B4-BE49-F238E27FC236}">
                    <a16:creationId xmlns:a16="http://schemas.microsoft.com/office/drawing/2014/main" id="{711F82C4-D841-C04C-985D-48A351B7EA20}"/>
                  </a:ext>
                </a:extLst>
              </p:cNvPr>
              <p:cNvSpPr>
                <a:spLocks noChangeArrowheads="1"/>
              </p:cNvSpPr>
              <p:nvPr/>
            </p:nvSpPr>
            <p:spPr bwMode="auto">
              <a:xfrm>
                <a:off x="11624852" y="2652120"/>
                <a:ext cx="302614" cy="93592"/>
              </a:xfrm>
              <a:prstGeom prst="rect">
                <a:avLst/>
              </a:pr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Segoe UI"/>
                </a:endParaRPr>
              </a:p>
            </p:txBody>
          </p:sp>
        </p:grpSp>
        <p:sp>
          <p:nvSpPr>
            <p:cNvPr id="109" name="Freeform 182">
              <a:extLst>
                <a:ext uri="{FF2B5EF4-FFF2-40B4-BE49-F238E27FC236}">
                  <a16:creationId xmlns:a16="http://schemas.microsoft.com/office/drawing/2014/main" id="{1BADBF11-FAFB-8C4B-8DE5-0D234F4B80E3}"/>
                </a:ext>
              </a:extLst>
            </p:cNvPr>
            <p:cNvSpPr/>
            <p:nvPr/>
          </p:nvSpPr>
          <p:spPr bwMode="auto">
            <a:xfrm>
              <a:off x="10233866" y="2626451"/>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182">
              <a:extLst>
                <a:ext uri="{FF2B5EF4-FFF2-40B4-BE49-F238E27FC236}">
                  <a16:creationId xmlns:a16="http://schemas.microsoft.com/office/drawing/2014/main" id="{A621DDA8-A930-B64F-8B12-880E42965837}"/>
                </a:ext>
              </a:extLst>
            </p:cNvPr>
            <p:cNvSpPr/>
            <p:nvPr/>
          </p:nvSpPr>
          <p:spPr bwMode="auto">
            <a:xfrm>
              <a:off x="10608642" y="2630962"/>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Freeform 182">
              <a:extLst>
                <a:ext uri="{FF2B5EF4-FFF2-40B4-BE49-F238E27FC236}">
                  <a16:creationId xmlns:a16="http://schemas.microsoft.com/office/drawing/2014/main" id="{DB1D9ADA-69B2-BE4D-ACB2-B79BF9C9CD0C}"/>
                </a:ext>
              </a:extLst>
            </p:cNvPr>
            <p:cNvSpPr/>
            <p:nvPr/>
          </p:nvSpPr>
          <p:spPr bwMode="auto">
            <a:xfrm>
              <a:off x="10970795" y="2634625"/>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B76685EA-9568-4041-910F-3D4218F64778}"/>
                </a:ext>
              </a:extLst>
            </p:cNvPr>
            <p:cNvSpPr/>
            <p:nvPr/>
          </p:nvSpPr>
          <p:spPr bwMode="auto">
            <a:xfrm>
              <a:off x="11357884" y="2925781"/>
              <a:ext cx="35810" cy="328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27BB4B4B-F81B-BF46-B10A-85EBADF7743F}"/>
                </a:ext>
              </a:extLst>
            </p:cNvPr>
            <p:cNvSpPr/>
            <p:nvPr/>
          </p:nvSpPr>
          <p:spPr bwMode="auto">
            <a:xfrm>
              <a:off x="11434364" y="2925780"/>
              <a:ext cx="35810" cy="328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9132F848-4133-3546-9CFC-9DD2E28D23BF}"/>
                </a:ext>
              </a:extLst>
            </p:cNvPr>
            <p:cNvSpPr/>
            <p:nvPr/>
          </p:nvSpPr>
          <p:spPr bwMode="auto">
            <a:xfrm>
              <a:off x="11513052" y="2925794"/>
              <a:ext cx="35810" cy="328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5A1E0CB1-3A75-5140-AF7B-393390C943BE}"/>
                </a:ext>
              </a:extLst>
            </p:cNvPr>
            <p:cNvSpPr/>
            <p:nvPr/>
          </p:nvSpPr>
          <p:spPr bwMode="auto">
            <a:xfrm>
              <a:off x="11579726" y="2925780"/>
              <a:ext cx="35810" cy="328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44FC54B2-4D1E-FC44-8712-448B0431F030}"/>
                </a:ext>
              </a:extLst>
            </p:cNvPr>
            <p:cNvCxnSpPr/>
            <p:nvPr/>
          </p:nvCxnSpPr>
          <p:spPr>
            <a:xfrm>
              <a:off x="10405196" y="2868784"/>
              <a:ext cx="717374" cy="0"/>
            </a:xfrm>
            <a:prstGeom prst="line">
              <a:avLst/>
            </a:prstGeom>
            <a:grpFill/>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45DE351-11D2-F941-A1FE-EDD93D8CCBB9}"/>
              </a:ext>
            </a:extLst>
          </p:cNvPr>
          <p:cNvGrpSpPr>
            <a:grpSpLocks noChangeAspect="1"/>
          </p:cNvGrpSpPr>
          <p:nvPr/>
        </p:nvGrpSpPr>
        <p:grpSpPr>
          <a:xfrm>
            <a:off x="2165856" y="2362611"/>
            <a:ext cx="610645" cy="373041"/>
            <a:chOff x="10387012" y="4179358"/>
            <a:chExt cx="974726" cy="593725"/>
          </a:xfrm>
          <a:solidFill>
            <a:schemeClr val="bg1"/>
          </a:solidFill>
        </p:grpSpPr>
        <p:sp>
          <p:nvSpPr>
            <p:cNvPr id="128" name="Freeform 26">
              <a:extLst>
                <a:ext uri="{FF2B5EF4-FFF2-40B4-BE49-F238E27FC236}">
                  <a16:creationId xmlns:a16="http://schemas.microsoft.com/office/drawing/2014/main" id="{73D993B0-CB92-2841-B83C-A6B1F567A4F0}"/>
                </a:ext>
              </a:extLst>
            </p:cNvPr>
            <p:cNvSpPr>
              <a:spLocks/>
            </p:cNvSpPr>
            <p:nvPr/>
          </p:nvSpPr>
          <p:spPr bwMode="auto">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0842" tIns="45421" rIns="90842" bIns="45421" numCol="1" anchor="t" anchorCtr="0" compatLnSpc="1">
              <a:prstTxWarp prst="textNoShape">
                <a:avLst/>
              </a:prstTxWarp>
            </a:bodyPr>
            <a:lstStyle/>
            <a:p>
              <a:pPr defTabSz="908303">
                <a:defRPr/>
              </a:pPr>
              <a:endParaRPr lang="en-US" sz="1788">
                <a:ln>
                  <a:solidFill>
                    <a:srgbClr val="FFFFFF">
                      <a:alpha val="0"/>
                    </a:srgbClr>
                  </a:solidFill>
                </a:ln>
                <a:solidFill>
                  <a:srgbClr val="FFFFFF"/>
                </a:solidFill>
                <a:latin typeface="Segoe UI"/>
              </a:endParaRPr>
            </a:p>
          </p:txBody>
        </p:sp>
        <p:sp>
          <p:nvSpPr>
            <p:cNvPr id="129" name="Freeform 27">
              <a:extLst>
                <a:ext uri="{FF2B5EF4-FFF2-40B4-BE49-F238E27FC236}">
                  <a16:creationId xmlns:a16="http://schemas.microsoft.com/office/drawing/2014/main" id="{9A8158A9-F227-9F41-A52E-1D1377CFC4C3}"/>
                </a:ext>
              </a:extLst>
            </p:cNvPr>
            <p:cNvSpPr>
              <a:spLocks/>
            </p:cNvSpPr>
            <p:nvPr/>
          </p:nvSpPr>
          <p:spPr bwMode="auto">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0842" tIns="45421" rIns="90842" bIns="45421" numCol="1" anchor="t" anchorCtr="0" compatLnSpc="1">
              <a:prstTxWarp prst="textNoShape">
                <a:avLst/>
              </a:prstTxWarp>
            </a:bodyPr>
            <a:lstStyle/>
            <a:p>
              <a:pPr defTabSz="908303">
                <a:defRPr/>
              </a:pPr>
              <a:endParaRPr lang="en-US" sz="1788">
                <a:ln>
                  <a:solidFill>
                    <a:srgbClr val="FFFFFF">
                      <a:alpha val="0"/>
                    </a:srgbClr>
                  </a:solidFill>
                </a:ln>
                <a:solidFill>
                  <a:srgbClr val="FFFFFF"/>
                </a:solidFill>
                <a:latin typeface="Segoe UI"/>
              </a:endParaRPr>
            </a:p>
          </p:txBody>
        </p:sp>
        <p:sp>
          <p:nvSpPr>
            <p:cNvPr id="130" name="Freeform 28">
              <a:extLst>
                <a:ext uri="{FF2B5EF4-FFF2-40B4-BE49-F238E27FC236}">
                  <a16:creationId xmlns:a16="http://schemas.microsoft.com/office/drawing/2014/main" id="{B7B8F55E-1420-874C-B0FD-07FA208B61EE}"/>
                </a:ext>
              </a:extLst>
            </p:cNvPr>
            <p:cNvSpPr>
              <a:spLocks/>
            </p:cNvSpPr>
            <p:nvPr/>
          </p:nvSpPr>
          <p:spPr bwMode="auto">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0842" tIns="45421" rIns="90842" bIns="45421" numCol="1" anchor="t" anchorCtr="0" compatLnSpc="1">
              <a:prstTxWarp prst="textNoShape">
                <a:avLst/>
              </a:prstTxWarp>
            </a:bodyPr>
            <a:lstStyle/>
            <a:p>
              <a:pPr defTabSz="908303">
                <a:defRPr/>
              </a:pPr>
              <a:endParaRPr lang="en-US" sz="1788">
                <a:ln>
                  <a:solidFill>
                    <a:srgbClr val="FFFFFF">
                      <a:alpha val="0"/>
                    </a:srgbClr>
                  </a:solidFill>
                </a:ln>
                <a:solidFill>
                  <a:srgbClr val="FFFFFF"/>
                </a:solidFill>
                <a:latin typeface="Segoe UI"/>
              </a:endParaRPr>
            </a:p>
          </p:txBody>
        </p:sp>
        <p:sp>
          <p:nvSpPr>
            <p:cNvPr id="131" name="Freeform 29">
              <a:extLst>
                <a:ext uri="{FF2B5EF4-FFF2-40B4-BE49-F238E27FC236}">
                  <a16:creationId xmlns:a16="http://schemas.microsoft.com/office/drawing/2014/main" id="{BCD8DC32-271A-3645-8AFD-B04D510DB982}"/>
                </a:ext>
              </a:extLst>
            </p:cNvPr>
            <p:cNvSpPr>
              <a:spLocks/>
            </p:cNvSpPr>
            <p:nvPr/>
          </p:nvSpPr>
          <p:spPr bwMode="auto">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0842" tIns="45421" rIns="90842" bIns="45421" numCol="1" anchor="t" anchorCtr="0" compatLnSpc="1">
              <a:prstTxWarp prst="textNoShape">
                <a:avLst/>
              </a:prstTxWarp>
            </a:bodyPr>
            <a:lstStyle/>
            <a:p>
              <a:pPr defTabSz="908303">
                <a:defRPr/>
              </a:pPr>
              <a:endParaRPr lang="en-US" sz="1788">
                <a:ln>
                  <a:solidFill>
                    <a:srgbClr val="FFFFFF">
                      <a:alpha val="0"/>
                    </a:srgbClr>
                  </a:solidFill>
                </a:ln>
                <a:solidFill>
                  <a:srgbClr val="FFFFFF"/>
                </a:solidFill>
                <a:latin typeface="Segoe UI"/>
              </a:endParaRPr>
            </a:p>
          </p:txBody>
        </p:sp>
        <p:sp>
          <p:nvSpPr>
            <p:cNvPr id="132" name="Freeform 30">
              <a:extLst>
                <a:ext uri="{FF2B5EF4-FFF2-40B4-BE49-F238E27FC236}">
                  <a16:creationId xmlns:a16="http://schemas.microsoft.com/office/drawing/2014/main" id="{DDD7B164-C644-1C4D-8050-527F9FB6064C}"/>
                </a:ext>
              </a:extLst>
            </p:cNvPr>
            <p:cNvSpPr>
              <a:spLocks/>
            </p:cNvSpPr>
            <p:nvPr/>
          </p:nvSpPr>
          <p:spPr bwMode="auto">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0842" tIns="45421" rIns="90842" bIns="45421" numCol="1" anchor="t" anchorCtr="0" compatLnSpc="1">
              <a:prstTxWarp prst="textNoShape">
                <a:avLst/>
              </a:prstTxWarp>
            </a:bodyPr>
            <a:lstStyle/>
            <a:p>
              <a:pPr defTabSz="908303">
                <a:defRPr/>
              </a:pPr>
              <a:endParaRPr lang="en-US" sz="1788">
                <a:ln>
                  <a:solidFill>
                    <a:srgbClr val="FFFFFF">
                      <a:alpha val="0"/>
                    </a:srgbClr>
                  </a:solidFill>
                </a:ln>
                <a:solidFill>
                  <a:srgbClr val="FFFFFF"/>
                </a:solidFill>
                <a:latin typeface="Segoe UI"/>
              </a:endParaRPr>
            </a:p>
          </p:txBody>
        </p:sp>
      </p:grpSp>
      <p:grpSp>
        <p:nvGrpSpPr>
          <p:cNvPr id="133" name="Group 132">
            <a:extLst>
              <a:ext uri="{FF2B5EF4-FFF2-40B4-BE49-F238E27FC236}">
                <a16:creationId xmlns:a16="http://schemas.microsoft.com/office/drawing/2014/main" id="{83CB1F72-2369-6647-9860-E521E7F541D2}"/>
              </a:ext>
            </a:extLst>
          </p:cNvPr>
          <p:cNvGrpSpPr>
            <a:grpSpLocks noChangeAspect="1"/>
          </p:cNvGrpSpPr>
          <p:nvPr/>
        </p:nvGrpSpPr>
        <p:grpSpPr>
          <a:xfrm>
            <a:off x="4920975" y="2345064"/>
            <a:ext cx="314604" cy="388608"/>
            <a:chOff x="1980072" y="253999"/>
            <a:chExt cx="3830385" cy="4727197"/>
          </a:xfrm>
        </p:grpSpPr>
        <p:sp>
          <p:nvSpPr>
            <p:cNvPr id="134" name="Rectangle 27">
              <a:extLst>
                <a:ext uri="{FF2B5EF4-FFF2-40B4-BE49-F238E27FC236}">
                  <a16:creationId xmlns:a16="http://schemas.microsoft.com/office/drawing/2014/main" id="{4200CCC6-B593-5E4F-B3DE-492C5227A1CE}"/>
                </a:ext>
              </a:extLst>
            </p:cNvPr>
            <p:cNvSpPr>
              <a:spLocks noChangeArrowheads="1"/>
            </p:cNvSpPr>
            <p:nvPr/>
          </p:nvSpPr>
          <p:spPr bwMode="auto">
            <a:xfrm>
              <a:off x="1980072" y="2169194"/>
              <a:ext cx="3830385" cy="28120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5" name="Freeform 29">
              <a:extLst>
                <a:ext uri="{FF2B5EF4-FFF2-40B4-BE49-F238E27FC236}">
                  <a16:creationId xmlns:a16="http://schemas.microsoft.com/office/drawing/2014/main" id="{6C4AD498-10DC-3844-9D9C-BCEF1FB8ADE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6" name="Freeform 30">
              <a:extLst>
                <a:ext uri="{FF2B5EF4-FFF2-40B4-BE49-F238E27FC236}">
                  <a16:creationId xmlns:a16="http://schemas.microsoft.com/office/drawing/2014/main" id="{C2BF6F18-FB63-2E4E-90B2-D5F25C8C37A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7" name="Freeform: Shape 62">
              <a:extLst>
                <a:ext uri="{FF2B5EF4-FFF2-40B4-BE49-F238E27FC236}">
                  <a16:creationId xmlns:a16="http://schemas.microsoft.com/office/drawing/2014/main" id="{C252D8CD-7B94-5F48-A319-A40C7476ED32}"/>
                </a:ext>
              </a:extLst>
            </p:cNvPr>
            <p:cNvSpPr/>
            <p:nvPr/>
          </p:nvSpPr>
          <p:spPr bwMode="auto">
            <a:xfrm>
              <a:off x="2420876" y="253999"/>
              <a:ext cx="2948785" cy="2423884"/>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 name="TextBox 1">
            <a:extLst>
              <a:ext uri="{FF2B5EF4-FFF2-40B4-BE49-F238E27FC236}">
                <a16:creationId xmlns:a16="http://schemas.microsoft.com/office/drawing/2014/main" id="{D449FC60-08F2-48B0-B11B-FE1B591E210F}"/>
              </a:ext>
            </a:extLst>
          </p:cNvPr>
          <p:cNvSpPr txBox="1"/>
          <p:nvPr/>
        </p:nvSpPr>
        <p:spPr>
          <a:xfrm>
            <a:off x="2432312" y="4019076"/>
            <a:ext cx="3819233" cy="11300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36" dirty="0">
                <a:solidFill>
                  <a:srgbClr val="FFFFFF"/>
                </a:solidFill>
                <a:cs typeface="Segoe UI"/>
              </a:rPr>
              <a:t>PostgreSQL Core </a:t>
            </a:r>
            <a:endParaRPr lang="en-US" sz="1836" dirty="0">
              <a:solidFill>
                <a:srgbClr val="000000"/>
              </a:solidFill>
              <a:cs typeface="Segoe UI"/>
            </a:endParaRPr>
          </a:p>
          <a:p>
            <a:pPr marL="291436" indent="-291436">
              <a:buFont typeface="Arial"/>
              <a:buChar char="•"/>
            </a:pPr>
            <a:r>
              <a:rPr lang="en-US" sz="1836" dirty="0" err="1">
                <a:solidFill>
                  <a:srgbClr val="FFFFFF"/>
                </a:solidFill>
                <a:cs typeface="Segoe UI"/>
              </a:rPr>
              <a:t>オープンソース</a:t>
            </a:r>
            <a:endParaRPr lang="en-US" sz="1836" dirty="0">
              <a:cs typeface="Segoe UI"/>
            </a:endParaRPr>
          </a:p>
          <a:p>
            <a:pPr marL="291436" indent="-291436">
              <a:buFont typeface="Arial"/>
              <a:buChar char="•"/>
            </a:pPr>
            <a:r>
              <a:rPr lang="en-US" sz="1836" dirty="0" err="1">
                <a:solidFill>
                  <a:srgbClr val="FFFFFF"/>
                </a:solidFill>
                <a:cs typeface="Segoe UI"/>
              </a:rPr>
              <a:t>実証済みのレジリエンスと安定性</a:t>
            </a:r>
            <a:endParaRPr lang="en-US" sz="1836" dirty="0">
              <a:solidFill>
                <a:srgbClr val="FFFFFF"/>
              </a:solidFill>
              <a:cs typeface="Segoe UI"/>
            </a:endParaRPr>
          </a:p>
          <a:p>
            <a:pPr marL="291436" indent="-291436">
              <a:buFont typeface="Arial"/>
              <a:buChar char="•"/>
            </a:pPr>
            <a:r>
              <a:rPr lang="en-US" sz="1836" dirty="0" err="1">
                <a:solidFill>
                  <a:srgbClr val="FFFFFF"/>
                </a:solidFill>
                <a:cs typeface="Segoe UI"/>
              </a:rPr>
              <a:t>リッチな機能セット</a:t>
            </a:r>
            <a:endParaRPr lang="en-US" sz="1836" dirty="0">
              <a:solidFill>
                <a:srgbClr val="FFFFFF"/>
              </a:solidFill>
              <a:cs typeface="Segoe UI"/>
            </a:endParaRPr>
          </a:p>
        </p:txBody>
      </p:sp>
      <p:sp>
        <p:nvSpPr>
          <p:cNvPr id="3" name="TextBox 2">
            <a:extLst>
              <a:ext uri="{FF2B5EF4-FFF2-40B4-BE49-F238E27FC236}">
                <a16:creationId xmlns:a16="http://schemas.microsoft.com/office/drawing/2014/main" id="{25006576-C958-43FF-88E8-F10D7CD74A39}"/>
              </a:ext>
            </a:extLst>
          </p:cNvPr>
          <p:cNvSpPr txBox="1"/>
          <p:nvPr/>
        </p:nvSpPr>
        <p:spPr>
          <a:xfrm>
            <a:off x="9460144" y="4113446"/>
            <a:ext cx="1898515" cy="9417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40" b="1" dirty="0">
                <a:solidFill>
                  <a:srgbClr val="FFFFFF"/>
                </a:solidFill>
                <a:latin typeface="Segoe UI Semibold"/>
                <a:cs typeface="Segoe UI"/>
              </a:rPr>
              <a:t>Azure </a:t>
            </a:r>
            <a:r>
              <a:rPr lang="en-US" sz="2040" b="1" dirty="0" err="1">
                <a:solidFill>
                  <a:srgbClr val="FFFFFF"/>
                </a:solidFill>
                <a:latin typeface="Segoe UI Semibold"/>
                <a:cs typeface="Segoe UI"/>
              </a:rPr>
              <a:t>データ</a:t>
            </a:r>
            <a:endParaRPr lang="en-US" sz="2040" b="1" dirty="0">
              <a:solidFill>
                <a:srgbClr val="FFFFFF"/>
              </a:solidFill>
              <a:latin typeface="Segoe UI Semibold"/>
              <a:cs typeface="Segoe UI"/>
            </a:endParaRPr>
          </a:p>
          <a:p>
            <a:r>
              <a:rPr lang="en-US" sz="2040" b="1" dirty="0" err="1">
                <a:solidFill>
                  <a:srgbClr val="FFFFFF"/>
                </a:solidFill>
                <a:latin typeface="Segoe UI Semibold"/>
                <a:cs typeface="Segoe UI"/>
              </a:rPr>
              <a:t>エコシステム</a:t>
            </a:r>
            <a:endParaRPr lang="en-US" sz="2040" b="1" dirty="0">
              <a:solidFill>
                <a:srgbClr val="FFFFFF"/>
              </a:solidFill>
              <a:latin typeface="Segoe UI Semibold"/>
              <a:cs typeface="Segoe UI"/>
            </a:endParaRPr>
          </a:p>
          <a:p>
            <a:r>
              <a:rPr lang="en-US" sz="2040" b="1" dirty="0" err="1">
                <a:solidFill>
                  <a:srgbClr val="FFFFFF"/>
                </a:solidFill>
                <a:latin typeface="Segoe UI Semibold"/>
                <a:cs typeface="Segoe UI"/>
              </a:rPr>
              <a:t>との統合</a:t>
            </a:r>
            <a:endParaRPr lang="en-US" sz="2040" dirty="0">
              <a:latin typeface="Segoe UI Semibold"/>
              <a:cs typeface="Segoe UI Semibold"/>
            </a:endParaRPr>
          </a:p>
        </p:txBody>
      </p:sp>
      <p:grpSp>
        <p:nvGrpSpPr>
          <p:cNvPr id="5" name="Group 4">
            <a:extLst>
              <a:ext uri="{FF2B5EF4-FFF2-40B4-BE49-F238E27FC236}">
                <a16:creationId xmlns:a16="http://schemas.microsoft.com/office/drawing/2014/main" id="{639F6BA4-4D49-4CAB-8135-16D094E4F27B}"/>
              </a:ext>
            </a:extLst>
          </p:cNvPr>
          <p:cNvGrpSpPr/>
          <p:nvPr/>
        </p:nvGrpSpPr>
        <p:grpSpPr>
          <a:xfrm>
            <a:off x="2676566" y="3652694"/>
            <a:ext cx="8393430" cy="1459970"/>
            <a:chOff x="2623458" y="3799112"/>
            <a:chExt cx="8229600" cy="1431473"/>
          </a:xfrm>
        </p:grpSpPr>
        <p:cxnSp>
          <p:nvCxnSpPr>
            <p:cNvPr id="4" name="Straight Arrow Connector 3">
              <a:extLst>
                <a:ext uri="{FF2B5EF4-FFF2-40B4-BE49-F238E27FC236}">
                  <a16:creationId xmlns:a16="http://schemas.microsoft.com/office/drawing/2014/main" id="{CF132268-E974-41E6-8C50-B9B0F09FE3D4}"/>
                </a:ext>
              </a:extLst>
            </p:cNvPr>
            <p:cNvCxnSpPr/>
            <p:nvPr/>
          </p:nvCxnSpPr>
          <p:spPr>
            <a:xfrm flipV="1">
              <a:off x="2623458" y="4713512"/>
              <a:ext cx="1600200" cy="1"/>
            </a:xfrm>
            <a:prstGeom prst="straightConnector1">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16FFA08-B104-4FD3-AAAD-34A6F0138F7D}"/>
                </a:ext>
              </a:extLst>
            </p:cNvPr>
            <p:cNvCxnSpPr>
              <a:cxnSpLocks/>
            </p:cNvCxnSpPr>
            <p:nvPr/>
          </p:nvCxnSpPr>
          <p:spPr>
            <a:xfrm flipV="1">
              <a:off x="6531429" y="3799112"/>
              <a:ext cx="2079171" cy="10887"/>
            </a:xfrm>
            <a:prstGeom prst="straightConnector1">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DDD6C13-9EEA-4F0B-BBCF-BA5CDBCE9FED}"/>
                </a:ext>
              </a:extLst>
            </p:cNvPr>
            <p:cNvCxnSpPr>
              <a:cxnSpLocks/>
            </p:cNvCxnSpPr>
            <p:nvPr/>
          </p:nvCxnSpPr>
          <p:spPr>
            <a:xfrm flipV="1">
              <a:off x="9274629" y="5219698"/>
              <a:ext cx="1578429" cy="10887"/>
            </a:xfrm>
            <a:prstGeom prst="straightConnector1">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DC1725B0-18B9-4A4E-B2AF-DEB88B033893}"/>
              </a:ext>
            </a:extLst>
          </p:cNvPr>
          <p:cNvSpPr txBox="1"/>
          <p:nvPr/>
        </p:nvSpPr>
        <p:spPr>
          <a:xfrm>
            <a:off x="2093687" y="5473494"/>
            <a:ext cx="10008832" cy="11300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36" dirty="0" err="1">
                <a:solidFill>
                  <a:srgbClr val="000000"/>
                </a:solidFill>
              </a:rPr>
              <a:t>キーとなる差別化要素</a:t>
            </a:r>
            <a:endParaRPr lang="en-US" sz="1836" dirty="0">
              <a:solidFill>
                <a:srgbClr val="000000"/>
              </a:solidFill>
            </a:endParaRPr>
          </a:p>
          <a:p>
            <a:pPr marL="349724" indent="-349724">
              <a:buFont typeface="Arial"/>
              <a:buChar char="•"/>
            </a:pPr>
            <a:r>
              <a:rPr lang="en-US" sz="1836" dirty="0" err="1">
                <a:cs typeface="Segoe UI"/>
              </a:rPr>
              <a:t>あらゆる顧客のためのオープンでポータブルなエコシステム</a:t>
            </a:r>
            <a:r>
              <a:rPr lang="en-US" sz="1836" dirty="0">
                <a:ea typeface="+mn-lt"/>
                <a:cs typeface="+mn-lt"/>
              </a:rPr>
              <a:t> (</a:t>
            </a:r>
            <a:r>
              <a:rPr lang="en-US" sz="1836" dirty="0" err="1">
                <a:ea typeface="+mn-lt"/>
                <a:cs typeface="+mn-lt"/>
              </a:rPr>
              <a:t>対プロプライエタリ</a:t>
            </a:r>
            <a:r>
              <a:rPr lang="en-US" sz="1836" dirty="0">
                <a:ea typeface="+mn-lt"/>
                <a:cs typeface="+mn-lt"/>
              </a:rPr>
              <a:t>) </a:t>
            </a:r>
          </a:p>
          <a:p>
            <a:pPr marL="349724" indent="-349724">
              <a:buFont typeface="Arial"/>
              <a:buChar char="•"/>
            </a:pPr>
            <a:r>
              <a:rPr lang="en-US" sz="1836" dirty="0" err="1">
                <a:ea typeface="+mn-lt"/>
                <a:cs typeface="+mn-lt"/>
              </a:rPr>
              <a:t>オンデマンドの高スケーラブル</a:t>
            </a:r>
            <a:r>
              <a:rPr lang="en-US" sz="1836" dirty="0">
                <a:ea typeface="+mn-lt"/>
                <a:cs typeface="+mn-lt"/>
              </a:rPr>
              <a:t>: </a:t>
            </a:r>
            <a:r>
              <a:rPr lang="en-US" sz="1836" dirty="0" err="1">
                <a:ea typeface="+mn-lt"/>
                <a:cs typeface="+mn-lt"/>
              </a:rPr>
              <a:t>分散</a:t>
            </a:r>
            <a:r>
              <a:rPr lang="en-US" sz="1836" dirty="0">
                <a:ea typeface="+mn-lt"/>
                <a:cs typeface="+mn-lt"/>
              </a:rPr>
              <a:t> SQL with </a:t>
            </a:r>
            <a:r>
              <a:rPr lang="en-US" sz="1836" dirty="0" err="1">
                <a:ea typeface="+mn-lt"/>
                <a:cs typeface="+mn-lt"/>
              </a:rPr>
              <a:t>Citus</a:t>
            </a:r>
            <a:endParaRPr lang="en-US" sz="1836" dirty="0">
              <a:ea typeface="+mn-lt"/>
              <a:cs typeface="+mn-lt"/>
            </a:endParaRPr>
          </a:p>
          <a:p>
            <a:pPr marL="349724" indent="-349724">
              <a:buFont typeface="Arial"/>
              <a:buChar char="•"/>
            </a:pPr>
            <a:r>
              <a:rPr lang="en-US" sz="1836" dirty="0">
                <a:ea typeface="+mn-lt"/>
                <a:cs typeface="+mn-lt"/>
              </a:rPr>
              <a:t>Azure </a:t>
            </a:r>
            <a:r>
              <a:rPr lang="en-US" sz="1836" dirty="0" err="1">
                <a:ea typeface="+mn-lt"/>
                <a:cs typeface="+mn-lt"/>
              </a:rPr>
              <a:t>エコシステムとのシンプルな統合</a:t>
            </a:r>
            <a:endParaRPr lang="en-US" sz="1836" dirty="0">
              <a:cs typeface="Segoe UI"/>
            </a:endParaRPr>
          </a:p>
        </p:txBody>
      </p:sp>
    </p:spTree>
    <p:extLst>
      <p:ext uri="{BB962C8B-B14F-4D97-AF65-F5344CB8AC3E}">
        <p14:creationId xmlns:p14="http://schemas.microsoft.com/office/powerpoint/2010/main" val="1075331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48AB56-B0C7-4C63-B246-62B6A2A305FC}"/>
              </a:ext>
            </a:extLst>
          </p:cNvPr>
          <p:cNvSpPr/>
          <p:nvPr/>
        </p:nvSpPr>
        <p:spPr bwMode="auto">
          <a:xfrm>
            <a:off x="798706" y="2946518"/>
            <a:ext cx="3505440" cy="445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b="1">
                <a:solidFill>
                  <a:schemeClr val="bg1"/>
                </a:solidFill>
                <a:latin typeface="Segoe UI Semibold" panose="020B0502040204020203" pitchFamily="34" charset="0"/>
                <a:ea typeface="Segoe UI" pitchFamily="34" charset="0"/>
                <a:cs typeface="Segoe UI Semibold" panose="020B0502040204020203" pitchFamily="34" charset="0"/>
              </a:rPr>
              <a:t>Single Server </a:t>
            </a:r>
          </a:p>
        </p:txBody>
      </p:sp>
      <p:sp>
        <p:nvSpPr>
          <p:cNvPr id="6" name="Rectangle 5">
            <a:extLst>
              <a:ext uri="{FF2B5EF4-FFF2-40B4-BE49-F238E27FC236}">
                <a16:creationId xmlns:a16="http://schemas.microsoft.com/office/drawing/2014/main" id="{8831FA10-FCCA-4A48-BDCD-8982D45566A9}"/>
              </a:ext>
            </a:extLst>
          </p:cNvPr>
          <p:cNvSpPr/>
          <p:nvPr/>
        </p:nvSpPr>
        <p:spPr bwMode="auto">
          <a:xfrm>
            <a:off x="8272139" y="2946518"/>
            <a:ext cx="3505440" cy="445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b="1">
                <a:solidFill>
                  <a:srgbClr val="FFFFFF"/>
                </a:solidFill>
                <a:latin typeface="Segoe UI Semibold"/>
                <a:ea typeface="Segoe UI" pitchFamily="34" charset="0"/>
                <a:cs typeface="Segoe UI Semibold"/>
              </a:rPr>
              <a:t>Hyperscale (Citus)</a:t>
            </a:r>
            <a:endParaRPr lang="en-US" sz="1224" b="1">
              <a:solidFill>
                <a:srgbClr val="FFFFFF"/>
              </a:solidFill>
              <a:latin typeface="Segoe UI Semibold"/>
              <a:ea typeface="Segoe UI" panose="020B0502040204020203" pitchFamily="34" charset="0"/>
              <a:cs typeface="Segoe UI Semibold"/>
            </a:endParaRPr>
          </a:p>
        </p:txBody>
      </p:sp>
      <p:sp>
        <p:nvSpPr>
          <p:cNvPr id="10" name="TextBox 9">
            <a:extLst>
              <a:ext uri="{FF2B5EF4-FFF2-40B4-BE49-F238E27FC236}">
                <a16:creationId xmlns:a16="http://schemas.microsoft.com/office/drawing/2014/main" id="{46334CFA-5500-4CC9-A4EE-7499EEE63CA1}"/>
              </a:ext>
            </a:extLst>
          </p:cNvPr>
          <p:cNvSpPr txBox="1"/>
          <p:nvPr/>
        </p:nvSpPr>
        <p:spPr>
          <a:xfrm>
            <a:off x="8347371" y="3472018"/>
            <a:ext cx="3185389" cy="2599711"/>
          </a:xfrm>
          <a:prstGeom prst="rect">
            <a:avLst/>
          </a:prstGeom>
          <a:noFill/>
        </p:spPr>
        <p:txBody>
          <a:bodyPr wrap="square" lIns="93260" tIns="46630" rIns="93260" bIns="46630" rtlCol="0">
            <a:spAutoFit/>
          </a:bodyPr>
          <a:lstStyle/>
          <a:p>
            <a:pPr>
              <a:defRPr/>
            </a:pPr>
            <a:r>
              <a:rPr lang="en-US" sz="1632">
                <a:solidFill>
                  <a:schemeClr val="accent1"/>
                </a:solidFill>
                <a:latin typeface="Segoe UI Semibold" panose="020B0702040204020203" pitchFamily="34" charset="0"/>
                <a:cs typeface="Segoe UI Semibold" panose="020B0702040204020203" pitchFamily="34" charset="0"/>
              </a:rPr>
              <a:t>Worry-free PostgreSQL in the cloud with an architecture built to scale out</a:t>
            </a:r>
          </a:p>
          <a:p>
            <a:pPr>
              <a:spcBef>
                <a:spcPts val="1224"/>
              </a:spcBef>
              <a:spcAft>
                <a:spcPts val="612"/>
              </a:spcAft>
              <a:defRPr/>
            </a:pPr>
            <a:r>
              <a:rPr lang="en-US" sz="1428" b="1">
                <a:solidFill>
                  <a:srgbClr val="1A1A1A"/>
                </a:solidFill>
                <a:latin typeface="Segoe UI Semibold" panose="020B0502040204020203" pitchFamily="34" charset="0"/>
                <a:cs typeface="Segoe UI Semibold" panose="020B0502040204020203" pitchFamily="34" charset="0"/>
              </a:rPr>
              <a:t>Example use cases</a:t>
            </a:r>
          </a:p>
          <a:p>
            <a:pPr marL="186519" indent="-186519" defTabSz="932563">
              <a:spcAft>
                <a:spcPts val="612"/>
              </a:spcAft>
              <a:buSzPct val="90000"/>
              <a:buFont typeface="Arial" panose="020B0604020202020204" pitchFamily="34" charset="0"/>
              <a:buChar char="•"/>
              <a:defRPr/>
            </a:pPr>
            <a:r>
              <a:rPr lang="en-US" sz="1428">
                <a:solidFill>
                  <a:srgbClr val="1A1A1A"/>
                </a:solidFill>
                <a:latin typeface="Segoe UI" panose="020B0502040204020203" pitchFamily="34" charset="0"/>
                <a:cs typeface="Segoe UI" panose="020B0502040204020203" pitchFamily="34" charset="0"/>
              </a:rPr>
              <a:t>Scaling PostgreSQL multi-tenant, SaaS applications</a:t>
            </a:r>
          </a:p>
          <a:p>
            <a:pPr marL="186519" indent="-186519" defTabSz="932563">
              <a:spcAft>
                <a:spcPts val="612"/>
              </a:spcAft>
              <a:buSzPct val="90000"/>
              <a:buFont typeface="Arial" panose="020B0604020202020204" pitchFamily="34" charset="0"/>
              <a:buChar char="•"/>
              <a:defRPr/>
            </a:pPr>
            <a:r>
              <a:rPr lang="en-US" sz="1428">
                <a:solidFill>
                  <a:srgbClr val="1A1A1A"/>
                </a:solidFill>
                <a:latin typeface="Segoe UI" panose="020B0502040204020203" pitchFamily="34" charset="0"/>
                <a:cs typeface="Segoe UI" panose="020B0502040204020203" pitchFamily="34" charset="0"/>
              </a:rPr>
              <a:t>Real-time operational analytics</a:t>
            </a:r>
          </a:p>
          <a:p>
            <a:pPr marL="186519" indent="-186519" defTabSz="932563">
              <a:spcAft>
                <a:spcPts val="612"/>
              </a:spcAft>
              <a:buSzPct val="90000"/>
              <a:buFont typeface="Arial" panose="020B0604020202020204" pitchFamily="34" charset="0"/>
              <a:buChar char="•"/>
              <a:defRPr/>
            </a:pPr>
            <a:r>
              <a:rPr lang="en-US" sz="1428">
                <a:solidFill>
                  <a:srgbClr val="1A1A1A"/>
                </a:solidFill>
                <a:latin typeface="Segoe UI" panose="020B0502040204020203" pitchFamily="34" charset="0"/>
                <a:cs typeface="Segoe UI" panose="020B0502040204020203" pitchFamily="34" charset="0"/>
              </a:rPr>
              <a:t>Building high throughput transactional apps</a:t>
            </a:r>
          </a:p>
        </p:txBody>
      </p:sp>
      <p:sp>
        <p:nvSpPr>
          <p:cNvPr id="11" name="TextBox 10">
            <a:extLst>
              <a:ext uri="{FF2B5EF4-FFF2-40B4-BE49-F238E27FC236}">
                <a16:creationId xmlns:a16="http://schemas.microsoft.com/office/drawing/2014/main" id="{4435FD51-8855-431E-9ADE-9F3B1F42C782}"/>
              </a:ext>
            </a:extLst>
          </p:cNvPr>
          <p:cNvSpPr txBox="1"/>
          <p:nvPr/>
        </p:nvSpPr>
        <p:spPr>
          <a:xfrm>
            <a:off x="873939" y="3472019"/>
            <a:ext cx="3404273" cy="2823825"/>
          </a:xfrm>
          <a:prstGeom prst="rect">
            <a:avLst/>
          </a:prstGeom>
          <a:noFill/>
        </p:spPr>
        <p:txBody>
          <a:bodyPr wrap="square" lIns="93260" tIns="46630" rIns="93260" bIns="46630" rtlCol="0">
            <a:spAutoFit/>
          </a:bodyPr>
          <a:lstStyle/>
          <a:p>
            <a:pPr defTabSz="932597">
              <a:defRPr/>
            </a:pPr>
            <a:r>
              <a:rPr lang="en-US" sz="1632">
                <a:solidFill>
                  <a:schemeClr val="accent1"/>
                </a:solidFill>
                <a:latin typeface="Segoe UI Semibold" panose="020B0702040204020203" pitchFamily="34" charset="0"/>
                <a:cs typeface="Segoe UI Semibold" panose="020B0702040204020203" pitchFamily="34" charset="0"/>
              </a:rPr>
              <a:t>Fully-managed, single-node PostgreSQL database service with built-in HA </a:t>
            </a:r>
          </a:p>
          <a:p>
            <a:pPr defTabSz="932597">
              <a:spcBef>
                <a:spcPts val="1224"/>
              </a:spcBef>
              <a:spcAft>
                <a:spcPts val="612"/>
              </a:spcAft>
              <a:defRPr/>
            </a:pPr>
            <a:r>
              <a:rPr lang="en-US" sz="1428" b="1">
                <a:solidFill>
                  <a:srgbClr val="1A1A1A"/>
                </a:solidFill>
                <a:latin typeface="Segoe UI Semibold" panose="020B0502040204020203" pitchFamily="34" charset="0"/>
                <a:cs typeface="Segoe UI Semibold" panose="020B0502040204020203" pitchFamily="34" charset="0"/>
              </a:rPr>
              <a:t>Example use cases</a:t>
            </a:r>
          </a:p>
          <a:p>
            <a:pPr marL="186519" indent="-186519" defTabSz="932563">
              <a:spcAft>
                <a:spcPts val="612"/>
              </a:spcAft>
              <a:buSzPct val="90000"/>
              <a:buFont typeface="Arial" panose="020B0604020202020204" pitchFamily="34" charset="0"/>
              <a:buChar char="•"/>
              <a:defRPr/>
            </a:pPr>
            <a:r>
              <a:rPr lang="en-US" sz="1428">
                <a:solidFill>
                  <a:srgbClr val="1A1A1A"/>
                </a:solidFill>
                <a:latin typeface="Segoe UI" panose="020B0502040204020203" pitchFamily="34" charset="0"/>
                <a:cs typeface="Segoe UI" panose="020B0502040204020203" pitchFamily="34" charset="0"/>
              </a:rPr>
              <a:t>Transactional and operational analytics workloads</a:t>
            </a:r>
          </a:p>
          <a:p>
            <a:pPr marL="186519" indent="-186519" defTabSz="932563">
              <a:spcAft>
                <a:spcPts val="612"/>
              </a:spcAft>
              <a:buSzPct val="90000"/>
              <a:buFont typeface="Arial" panose="020B0604020202020204" pitchFamily="34" charset="0"/>
              <a:buChar char="•"/>
              <a:defRPr/>
            </a:pPr>
            <a:r>
              <a:rPr lang="en-US" sz="1428">
                <a:solidFill>
                  <a:srgbClr val="1A1A1A"/>
                </a:solidFill>
                <a:latin typeface="Segoe UI" panose="020B0502040204020203" pitchFamily="34" charset="0"/>
                <a:cs typeface="Segoe UI" panose="020B0502040204020203" pitchFamily="34" charset="0"/>
              </a:rPr>
              <a:t>Apps requiring JSON, geospatial support, or full-text search</a:t>
            </a:r>
          </a:p>
          <a:p>
            <a:pPr marL="186519" indent="-186519" defTabSz="932563">
              <a:spcAft>
                <a:spcPts val="612"/>
              </a:spcAft>
              <a:buSzPct val="90000"/>
              <a:buFont typeface="Arial" panose="020B0604020202020204" pitchFamily="34" charset="0"/>
              <a:buChar char="•"/>
              <a:defRPr/>
            </a:pPr>
            <a:r>
              <a:rPr lang="en-US" sz="1428">
                <a:solidFill>
                  <a:srgbClr val="1A1A1A"/>
                </a:solidFill>
                <a:latin typeface="Segoe UI" panose="020B0502040204020203" pitchFamily="34" charset="0"/>
                <a:cs typeface="Segoe UI" panose="020B0502040204020203" pitchFamily="34" charset="0"/>
              </a:rPr>
              <a:t>Cloud-native apps built with modern frameworks</a:t>
            </a:r>
          </a:p>
        </p:txBody>
      </p:sp>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a:xfrm>
            <a:off x="600855" y="195470"/>
            <a:ext cx="11237870" cy="565027"/>
          </a:xfrm>
        </p:spPr>
        <p:txBody>
          <a:bodyPr/>
          <a:lstStyle/>
          <a:p>
            <a:r>
              <a:rPr lang="en-US" dirty="0">
                <a:cs typeface="Segoe UI"/>
              </a:rPr>
              <a:t>Azure Database for PostgreSQL </a:t>
            </a:r>
            <a:r>
              <a:rPr lang="en-US" dirty="0" err="1">
                <a:cs typeface="Segoe UI"/>
              </a:rPr>
              <a:t>のデプロイ選択肢</a:t>
            </a:r>
            <a:endParaRPr lang="en-US" dirty="0">
              <a:cs typeface="Segoe UI"/>
            </a:endParaRPr>
          </a:p>
        </p:txBody>
      </p:sp>
      <p:sp>
        <p:nvSpPr>
          <p:cNvPr id="2" name="Left Brace 1">
            <a:extLst>
              <a:ext uri="{FF2B5EF4-FFF2-40B4-BE49-F238E27FC236}">
                <a16:creationId xmlns:a16="http://schemas.microsoft.com/office/drawing/2014/main" id="{6008AB51-0052-49EB-A285-DBF752D5E6FB}"/>
              </a:ext>
            </a:extLst>
          </p:cNvPr>
          <p:cNvSpPr/>
          <p:nvPr/>
        </p:nvSpPr>
        <p:spPr>
          <a:xfrm rot="5400000">
            <a:off x="5876791" y="-1199109"/>
            <a:ext cx="846233" cy="7445021"/>
          </a:xfrm>
          <a:custGeom>
            <a:avLst/>
            <a:gdLst>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7" fmla="*/ 575266 w 575266"/>
              <a:gd name="connsiteY7" fmla="*/ 5878286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7" fmla="*/ 575266 w 575266"/>
              <a:gd name="connsiteY7" fmla="*/ 5878286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287633 w 575266"/>
              <a:gd name="connsiteY3" fmla="*/ 2939137 h 5878286"/>
              <a:gd name="connsiteX4" fmla="*/ 287633 w 575266"/>
              <a:gd name="connsiteY4" fmla="*/ 6 h 5878286"/>
              <a:gd name="connsiteX5" fmla="*/ 575266 w 575266"/>
              <a:gd name="connsiteY5" fmla="*/ 0 h 587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266" h="5878286" stroke="0" extrusionOk="0">
                <a:moveTo>
                  <a:pt x="575266" y="5878286"/>
                </a:moveTo>
                <a:lnTo>
                  <a:pt x="287633" y="5878280"/>
                </a:lnTo>
                <a:lnTo>
                  <a:pt x="287633" y="2939149"/>
                </a:lnTo>
                <a:cubicBezTo>
                  <a:pt x="287633" y="2939146"/>
                  <a:pt x="158855" y="2939143"/>
                  <a:pt x="0" y="2939143"/>
                </a:cubicBezTo>
                <a:lnTo>
                  <a:pt x="287633" y="2939137"/>
                </a:lnTo>
                <a:lnTo>
                  <a:pt x="287633" y="6"/>
                </a:lnTo>
                <a:cubicBezTo>
                  <a:pt x="287633" y="3"/>
                  <a:pt x="416411" y="0"/>
                  <a:pt x="575266" y="0"/>
                </a:cubicBezTo>
                <a:lnTo>
                  <a:pt x="575266" y="5878286"/>
                </a:lnTo>
                <a:close/>
              </a:path>
              <a:path w="575266" h="5878286" fill="none">
                <a:moveTo>
                  <a:pt x="575266" y="5878286"/>
                </a:moveTo>
                <a:lnTo>
                  <a:pt x="287633" y="5878280"/>
                </a:lnTo>
                <a:lnTo>
                  <a:pt x="287633" y="2939149"/>
                </a:lnTo>
                <a:lnTo>
                  <a:pt x="287633" y="2939137"/>
                </a:lnTo>
                <a:lnTo>
                  <a:pt x="287633" y="6"/>
                </a:lnTo>
                <a:cubicBezTo>
                  <a:pt x="287633" y="3"/>
                  <a:pt x="416411" y="0"/>
                  <a:pt x="575266" y="0"/>
                </a:cubicBez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cs typeface="Segoe UI" pitchFamily="34" charset="0"/>
            </a:endParaRPr>
          </a:p>
        </p:txBody>
      </p:sp>
      <p:sp>
        <p:nvSpPr>
          <p:cNvPr id="4" name="Rectangle 3">
            <a:extLst>
              <a:ext uri="{FF2B5EF4-FFF2-40B4-BE49-F238E27FC236}">
                <a16:creationId xmlns:a16="http://schemas.microsoft.com/office/drawing/2014/main" id="{70636959-8C16-4912-A7F7-0638A53CB964}"/>
              </a:ext>
            </a:extLst>
          </p:cNvPr>
          <p:cNvSpPr/>
          <p:nvPr/>
        </p:nvSpPr>
        <p:spPr bwMode="auto">
          <a:xfrm>
            <a:off x="4495636" y="2947264"/>
            <a:ext cx="3505440" cy="4459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b="1" dirty="0">
                <a:solidFill>
                  <a:schemeClr val="bg1"/>
                </a:solidFill>
                <a:latin typeface="Segoe UI Semibold"/>
                <a:ea typeface="Segoe UI" pitchFamily="34" charset="0"/>
                <a:cs typeface="Segoe UI Semibold"/>
              </a:rPr>
              <a:t>Flexible Server</a:t>
            </a:r>
            <a:endParaRPr lang="en-US" sz="1836" b="1" baseline="30000" dirty="0">
              <a:solidFill>
                <a:schemeClr val="bg1"/>
              </a:solidFill>
              <a:latin typeface="Segoe UI Semibold" panose="020B0502040204020203" pitchFamily="34" charset="0"/>
              <a:ea typeface="Segoe UI" pitchFamily="34" charset="0"/>
              <a:cs typeface="Segoe UI Semibold" panose="020B0502040204020203" pitchFamily="34" charset="0"/>
            </a:endParaRPr>
          </a:p>
        </p:txBody>
      </p:sp>
      <p:pic>
        <p:nvPicPr>
          <p:cNvPr id="7" name="Graphic 6">
            <a:extLst>
              <a:ext uri="{FF2B5EF4-FFF2-40B4-BE49-F238E27FC236}">
                <a16:creationId xmlns:a16="http://schemas.microsoft.com/office/drawing/2014/main" id="{BC5A3C32-C46E-4A1A-A89E-F1BF07E623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3557" y="981333"/>
            <a:ext cx="1253841" cy="1253841"/>
          </a:xfrm>
          <a:prstGeom prst="rect">
            <a:avLst/>
          </a:prstGeom>
        </p:spPr>
      </p:pic>
      <p:cxnSp>
        <p:nvCxnSpPr>
          <p:cNvPr id="20" name="Straight Connector 19">
            <a:extLst>
              <a:ext uri="{FF2B5EF4-FFF2-40B4-BE49-F238E27FC236}">
                <a16:creationId xmlns:a16="http://schemas.microsoft.com/office/drawing/2014/main" id="{5A263E7F-4732-431E-8DC5-157427ACD59D}"/>
              </a:ext>
            </a:extLst>
          </p:cNvPr>
          <p:cNvCxnSpPr/>
          <p:nvPr/>
        </p:nvCxnSpPr>
        <p:spPr>
          <a:xfrm>
            <a:off x="6218237" y="2233452"/>
            <a:ext cx="0" cy="711310"/>
          </a:xfrm>
          <a:prstGeom prst="lin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TextBox 21">
            <a:extLst>
              <a:ext uri="{FF2B5EF4-FFF2-40B4-BE49-F238E27FC236}">
                <a16:creationId xmlns:a16="http://schemas.microsoft.com/office/drawing/2014/main" id="{9DDF0549-8685-4CBA-B6A5-4615FF6C0E6D}"/>
              </a:ext>
            </a:extLst>
          </p:cNvPr>
          <p:cNvSpPr txBox="1"/>
          <p:nvPr/>
        </p:nvSpPr>
        <p:spPr>
          <a:xfrm>
            <a:off x="4602794" y="3461150"/>
            <a:ext cx="3185389" cy="2823825"/>
          </a:xfrm>
          <a:prstGeom prst="rect">
            <a:avLst/>
          </a:prstGeom>
          <a:noFill/>
        </p:spPr>
        <p:txBody>
          <a:bodyPr wrap="square" lIns="93260" tIns="46630" rIns="93260" bIns="46630" rtlCol="0" anchor="t">
            <a:spAutoFit/>
          </a:bodyPr>
          <a:lstStyle/>
          <a:p>
            <a:pPr>
              <a:defRPr/>
            </a:pPr>
            <a:r>
              <a:rPr lang="en-US" sz="1632">
                <a:solidFill>
                  <a:schemeClr val="accent1"/>
                </a:solidFill>
                <a:latin typeface="Segoe UI Semibold"/>
                <a:cs typeface="Segoe UI Semibold"/>
              </a:rPr>
              <a:t>Maximum control for your database with a simplified developer experience</a:t>
            </a:r>
          </a:p>
          <a:p>
            <a:pPr>
              <a:spcBef>
                <a:spcPts val="1224"/>
              </a:spcBef>
              <a:spcAft>
                <a:spcPts val="612"/>
              </a:spcAft>
              <a:defRPr/>
            </a:pPr>
            <a:r>
              <a:rPr lang="en-US" sz="1428" b="1">
                <a:solidFill>
                  <a:srgbClr val="1A1A1A"/>
                </a:solidFill>
                <a:latin typeface="Segoe UI Semibold"/>
                <a:cs typeface="Segoe UI Semibold"/>
              </a:rPr>
              <a:t>Example use cases</a:t>
            </a:r>
          </a:p>
          <a:p>
            <a:pPr marL="186519" indent="-186519" defTabSz="932563">
              <a:spcAft>
                <a:spcPts val="612"/>
              </a:spcAft>
              <a:buSzPct val="90000"/>
              <a:buFont typeface="Arial" panose="020B0604020202020204" pitchFamily="34" charset="0"/>
              <a:buChar char="•"/>
              <a:defRPr/>
            </a:pPr>
            <a:r>
              <a:rPr lang="en-US" sz="1428">
                <a:ea typeface="+mn-lt"/>
                <a:cs typeface="+mn-lt"/>
              </a:rPr>
              <a:t>Support for a variety of workloads with a new simplified architecture</a:t>
            </a:r>
          </a:p>
          <a:p>
            <a:pPr marL="186519" indent="-186519" defTabSz="932563">
              <a:spcAft>
                <a:spcPts val="612"/>
              </a:spcAft>
              <a:buSzPct val="90000"/>
              <a:buFont typeface="Arial" panose="020B0604020202020204" pitchFamily="34" charset="0"/>
              <a:buChar char="•"/>
              <a:defRPr/>
            </a:pPr>
            <a:r>
              <a:rPr lang="en-US" sz="1428">
                <a:ea typeface="+mn-lt"/>
                <a:cs typeface="+mn-lt"/>
              </a:rPr>
              <a:t>High-performance apps utilizing zone co-location for low latency</a:t>
            </a:r>
          </a:p>
          <a:p>
            <a:pPr marL="186519" indent="-186519" defTabSz="932563">
              <a:spcAft>
                <a:spcPts val="612"/>
              </a:spcAft>
              <a:buSzPct val="90000"/>
              <a:buFont typeface="Arial" panose="020B0604020202020204" pitchFamily="34" charset="0"/>
              <a:buChar char="•"/>
              <a:defRPr/>
            </a:pPr>
            <a:r>
              <a:rPr lang="en-US" sz="1428">
                <a:ea typeface="+mn-lt"/>
                <a:cs typeface="+mn-lt"/>
              </a:rPr>
              <a:t>Apps built on the latest Postgres versions</a:t>
            </a:r>
          </a:p>
        </p:txBody>
      </p:sp>
    </p:spTree>
    <p:extLst>
      <p:ext uri="{BB962C8B-B14F-4D97-AF65-F5344CB8AC3E}">
        <p14:creationId xmlns:p14="http://schemas.microsoft.com/office/powerpoint/2010/main" val="21380147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210A1-63C8-A043-205C-FD6C471F0F2B}"/>
              </a:ext>
            </a:extLst>
          </p:cNvPr>
          <p:cNvSpPr>
            <a:spLocks noGrp="1"/>
          </p:cNvSpPr>
          <p:nvPr>
            <p:ph type="title"/>
          </p:nvPr>
        </p:nvSpPr>
        <p:spPr/>
        <p:txBody>
          <a:bodyPr/>
          <a:lstStyle/>
          <a:p>
            <a:r>
              <a:rPr lang="en-JP" dirty="0">
                <a:latin typeface="Hiragino Kaku Gothic Pro W3" panose="020B0300000000000000" pitchFamily="34" charset="-128"/>
                <a:ea typeface="Hiragino Kaku Gothic Pro W3" panose="020B0300000000000000" pitchFamily="34" charset="-128"/>
              </a:rPr>
              <a:t>自己紹介</a:t>
            </a:r>
          </a:p>
        </p:txBody>
      </p:sp>
      <p:sp>
        <p:nvSpPr>
          <p:cNvPr id="4" name="Content Placeholder 3">
            <a:extLst>
              <a:ext uri="{FF2B5EF4-FFF2-40B4-BE49-F238E27FC236}">
                <a16:creationId xmlns:a16="http://schemas.microsoft.com/office/drawing/2014/main" id="{526388D3-ADA4-38DF-894D-EABD1CFDA0E0}"/>
              </a:ext>
            </a:extLst>
          </p:cNvPr>
          <p:cNvSpPr>
            <a:spLocks noGrp="1"/>
          </p:cNvSpPr>
          <p:nvPr>
            <p:ph sz="quarter" idx="13"/>
          </p:nvPr>
        </p:nvSpPr>
        <p:spPr>
          <a:xfrm>
            <a:off x="6517814" y="1463670"/>
            <a:ext cx="5324366" cy="3269198"/>
          </a:xfrm>
        </p:spPr>
        <p:txBody>
          <a:bodyPr/>
          <a:lstStyle/>
          <a:p>
            <a:pPr>
              <a:buClr>
                <a:schemeClr val="accent1"/>
              </a:buClr>
              <a:buFont typeface="System Font Regular"/>
              <a:buChar char="✓"/>
            </a:pPr>
            <a:r>
              <a:rPr lang="en-JP" sz="1800" dirty="0"/>
              <a:t>髙橋 敬祐</a:t>
            </a:r>
            <a:r>
              <a:rPr lang="en-US" sz="1800" dirty="0"/>
              <a:t> (</a:t>
            </a:r>
            <a:r>
              <a:rPr lang="en-US" sz="1800" dirty="0" err="1"/>
              <a:t>たかはし</a:t>
            </a:r>
            <a:r>
              <a:rPr lang="en-US" sz="1800" dirty="0"/>
              <a:t> </a:t>
            </a:r>
            <a:r>
              <a:rPr lang="en-US" sz="1800" dirty="0" err="1"/>
              <a:t>けいすけ</a:t>
            </a:r>
            <a:r>
              <a:rPr lang="en-US" sz="1800" dirty="0"/>
              <a:t>)</a:t>
            </a:r>
          </a:p>
          <a:p>
            <a:pPr>
              <a:buClr>
                <a:schemeClr val="accent1"/>
              </a:buClr>
              <a:buFont typeface="System Font Regular"/>
              <a:buChar char="✓"/>
            </a:pPr>
            <a:r>
              <a:rPr lang="en-US" sz="1800" dirty="0"/>
              <a:t>Cloud Solution Architect (</a:t>
            </a:r>
            <a:r>
              <a:rPr lang="en-US" sz="1800" dirty="0" err="1"/>
              <a:t>Data&amp;AI</a:t>
            </a:r>
            <a:r>
              <a:rPr lang="en-US" sz="1800" dirty="0"/>
              <a:t>), Microsoft</a:t>
            </a:r>
          </a:p>
          <a:p>
            <a:pPr>
              <a:buClr>
                <a:schemeClr val="accent1"/>
              </a:buClr>
              <a:buFont typeface="System Font Regular"/>
              <a:buChar char="✓"/>
            </a:pPr>
            <a:r>
              <a:rPr lang="en-US" sz="1800" dirty="0" err="1"/>
              <a:t>新規事業立ち上げにかかる</a:t>
            </a:r>
            <a:r>
              <a:rPr lang="en-US" sz="1800" dirty="0"/>
              <a:t> </a:t>
            </a:r>
            <a:r>
              <a:rPr lang="en-US" sz="2000" b="1" dirty="0" err="1"/>
              <a:t>ソフトウェア開発</a:t>
            </a:r>
            <a:r>
              <a:rPr lang="en-US" sz="2000" b="1" dirty="0"/>
              <a:t>, </a:t>
            </a:r>
            <a:r>
              <a:rPr lang="en-US" sz="2000" b="1" dirty="0" err="1"/>
              <a:t>AI開発</a:t>
            </a:r>
            <a:r>
              <a:rPr lang="en-US" sz="2000" b="1" dirty="0"/>
              <a:t>, </a:t>
            </a:r>
            <a:r>
              <a:rPr lang="en-US" sz="2000" b="1" dirty="0" err="1"/>
              <a:t>データ分析</a:t>
            </a:r>
            <a:r>
              <a:rPr lang="en-US" sz="2000" b="1" dirty="0"/>
              <a:t>, </a:t>
            </a:r>
            <a:r>
              <a:rPr lang="en-US" sz="2000" b="1" dirty="0" err="1"/>
              <a:t>データ基盤</a:t>
            </a:r>
            <a:r>
              <a:rPr lang="en-US" sz="1800" dirty="0"/>
              <a:t> </a:t>
            </a:r>
            <a:r>
              <a:rPr lang="en-US" sz="1800" dirty="0" err="1"/>
              <a:t>を多数経験</a:t>
            </a:r>
            <a:endParaRPr lang="en-US" sz="1800" dirty="0"/>
          </a:p>
          <a:p>
            <a:pPr>
              <a:buClr>
                <a:schemeClr val="accent1"/>
              </a:buClr>
              <a:buFont typeface="System Font Regular"/>
              <a:buChar char="✓"/>
            </a:pPr>
            <a:r>
              <a:rPr lang="en-US" sz="1800" dirty="0" err="1"/>
              <a:t>グローバルな開発コミュニティの</a:t>
            </a:r>
            <a:r>
              <a:rPr lang="ja-JP" altLang="en-US" sz="1800"/>
              <a:t> </a:t>
            </a:r>
            <a:r>
              <a:rPr lang="en-US" altLang="ja-JP" sz="1800" dirty="0"/>
              <a:t>Advisory Board Member </a:t>
            </a:r>
            <a:r>
              <a:rPr lang="ja-JP" altLang="en-US" sz="1800"/>
              <a:t>含む</a:t>
            </a:r>
            <a:r>
              <a:rPr lang="en-US" altLang="ja-JP" sz="1800" dirty="0"/>
              <a:t> </a:t>
            </a:r>
            <a:r>
              <a:rPr lang="ja-JP" altLang="en-US" sz="2000" b="1"/>
              <a:t>オープンソース活動</a:t>
            </a:r>
            <a:r>
              <a:rPr lang="en-US" altLang="ja-JP" sz="1800" dirty="0"/>
              <a:t> </a:t>
            </a:r>
            <a:r>
              <a:rPr lang="ja-JP" altLang="en-US" sz="1800"/>
              <a:t>多数</a:t>
            </a:r>
            <a:endParaRPr lang="en-US" altLang="ja-JP" sz="1800" dirty="0"/>
          </a:p>
          <a:p>
            <a:pPr>
              <a:buClr>
                <a:schemeClr val="accent1"/>
              </a:buClr>
              <a:buFont typeface="System Font Regular"/>
              <a:buChar char="✓"/>
            </a:pPr>
            <a:r>
              <a:rPr lang="en-JP" sz="1800" dirty="0"/>
              <a:t>MS入社後、</a:t>
            </a:r>
            <a:r>
              <a:rPr lang="en-JP" sz="2000" b="1" dirty="0"/>
              <a:t>PostgreSQL</a:t>
            </a:r>
            <a:r>
              <a:rPr lang="en-JP" sz="1800" dirty="0"/>
              <a:t> に関するイベント講演</a:t>
            </a:r>
            <a:r>
              <a:rPr lang="ja-JP" altLang="en-US" sz="1800"/>
              <a:t> </a:t>
            </a:r>
            <a:r>
              <a:rPr lang="en-US" altLang="ja-JP" sz="1800" dirty="0"/>
              <a:t>(PostgreSQL Conference Japan 2021, </a:t>
            </a:r>
            <a:r>
              <a:rPr lang="en-US" altLang="ja-JP" sz="1800" dirty="0" err="1"/>
              <a:t>Citus</a:t>
            </a:r>
            <a:r>
              <a:rPr lang="en-US" altLang="ja-JP" sz="1800" dirty="0"/>
              <a:t> Con 2022)</a:t>
            </a:r>
          </a:p>
          <a:p>
            <a:pPr>
              <a:buClr>
                <a:schemeClr val="accent1"/>
              </a:buClr>
              <a:buFont typeface="System Font Regular"/>
              <a:buChar char="✓"/>
            </a:pPr>
            <a:r>
              <a:rPr lang="en-US" sz="1800" dirty="0"/>
              <a:t>プログラミング歴26年, オープンソース歴</a:t>
            </a:r>
            <a:r>
              <a:rPr lang="en-US" altLang="ja-JP" sz="1800" dirty="0"/>
              <a:t>23</a:t>
            </a:r>
            <a:r>
              <a:rPr lang="ja-JP" altLang="en-US" sz="1800"/>
              <a:t>年</a:t>
            </a:r>
            <a:endParaRPr lang="en-JP" sz="1800" dirty="0"/>
          </a:p>
        </p:txBody>
      </p:sp>
      <p:pic>
        <p:nvPicPr>
          <p:cNvPr id="8" name="Graphic 7">
            <a:extLst>
              <a:ext uri="{FF2B5EF4-FFF2-40B4-BE49-F238E27FC236}">
                <a16:creationId xmlns:a16="http://schemas.microsoft.com/office/drawing/2014/main" id="{56148DE9-92C1-87DD-FEA8-9655A7660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2581" y="4653120"/>
            <a:ext cx="508931" cy="525348"/>
          </a:xfrm>
          <a:prstGeom prst="rect">
            <a:avLst/>
          </a:prstGeom>
        </p:spPr>
      </p:pic>
      <p:sp>
        <p:nvSpPr>
          <p:cNvPr id="10" name="TextBox 9">
            <a:extLst>
              <a:ext uri="{FF2B5EF4-FFF2-40B4-BE49-F238E27FC236}">
                <a16:creationId xmlns:a16="http://schemas.microsoft.com/office/drawing/2014/main" id="{7CD38142-CDC1-AE64-6E91-32A6F4E7AEB5}"/>
              </a:ext>
            </a:extLst>
          </p:cNvPr>
          <p:cNvSpPr txBox="1"/>
          <p:nvPr/>
        </p:nvSpPr>
        <p:spPr>
          <a:xfrm>
            <a:off x="10481043" y="4800671"/>
            <a:ext cx="847989" cy="369332"/>
          </a:xfrm>
          <a:prstGeom prst="rect">
            <a:avLst/>
          </a:prstGeom>
          <a:noFill/>
          <a:ln w="12700">
            <a:noFill/>
          </a:ln>
        </p:spPr>
        <p:txBody>
          <a:bodyPr wrap="none" lIns="0" tIns="0" rIns="0" bIns="0" rtlCol="0">
            <a:spAutoFit/>
          </a:bodyPr>
          <a:lstStyle/>
          <a:p>
            <a:pPr algn="l"/>
            <a:r>
              <a:rPr lang="en-JP" sz="2400" dirty="0"/>
              <a:t>@k14i</a:t>
            </a:r>
          </a:p>
        </p:txBody>
      </p:sp>
      <p:pic>
        <p:nvPicPr>
          <p:cNvPr id="14" name="グラフィックス 10">
            <a:hlinkClick r:id="rId5"/>
            <a:extLst>
              <a:ext uri="{FF2B5EF4-FFF2-40B4-BE49-F238E27FC236}">
                <a16:creationId xmlns:a16="http://schemas.microsoft.com/office/drawing/2014/main" id="{B64300DD-70C9-F8ED-CCE6-907C327301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8677" y="4663069"/>
            <a:ext cx="508931" cy="508931"/>
          </a:xfrm>
          <a:prstGeom prst="rect">
            <a:avLst/>
          </a:prstGeom>
        </p:spPr>
      </p:pic>
      <p:sp>
        <p:nvSpPr>
          <p:cNvPr id="16" name="TextBox 15">
            <a:extLst>
              <a:ext uri="{FF2B5EF4-FFF2-40B4-BE49-F238E27FC236}">
                <a16:creationId xmlns:a16="http://schemas.microsoft.com/office/drawing/2014/main" id="{3126FE65-A59C-F9F6-2802-FB8B800F6463}"/>
              </a:ext>
            </a:extLst>
          </p:cNvPr>
          <p:cNvSpPr txBox="1"/>
          <p:nvPr/>
        </p:nvSpPr>
        <p:spPr>
          <a:xfrm>
            <a:off x="7653397" y="4865688"/>
            <a:ext cx="1391664" cy="307777"/>
          </a:xfrm>
          <a:prstGeom prst="rect">
            <a:avLst/>
          </a:prstGeom>
          <a:noFill/>
        </p:spPr>
        <p:txBody>
          <a:bodyPr wrap="none" lIns="0" tIns="0" rIns="0" bIns="0" rtlCol="0">
            <a:spAutoFit/>
          </a:bodyPr>
          <a:lstStyle/>
          <a:p>
            <a:pPr algn="ctr"/>
            <a:r>
              <a:rPr lang="en-JP" sz="2000" dirty="0">
                <a:solidFill>
                  <a:srgbClr val="0F80B5"/>
                </a:solidFill>
                <a:latin typeface="DIN Condensed" pitchFamily="2" charset="0"/>
              </a:rPr>
              <a:t>keisuketakahashi</a:t>
            </a:r>
          </a:p>
        </p:txBody>
      </p:sp>
      <p:pic>
        <p:nvPicPr>
          <p:cNvPr id="24" name="Content Placeholder 23">
            <a:extLst>
              <a:ext uri="{FF2B5EF4-FFF2-40B4-BE49-F238E27FC236}">
                <a16:creationId xmlns:a16="http://schemas.microsoft.com/office/drawing/2014/main" id="{28C5AD8E-D5DA-16A2-9AE8-E44CEE38EA74}"/>
              </a:ext>
            </a:extLst>
          </p:cNvPr>
          <p:cNvPicPr>
            <a:picLocks noGrp="1" noChangeAspect="1"/>
          </p:cNvPicPr>
          <p:nvPr>
            <p:ph sz="quarter" idx="12"/>
          </p:nvPr>
        </p:nvPicPr>
        <p:blipFill>
          <a:blip r:embed="rId8"/>
          <a:stretch>
            <a:fillRect/>
          </a:stretch>
        </p:blipFill>
        <p:spPr>
          <a:xfrm>
            <a:off x="785784" y="1463675"/>
            <a:ext cx="4935594" cy="4930775"/>
          </a:xfrm>
        </p:spPr>
      </p:pic>
      <p:pic>
        <p:nvPicPr>
          <p:cNvPr id="3" name="Picture 2">
            <a:extLst>
              <a:ext uri="{FF2B5EF4-FFF2-40B4-BE49-F238E27FC236}">
                <a16:creationId xmlns:a16="http://schemas.microsoft.com/office/drawing/2014/main" id="{A4FC5C49-C6DC-61B2-072F-91BA8D2E11AE}"/>
              </a:ext>
            </a:extLst>
          </p:cNvPr>
          <p:cNvPicPr>
            <a:picLocks noChangeAspect="1"/>
          </p:cNvPicPr>
          <p:nvPr/>
        </p:nvPicPr>
        <p:blipFill>
          <a:blip r:embed="rId9"/>
          <a:stretch>
            <a:fillRect/>
          </a:stretch>
        </p:blipFill>
        <p:spPr>
          <a:xfrm>
            <a:off x="7058677" y="5215034"/>
            <a:ext cx="1639666" cy="1639666"/>
          </a:xfrm>
          <a:prstGeom prst="rect">
            <a:avLst/>
          </a:prstGeom>
          <a:effectLst/>
        </p:spPr>
      </p:pic>
      <p:pic>
        <p:nvPicPr>
          <p:cNvPr id="5" name="Picture 4">
            <a:extLst>
              <a:ext uri="{FF2B5EF4-FFF2-40B4-BE49-F238E27FC236}">
                <a16:creationId xmlns:a16="http://schemas.microsoft.com/office/drawing/2014/main" id="{F2068FB9-0D72-3976-DD6C-409B1F78D61F}"/>
              </a:ext>
            </a:extLst>
          </p:cNvPr>
          <p:cNvPicPr>
            <a:picLocks noChangeAspect="1"/>
          </p:cNvPicPr>
          <p:nvPr/>
        </p:nvPicPr>
        <p:blipFill>
          <a:blip r:embed="rId10"/>
          <a:stretch>
            <a:fillRect/>
          </a:stretch>
        </p:blipFill>
        <p:spPr>
          <a:xfrm>
            <a:off x="9932581" y="5215034"/>
            <a:ext cx="1638202" cy="1638202"/>
          </a:xfrm>
          <a:prstGeom prst="rect">
            <a:avLst/>
          </a:prstGeom>
          <a:effectLst/>
        </p:spPr>
      </p:pic>
      <p:pic>
        <p:nvPicPr>
          <p:cNvPr id="7" name="Picture 6">
            <a:extLst>
              <a:ext uri="{FF2B5EF4-FFF2-40B4-BE49-F238E27FC236}">
                <a16:creationId xmlns:a16="http://schemas.microsoft.com/office/drawing/2014/main" id="{8446B65E-4DD4-51EF-1FC0-AD2829ABCAE5}"/>
              </a:ext>
            </a:extLst>
          </p:cNvPr>
          <p:cNvPicPr>
            <a:picLocks noChangeAspect="1"/>
          </p:cNvPicPr>
          <p:nvPr/>
        </p:nvPicPr>
        <p:blipFill>
          <a:blip r:embed="rId11"/>
          <a:stretch>
            <a:fillRect/>
          </a:stretch>
        </p:blipFill>
        <p:spPr>
          <a:xfrm>
            <a:off x="4236849" y="3098269"/>
            <a:ext cx="1255165" cy="1950667"/>
          </a:xfrm>
          <a:prstGeom prst="rect">
            <a:avLst/>
          </a:prstGeom>
          <a:effectLst>
            <a:glow rad="63500">
              <a:schemeClr val="tx1">
                <a:alpha val="16000"/>
              </a:schemeClr>
            </a:glow>
          </a:effectLst>
        </p:spPr>
      </p:pic>
      <p:pic>
        <p:nvPicPr>
          <p:cNvPr id="12" name="Picture 11">
            <a:extLst>
              <a:ext uri="{FF2B5EF4-FFF2-40B4-BE49-F238E27FC236}">
                <a16:creationId xmlns:a16="http://schemas.microsoft.com/office/drawing/2014/main" id="{83E9B67E-8150-3AE9-FE3C-95EF40903E10}"/>
              </a:ext>
            </a:extLst>
          </p:cNvPr>
          <p:cNvPicPr>
            <a:picLocks noChangeAspect="1"/>
          </p:cNvPicPr>
          <p:nvPr/>
        </p:nvPicPr>
        <p:blipFill>
          <a:blip r:embed="rId12">
            <a:lum bright="70000" contrast="-70000"/>
            <a:alphaModFix amt="12000"/>
          </a:blip>
          <a:stretch>
            <a:fillRect/>
          </a:stretch>
        </p:blipFill>
        <p:spPr>
          <a:xfrm>
            <a:off x="5974777" y="2143825"/>
            <a:ext cx="6204093" cy="2613885"/>
          </a:xfrm>
          <a:prstGeom prst="rect">
            <a:avLst/>
          </a:prstGeom>
        </p:spPr>
      </p:pic>
    </p:spTree>
    <p:extLst>
      <p:ext uri="{BB962C8B-B14F-4D97-AF65-F5344CB8AC3E}">
        <p14:creationId xmlns:p14="http://schemas.microsoft.com/office/powerpoint/2010/main" val="22182598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E0876-A6A9-49D9-BCC9-6EA0B82F6586}"/>
              </a:ext>
            </a:extLst>
          </p:cNvPr>
          <p:cNvSpPr>
            <a:spLocks noGrp="1"/>
          </p:cNvSpPr>
          <p:nvPr>
            <p:ph type="title"/>
          </p:nvPr>
        </p:nvSpPr>
        <p:spPr/>
        <p:txBody>
          <a:bodyPr/>
          <a:lstStyle/>
          <a:p>
            <a:r>
              <a:rPr lang="en-US"/>
              <a:t>Single server use cases </a:t>
            </a:r>
          </a:p>
        </p:txBody>
      </p:sp>
      <p:sp>
        <p:nvSpPr>
          <p:cNvPr id="4" name="Rectangle 3">
            <a:extLst>
              <a:ext uri="{FF2B5EF4-FFF2-40B4-BE49-F238E27FC236}">
                <a16:creationId xmlns:a16="http://schemas.microsoft.com/office/drawing/2014/main" id="{7925E3A6-6D66-4D5A-9466-87384BA54228}"/>
              </a:ext>
            </a:extLst>
          </p:cNvPr>
          <p:cNvSpPr/>
          <p:nvPr/>
        </p:nvSpPr>
        <p:spPr>
          <a:xfrm>
            <a:off x="496535" y="3762683"/>
            <a:ext cx="6217356" cy="1217946"/>
          </a:xfrm>
          <a:prstGeom prst="rect">
            <a:avLst/>
          </a:prstGeom>
        </p:spPr>
        <p:txBody>
          <a:bodyPr>
            <a:spAutoFit/>
          </a:bodyPr>
          <a:lstStyle/>
          <a:p>
            <a:pPr marL="0" marR="0" lvl="0" indent="0" algn="l" defTabSz="932563" rtl="0" eaLnBrk="1" fontAlgn="auto" latinLnBrk="0" hangingPunct="1">
              <a:lnSpc>
                <a:spcPct val="150000"/>
              </a:lnSpc>
              <a:spcBef>
                <a:spcPts val="0"/>
              </a:spcBef>
              <a:spcAft>
                <a:spcPts val="612"/>
              </a:spcAft>
              <a:buClrTx/>
              <a:buSzPct val="90000"/>
              <a:buFontTx/>
              <a:buNone/>
              <a:tabLst/>
              <a:defRPr/>
            </a:pPr>
            <a:r>
              <a:rPr kumimoji="0" lang="en-US" sz="142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Apps requiring JSON, geospatial support, or full-text search</a:t>
            </a:r>
          </a:p>
          <a:p>
            <a:pPr marL="0" marR="0" lvl="0" indent="0" algn="l" defTabSz="932563" rtl="0" eaLnBrk="1" fontAlgn="auto" latinLnBrk="0" hangingPunct="1">
              <a:lnSpc>
                <a:spcPct val="150000"/>
              </a:lnSpc>
              <a:spcBef>
                <a:spcPts val="0"/>
              </a:spcBef>
              <a:spcAft>
                <a:spcPts val="612"/>
              </a:spcAft>
              <a:buClrTx/>
              <a:buSzPct val="90000"/>
              <a:buFontTx/>
              <a:buNone/>
              <a:tabLst/>
              <a:defRPr/>
            </a:pPr>
            <a:r>
              <a:rPr kumimoji="0" lang="en-US" sz="142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Cloud-native apps built with modern frameworks</a:t>
            </a:r>
          </a:p>
          <a:p>
            <a:pPr marL="0" marR="0" lvl="0" indent="0" algn="l" defTabSz="932563" rtl="0" eaLnBrk="1" fontAlgn="auto" latinLnBrk="0" hangingPunct="1">
              <a:lnSpc>
                <a:spcPct val="150000"/>
              </a:lnSpc>
              <a:spcBef>
                <a:spcPts val="0"/>
              </a:spcBef>
              <a:spcAft>
                <a:spcPts val="612"/>
              </a:spcAft>
              <a:buClrTx/>
              <a:buSzPct val="90000"/>
              <a:buFontTx/>
              <a:buNone/>
              <a:tabLst/>
              <a:defRPr/>
            </a:pPr>
            <a:r>
              <a:rPr kumimoji="0" lang="en-US" sz="142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Transactional and operational analytics workloads</a:t>
            </a:r>
          </a:p>
        </p:txBody>
      </p:sp>
      <p:grpSp>
        <p:nvGrpSpPr>
          <p:cNvPr id="8" name="Group 7">
            <a:extLst>
              <a:ext uri="{FF2B5EF4-FFF2-40B4-BE49-F238E27FC236}">
                <a16:creationId xmlns:a16="http://schemas.microsoft.com/office/drawing/2014/main" id="{74746F4A-B33E-BA4A-BBF5-C9C26F6E62B8}"/>
              </a:ext>
            </a:extLst>
          </p:cNvPr>
          <p:cNvGrpSpPr/>
          <p:nvPr/>
        </p:nvGrpSpPr>
        <p:grpSpPr>
          <a:xfrm>
            <a:off x="612434" y="2339649"/>
            <a:ext cx="328394" cy="547274"/>
            <a:chOff x="1056488" y="3062783"/>
            <a:chExt cx="368968" cy="614892"/>
          </a:xfrm>
          <a:solidFill>
            <a:schemeClr val="tx1"/>
          </a:solidFill>
        </p:grpSpPr>
        <p:sp>
          <p:nvSpPr>
            <p:cNvPr id="9" name="Freeform 182">
              <a:extLst>
                <a:ext uri="{FF2B5EF4-FFF2-40B4-BE49-F238E27FC236}">
                  <a16:creationId xmlns:a16="http://schemas.microsoft.com/office/drawing/2014/main" id="{B8BBF9CF-AB8B-3642-A659-093DF3225738}"/>
                </a:ext>
              </a:extLst>
            </p:cNvPr>
            <p:cNvSpPr/>
            <p:nvPr/>
          </p:nvSpPr>
          <p:spPr bwMode="auto">
            <a:xfrm>
              <a:off x="1056488" y="3194959"/>
              <a:ext cx="368968" cy="48271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9">
              <a:extLst>
                <a:ext uri="{FF2B5EF4-FFF2-40B4-BE49-F238E27FC236}">
                  <a16:creationId xmlns:a16="http://schemas.microsoft.com/office/drawing/2014/main" id="{80B6CDE0-FED1-0749-9217-ACE0C22DBC7E}"/>
                </a:ext>
              </a:extLst>
            </p:cNvPr>
            <p:cNvSpPr/>
            <p:nvPr/>
          </p:nvSpPr>
          <p:spPr bwMode="auto">
            <a:xfrm>
              <a:off x="1157870" y="3062783"/>
              <a:ext cx="166204" cy="223083"/>
            </a:xfrm>
            <a:custGeom>
              <a:avLst/>
              <a:gdLst>
                <a:gd name="connsiteX0" fmla="*/ 84520 w 166204"/>
                <a:gd name="connsiteY0" fmla="*/ 0 h 223083"/>
                <a:gd name="connsiteX1" fmla="*/ 166204 w 166204"/>
                <a:gd name="connsiteY1" fmla="*/ 81683 h 223083"/>
                <a:gd name="connsiteX2" fmla="*/ 141683 w 166204"/>
                <a:gd name="connsiteY2" fmla="*/ 106203 h 223083"/>
                <a:gd name="connsiteX3" fmla="*/ 103015 w 166204"/>
                <a:gd name="connsiteY3" fmla="*/ 67534 h 223083"/>
                <a:gd name="connsiteX4" fmla="*/ 103229 w 166204"/>
                <a:gd name="connsiteY4" fmla="*/ 223083 h 223083"/>
                <a:gd name="connsiteX5" fmla="*/ 67990 w 166204"/>
                <a:gd name="connsiteY5" fmla="*/ 223083 h 223083"/>
                <a:gd name="connsiteX6" fmla="*/ 68308 w 166204"/>
                <a:gd name="connsiteY6" fmla="*/ 66736 h 223083"/>
                <a:gd name="connsiteX7" fmla="*/ 25263 w 166204"/>
                <a:gd name="connsiteY7" fmla="*/ 109782 h 223083"/>
                <a:gd name="connsiteX8" fmla="*/ 0 w 166204"/>
                <a:gd name="connsiteY8" fmla="*/ 84519 h 223083"/>
                <a:gd name="connsiteX9" fmla="*/ 82017 w 166204"/>
                <a:gd name="connsiteY9" fmla="*/ 2502 h 223083"/>
                <a:gd name="connsiteX10" fmla="*/ 82018 w 166204"/>
                <a:gd name="connsiteY10" fmla="*/ 2503 h 223083"/>
                <a:gd name="connsiteX11" fmla="*/ 84520 w 166204"/>
                <a:gd name="connsiteY11" fmla="*/ 0 h 22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204" h="223083">
                  <a:moveTo>
                    <a:pt x="84520" y="0"/>
                  </a:moveTo>
                  <a:lnTo>
                    <a:pt x="166204" y="81683"/>
                  </a:lnTo>
                  <a:lnTo>
                    <a:pt x="141683" y="106203"/>
                  </a:lnTo>
                  <a:lnTo>
                    <a:pt x="103015" y="67534"/>
                  </a:lnTo>
                  <a:lnTo>
                    <a:pt x="103229" y="223083"/>
                  </a:lnTo>
                  <a:lnTo>
                    <a:pt x="67990" y="223083"/>
                  </a:lnTo>
                  <a:lnTo>
                    <a:pt x="68308" y="66736"/>
                  </a:lnTo>
                  <a:lnTo>
                    <a:pt x="25263" y="109782"/>
                  </a:lnTo>
                  <a:lnTo>
                    <a:pt x="0" y="84519"/>
                  </a:lnTo>
                  <a:lnTo>
                    <a:pt x="82017" y="2502"/>
                  </a:lnTo>
                  <a:lnTo>
                    <a:pt x="82018" y="2503"/>
                  </a:lnTo>
                  <a:lnTo>
                    <a:pt x="8452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1089747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4E30ECF-720B-4C5C-B779-55B86AA4FDB4}"/>
              </a:ext>
            </a:extLst>
          </p:cNvPr>
          <p:cNvSpPr/>
          <p:nvPr/>
        </p:nvSpPr>
        <p:spPr bwMode="auto">
          <a:xfrm>
            <a:off x="8249755" y="2138691"/>
            <a:ext cx="1317621" cy="2873834"/>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75" name="Group 74">
            <a:extLst>
              <a:ext uri="{FF2B5EF4-FFF2-40B4-BE49-F238E27FC236}">
                <a16:creationId xmlns:a16="http://schemas.microsoft.com/office/drawing/2014/main" id="{61316FB6-1D6D-4F68-A3A9-74143CCB9BF5}"/>
              </a:ext>
            </a:extLst>
          </p:cNvPr>
          <p:cNvGrpSpPr/>
          <p:nvPr/>
        </p:nvGrpSpPr>
        <p:grpSpPr>
          <a:xfrm>
            <a:off x="10588742" y="2105049"/>
            <a:ext cx="481864" cy="491151"/>
            <a:chOff x="7158422" y="1607015"/>
            <a:chExt cx="2726357" cy="2778897"/>
          </a:xfrm>
        </p:grpSpPr>
        <p:sp>
          <p:nvSpPr>
            <p:cNvPr id="76" name="Freeform 242">
              <a:extLst>
                <a:ext uri="{FF2B5EF4-FFF2-40B4-BE49-F238E27FC236}">
                  <a16:creationId xmlns:a16="http://schemas.microsoft.com/office/drawing/2014/main" id="{78B14C02-F77A-49A9-AD06-466F1D7B17D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7" name="Diamond 76">
              <a:extLst>
                <a:ext uri="{FF2B5EF4-FFF2-40B4-BE49-F238E27FC236}">
                  <a16:creationId xmlns:a16="http://schemas.microsoft.com/office/drawing/2014/main" id="{617DF194-E2E3-443F-BAB3-827A45D4A41E}"/>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Freeform 243">
              <a:extLst>
                <a:ext uri="{FF2B5EF4-FFF2-40B4-BE49-F238E27FC236}">
                  <a16:creationId xmlns:a16="http://schemas.microsoft.com/office/drawing/2014/main" id="{07E2C721-D30F-4A26-A837-F1506F427A4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3" name="Diamond 82">
              <a:extLst>
                <a:ext uri="{FF2B5EF4-FFF2-40B4-BE49-F238E27FC236}">
                  <a16:creationId xmlns:a16="http://schemas.microsoft.com/office/drawing/2014/main" id="{0B583F99-E6CF-43EE-BF26-5AB92C3F30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 name="Title 1">
            <a:extLst>
              <a:ext uri="{FF2B5EF4-FFF2-40B4-BE49-F238E27FC236}">
                <a16:creationId xmlns:a16="http://schemas.microsoft.com/office/drawing/2014/main" id="{76E1D5C5-818C-4214-9D87-4D704A847012}"/>
              </a:ext>
            </a:extLst>
          </p:cNvPr>
          <p:cNvSpPr>
            <a:spLocks noGrp="1"/>
          </p:cNvSpPr>
          <p:nvPr>
            <p:ph type="title"/>
          </p:nvPr>
        </p:nvSpPr>
        <p:spPr>
          <a:xfrm>
            <a:off x="600855" y="346745"/>
            <a:ext cx="11237870" cy="565027"/>
          </a:xfrm>
        </p:spPr>
        <p:txBody>
          <a:bodyPr>
            <a:normAutofit/>
          </a:bodyPr>
          <a:lstStyle/>
          <a:p>
            <a:pPr>
              <a:spcBef>
                <a:spcPts val="0"/>
              </a:spcBef>
              <a:defRPr/>
            </a:pPr>
            <a:r>
              <a:rPr lang="en-US" b="1"/>
              <a:t>Apps requiring JSON, geospatial, full-text search</a:t>
            </a:r>
          </a:p>
        </p:txBody>
      </p:sp>
      <p:sp>
        <p:nvSpPr>
          <p:cNvPr id="9" name="TextBox 8">
            <a:extLst>
              <a:ext uri="{FF2B5EF4-FFF2-40B4-BE49-F238E27FC236}">
                <a16:creationId xmlns:a16="http://schemas.microsoft.com/office/drawing/2014/main" id="{000099CB-8269-4061-8384-F63BA0E673B9}"/>
              </a:ext>
            </a:extLst>
          </p:cNvPr>
          <p:cNvSpPr txBox="1"/>
          <p:nvPr/>
        </p:nvSpPr>
        <p:spPr>
          <a:xfrm>
            <a:off x="4964094" y="3828030"/>
            <a:ext cx="1388423" cy="414353"/>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Browser</a:t>
            </a:r>
          </a:p>
        </p:txBody>
      </p:sp>
      <p:cxnSp>
        <p:nvCxnSpPr>
          <p:cNvPr id="6" name="Straight Connector 5">
            <a:extLst>
              <a:ext uri="{FF2B5EF4-FFF2-40B4-BE49-F238E27FC236}">
                <a16:creationId xmlns:a16="http://schemas.microsoft.com/office/drawing/2014/main" id="{4596F4CB-2BE6-4D8E-9558-92614954DD72}"/>
              </a:ext>
            </a:extLst>
          </p:cNvPr>
          <p:cNvCxnSpPr>
            <a:cxnSpLocks/>
          </p:cNvCxnSpPr>
          <p:nvPr/>
        </p:nvCxnSpPr>
        <p:spPr>
          <a:xfrm>
            <a:off x="6048753" y="3607738"/>
            <a:ext cx="636109"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Browser" title="Icon of a browser window">
            <a:extLst>
              <a:ext uri="{FF2B5EF4-FFF2-40B4-BE49-F238E27FC236}">
                <a16:creationId xmlns:a16="http://schemas.microsoft.com/office/drawing/2014/main" id="{13EA2C08-71AB-418B-A0DA-984FFCE69060}"/>
              </a:ext>
            </a:extLst>
          </p:cNvPr>
          <p:cNvSpPr>
            <a:spLocks noChangeAspect="1" noEditPoints="1"/>
          </p:cNvSpPr>
          <p:nvPr/>
        </p:nvSpPr>
        <p:spPr bwMode="auto">
          <a:xfrm>
            <a:off x="5426901" y="3418586"/>
            <a:ext cx="462807" cy="37039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E9170E52-DA07-4D39-9911-31032FE45D4C}"/>
              </a:ext>
            </a:extLst>
          </p:cNvPr>
          <p:cNvSpPr txBox="1"/>
          <p:nvPr/>
        </p:nvSpPr>
        <p:spPr>
          <a:xfrm>
            <a:off x="8327278" y="3642683"/>
            <a:ext cx="1310447" cy="527358"/>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Product catalog - JSON</a:t>
            </a:r>
          </a:p>
        </p:txBody>
      </p:sp>
      <p:sp>
        <p:nvSpPr>
          <p:cNvPr id="48" name="TextBox 47">
            <a:extLst>
              <a:ext uri="{FF2B5EF4-FFF2-40B4-BE49-F238E27FC236}">
                <a16:creationId xmlns:a16="http://schemas.microsoft.com/office/drawing/2014/main" id="{F94B180D-6328-4960-A767-DEA0990DEFC3}"/>
              </a:ext>
            </a:extLst>
          </p:cNvPr>
          <p:cNvSpPr txBox="1"/>
          <p:nvPr/>
        </p:nvSpPr>
        <p:spPr>
          <a:xfrm>
            <a:off x="8467090" y="4598173"/>
            <a:ext cx="980132" cy="414353"/>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Session state</a:t>
            </a:r>
          </a:p>
        </p:txBody>
      </p:sp>
      <p:sp>
        <p:nvSpPr>
          <p:cNvPr id="55" name="TextBox 54">
            <a:extLst>
              <a:ext uri="{FF2B5EF4-FFF2-40B4-BE49-F238E27FC236}">
                <a16:creationId xmlns:a16="http://schemas.microsoft.com/office/drawing/2014/main" id="{D318AD43-2BC9-44E7-859A-79E04A795A53}"/>
              </a:ext>
            </a:extLst>
          </p:cNvPr>
          <p:cNvSpPr txBox="1"/>
          <p:nvPr/>
        </p:nvSpPr>
        <p:spPr>
          <a:xfrm>
            <a:off x="10134415" y="2545865"/>
            <a:ext cx="1388423" cy="414353"/>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Databricks</a:t>
            </a:r>
          </a:p>
        </p:txBody>
      </p:sp>
      <p:sp>
        <p:nvSpPr>
          <p:cNvPr id="12" name="TextBox 11">
            <a:extLst>
              <a:ext uri="{FF2B5EF4-FFF2-40B4-BE49-F238E27FC236}">
                <a16:creationId xmlns:a16="http://schemas.microsoft.com/office/drawing/2014/main" id="{B6C01644-6FC3-4F45-9A29-CB4781BCCFC7}"/>
              </a:ext>
            </a:extLst>
          </p:cNvPr>
          <p:cNvSpPr txBox="1"/>
          <p:nvPr/>
        </p:nvSpPr>
        <p:spPr>
          <a:xfrm>
            <a:off x="6434817" y="3824262"/>
            <a:ext cx="1388423" cy="414353"/>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App Service</a:t>
            </a:r>
          </a:p>
        </p:txBody>
      </p:sp>
      <p:sp>
        <p:nvSpPr>
          <p:cNvPr id="13" name="Freeform: Shape 12">
            <a:extLst>
              <a:ext uri="{FF2B5EF4-FFF2-40B4-BE49-F238E27FC236}">
                <a16:creationId xmlns:a16="http://schemas.microsoft.com/office/drawing/2014/main" id="{443DA1AD-5712-409D-90A2-C39982D6BD9C}"/>
              </a:ext>
            </a:extLst>
          </p:cNvPr>
          <p:cNvSpPr>
            <a:spLocks noChangeAspect="1"/>
          </p:cNvSpPr>
          <p:nvPr/>
        </p:nvSpPr>
        <p:spPr bwMode="auto">
          <a:xfrm>
            <a:off x="6896607" y="3374815"/>
            <a:ext cx="463826" cy="462807"/>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1DAC9CD0-D59D-4614-A87C-2F0130B8DF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9058" y="4863913"/>
            <a:ext cx="539942" cy="539942"/>
          </a:xfrm>
          <a:prstGeom prst="rect">
            <a:avLst/>
          </a:prstGeom>
        </p:spPr>
      </p:pic>
      <p:sp>
        <p:nvSpPr>
          <p:cNvPr id="40" name="TextBox 39">
            <a:extLst>
              <a:ext uri="{FF2B5EF4-FFF2-40B4-BE49-F238E27FC236}">
                <a16:creationId xmlns:a16="http://schemas.microsoft.com/office/drawing/2014/main" id="{B4FD4B14-93C6-41B0-BB3D-86B4D07E7D0E}"/>
              </a:ext>
            </a:extLst>
          </p:cNvPr>
          <p:cNvSpPr txBox="1"/>
          <p:nvPr/>
        </p:nvSpPr>
        <p:spPr>
          <a:xfrm>
            <a:off x="6434817" y="5314929"/>
            <a:ext cx="1388423" cy="414353"/>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App Service</a:t>
            </a:r>
          </a:p>
        </p:txBody>
      </p:sp>
      <p:cxnSp>
        <p:nvCxnSpPr>
          <p:cNvPr id="66" name="Straight Connector 65">
            <a:extLst>
              <a:ext uri="{FF2B5EF4-FFF2-40B4-BE49-F238E27FC236}">
                <a16:creationId xmlns:a16="http://schemas.microsoft.com/office/drawing/2014/main" id="{ADA5679C-6B87-486E-999E-303FD238DD1E}"/>
              </a:ext>
            </a:extLst>
          </p:cNvPr>
          <p:cNvCxnSpPr>
            <a:cxnSpLocks/>
            <a:stCxn id="12" idx="2"/>
          </p:cNvCxnSpPr>
          <p:nvPr/>
        </p:nvCxnSpPr>
        <p:spPr>
          <a:xfrm>
            <a:off x="7129029" y="4238615"/>
            <a:ext cx="1530" cy="520029"/>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6" name="Group 55">
            <a:extLst>
              <a:ext uri="{FF2B5EF4-FFF2-40B4-BE49-F238E27FC236}">
                <a16:creationId xmlns:a16="http://schemas.microsoft.com/office/drawing/2014/main" id="{7141C72B-7CBA-4824-A794-13A873452C9C}"/>
              </a:ext>
            </a:extLst>
          </p:cNvPr>
          <p:cNvGrpSpPr>
            <a:grpSpLocks noChangeAspect="1"/>
          </p:cNvGrpSpPr>
          <p:nvPr/>
        </p:nvGrpSpPr>
        <p:grpSpPr>
          <a:xfrm>
            <a:off x="8447014" y="1225927"/>
            <a:ext cx="600701" cy="539942"/>
            <a:chOff x="8891864" y="4013111"/>
            <a:chExt cx="2105980" cy="1892966"/>
          </a:xfrm>
        </p:grpSpPr>
        <p:grpSp>
          <p:nvGrpSpPr>
            <p:cNvPr id="59" name="Group 58">
              <a:extLst>
                <a:ext uri="{FF2B5EF4-FFF2-40B4-BE49-F238E27FC236}">
                  <a16:creationId xmlns:a16="http://schemas.microsoft.com/office/drawing/2014/main" id="{30D3D205-5D04-4C58-8584-311CC8C92136}"/>
                </a:ext>
              </a:extLst>
            </p:cNvPr>
            <p:cNvGrpSpPr>
              <a:grpSpLocks noChangeAspect="1"/>
            </p:cNvGrpSpPr>
            <p:nvPr/>
          </p:nvGrpSpPr>
          <p:grpSpPr>
            <a:xfrm>
              <a:off x="8891864" y="4013111"/>
              <a:ext cx="1425906" cy="1828800"/>
              <a:chOff x="1578216" y="2531195"/>
              <a:chExt cx="534090" cy="684999"/>
            </a:xfrm>
          </p:grpSpPr>
          <p:sp>
            <p:nvSpPr>
              <p:cNvPr id="61" name="Freeform 182">
                <a:extLst>
                  <a:ext uri="{FF2B5EF4-FFF2-40B4-BE49-F238E27FC236}">
                    <a16:creationId xmlns:a16="http://schemas.microsoft.com/office/drawing/2014/main" id="{5C0A9C58-CD5E-40B8-BE60-3420834727AA}"/>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Picture 61">
                <a:extLst>
                  <a:ext uri="{FF2B5EF4-FFF2-40B4-BE49-F238E27FC236}">
                    <a16:creationId xmlns:a16="http://schemas.microsoft.com/office/drawing/2014/main" id="{75921441-2977-4A10-8676-5EE2E5060741}"/>
                  </a:ext>
                </a:extLst>
              </p:cNvPr>
              <p:cNvPicPr>
                <a:picLocks noChangeAspect="1"/>
              </p:cNvPicPr>
              <p:nvPr/>
            </p:nvPicPr>
            <p:blipFill rotWithShape="1">
              <a:blip r:embed="rId4">
                <a:clrChange>
                  <a:clrFrom>
                    <a:srgbClr val="4787B7"/>
                  </a:clrFrom>
                  <a:clrTo>
                    <a:srgbClr val="4787B7">
                      <a:alpha val="0"/>
                    </a:srgbClr>
                  </a:clrTo>
                </a:clrChange>
              </a:blip>
              <a:srcRect l="5625" t="3852" r="4118" b="4813"/>
              <a:stretch/>
            </p:blipFill>
            <p:spPr>
              <a:xfrm>
                <a:off x="1616299" y="2706729"/>
                <a:ext cx="467792" cy="463263"/>
              </a:xfrm>
              <a:prstGeom prst="ellipse">
                <a:avLst/>
              </a:prstGeom>
              <a:solidFill>
                <a:srgbClr val="0078D4"/>
              </a:solidFill>
            </p:spPr>
          </p:pic>
        </p:grpSp>
        <p:sp>
          <p:nvSpPr>
            <p:cNvPr id="60" name="cloud" title="Icon of a cloud">
              <a:extLst>
                <a:ext uri="{FF2B5EF4-FFF2-40B4-BE49-F238E27FC236}">
                  <a16:creationId xmlns:a16="http://schemas.microsoft.com/office/drawing/2014/main" id="{F5786093-A270-4D64-9299-DF8D6A6DD5DC}"/>
                </a:ext>
              </a:extLst>
            </p:cNvPr>
            <p:cNvSpPr>
              <a:spLocks noChangeAspect="1"/>
            </p:cNvSpPr>
            <p:nvPr/>
          </p:nvSpPr>
          <p:spPr bwMode="auto">
            <a:xfrm>
              <a:off x="9849636" y="5174557"/>
              <a:ext cx="1148208" cy="73152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57" name="TextBox 56">
            <a:extLst>
              <a:ext uri="{FF2B5EF4-FFF2-40B4-BE49-F238E27FC236}">
                <a16:creationId xmlns:a16="http://schemas.microsoft.com/office/drawing/2014/main" id="{45309126-A0EF-4FFC-9E98-D4381025D986}"/>
              </a:ext>
            </a:extLst>
          </p:cNvPr>
          <p:cNvSpPr txBox="1"/>
          <p:nvPr/>
        </p:nvSpPr>
        <p:spPr>
          <a:xfrm>
            <a:off x="8361940" y="2527296"/>
            <a:ext cx="1153993" cy="647033"/>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Store geospatial e-commerce purchases</a:t>
            </a:r>
          </a:p>
        </p:txBody>
      </p:sp>
      <p:grpSp>
        <p:nvGrpSpPr>
          <p:cNvPr id="68" name="Group 67">
            <a:extLst>
              <a:ext uri="{FF2B5EF4-FFF2-40B4-BE49-F238E27FC236}">
                <a16:creationId xmlns:a16="http://schemas.microsoft.com/office/drawing/2014/main" id="{FF0DD118-4692-4E93-B8D8-5D863EED7C75}"/>
              </a:ext>
            </a:extLst>
          </p:cNvPr>
          <p:cNvGrpSpPr>
            <a:grpSpLocks noChangeAspect="1"/>
          </p:cNvGrpSpPr>
          <p:nvPr/>
        </p:nvGrpSpPr>
        <p:grpSpPr>
          <a:xfrm>
            <a:off x="10528276" y="3403664"/>
            <a:ext cx="600702" cy="539941"/>
            <a:chOff x="8891861" y="4013114"/>
            <a:chExt cx="2105983" cy="1892963"/>
          </a:xfrm>
        </p:grpSpPr>
        <p:grpSp>
          <p:nvGrpSpPr>
            <p:cNvPr id="78" name="Group 77">
              <a:extLst>
                <a:ext uri="{FF2B5EF4-FFF2-40B4-BE49-F238E27FC236}">
                  <a16:creationId xmlns:a16="http://schemas.microsoft.com/office/drawing/2014/main" id="{29B0F71C-A209-4F72-BB0E-4F537B8E7BF3}"/>
                </a:ext>
              </a:extLst>
            </p:cNvPr>
            <p:cNvGrpSpPr>
              <a:grpSpLocks noChangeAspect="1"/>
            </p:cNvGrpSpPr>
            <p:nvPr/>
          </p:nvGrpSpPr>
          <p:grpSpPr>
            <a:xfrm>
              <a:off x="8891861" y="4013114"/>
              <a:ext cx="1425906" cy="1828802"/>
              <a:chOff x="1578216" y="2531195"/>
              <a:chExt cx="534090" cy="684999"/>
            </a:xfrm>
          </p:grpSpPr>
          <p:sp>
            <p:nvSpPr>
              <p:cNvPr id="80" name="Freeform 182">
                <a:extLst>
                  <a:ext uri="{FF2B5EF4-FFF2-40B4-BE49-F238E27FC236}">
                    <a16:creationId xmlns:a16="http://schemas.microsoft.com/office/drawing/2014/main" id="{FD751B04-33EC-4431-8FF4-4667F86C8474}"/>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 name="Picture 80">
                <a:extLst>
                  <a:ext uri="{FF2B5EF4-FFF2-40B4-BE49-F238E27FC236}">
                    <a16:creationId xmlns:a16="http://schemas.microsoft.com/office/drawing/2014/main" id="{2682839A-BFFE-4A6F-ACCD-4797A6C2993E}"/>
                  </a:ext>
                </a:extLst>
              </p:cNvPr>
              <p:cNvPicPr>
                <a:picLocks noChangeAspect="1"/>
              </p:cNvPicPr>
              <p:nvPr/>
            </p:nvPicPr>
            <p:blipFill rotWithShape="1">
              <a:blip r:embed="rId4">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
          <p:nvSpPr>
            <p:cNvPr id="79" name="cloud" title="Icon of a cloud">
              <a:extLst>
                <a:ext uri="{FF2B5EF4-FFF2-40B4-BE49-F238E27FC236}">
                  <a16:creationId xmlns:a16="http://schemas.microsoft.com/office/drawing/2014/main" id="{9A5A8708-05DD-4AC3-BBAA-F4FD85C04B14}"/>
                </a:ext>
              </a:extLst>
            </p:cNvPr>
            <p:cNvSpPr>
              <a:spLocks noChangeAspect="1"/>
            </p:cNvSpPr>
            <p:nvPr/>
          </p:nvSpPr>
          <p:spPr bwMode="auto">
            <a:xfrm>
              <a:off x="9849638" y="5174557"/>
              <a:ext cx="1148206" cy="73152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69" name="TextBox 68">
            <a:extLst>
              <a:ext uri="{FF2B5EF4-FFF2-40B4-BE49-F238E27FC236}">
                <a16:creationId xmlns:a16="http://schemas.microsoft.com/office/drawing/2014/main" id="{E1C79CD8-0967-4135-AAE1-514FE620E658}"/>
              </a:ext>
            </a:extLst>
          </p:cNvPr>
          <p:cNvSpPr txBox="1"/>
          <p:nvPr/>
        </p:nvSpPr>
        <p:spPr>
          <a:xfrm>
            <a:off x="10134415" y="3874772"/>
            <a:ext cx="1388423" cy="647033"/>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Database for PostgreSQL Search </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(Full-text index)</a:t>
            </a:r>
          </a:p>
        </p:txBody>
      </p:sp>
      <p:sp>
        <p:nvSpPr>
          <p:cNvPr id="3" name="Freeform 2">
            <a:extLst>
              <a:ext uri="{FF2B5EF4-FFF2-40B4-BE49-F238E27FC236}">
                <a16:creationId xmlns:a16="http://schemas.microsoft.com/office/drawing/2014/main" id="{A13C7AB9-DCEF-134D-88C4-20EFFC2C7D8A}"/>
              </a:ext>
            </a:extLst>
          </p:cNvPr>
          <p:cNvSpPr/>
          <p:nvPr/>
        </p:nvSpPr>
        <p:spPr bwMode="auto">
          <a:xfrm>
            <a:off x="7921082" y="2378443"/>
            <a:ext cx="284775" cy="2137587"/>
          </a:xfrm>
          <a:custGeom>
            <a:avLst/>
            <a:gdLst>
              <a:gd name="connsiteX0" fmla="*/ 307818 w 307818"/>
              <a:gd name="connsiteY0" fmla="*/ 0 h 2589291"/>
              <a:gd name="connsiteX1" fmla="*/ 0 w 307818"/>
              <a:gd name="connsiteY1" fmla="*/ 0 h 2589291"/>
              <a:gd name="connsiteX2" fmla="*/ 0 w 307818"/>
              <a:gd name="connsiteY2" fmla="*/ 2589291 h 2589291"/>
              <a:gd name="connsiteX3" fmla="*/ 307818 w 307818"/>
              <a:gd name="connsiteY3" fmla="*/ 2589291 h 2589291"/>
            </a:gdLst>
            <a:ahLst/>
            <a:cxnLst>
              <a:cxn ang="0">
                <a:pos x="connsiteX0" y="connsiteY0"/>
              </a:cxn>
              <a:cxn ang="0">
                <a:pos x="connsiteX1" y="connsiteY1"/>
              </a:cxn>
              <a:cxn ang="0">
                <a:pos x="connsiteX2" y="connsiteY2"/>
              </a:cxn>
              <a:cxn ang="0">
                <a:pos x="connsiteX3" y="connsiteY3"/>
              </a:cxn>
            </a:cxnLst>
            <a:rect l="l" t="t" r="r" b="b"/>
            <a:pathLst>
              <a:path w="307818" h="2589291">
                <a:moveTo>
                  <a:pt x="307818" y="0"/>
                </a:moveTo>
                <a:lnTo>
                  <a:pt x="0" y="0"/>
                </a:lnTo>
                <a:lnTo>
                  <a:pt x="0" y="2589291"/>
                </a:lnTo>
                <a:lnTo>
                  <a:pt x="307818" y="2589291"/>
                </a:lnTo>
              </a:path>
            </a:pathLst>
          </a:custGeom>
          <a:noFill/>
          <a:ln w="12700">
            <a:solidFill>
              <a:schemeClr val="tx1"/>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3BB794D4-DF55-F549-9067-2A4F1E90E044}"/>
              </a:ext>
            </a:extLst>
          </p:cNvPr>
          <p:cNvCxnSpPr>
            <a:cxnSpLocks/>
          </p:cNvCxnSpPr>
          <p:nvPr/>
        </p:nvCxnSpPr>
        <p:spPr>
          <a:xfrm>
            <a:off x="7540747" y="3607738"/>
            <a:ext cx="636109"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2D7B1376-75D4-4D44-9ADD-B81E91B248F4}"/>
              </a:ext>
            </a:extLst>
          </p:cNvPr>
          <p:cNvCxnSpPr>
            <a:cxnSpLocks/>
          </p:cNvCxnSpPr>
          <p:nvPr/>
        </p:nvCxnSpPr>
        <p:spPr>
          <a:xfrm>
            <a:off x="9627574" y="2350626"/>
            <a:ext cx="636109"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BBC9BFBD-33B4-754B-946C-A0D250191980}"/>
              </a:ext>
            </a:extLst>
          </p:cNvPr>
          <p:cNvCxnSpPr/>
          <p:nvPr/>
        </p:nvCxnSpPr>
        <p:spPr>
          <a:xfrm>
            <a:off x="9936141" y="2359105"/>
            <a:ext cx="0" cy="1311178"/>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577FAA7-FA78-B443-91DB-183D92012FA2}"/>
              </a:ext>
            </a:extLst>
          </p:cNvPr>
          <p:cNvCxnSpPr>
            <a:cxnSpLocks/>
          </p:cNvCxnSpPr>
          <p:nvPr/>
        </p:nvCxnSpPr>
        <p:spPr>
          <a:xfrm>
            <a:off x="9646040" y="3673635"/>
            <a:ext cx="636109"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3" name="Rectangle 52">
            <a:extLst>
              <a:ext uri="{FF2B5EF4-FFF2-40B4-BE49-F238E27FC236}">
                <a16:creationId xmlns:a16="http://schemas.microsoft.com/office/drawing/2014/main" id="{2D051103-FD86-4A9F-BD1A-671ACFFF8687}"/>
              </a:ext>
            </a:extLst>
          </p:cNvPr>
          <p:cNvSpPr/>
          <p:nvPr/>
        </p:nvSpPr>
        <p:spPr>
          <a:xfrm>
            <a:off x="514437" y="1991016"/>
            <a:ext cx="3846235" cy="3736892"/>
          </a:xfrm>
          <a:prstGeom prst="rect">
            <a:avLst/>
          </a:prstGeom>
        </p:spPr>
        <p:txBody>
          <a:bodyPr wrap="square" anchor="t">
            <a:spAutoFit/>
          </a:bodyPr>
          <a:lstStyle/>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Build your application with both defined schema and unstructured NoSQL type data by leveraging Postgres JSON support</a:t>
            </a:r>
          </a:p>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Segoe UI"/>
              </a:rPr>
              <a:t>Postgres built-in query planner allows for efficient caching which is great for managing user session state</a:t>
            </a:r>
          </a:p>
          <a:p>
            <a:pPr marL="349724" marR="0" lvl="0" indent="-349724" algn="l" defTabSz="932597" rtl="0" eaLnBrk="1" fontAlgn="auto" latinLnBrk="0" hangingPunct="1">
              <a:lnSpc>
                <a:spcPct val="100000"/>
              </a:lnSpc>
              <a:spcBef>
                <a:spcPts val="1836"/>
              </a:spcBef>
              <a:spcAft>
                <a:spcPts val="0"/>
              </a:spcAft>
              <a:buClrTx/>
              <a:buSzTx/>
              <a:buFontTx/>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Segoe UI"/>
              </a:rPr>
              <a:t>Advanced geospatial support allows you to layer in location-aware capabilities into your application</a:t>
            </a:r>
          </a:p>
          <a:p>
            <a:pPr marL="349724" marR="0" lvl="0" indent="-349724" algn="l" defTabSz="932597" rtl="0" eaLnBrk="1" fontAlgn="auto" latinLnBrk="0" hangingPunct="1">
              <a:lnSpc>
                <a:spcPct val="100000"/>
              </a:lnSpc>
              <a:spcBef>
                <a:spcPts val="1836"/>
              </a:spcBef>
              <a:spcAft>
                <a:spcPts val="0"/>
              </a:spcAft>
              <a:buClrTx/>
              <a:buSzTx/>
              <a:buFontTx/>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Segoe UI"/>
              </a:rPr>
              <a:t>Integrated full text search provides rich interactions with data</a:t>
            </a:r>
          </a:p>
          <a:p>
            <a:pPr marL="349724" marR="0" lvl="0" indent="-349724" algn="l" defTabSz="932597" rtl="0" eaLnBrk="1" fontAlgn="auto" latinLnBrk="0" hangingPunct="1">
              <a:lnSpc>
                <a:spcPct val="100000"/>
              </a:lnSpc>
              <a:spcBef>
                <a:spcPts val="1836"/>
              </a:spcBef>
              <a:spcAft>
                <a:spcPts val="0"/>
              </a:spcAft>
              <a:buClrTx/>
              <a:buSzTx/>
              <a:buFontTx/>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Segoe UI"/>
              </a:rPr>
              <a:t>Use</a:t>
            </a:r>
            <a:r>
              <a:rPr kumimoji="0" lang="en-US" sz="1122" b="0" i="0" u="none" strike="noStrike" kern="1200" cap="none" spc="0" normalizeH="0" baseline="0" noProof="0">
                <a:ln>
                  <a:noFill/>
                </a:ln>
                <a:solidFill>
                  <a:prstClr val="black"/>
                </a:solidFill>
                <a:effectLst/>
                <a:uLnTx/>
                <a:uFillTx/>
                <a:latin typeface="Segoe UI"/>
                <a:ea typeface="+mn-lt"/>
                <a:cs typeface="Segoe UI"/>
              </a:rPr>
              <a:t> scalable machine learning/deep learning techniques, to derive deeper insights from this data</a:t>
            </a:r>
          </a:p>
          <a:p>
            <a:pPr marL="349724" marR="0" lvl="0" indent="-349724" algn="l" defTabSz="932597" rtl="0" eaLnBrk="1" fontAlgn="auto" latinLnBrk="0" hangingPunct="1">
              <a:lnSpc>
                <a:spcPct val="100000"/>
              </a:lnSpc>
              <a:spcBef>
                <a:spcPts val="1836"/>
              </a:spcBef>
              <a:spcAft>
                <a:spcPts val="0"/>
              </a:spcAft>
              <a:buClrTx/>
              <a:buSzTx/>
              <a:buFontTx/>
              <a:buAutoNum type="arabicPeriod"/>
              <a:tabLst/>
              <a:defRPr/>
            </a:pPr>
            <a:endParaRPr kumimoji="0" lang="en-US" sz="1122" b="0" i="0" u="none" strike="noStrike" kern="1200" cap="none" spc="0" normalizeH="0" baseline="0" noProof="0">
              <a:ln>
                <a:noFill/>
              </a:ln>
              <a:solidFill>
                <a:prstClr val="black"/>
              </a:solidFill>
              <a:effectLst/>
              <a:uLnTx/>
              <a:uFillTx/>
              <a:latin typeface="Segoe UI"/>
              <a:ea typeface="+mn-ea"/>
              <a:cs typeface="Segoe UI"/>
            </a:endParaRPr>
          </a:p>
        </p:txBody>
      </p:sp>
      <p:sp>
        <p:nvSpPr>
          <p:cNvPr id="54" name="Oval 53">
            <a:extLst>
              <a:ext uri="{FF2B5EF4-FFF2-40B4-BE49-F238E27FC236}">
                <a16:creationId xmlns:a16="http://schemas.microsoft.com/office/drawing/2014/main" id="{4E381BB8-3A2F-47C4-8E53-1F268EE1B310}"/>
              </a:ext>
            </a:extLst>
          </p:cNvPr>
          <p:cNvSpPr/>
          <p:nvPr/>
        </p:nvSpPr>
        <p:spPr bwMode="auto">
          <a:xfrm>
            <a:off x="8323917" y="3512958"/>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1</a:t>
            </a:r>
          </a:p>
        </p:txBody>
      </p:sp>
      <p:sp>
        <p:nvSpPr>
          <p:cNvPr id="63" name="Oval 62">
            <a:extLst>
              <a:ext uri="{FF2B5EF4-FFF2-40B4-BE49-F238E27FC236}">
                <a16:creationId xmlns:a16="http://schemas.microsoft.com/office/drawing/2014/main" id="{572941DD-C461-4FB4-96FE-5370D12890CA}"/>
              </a:ext>
            </a:extLst>
          </p:cNvPr>
          <p:cNvSpPr/>
          <p:nvPr/>
        </p:nvSpPr>
        <p:spPr bwMode="auto">
          <a:xfrm>
            <a:off x="8329272" y="4428080"/>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2</a:t>
            </a:r>
          </a:p>
        </p:txBody>
      </p:sp>
      <p:sp>
        <p:nvSpPr>
          <p:cNvPr id="64" name="Oval 63">
            <a:extLst>
              <a:ext uri="{FF2B5EF4-FFF2-40B4-BE49-F238E27FC236}">
                <a16:creationId xmlns:a16="http://schemas.microsoft.com/office/drawing/2014/main" id="{93620667-3273-4947-9A50-4B564AAAE4DA}"/>
              </a:ext>
            </a:extLst>
          </p:cNvPr>
          <p:cNvSpPr/>
          <p:nvPr/>
        </p:nvSpPr>
        <p:spPr bwMode="auto">
          <a:xfrm>
            <a:off x="8326606" y="2299990"/>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3</a:t>
            </a:r>
          </a:p>
        </p:txBody>
      </p:sp>
      <p:sp>
        <p:nvSpPr>
          <p:cNvPr id="67" name="Oval 66">
            <a:extLst>
              <a:ext uri="{FF2B5EF4-FFF2-40B4-BE49-F238E27FC236}">
                <a16:creationId xmlns:a16="http://schemas.microsoft.com/office/drawing/2014/main" id="{95AE50C5-5A22-4B26-B818-EF7239294E10}"/>
              </a:ext>
            </a:extLst>
          </p:cNvPr>
          <p:cNvSpPr/>
          <p:nvPr/>
        </p:nvSpPr>
        <p:spPr bwMode="auto">
          <a:xfrm>
            <a:off x="10166062" y="3390583"/>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sp>
        <p:nvSpPr>
          <p:cNvPr id="70" name="Oval 69">
            <a:extLst>
              <a:ext uri="{FF2B5EF4-FFF2-40B4-BE49-F238E27FC236}">
                <a16:creationId xmlns:a16="http://schemas.microsoft.com/office/drawing/2014/main" id="{01675708-8F01-4490-A329-0EE2D53504D1}"/>
              </a:ext>
            </a:extLst>
          </p:cNvPr>
          <p:cNvSpPr/>
          <p:nvPr/>
        </p:nvSpPr>
        <p:spPr bwMode="auto">
          <a:xfrm>
            <a:off x="10225388" y="2087985"/>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5</a:t>
            </a:r>
          </a:p>
        </p:txBody>
      </p:sp>
      <p:pic>
        <p:nvPicPr>
          <p:cNvPr id="7" name="Graphic 6" descr="Web design">
            <a:extLst>
              <a:ext uri="{FF2B5EF4-FFF2-40B4-BE49-F238E27FC236}">
                <a16:creationId xmlns:a16="http://schemas.microsoft.com/office/drawing/2014/main" id="{EF2789D5-FA60-4FD8-86A0-2AC3B33870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55909" y="2146903"/>
            <a:ext cx="537724" cy="537724"/>
          </a:xfrm>
          <a:prstGeom prst="rect">
            <a:avLst/>
          </a:prstGeom>
        </p:spPr>
      </p:pic>
      <p:pic>
        <p:nvPicPr>
          <p:cNvPr id="65" name="Graphic 64" descr="Web design">
            <a:extLst>
              <a:ext uri="{FF2B5EF4-FFF2-40B4-BE49-F238E27FC236}">
                <a16:creationId xmlns:a16="http://schemas.microsoft.com/office/drawing/2014/main" id="{A9DE2FAC-0D04-4F07-B60B-BE5B065E5C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1541" y="3247883"/>
            <a:ext cx="537724" cy="537724"/>
          </a:xfrm>
          <a:prstGeom prst="rect">
            <a:avLst/>
          </a:prstGeom>
        </p:spPr>
      </p:pic>
      <p:pic>
        <p:nvPicPr>
          <p:cNvPr id="71" name="Graphic 70" descr="Web design">
            <a:extLst>
              <a:ext uri="{FF2B5EF4-FFF2-40B4-BE49-F238E27FC236}">
                <a16:creationId xmlns:a16="http://schemas.microsoft.com/office/drawing/2014/main" id="{6ED13E75-C05A-400F-9534-6B9C9EE0F8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0075" y="4188619"/>
            <a:ext cx="537724" cy="537724"/>
          </a:xfrm>
          <a:prstGeom prst="rect">
            <a:avLst/>
          </a:prstGeom>
        </p:spPr>
      </p:pic>
      <p:sp>
        <p:nvSpPr>
          <p:cNvPr id="72" name="TextBox 71">
            <a:extLst>
              <a:ext uri="{FF2B5EF4-FFF2-40B4-BE49-F238E27FC236}">
                <a16:creationId xmlns:a16="http://schemas.microsoft.com/office/drawing/2014/main" id="{C22730EE-D4AB-46FC-AFC5-7B024B674FD1}"/>
              </a:ext>
            </a:extLst>
          </p:cNvPr>
          <p:cNvSpPr txBox="1"/>
          <p:nvPr/>
        </p:nvSpPr>
        <p:spPr>
          <a:xfrm>
            <a:off x="7995424" y="1694347"/>
            <a:ext cx="1388423" cy="527358"/>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Database for PostgreSQL</a:t>
            </a:r>
          </a:p>
        </p:txBody>
      </p:sp>
    </p:spTree>
    <p:extLst>
      <p:ext uri="{BB962C8B-B14F-4D97-AF65-F5344CB8AC3E}">
        <p14:creationId xmlns:p14="http://schemas.microsoft.com/office/powerpoint/2010/main" val="87564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D5C5-818C-4214-9D87-4D704A847012}"/>
              </a:ext>
            </a:extLst>
          </p:cNvPr>
          <p:cNvSpPr>
            <a:spLocks noGrp="1"/>
          </p:cNvSpPr>
          <p:nvPr>
            <p:ph type="title"/>
          </p:nvPr>
        </p:nvSpPr>
        <p:spPr>
          <a:xfrm>
            <a:off x="600855" y="356582"/>
            <a:ext cx="11237870" cy="565027"/>
          </a:xfrm>
        </p:spPr>
        <p:txBody>
          <a:bodyPr vert="horz" wrap="square" lIns="0" tIns="0" rIns="0" bIns="0" rtlCol="0" anchor="t">
            <a:normAutofit fontScale="90000"/>
          </a:bodyPr>
          <a:lstStyle/>
          <a:p>
            <a:pPr>
              <a:spcBef>
                <a:spcPts val="0"/>
              </a:spcBef>
            </a:pPr>
            <a:r>
              <a:rPr lang="en-US" b="1"/>
              <a:t>Cloud-native applications built with modern frameworks</a:t>
            </a:r>
          </a:p>
        </p:txBody>
      </p:sp>
      <p:sp>
        <p:nvSpPr>
          <p:cNvPr id="45" name="TextBox 44">
            <a:extLst>
              <a:ext uri="{FF2B5EF4-FFF2-40B4-BE49-F238E27FC236}">
                <a16:creationId xmlns:a16="http://schemas.microsoft.com/office/drawing/2014/main" id="{5A39240C-E218-4EFF-96DA-356EC6188ADF}"/>
              </a:ext>
            </a:extLst>
          </p:cNvPr>
          <p:cNvSpPr txBox="1"/>
          <p:nvPr/>
        </p:nvSpPr>
        <p:spPr>
          <a:xfrm>
            <a:off x="8724485" y="6051882"/>
            <a:ext cx="1212384" cy="414353"/>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Segoe UI"/>
                <a:ea typeface="+mn-ea"/>
                <a:cs typeface="+mn-cs"/>
              </a:rPr>
              <a:t>Azure Databricks</a:t>
            </a:r>
          </a:p>
        </p:txBody>
      </p:sp>
      <p:sp>
        <p:nvSpPr>
          <p:cNvPr id="33" name="TextBox 32">
            <a:extLst>
              <a:ext uri="{FF2B5EF4-FFF2-40B4-BE49-F238E27FC236}">
                <a16:creationId xmlns:a16="http://schemas.microsoft.com/office/drawing/2014/main" id="{BCA08AFB-0B5F-47E3-B33A-B15961E415AC}"/>
              </a:ext>
            </a:extLst>
          </p:cNvPr>
          <p:cNvSpPr txBox="1"/>
          <p:nvPr/>
        </p:nvSpPr>
        <p:spPr>
          <a:xfrm>
            <a:off x="5386463" y="4368020"/>
            <a:ext cx="1580155" cy="414353"/>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Segoe UI"/>
                <a:ea typeface="+mn-ea"/>
                <a:cs typeface="+mn-cs"/>
              </a:rPr>
              <a:t>Notification Hubs</a:t>
            </a:r>
          </a:p>
        </p:txBody>
      </p:sp>
      <p:sp>
        <p:nvSpPr>
          <p:cNvPr id="37" name="Rectangle 36">
            <a:extLst>
              <a:ext uri="{FF2B5EF4-FFF2-40B4-BE49-F238E27FC236}">
                <a16:creationId xmlns:a16="http://schemas.microsoft.com/office/drawing/2014/main" id="{9C2F31B4-B2BE-4815-89D0-C1D839AF0145}"/>
              </a:ext>
            </a:extLst>
          </p:cNvPr>
          <p:cNvSpPr/>
          <p:nvPr/>
        </p:nvSpPr>
        <p:spPr bwMode="auto">
          <a:xfrm>
            <a:off x="8821341" y="3523419"/>
            <a:ext cx="2592390" cy="1536284"/>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97239EF6-3251-47C8-8CCA-DCD3643A8E75}"/>
              </a:ext>
            </a:extLst>
          </p:cNvPr>
          <p:cNvCxnSpPr>
            <a:cxnSpLocks/>
          </p:cNvCxnSpPr>
          <p:nvPr/>
        </p:nvCxnSpPr>
        <p:spPr>
          <a:xfrm>
            <a:off x="9331401" y="3173312"/>
            <a:ext cx="0" cy="570945"/>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a:extLst>
              <a:ext uri="{FF2B5EF4-FFF2-40B4-BE49-F238E27FC236}">
                <a16:creationId xmlns:a16="http://schemas.microsoft.com/office/drawing/2014/main" id="{71618F10-6A75-43FE-9D35-E56212AD0E7E}"/>
              </a:ext>
            </a:extLst>
          </p:cNvPr>
          <p:cNvSpPr txBox="1"/>
          <p:nvPr/>
        </p:nvSpPr>
        <p:spPr>
          <a:xfrm>
            <a:off x="5444470" y="2059699"/>
            <a:ext cx="1468144" cy="414353"/>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Segoe UI"/>
                <a:ea typeface="+mn-ea"/>
                <a:cs typeface="+mn-cs"/>
              </a:rPr>
              <a:t>Browser</a:t>
            </a:r>
          </a:p>
        </p:txBody>
      </p:sp>
      <p:sp>
        <p:nvSpPr>
          <p:cNvPr id="60" name="Browser" title="Icon of a browser window">
            <a:extLst>
              <a:ext uri="{FF2B5EF4-FFF2-40B4-BE49-F238E27FC236}">
                <a16:creationId xmlns:a16="http://schemas.microsoft.com/office/drawing/2014/main" id="{D9C1BE17-0B43-4449-BA46-EA93144ECAF7}"/>
              </a:ext>
            </a:extLst>
          </p:cNvPr>
          <p:cNvSpPr>
            <a:spLocks noChangeAspect="1" noEditPoints="1"/>
          </p:cNvSpPr>
          <p:nvPr/>
        </p:nvSpPr>
        <p:spPr bwMode="auto">
          <a:xfrm>
            <a:off x="5933852" y="1712485"/>
            <a:ext cx="489381" cy="3916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1D933692-5ACE-4E2C-AC63-DB5DC906D688}"/>
              </a:ext>
            </a:extLst>
          </p:cNvPr>
          <p:cNvSpPr txBox="1"/>
          <p:nvPr/>
        </p:nvSpPr>
        <p:spPr>
          <a:xfrm>
            <a:off x="6792521" y="2801569"/>
            <a:ext cx="1468144" cy="527358"/>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Segoe UI"/>
                <a:ea typeface="+mn-ea"/>
                <a:cs typeface="+mn-cs"/>
              </a:rPr>
              <a:t>Content Delivery Network</a:t>
            </a:r>
          </a:p>
        </p:txBody>
      </p:sp>
      <p:grpSp>
        <p:nvGrpSpPr>
          <p:cNvPr id="43" name="Group 42">
            <a:extLst>
              <a:ext uri="{FF2B5EF4-FFF2-40B4-BE49-F238E27FC236}">
                <a16:creationId xmlns:a16="http://schemas.microsoft.com/office/drawing/2014/main" id="{90983D15-63D8-463E-A6D0-03F994EC3CA5}"/>
              </a:ext>
            </a:extLst>
          </p:cNvPr>
          <p:cNvGrpSpPr>
            <a:grpSpLocks noChangeAspect="1"/>
          </p:cNvGrpSpPr>
          <p:nvPr/>
        </p:nvGrpSpPr>
        <p:grpSpPr>
          <a:xfrm>
            <a:off x="9093881" y="3865553"/>
            <a:ext cx="596236" cy="535929"/>
            <a:chOff x="8891864" y="4013111"/>
            <a:chExt cx="2105980" cy="1892966"/>
          </a:xfrm>
        </p:grpSpPr>
        <p:grpSp>
          <p:nvGrpSpPr>
            <p:cNvPr id="53" name="Group 52">
              <a:extLst>
                <a:ext uri="{FF2B5EF4-FFF2-40B4-BE49-F238E27FC236}">
                  <a16:creationId xmlns:a16="http://schemas.microsoft.com/office/drawing/2014/main" id="{526E59F5-091E-4A10-8B07-1ED0F8B7B255}"/>
                </a:ext>
              </a:extLst>
            </p:cNvPr>
            <p:cNvGrpSpPr>
              <a:grpSpLocks noChangeAspect="1"/>
            </p:cNvGrpSpPr>
            <p:nvPr/>
          </p:nvGrpSpPr>
          <p:grpSpPr>
            <a:xfrm>
              <a:off x="8891864" y="4013111"/>
              <a:ext cx="1425906" cy="1828800"/>
              <a:chOff x="1578216" y="2531195"/>
              <a:chExt cx="534090" cy="684999"/>
            </a:xfrm>
          </p:grpSpPr>
          <p:sp>
            <p:nvSpPr>
              <p:cNvPr id="55" name="Freeform 182">
                <a:extLst>
                  <a:ext uri="{FF2B5EF4-FFF2-40B4-BE49-F238E27FC236}">
                    <a16:creationId xmlns:a16="http://schemas.microsoft.com/office/drawing/2014/main" id="{DE6FE8D0-FA17-4216-85A0-26B1A9398B2E}"/>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4D6AE4F2-5049-4E19-8D1A-3A9E205F70ED}"/>
                  </a:ext>
                </a:extLst>
              </p:cNvPr>
              <p:cNvPicPr>
                <a:picLocks noChangeAspect="1"/>
              </p:cNvPicPr>
              <p:nvPr/>
            </p:nvPicPr>
            <p:blipFill rotWithShape="1">
              <a:blip r:embed="rId3">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
          <p:nvSpPr>
            <p:cNvPr id="54" name="cloud" title="Icon of a cloud">
              <a:extLst>
                <a:ext uri="{FF2B5EF4-FFF2-40B4-BE49-F238E27FC236}">
                  <a16:creationId xmlns:a16="http://schemas.microsoft.com/office/drawing/2014/main" id="{30BB229A-A1B2-40A5-932E-7F94C724B43A}"/>
                </a:ext>
              </a:extLst>
            </p:cNvPr>
            <p:cNvSpPr>
              <a:spLocks noChangeAspect="1"/>
            </p:cNvSpPr>
            <p:nvPr/>
          </p:nvSpPr>
          <p:spPr bwMode="auto">
            <a:xfrm>
              <a:off x="9849636" y="5174557"/>
              <a:ext cx="1148208" cy="73152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44" name="TextBox 43">
            <a:extLst>
              <a:ext uri="{FF2B5EF4-FFF2-40B4-BE49-F238E27FC236}">
                <a16:creationId xmlns:a16="http://schemas.microsoft.com/office/drawing/2014/main" id="{5E9932C3-115E-4E40-A5BA-9C794EE03B20}"/>
              </a:ext>
            </a:extLst>
          </p:cNvPr>
          <p:cNvSpPr txBox="1"/>
          <p:nvPr/>
        </p:nvSpPr>
        <p:spPr>
          <a:xfrm>
            <a:off x="8677404" y="4358879"/>
            <a:ext cx="1468144" cy="527358"/>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Segoe UI"/>
                <a:ea typeface="+mn-ea"/>
                <a:cs typeface="+mn-cs"/>
              </a:rPr>
              <a:t>Azure Database for PostgreSQL</a:t>
            </a:r>
          </a:p>
        </p:txBody>
      </p:sp>
      <p:sp>
        <p:nvSpPr>
          <p:cNvPr id="46" name="TextBox 45">
            <a:extLst>
              <a:ext uri="{FF2B5EF4-FFF2-40B4-BE49-F238E27FC236}">
                <a16:creationId xmlns:a16="http://schemas.microsoft.com/office/drawing/2014/main" id="{9C090DD1-6D1F-4B7A-9025-2E238DD66302}"/>
              </a:ext>
            </a:extLst>
          </p:cNvPr>
          <p:cNvSpPr txBox="1"/>
          <p:nvPr/>
        </p:nvSpPr>
        <p:spPr>
          <a:xfrm>
            <a:off x="10016441" y="4370234"/>
            <a:ext cx="1468144" cy="527358"/>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Segoe UI"/>
                <a:ea typeface="+mn-ea"/>
                <a:cs typeface="+mn-cs"/>
              </a:rPr>
              <a:t>Azure Cache </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Segoe UI"/>
                <a:ea typeface="+mn-ea"/>
                <a:cs typeface="+mn-cs"/>
              </a:rPr>
              <a:t>for Redis</a:t>
            </a:r>
          </a:p>
        </p:txBody>
      </p:sp>
      <p:sp>
        <p:nvSpPr>
          <p:cNvPr id="47" name="TextBox 46">
            <a:extLst>
              <a:ext uri="{FF2B5EF4-FFF2-40B4-BE49-F238E27FC236}">
                <a16:creationId xmlns:a16="http://schemas.microsoft.com/office/drawing/2014/main" id="{B12318B3-01EF-4E9C-B095-37301A628873}"/>
              </a:ext>
            </a:extLst>
          </p:cNvPr>
          <p:cNvSpPr txBox="1"/>
          <p:nvPr/>
        </p:nvSpPr>
        <p:spPr>
          <a:xfrm>
            <a:off x="10016166" y="2858324"/>
            <a:ext cx="1468144" cy="414353"/>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Segoe UI"/>
                <a:ea typeface="+mn-ea"/>
                <a:cs typeface="+mn-cs"/>
              </a:rPr>
              <a:t>Application Insights</a:t>
            </a:r>
          </a:p>
        </p:txBody>
      </p:sp>
      <p:pic>
        <p:nvPicPr>
          <p:cNvPr id="48" name="Picture 47">
            <a:extLst>
              <a:ext uri="{FF2B5EF4-FFF2-40B4-BE49-F238E27FC236}">
                <a16:creationId xmlns:a16="http://schemas.microsoft.com/office/drawing/2014/main" id="{0B6EBC96-EB2B-4C5A-B96E-6F8AC503A0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0933" y="2450121"/>
            <a:ext cx="476712" cy="476712"/>
          </a:xfrm>
          <a:prstGeom prst="rect">
            <a:avLst/>
          </a:prstGeom>
        </p:spPr>
      </p:pic>
      <p:pic>
        <p:nvPicPr>
          <p:cNvPr id="49" name="Picture 48">
            <a:extLst>
              <a:ext uri="{FF2B5EF4-FFF2-40B4-BE49-F238E27FC236}">
                <a16:creationId xmlns:a16="http://schemas.microsoft.com/office/drawing/2014/main" id="{412CA7B1-52D7-4CB4-9F42-7990A9CDC4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0816" y="3877568"/>
            <a:ext cx="530163" cy="530163"/>
          </a:xfrm>
          <a:prstGeom prst="rect">
            <a:avLst/>
          </a:prstGeom>
        </p:spPr>
      </p:pic>
      <p:cxnSp>
        <p:nvCxnSpPr>
          <p:cNvPr id="52" name="Straight Connector 51">
            <a:extLst>
              <a:ext uri="{FF2B5EF4-FFF2-40B4-BE49-F238E27FC236}">
                <a16:creationId xmlns:a16="http://schemas.microsoft.com/office/drawing/2014/main" id="{C33D8A17-40C7-44E8-BEFB-9839A773BD00}"/>
              </a:ext>
            </a:extLst>
          </p:cNvPr>
          <p:cNvCxnSpPr>
            <a:cxnSpLocks/>
          </p:cNvCxnSpPr>
          <p:nvPr/>
        </p:nvCxnSpPr>
        <p:spPr>
          <a:xfrm>
            <a:off x="9770526" y="2615699"/>
            <a:ext cx="581329"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2" name="TextBox 61">
            <a:extLst>
              <a:ext uri="{FF2B5EF4-FFF2-40B4-BE49-F238E27FC236}">
                <a16:creationId xmlns:a16="http://schemas.microsoft.com/office/drawing/2014/main" id="{B781673F-4371-4414-AE04-680B9D8299A0}"/>
              </a:ext>
            </a:extLst>
          </p:cNvPr>
          <p:cNvSpPr txBox="1"/>
          <p:nvPr/>
        </p:nvSpPr>
        <p:spPr>
          <a:xfrm>
            <a:off x="8732423" y="2759714"/>
            <a:ext cx="1212384" cy="531805"/>
          </a:xfrm>
          <a:prstGeom prst="rect">
            <a:avLst/>
          </a:prstGeom>
          <a:noFill/>
        </p:spPr>
        <p:txBody>
          <a:bodyPr wrap="square" lIns="186521" tIns="149217" rIns="186521" bIns="149217" rtlCol="0" anchor="ctr">
            <a:spAutoFit/>
          </a:bodyPr>
          <a:lstStyle>
            <a:defPPr>
              <a:defRPr lang="en-US"/>
            </a:defPPr>
            <a:lvl1pPr marR="0" lvl="0" indent="0" algn="ctr" fontAlgn="auto">
              <a:lnSpc>
                <a:spcPct val="90000"/>
              </a:lnSpc>
              <a:spcBef>
                <a:spcPts val="0"/>
              </a:spcBef>
              <a:spcAft>
                <a:spcPts val="0"/>
              </a:spcAft>
              <a:buClrTx/>
              <a:buSzTx/>
              <a:buFontTx/>
              <a:buNone/>
              <a:tabLst/>
              <a:defRPr kumimoji="0" sz="800" b="0" i="0" u="none" strike="noStrike" cap="none" spc="0" normalizeH="0" baseline="0">
                <a:ln>
                  <a:noFill/>
                </a:ln>
                <a:effectLst/>
                <a:uLnTx/>
                <a:uFillTx/>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Segoe UI"/>
                <a:ea typeface="+mn-ea"/>
                <a:cs typeface="+mn-cs"/>
              </a:rPr>
              <a:t>Azure Kubernetes Service</a:t>
            </a:r>
          </a:p>
        </p:txBody>
      </p:sp>
      <p:sp>
        <p:nvSpPr>
          <p:cNvPr id="64" name="TextBox 63">
            <a:extLst>
              <a:ext uri="{FF2B5EF4-FFF2-40B4-BE49-F238E27FC236}">
                <a16:creationId xmlns:a16="http://schemas.microsoft.com/office/drawing/2014/main" id="{37A7D2A4-7A2E-4A20-821E-F22522B96E72}"/>
              </a:ext>
            </a:extLst>
          </p:cNvPr>
          <p:cNvSpPr txBox="1"/>
          <p:nvPr/>
        </p:nvSpPr>
        <p:spPr>
          <a:xfrm>
            <a:off x="6804218" y="4368020"/>
            <a:ext cx="1468144" cy="414353"/>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Segoe UI"/>
                <a:ea typeface="+mn-ea"/>
                <a:cs typeface="+mn-cs"/>
              </a:rPr>
              <a:t>Azure Functions</a:t>
            </a:r>
          </a:p>
        </p:txBody>
      </p:sp>
      <p:cxnSp>
        <p:nvCxnSpPr>
          <p:cNvPr id="66" name="Straight Connector 65">
            <a:extLst>
              <a:ext uri="{FF2B5EF4-FFF2-40B4-BE49-F238E27FC236}">
                <a16:creationId xmlns:a16="http://schemas.microsoft.com/office/drawing/2014/main" id="{B2756FD2-3A7E-4EBD-9A17-CFD9EC801C1D}"/>
              </a:ext>
            </a:extLst>
          </p:cNvPr>
          <p:cNvCxnSpPr>
            <a:cxnSpLocks/>
          </p:cNvCxnSpPr>
          <p:nvPr/>
        </p:nvCxnSpPr>
        <p:spPr>
          <a:xfrm flipH="1">
            <a:off x="7943578" y="4155802"/>
            <a:ext cx="978763"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a:extLst>
              <a:ext uri="{FF2B5EF4-FFF2-40B4-BE49-F238E27FC236}">
                <a16:creationId xmlns:a16="http://schemas.microsoft.com/office/drawing/2014/main" id="{37B9FE9C-218A-47A7-96C5-6F9173F5FF7F}"/>
              </a:ext>
            </a:extLst>
          </p:cNvPr>
          <p:cNvCxnSpPr>
            <a:cxnSpLocks/>
          </p:cNvCxnSpPr>
          <p:nvPr/>
        </p:nvCxnSpPr>
        <p:spPr>
          <a:xfrm flipH="1">
            <a:off x="6575273" y="4151229"/>
            <a:ext cx="553826"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FAC1B19F-CEA7-4D7E-86B7-7DAC192053C6}"/>
              </a:ext>
            </a:extLst>
          </p:cNvPr>
          <p:cNvCxnSpPr>
            <a:cxnSpLocks/>
          </p:cNvCxnSpPr>
          <p:nvPr/>
        </p:nvCxnSpPr>
        <p:spPr>
          <a:xfrm>
            <a:off x="9331401" y="4874704"/>
            <a:ext cx="0" cy="674746"/>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9" name="TextBox 68">
            <a:extLst>
              <a:ext uri="{FF2B5EF4-FFF2-40B4-BE49-F238E27FC236}">
                <a16:creationId xmlns:a16="http://schemas.microsoft.com/office/drawing/2014/main" id="{DC079A63-18FF-4B9E-9F24-F19BB68C541A}"/>
              </a:ext>
            </a:extLst>
          </p:cNvPr>
          <p:cNvSpPr txBox="1"/>
          <p:nvPr/>
        </p:nvSpPr>
        <p:spPr>
          <a:xfrm>
            <a:off x="9293818" y="5076847"/>
            <a:ext cx="1417888" cy="414353"/>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Segoe UI"/>
                <a:ea typeface="+mn-ea"/>
                <a:cs typeface="+mn-cs"/>
              </a:rPr>
              <a:t>ML Recommendations</a:t>
            </a:r>
          </a:p>
        </p:txBody>
      </p:sp>
      <p:cxnSp>
        <p:nvCxnSpPr>
          <p:cNvPr id="8" name="Straight Arrow Connector 7">
            <a:extLst>
              <a:ext uri="{FF2B5EF4-FFF2-40B4-BE49-F238E27FC236}">
                <a16:creationId xmlns:a16="http://schemas.microsoft.com/office/drawing/2014/main" id="{DC0E4B0D-92DE-DC43-9358-6D5A099EA561}"/>
              </a:ext>
            </a:extLst>
          </p:cNvPr>
          <p:cNvCxnSpPr>
            <a:cxnSpLocks/>
          </p:cNvCxnSpPr>
          <p:nvPr/>
        </p:nvCxnSpPr>
        <p:spPr>
          <a:xfrm>
            <a:off x="7535826" y="1936180"/>
            <a:ext cx="0" cy="404414"/>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Freeform: Shape 222">
            <a:extLst>
              <a:ext uri="{FF2B5EF4-FFF2-40B4-BE49-F238E27FC236}">
                <a16:creationId xmlns:a16="http://schemas.microsoft.com/office/drawing/2014/main" id="{6AE6BE10-18F6-AF43-B5C9-8310AE53E4A8}"/>
              </a:ext>
            </a:extLst>
          </p:cNvPr>
          <p:cNvSpPr/>
          <p:nvPr/>
        </p:nvSpPr>
        <p:spPr bwMode="auto">
          <a:xfrm>
            <a:off x="7242764" y="3902008"/>
            <a:ext cx="591218" cy="495917"/>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74B269F9-65B2-1445-AB7E-8F31FE6C5E3C}"/>
              </a:ext>
            </a:extLst>
          </p:cNvPr>
          <p:cNvGrpSpPr/>
          <p:nvPr/>
        </p:nvGrpSpPr>
        <p:grpSpPr>
          <a:xfrm>
            <a:off x="9079080" y="5636410"/>
            <a:ext cx="503197" cy="512894"/>
            <a:chOff x="7158422" y="1607015"/>
            <a:chExt cx="2726357" cy="2778897"/>
          </a:xfrm>
        </p:grpSpPr>
        <p:sp>
          <p:nvSpPr>
            <p:cNvPr id="73" name="Freeform 242">
              <a:extLst>
                <a:ext uri="{FF2B5EF4-FFF2-40B4-BE49-F238E27FC236}">
                  <a16:creationId xmlns:a16="http://schemas.microsoft.com/office/drawing/2014/main" id="{D2866965-8C79-4242-82E3-FC1E20CF4D8D}"/>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4" name="Diamond 73">
              <a:extLst>
                <a:ext uri="{FF2B5EF4-FFF2-40B4-BE49-F238E27FC236}">
                  <a16:creationId xmlns:a16="http://schemas.microsoft.com/office/drawing/2014/main" id="{2738D197-B3BD-7949-B637-42A961D9E2A0}"/>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243">
              <a:extLst>
                <a:ext uri="{FF2B5EF4-FFF2-40B4-BE49-F238E27FC236}">
                  <a16:creationId xmlns:a16="http://schemas.microsoft.com/office/drawing/2014/main" id="{724D6860-0274-0745-8A37-3CC03086F8E5}"/>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6" name="Diamond 75">
              <a:extLst>
                <a:ext uri="{FF2B5EF4-FFF2-40B4-BE49-F238E27FC236}">
                  <a16:creationId xmlns:a16="http://schemas.microsoft.com/office/drawing/2014/main" id="{A30901ED-DFFC-E446-9334-7C604F5BD122}"/>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7" name="Freeform: Shape 60">
            <a:extLst>
              <a:ext uri="{FF2B5EF4-FFF2-40B4-BE49-F238E27FC236}">
                <a16:creationId xmlns:a16="http://schemas.microsoft.com/office/drawing/2014/main" id="{DD94558B-10D6-BE45-AC8D-CD4E8824A2BA}"/>
              </a:ext>
            </a:extLst>
          </p:cNvPr>
          <p:cNvSpPr/>
          <p:nvPr/>
        </p:nvSpPr>
        <p:spPr bwMode="auto">
          <a:xfrm>
            <a:off x="5928962" y="3910350"/>
            <a:ext cx="494270" cy="481964"/>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D9CD3FA6-2B2E-384B-9AD9-BE4ABD8A0609}"/>
              </a:ext>
            </a:extLst>
          </p:cNvPr>
          <p:cNvGrpSpPr/>
          <p:nvPr/>
        </p:nvGrpSpPr>
        <p:grpSpPr>
          <a:xfrm>
            <a:off x="7065997" y="2511029"/>
            <a:ext cx="840213" cy="393967"/>
            <a:chOff x="4989772" y="3049212"/>
            <a:chExt cx="823813" cy="386277"/>
          </a:xfrm>
        </p:grpSpPr>
        <p:cxnSp>
          <p:nvCxnSpPr>
            <p:cNvPr id="80" name="Straight Connector 79">
              <a:extLst>
                <a:ext uri="{FF2B5EF4-FFF2-40B4-BE49-F238E27FC236}">
                  <a16:creationId xmlns:a16="http://schemas.microsoft.com/office/drawing/2014/main" id="{64E25988-21A8-9E45-8609-F86F16F54A98}"/>
                </a:ext>
              </a:extLst>
            </p:cNvPr>
            <p:cNvCxnSpPr/>
            <p:nvPr/>
          </p:nvCxnSpPr>
          <p:spPr>
            <a:xfrm>
              <a:off x="5078801" y="3357055"/>
              <a:ext cx="298764" cy="0"/>
            </a:xfrm>
            <a:prstGeom prst="line">
              <a:avLst/>
            </a:prstGeom>
            <a:ln w="508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B9E14C3-29D0-4040-B046-66B6702C777D}"/>
                </a:ext>
              </a:extLst>
            </p:cNvPr>
            <p:cNvCxnSpPr/>
            <p:nvPr/>
          </p:nvCxnSpPr>
          <p:spPr>
            <a:xfrm>
              <a:off x="4989772" y="3258974"/>
              <a:ext cx="298764" cy="0"/>
            </a:xfrm>
            <a:prstGeom prst="line">
              <a:avLst/>
            </a:prstGeom>
            <a:ln w="508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19998FF-4986-0E40-AD2A-5D05B848D579}"/>
                </a:ext>
              </a:extLst>
            </p:cNvPr>
            <p:cNvCxnSpPr/>
            <p:nvPr/>
          </p:nvCxnSpPr>
          <p:spPr>
            <a:xfrm>
              <a:off x="5099923" y="3151839"/>
              <a:ext cx="298764" cy="0"/>
            </a:xfrm>
            <a:prstGeom prst="line">
              <a:avLst/>
            </a:prstGeom>
            <a:ln w="508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cloud" title="Icon of a cloud">
              <a:extLst>
                <a:ext uri="{FF2B5EF4-FFF2-40B4-BE49-F238E27FC236}">
                  <a16:creationId xmlns:a16="http://schemas.microsoft.com/office/drawing/2014/main" id="{E812E7AD-295F-5044-9A21-34C5059E5B44}"/>
                </a:ext>
              </a:extLst>
            </p:cNvPr>
            <p:cNvSpPr>
              <a:spLocks noChangeAspect="1"/>
            </p:cNvSpPr>
            <p:nvPr/>
          </p:nvSpPr>
          <p:spPr bwMode="auto">
            <a:xfrm>
              <a:off x="5207278" y="3049212"/>
              <a:ext cx="606307" cy="38627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25400" cap="sq">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15" name="Freeform 14">
            <a:extLst>
              <a:ext uri="{FF2B5EF4-FFF2-40B4-BE49-F238E27FC236}">
                <a16:creationId xmlns:a16="http://schemas.microsoft.com/office/drawing/2014/main" id="{953A95CF-D19D-3249-9F41-CB20CA316B65}"/>
              </a:ext>
            </a:extLst>
          </p:cNvPr>
          <p:cNvSpPr/>
          <p:nvPr/>
        </p:nvSpPr>
        <p:spPr bwMode="auto">
          <a:xfrm>
            <a:off x="6575273" y="1936180"/>
            <a:ext cx="2760876" cy="404414"/>
          </a:xfrm>
          <a:custGeom>
            <a:avLst/>
            <a:gdLst>
              <a:gd name="connsiteX0" fmla="*/ 0 w 2706987"/>
              <a:gd name="connsiteY0" fmla="*/ 0 h 334978"/>
              <a:gd name="connsiteX1" fmla="*/ 2706987 w 2706987"/>
              <a:gd name="connsiteY1" fmla="*/ 0 h 334978"/>
              <a:gd name="connsiteX2" fmla="*/ 2706987 w 2706987"/>
              <a:gd name="connsiteY2" fmla="*/ 334978 h 334978"/>
            </a:gdLst>
            <a:ahLst/>
            <a:cxnLst>
              <a:cxn ang="0">
                <a:pos x="connsiteX0" y="connsiteY0"/>
              </a:cxn>
              <a:cxn ang="0">
                <a:pos x="connsiteX1" y="connsiteY1"/>
              </a:cxn>
              <a:cxn ang="0">
                <a:pos x="connsiteX2" y="connsiteY2"/>
              </a:cxn>
            </a:cxnLst>
            <a:rect l="l" t="t" r="r" b="b"/>
            <a:pathLst>
              <a:path w="2706987" h="334978">
                <a:moveTo>
                  <a:pt x="0" y="0"/>
                </a:moveTo>
                <a:lnTo>
                  <a:pt x="2706987" y="0"/>
                </a:lnTo>
                <a:lnTo>
                  <a:pt x="2706987" y="334978"/>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pic>
        <p:nvPicPr>
          <p:cNvPr id="81" name="Picture 80">
            <a:extLst>
              <a:ext uri="{FF2B5EF4-FFF2-40B4-BE49-F238E27FC236}">
                <a16:creationId xmlns:a16="http://schemas.microsoft.com/office/drawing/2014/main" id="{C542275F-E030-6B42-9626-3F42444670B6}"/>
              </a:ext>
            </a:extLst>
          </p:cNvPr>
          <p:cNvPicPr>
            <a:picLocks noChangeAspect="1"/>
          </p:cNvPicPr>
          <p:nvPr/>
        </p:nvPicPr>
        <p:blipFill>
          <a:blip r:embed="rId6"/>
          <a:stretch>
            <a:fillRect/>
          </a:stretch>
        </p:blipFill>
        <p:spPr>
          <a:xfrm>
            <a:off x="9110843" y="2410888"/>
            <a:ext cx="458135" cy="442605"/>
          </a:xfrm>
          <a:prstGeom prst="rect">
            <a:avLst/>
          </a:prstGeom>
        </p:spPr>
      </p:pic>
      <p:sp>
        <p:nvSpPr>
          <p:cNvPr id="58" name="Rectangle 57">
            <a:extLst>
              <a:ext uri="{FF2B5EF4-FFF2-40B4-BE49-F238E27FC236}">
                <a16:creationId xmlns:a16="http://schemas.microsoft.com/office/drawing/2014/main" id="{D9214FD9-B4DB-48CE-A0FE-B24C550C8547}"/>
              </a:ext>
            </a:extLst>
          </p:cNvPr>
          <p:cNvSpPr/>
          <p:nvPr/>
        </p:nvSpPr>
        <p:spPr>
          <a:xfrm>
            <a:off x="514437" y="1425504"/>
            <a:ext cx="3846235" cy="5438707"/>
          </a:xfrm>
          <a:prstGeom prst="rect">
            <a:avLst/>
          </a:prstGeom>
        </p:spPr>
        <p:txBody>
          <a:bodyPr wrap="square">
            <a:spAutoFit/>
          </a:bodyPr>
          <a:lstStyle/>
          <a:p>
            <a:pPr marL="349724" marR="0" lvl="0" indent="-349724" algn="l" defTabSz="932597" rtl="0" eaLnBrk="1" fontAlgn="auto" latinLnBrk="0" hangingPunct="1">
              <a:lnSpc>
                <a:spcPct val="100000"/>
              </a:lnSpc>
              <a:spcBef>
                <a:spcPts val="0"/>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Deploy and manage containerized applications easily with a continuous integration and delivery experience (CI/CD), and enterprise grade security and governance.</a:t>
            </a:r>
          </a:p>
          <a:p>
            <a:pPr marL="349724" marR="0" lvl="0" indent="-349724" algn="l" defTabSz="932597" rtl="0" eaLnBrk="1" fontAlgn="auto" latinLnBrk="0" hangingPunct="1">
              <a:lnSpc>
                <a:spcPct val="100000"/>
              </a:lnSpc>
              <a:spcBef>
                <a:spcPts val="0"/>
              </a:spcBef>
              <a:spcAft>
                <a:spcPts val="0"/>
              </a:spcAft>
              <a:buClrTx/>
              <a:buSzTx/>
              <a:buFont typeface="+mj-lt"/>
              <a:buAutoNum type="arabicPeriod"/>
              <a:tabLst/>
              <a:defRPr/>
            </a:pPr>
            <a:endParaRPr kumimoji="0" lang="en-US" sz="1122" b="0" i="0" u="none" strike="noStrike" kern="1200" cap="none" spc="0" normalizeH="0" baseline="0" noProof="0">
              <a:ln>
                <a:noFill/>
              </a:ln>
              <a:solidFill>
                <a:prstClr val="black"/>
              </a:solidFill>
              <a:effectLst/>
              <a:uLnTx/>
              <a:uFillTx/>
              <a:latin typeface="Segoe UI"/>
              <a:ea typeface="+mn-ea"/>
              <a:cs typeface="+mn-cs"/>
            </a:endParaRPr>
          </a:p>
          <a:p>
            <a:pPr marL="349724" marR="0" lvl="0" indent="-349724" algn="l" defTabSz="932597" rtl="0" eaLnBrk="1" fontAlgn="auto" latinLnBrk="0" hangingPunct="1">
              <a:lnSpc>
                <a:spcPct val="100000"/>
              </a:lnSpc>
              <a:spcBef>
                <a:spcPts val="0"/>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Focus on your app, not the database, with a fully managed database as a service for PostgreSQL. With built-in high availability and rich feature set of Postgres you can build design modern experiences free from legacy constraints.</a:t>
            </a:r>
          </a:p>
          <a:p>
            <a:pPr marL="349724" marR="0" lvl="0" indent="-349724" algn="l" defTabSz="932597" rtl="0" eaLnBrk="1" fontAlgn="auto" latinLnBrk="0" hangingPunct="1">
              <a:lnSpc>
                <a:spcPct val="100000"/>
              </a:lnSpc>
              <a:spcBef>
                <a:spcPts val="0"/>
              </a:spcBef>
              <a:spcAft>
                <a:spcPts val="0"/>
              </a:spcAft>
              <a:buClrTx/>
              <a:buSzTx/>
              <a:buFont typeface="+mj-lt"/>
              <a:buAutoNum type="arabicPeriod"/>
              <a:tabLst/>
              <a:defRPr/>
            </a:pPr>
            <a:endParaRPr kumimoji="0" lang="en-US" sz="1122" b="0" i="0" u="none" strike="noStrike" kern="1200" cap="none" spc="0" normalizeH="0" baseline="0" noProof="0">
              <a:ln>
                <a:noFill/>
              </a:ln>
              <a:solidFill>
                <a:prstClr val="black"/>
              </a:solidFill>
              <a:effectLst/>
              <a:uLnTx/>
              <a:uFillTx/>
              <a:latin typeface="Segoe UI"/>
              <a:ea typeface="+mn-ea"/>
              <a:cs typeface="+mn-cs"/>
            </a:endParaRPr>
          </a:p>
          <a:p>
            <a:pPr marL="349724" marR="0" lvl="0" indent="-349724" algn="l" defTabSz="932597" rtl="0" eaLnBrk="1" fontAlgn="auto" latinLnBrk="0" hangingPunct="1">
              <a:lnSpc>
                <a:spcPct val="100000"/>
              </a:lnSpc>
              <a:spcBef>
                <a:spcPts val="0"/>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Offload database demands by managing sessions state and asset caching with Azure Cache for Redis</a:t>
            </a:r>
          </a:p>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Alert based on key events such as location or user activity using the serverless compute platform of Azure Functions.</a:t>
            </a:r>
          </a:p>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Push timely notifications directly to your users on their preferred service or medium.</a:t>
            </a:r>
          </a:p>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Use scalable machine learning/deep learning techniques, to derive deeper insights from this data using Python, R or Scala, with inbuilt notebook experiences in Azure Databricks.</a:t>
            </a:r>
          </a:p>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Monitor your application’s performance for degradation or anomalies and auto-scale your application to changing performance requirements.</a:t>
            </a:r>
          </a:p>
        </p:txBody>
      </p:sp>
      <p:sp>
        <p:nvSpPr>
          <p:cNvPr id="61" name="Oval 60">
            <a:extLst>
              <a:ext uri="{FF2B5EF4-FFF2-40B4-BE49-F238E27FC236}">
                <a16:creationId xmlns:a16="http://schemas.microsoft.com/office/drawing/2014/main" id="{864B8622-BDB7-41F2-846B-5ED2B8658CCC}"/>
              </a:ext>
            </a:extLst>
          </p:cNvPr>
          <p:cNvSpPr/>
          <p:nvPr/>
        </p:nvSpPr>
        <p:spPr bwMode="auto">
          <a:xfrm>
            <a:off x="9246649" y="2010883"/>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1</a:t>
            </a:r>
          </a:p>
        </p:txBody>
      </p:sp>
      <p:sp>
        <p:nvSpPr>
          <p:cNvPr id="63" name="Oval 62">
            <a:extLst>
              <a:ext uri="{FF2B5EF4-FFF2-40B4-BE49-F238E27FC236}">
                <a16:creationId xmlns:a16="http://schemas.microsoft.com/office/drawing/2014/main" id="{485D08A0-CAE3-4C8B-8524-A4F654A9F6D5}"/>
              </a:ext>
            </a:extLst>
          </p:cNvPr>
          <p:cNvSpPr/>
          <p:nvPr/>
        </p:nvSpPr>
        <p:spPr bwMode="auto">
          <a:xfrm>
            <a:off x="9249296" y="3304787"/>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2</a:t>
            </a:r>
          </a:p>
        </p:txBody>
      </p:sp>
      <p:sp>
        <p:nvSpPr>
          <p:cNvPr id="65" name="Oval 64">
            <a:extLst>
              <a:ext uri="{FF2B5EF4-FFF2-40B4-BE49-F238E27FC236}">
                <a16:creationId xmlns:a16="http://schemas.microsoft.com/office/drawing/2014/main" id="{D861A584-F934-449B-ACEE-F295912899CA}"/>
              </a:ext>
            </a:extLst>
          </p:cNvPr>
          <p:cNvSpPr/>
          <p:nvPr/>
        </p:nvSpPr>
        <p:spPr bwMode="auto">
          <a:xfrm>
            <a:off x="10756536" y="3617140"/>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3</a:t>
            </a:r>
          </a:p>
        </p:txBody>
      </p:sp>
      <p:sp>
        <p:nvSpPr>
          <p:cNvPr id="82" name="Oval 81">
            <a:extLst>
              <a:ext uri="{FF2B5EF4-FFF2-40B4-BE49-F238E27FC236}">
                <a16:creationId xmlns:a16="http://schemas.microsoft.com/office/drawing/2014/main" id="{82350A47-CA99-42A9-A17C-0A34159B0CC3}"/>
              </a:ext>
            </a:extLst>
          </p:cNvPr>
          <p:cNvSpPr/>
          <p:nvPr/>
        </p:nvSpPr>
        <p:spPr bwMode="auto">
          <a:xfrm>
            <a:off x="8349496" y="4049388"/>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sp>
        <p:nvSpPr>
          <p:cNvPr id="83" name="Oval 82">
            <a:extLst>
              <a:ext uri="{FF2B5EF4-FFF2-40B4-BE49-F238E27FC236}">
                <a16:creationId xmlns:a16="http://schemas.microsoft.com/office/drawing/2014/main" id="{501959F9-B8AC-40A7-BEC0-63EE5DA7D1FD}"/>
              </a:ext>
            </a:extLst>
          </p:cNvPr>
          <p:cNvSpPr/>
          <p:nvPr/>
        </p:nvSpPr>
        <p:spPr bwMode="auto">
          <a:xfrm>
            <a:off x="6791752" y="4056705"/>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5</a:t>
            </a:r>
          </a:p>
        </p:txBody>
      </p:sp>
      <p:sp>
        <p:nvSpPr>
          <p:cNvPr id="84" name="Oval 83">
            <a:extLst>
              <a:ext uri="{FF2B5EF4-FFF2-40B4-BE49-F238E27FC236}">
                <a16:creationId xmlns:a16="http://schemas.microsoft.com/office/drawing/2014/main" id="{924EEC26-1D21-4F71-9023-22B877BCF36C}"/>
              </a:ext>
            </a:extLst>
          </p:cNvPr>
          <p:cNvSpPr/>
          <p:nvPr/>
        </p:nvSpPr>
        <p:spPr bwMode="auto">
          <a:xfrm>
            <a:off x="9246649" y="5184833"/>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6</a:t>
            </a:r>
          </a:p>
        </p:txBody>
      </p:sp>
      <p:sp>
        <p:nvSpPr>
          <p:cNvPr id="85" name="Oval 84">
            <a:extLst>
              <a:ext uri="{FF2B5EF4-FFF2-40B4-BE49-F238E27FC236}">
                <a16:creationId xmlns:a16="http://schemas.microsoft.com/office/drawing/2014/main" id="{7F131390-B106-4DA8-B44A-2C11B78D3148}"/>
              </a:ext>
            </a:extLst>
          </p:cNvPr>
          <p:cNvSpPr/>
          <p:nvPr/>
        </p:nvSpPr>
        <p:spPr bwMode="auto">
          <a:xfrm>
            <a:off x="9949561" y="2518401"/>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7</a:t>
            </a:r>
          </a:p>
        </p:txBody>
      </p:sp>
      <p:cxnSp>
        <p:nvCxnSpPr>
          <p:cNvPr id="50" name="Straight Connector 49">
            <a:extLst>
              <a:ext uri="{FF2B5EF4-FFF2-40B4-BE49-F238E27FC236}">
                <a16:creationId xmlns:a16="http://schemas.microsoft.com/office/drawing/2014/main" id="{6E267C66-E594-4F31-A3C2-347609821947}"/>
              </a:ext>
            </a:extLst>
          </p:cNvPr>
          <p:cNvCxnSpPr>
            <a:cxnSpLocks/>
          </p:cNvCxnSpPr>
          <p:nvPr/>
        </p:nvCxnSpPr>
        <p:spPr>
          <a:xfrm>
            <a:off x="9770526" y="4141091"/>
            <a:ext cx="581329"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1676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6202-4CC6-7F4F-AF3A-97988BD6391B}"/>
              </a:ext>
            </a:extLst>
          </p:cNvPr>
          <p:cNvSpPr>
            <a:spLocks noGrp="1"/>
          </p:cNvSpPr>
          <p:nvPr>
            <p:ph type="title"/>
          </p:nvPr>
        </p:nvSpPr>
        <p:spPr>
          <a:xfrm>
            <a:off x="600855" y="348366"/>
            <a:ext cx="11237870" cy="565027"/>
          </a:xfrm>
        </p:spPr>
        <p:txBody>
          <a:bodyPr>
            <a:normAutofit/>
          </a:bodyPr>
          <a:lstStyle/>
          <a:p>
            <a:pPr>
              <a:spcBef>
                <a:spcPts val="0"/>
              </a:spcBef>
              <a:defRPr/>
            </a:pPr>
            <a:r>
              <a:rPr lang="en-US" b="1"/>
              <a:t>Transactional and operational analytics workloads</a:t>
            </a:r>
          </a:p>
        </p:txBody>
      </p:sp>
      <p:sp>
        <p:nvSpPr>
          <p:cNvPr id="36" name="Rectangle 35">
            <a:extLst>
              <a:ext uri="{FF2B5EF4-FFF2-40B4-BE49-F238E27FC236}">
                <a16:creationId xmlns:a16="http://schemas.microsoft.com/office/drawing/2014/main" id="{17658E9B-425D-488E-9ACD-35AB811DDEDC}"/>
              </a:ext>
            </a:extLst>
          </p:cNvPr>
          <p:cNvSpPr/>
          <p:nvPr/>
        </p:nvSpPr>
        <p:spPr>
          <a:xfrm>
            <a:off x="514437" y="1991016"/>
            <a:ext cx="3846235" cy="3384666"/>
          </a:xfrm>
          <a:prstGeom prst="rect">
            <a:avLst/>
          </a:prstGeom>
        </p:spPr>
        <p:txBody>
          <a:bodyPr wrap="square">
            <a:spAutoFit/>
          </a:bodyPr>
          <a:lstStyle/>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Receive telemetry on state of your devices and message routes from billions of devices</a:t>
            </a:r>
          </a:p>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Ingest data into a transactional database that allows you to performantly query timeseries data with richness of SQL</a:t>
            </a:r>
          </a:p>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Perform offline rich machine learning or train predictive models</a:t>
            </a:r>
          </a:p>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Report and visualize the state of your devices at a granular or aggregated level</a:t>
            </a:r>
          </a:p>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r>
              <a:rPr kumimoji="0" lang="en-US" sz="1122" b="0" i="0" u="none" strike="noStrike" kern="1200" cap="none" spc="0" normalizeH="0" baseline="0" noProof="0">
                <a:ln>
                  <a:noFill/>
                </a:ln>
                <a:solidFill>
                  <a:prstClr val="black"/>
                </a:solidFill>
                <a:effectLst/>
                <a:uLnTx/>
                <a:uFillTx/>
                <a:latin typeface="Segoe UI"/>
                <a:ea typeface="+mn-ea"/>
                <a:cs typeface="+mn-cs"/>
              </a:rPr>
              <a:t>Provide insights to users and operators on current device status</a:t>
            </a:r>
          </a:p>
          <a:p>
            <a:pPr marL="349724" marR="0" lvl="0" indent="-349724" algn="l" defTabSz="932597" rtl="0" eaLnBrk="1" fontAlgn="auto" latinLnBrk="0" hangingPunct="1">
              <a:lnSpc>
                <a:spcPct val="100000"/>
              </a:lnSpc>
              <a:spcBef>
                <a:spcPts val="1836"/>
              </a:spcBef>
              <a:spcAft>
                <a:spcPts val="0"/>
              </a:spcAft>
              <a:buClrTx/>
              <a:buSzTx/>
              <a:buFont typeface="+mj-lt"/>
              <a:buAutoNum type="arabicPeriod"/>
              <a:tabLst/>
              <a:defRPr/>
            </a:pPr>
            <a:endParaRPr kumimoji="0" lang="en-US" sz="1122"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414E2F8A-D427-49D5-BAD5-FBCD2729054C}"/>
              </a:ext>
            </a:extLst>
          </p:cNvPr>
          <p:cNvSpPr/>
          <p:nvPr/>
        </p:nvSpPr>
        <p:spPr bwMode="auto">
          <a:xfrm>
            <a:off x="8287758" y="2600877"/>
            <a:ext cx="1052419" cy="1861192"/>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B49687EC-FB34-CA41-BDBD-D3FE6A638D2D}"/>
              </a:ext>
            </a:extLst>
          </p:cNvPr>
          <p:cNvCxnSpPr>
            <a:cxnSpLocks/>
          </p:cNvCxnSpPr>
          <p:nvPr/>
        </p:nvCxnSpPr>
        <p:spPr>
          <a:xfrm flipV="1">
            <a:off x="6320567" y="3484951"/>
            <a:ext cx="446640" cy="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29F852-E338-A74C-AF34-E55B6AD8C418}"/>
              </a:ext>
            </a:extLst>
          </p:cNvPr>
          <p:cNvCxnSpPr>
            <a:cxnSpLocks/>
          </p:cNvCxnSpPr>
          <p:nvPr/>
        </p:nvCxnSpPr>
        <p:spPr>
          <a:xfrm>
            <a:off x="7693437" y="3485399"/>
            <a:ext cx="49290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E23A37-2F5F-B242-9124-945CFE3326FA}"/>
              </a:ext>
            </a:extLst>
          </p:cNvPr>
          <p:cNvCxnSpPr>
            <a:cxnSpLocks/>
          </p:cNvCxnSpPr>
          <p:nvPr/>
        </p:nvCxnSpPr>
        <p:spPr>
          <a:xfrm>
            <a:off x="9548860" y="3485399"/>
            <a:ext cx="55068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CE8DF5C-F402-4143-90A0-0DB384DE91A8}"/>
              </a:ext>
            </a:extLst>
          </p:cNvPr>
          <p:cNvCxnSpPr>
            <a:cxnSpLocks/>
          </p:cNvCxnSpPr>
          <p:nvPr/>
        </p:nvCxnSpPr>
        <p:spPr>
          <a:xfrm>
            <a:off x="10544231" y="2510215"/>
            <a:ext cx="1" cy="541379"/>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99DBA6-0BFE-4443-AE27-82E9C96B6458}"/>
              </a:ext>
            </a:extLst>
          </p:cNvPr>
          <p:cNvCxnSpPr>
            <a:cxnSpLocks/>
          </p:cNvCxnSpPr>
          <p:nvPr/>
        </p:nvCxnSpPr>
        <p:spPr>
          <a:xfrm>
            <a:off x="8804915" y="4521399"/>
            <a:ext cx="0" cy="5546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FD17C23-19F9-CC4A-B864-D140E7355AD3}"/>
              </a:ext>
            </a:extLst>
          </p:cNvPr>
          <p:cNvCxnSpPr>
            <a:cxnSpLocks/>
          </p:cNvCxnSpPr>
          <p:nvPr/>
        </p:nvCxnSpPr>
        <p:spPr>
          <a:xfrm flipV="1">
            <a:off x="9243102" y="5468473"/>
            <a:ext cx="856441"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BEBCBBE-5DCB-4FFA-937D-40B18438E7A0}"/>
              </a:ext>
            </a:extLst>
          </p:cNvPr>
          <p:cNvSpPr txBox="1"/>
          <p:nvPr/>
        </p:nvSpPr>
        <p:spPr>
          <a:xfrm>
            <a:off x="5439210" y="3653886"/>
            <a:ext cx="811197" cy="428478"/>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Device</a:t>
            </a:r>
          </a:p>
        </p:txBody>
      </p:sp>
      <p:sp>
        <p:nvSpPr>
          <p:cNvPr id="32" name="TextBox 31">
            <a:extLst>
              <a:ext uri="{FF2B5EF4-FFF2-40B4-BE49-F238E27FC236}">
                <a16:creationId xmlns:a16="http://schemas.microsoft.com/office/drawing/2014/main" id="{04B3CB88-C2B9-4081-9751-40CA930F8BF9}"/>
              </a:ext>
            </a:extLst>
          </p:cNvPr>
          <p:cNvSpPr txBox="1"/>
          <p:nvPr/>
        </p:nvSpPr>
        <p:spPr>
          <a:xfrm>
            <a:off x="6640823" y="3651739"/>
            <a:ext cx="1218102" cy="428478"/>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IoT Hub</a:t>
            </a:r>
          </a:p>
        </p:txBody>
      </p:sp>
      <p:sp>
        <p:nvSpPr>
          <p:cNvPr id="33" name="TextBox 32">
            <a:extLst>
              <a:ext uri="{FF2B5EF4-FFF2-40B4-BE49-F238E27FC236}">
                <a16:creationId xmlns:a16="http://schemas.microsoft.com/office/drawing/2014/main" id="{6F5F55FA-032B-46C9-BFC2-15ECCF5F1C54}"/>
              </a:ext>
            </a:extLst>
          </p:cNvPr>
          <p:cNvSpPr txBox="1"/>
          <p:nvPr/>
        </p:nvSpPr>
        <p:spPr>
          <a:xfrm>
            <a:off x="8229927" y="3213322"/>
            <a:ext cx="1218102" cy="527358"/>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Database </a:t>
            </a:r>
          </a:p>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PostgreSQL</a:t>
            </a:r>
          </a:p>
        </p:txBody>
      </p:sp>
      <p:sp>
        <p:nvSpPr>
          <p:cNvPr id="45" name="TextBox 44">
            <a:extLst>
              <a:ext uri="{FF2B5EF4-FFF2-40B4-BE49-F238E27FC236}">
                <a16:creationId xmlns:a16="http://schemas.microsoft.com/office/drawing/2014/main" id="{9870646B-9379-42EC-9427-6536907098BD}"/>
              </a:ext>
            </a:extLst>
          </p:cNvPr>
          <p:cNvSpPr txBox="1"/>
          <p:nvPr/>
        </p:nvSpPr>
        <p:spPr>
          <a:xfrm>
            <a:off x="9938322" y="3623546"/>
            <a:ext cx="1218102" cy="414353"/>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App Service</a:t>
            </a:r>
          </a:p>
        </p:txBody>
      </p:sp>
      <p:sp>
        <p:nvSpPr>
          <p:cNvPr id="48" name="TextBox 47">
            <a:extLst>
              <a:ext uri="{FF2B5EF4-FFF2-40B4-BE49-F238E27FC236}">
                <a16:creationId xmlns:a16="http://schemas.microsoft.com/office/drawing/2014/main" id="{ABAAE7DC-7797-49FD-9F88-2D457C6B3BDA}"/>
              </a:ext>
            </a:extLst>
          </p:cNvPr>
          <p:cNvSpPr txBox="1"/>
          <p:nvPr/>
        </p:nvSpPr>
        <p:spPr>
          <a:xfrm>
            <a:off x="9935180" y="2172463"/>
            <a:ext cx="1218102" cy="428478"/>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Browser</a:t>
            </a:r>
          </a:p>
        </p:txBody>
      </p:sp>
      <p:pic>
        <p:nvPicPr>
          <p:cNvPr id="49" name="Picture 48">
            <a:extLst>
              <a:ext uri="{FF2B5EF4-FFF2-40B4-BE49-F238E27FC236}">
                <a16:creationId xmlns:a16="http://schemas.microsoft.com/office/drawing/2014/main" id="{8D005C19-5534-498D-AB10-5DDB2AC7679E}"/>
              </a:ext>
            </a:extLst>
          </p:cNvPr>
          <p:cNvPicPr>
            <a:picLocks noChangeAspect="1"/>
          </p:cNvPicPr>
          <p:nvPr/>
        </p:nvPicPr>
        <p:blipFill>
          <a:blip r:embed="rId3"/>
          <a:stretch>
            <a:fillRect/>
          </a:stretch>
        </p:blipFill>
        <p:spPr>
          <a:xfrm>
            <a:off x="8574933" y="3721834"/>
            <a:ext cx="473706" cy="473706"/>
          </a:xfrm>
          <a:prstGeom prst="rect">
            <a:avLst/>
          </a:prstGeom>
        </p:spPr>
      </p:pic>
      <p:sp>
        <p:nvSpPr>
          <p:cNvPr id="50" name="TextBox 49">
            <a:extLst>
              <a:ext uri="{FF2B5EF4-FFF2-40B4-BE49-F238E27FC236}">
                <a16:creationId xmlns:a16="http://schemas.microsoft.com/office/drawing/2014/main" id="{9C139AB4-F2D0-4FD9-BDFE-DC670AC61BD1}"/>
              </a:ext>
            </a:extLst>
          </p:cNvPr>
          <p:cNvSpPr txBox="1"/>
          <p:nvPr/>
        </p:nvSpPr>
        <p:spPr>
          <a:xfrm>
            <a:off x="8215754" y="4092921"/>
            <a:ext cx="1218102" cy="428478"/>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Timescale</a:t>
            </a:r>
          </a:p>
        </p:txBody>
      </p:sp>
      <p:sp>
        <p:nvSpPr>
          <p:cNvPr id="41" name="TextBox 40">
            <a:extLst>
              <a:ext uri="{FF2B5EF4-FFF2-40B4-BE49-F238E27FC236}">
                <a16:creationId xmlns:a16="http://schemas.microsoft.com/office/drawing/2014/main" id="{33BB682A-6994-4A1C-9AB7-F263F42CC711}"/>
              </a:ext>
            </a:extLst>
          </p:cNvPr>
          <p:cNvSpPr txBox="1"/>
          <p:nvPr/>
        </p:nvSpPr>
        <p:spPr>
          <a:xfrm>
            <a:off x="9937858" y="5673923"/>
            <a:ext cx="1218102" cy="428478"/>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Power BI</a:t>
            </a:r>
          </a:p>
        </p:txBody>
      </p:sp>
      <p:sp>
        <p:nvSpPr>
          <p:cNvPr id="55" name="TextBox 54">
            <a:extLst>
              <a:ext uri="{FF2B5EF4-FFF2-40B4-BE49-F238E27FC236}">
                <a16:creationId xmlns:a16="http://schemas.microsoft.com/office/drawing/2014/main" id="{DE5038DB-636B-4586-9C27-DE81472BACDD}"/>
              </a:ext>
            </a:extLst>
          </p:cNvPr>
          <p:cNvSpPr txBox="1"/>
          <p:nvPr/>
        </p:nvSpPr>
        <p:spPr>
          <a:xfrm>
            <a:off x="8186342" y="5672525"/>
            <a:ext cx="1218102" cy="428478"/>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Azure Databricks</a:t>
            </a:r>
          </a:p>
        </p:txBody>
      </p:sp>
      <p:sp>
        <p:nvSpPr>
          <p:cNvPr id="37" name="Browser" title="Icon of a browser window">
            <a:extLst>
              <a:ext uri="{FF2B5EF4-FFF2-40B4-BE49-F238E27FC236}">
                <a16:creationId xmlns:a16="http://schemas.microsoft.com/office/drawing/2014/main" id="{BB1E5976-16CF-994D-A8D5-DFAC2C6482BE}"/>
              </a:ext>
            </a:extLst>
          </p:cNvPr>
          <p:cNvSpPr>
            <a:spLocks noChangeAspect="1" noEditPoints="1"/>
          </p:cNvSpPr>
          <p:nvPr/>
        </p:nvSpPr>
        <p:spPr bwMode="auto">
          <a:xfrm>
            <a:off x="10301047" y="1836894"/>
            <a:ext cx="462807" cy="37039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38" name="Freeform: Shape 12">
            <a:extLst>
              <a:ext uri="{FF2B5EF4-FFF2-40B4-BE49-F238E27FC236}">
                <a16:creationId xmlns:a16="http://schemas.microsoft.com/office/drawing/2014/main" id="{D08E7972-15D0-BD4F-9930-AF2CB71AAC6A}"/>
              </a:ext>
            </a:extLst>
          </p:cNvPr>
          <p:cNvSpPr>
            <a:spLocks noChangeAspect="1"/>
          </p:cNvSpPr>
          <p:nvPr/>
        </p:nvSpPr>
        <p:spPr bwMode="auto">
          <a:xfrm>
            <a:off x="10309384" y="3169907"/>
            <a:ext cx="463826" cy="462807"/>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39" name="Freeform 271">
            <a:extLst>
              <a:ext uri="{FF2B5EF4-FFF2-40B4-BE49-F238E27FC236}">
                <a16:creationId xmlns:a16="http://schemas.microsoft.com/office/drawing/2014/main" id="{ECE2F66D-4477-F14C-B4B8-B701A1BC73CC}"/>
              </a:ext>
            </a:extLst>
          </p:cNvPr>
          <p:cNvSpPr>
            <a:spLocks noChangeAspect="1"/>
          </p:cNvSpPr>
          <p:nvPr/>
        </p:nvSpPr>
        <p:spPr>
          <a:xfrm>
            <a:off x="10267128" y="5259589"/>
            <a:ext cx="559562" cy="42246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A0065015-B82D-664D-9370-0DB8175A1DA3}"/>
              </a:ext>
            </a:extLst>
          </p:cNvPr>
          <p:cNvGrpSpPr/>
          <p:nvPr/>
        </p:nvGrpSpPr>
        <p:grpSpPr>
          <a:xfrm>
            <a:off x="8560597" y="5241710"/>
            <a:ext cx="481864" cy="491151"/>
            <a:chOff x="7158422" y="1607015"/>
            <a:chExt cx="2726357" cy="2778897"/>
          </a:xfrm>
        </p:grpSpPr>
        <p:sp>
          <p:nvSpPr>
            <p:cNvPr id="43" name="Freeform 242">
              <a:extLst>
                <a:ext uri="{FF2B5EF4-FFF2-40B4-BE49-F238E27FC236}">
                  <a16:creationId xmlns:a16="http://schemas.microsoft.com/office/drawing/2014/main" id="{30FC8E59-8AA9-9F45-B79F-E6085D2ADC42}"/>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Diamond 43">
              <a:extLst>
                <a:ext uri="{FF2B5EF4-FFF2-40B4-BE49-F238E27FC236}">
                  <a16:creationId xmlns:a16="http://schemas.microsoft.com/office/drawing/2014/main" id="{BD956553-A4B1-E44A-8BB7-02794E60FF1C}"/>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243">
              <a:extLst>
                <a:ext uri="{FF2B5EF4-FFF2-40B4-BE49-F238E27FC236}">
                  <a16:creationId xmlns:a16="http://schemas.microsoft.com/office/drawing/2014/main" id="{D690B3E4-8934-AA42-9055-140DDF863627}"/>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7" name="Diamond 46">
              <a:extLst>
                <a:ext uri="{FF2B5EF4-FFF2-40B4-BE49-F238E27FC236}">
                  <a16:creationId xmlns:a16="http://schemas.microsoft.com/office/drawing/2014/main" id="{0670BEF2-39B7-E946-B41F-CC6A4782649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2D4E6353-AD40-3040-A3CF-A187FF031C40}"/>
              </a:ext>
            </a:extLst>
          </p:cNvPr>
          <p:cNvGrpSpPr>
            <a:grpSpLocks noChangeAspect="1"/>
          </p:cNvGrpSpPr>
          <p:nvPr/>
        </p:nvGrpSpPr>
        <p:grpSpPr>
          <a:xfrm>
            <a:off x="8621446" y="2744396"/>
            <a:ext cx="406720" cy="521640"/>
            <a:chOff x="1578216" y="2531195"/>
            <a:chExt cx="534090" cy="684999"/>
          </a:xfrm>
        </p:grpSpPr>
        <p:sp>
          <p:nvSpPr>
            <p:cNvPr id="61" name="Freeform 182">
              <a:extLst>
                <a:ext uri="{FF2B5EF4-FFF2-40B4-BE49-F238E27FC236}">
                  <a16:creationId xmlns:a16="http://schemas.microsoft.com/office/drawing/2014/main" id="{FBBF74BF-DC82-064F-8828-3E10DB07A1A1}"/>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Picture 61">
              <a:extLst>
                <a:ext uri="{FF2B5EF4-FFF2-40B4-BE49-F238E27FC236}">
                  <a16:creationId xmlns:a16="http://schemas.microsoft.com/office/drawing/2014/main" id="{F6A71D79-8A54-FD4A-89D5-2E29B2D5DD2C}"/>
                </a:ext>
              </a:extLst>
            </p:cNvPr>
            <p:cNvPicPr>
              <a:picLocks noChangeAspect="1"/>
            </p:cNvPicPr>
            <p:nvPr/>
          </p:nvPicPr>
          <p:blipFill rotWithShape="1">
            <a:blip r:embed="rId4">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grpSp>
        <p:nvGrpSpPr>
          <p:cNvPr id="88" name="Group 87">
            <a:extLst>
              <a:ext uri="{FF2B5EF4-FFF2-40B4-BE49-F238E27FC236}">
                <a16:creationId xmlns:a16="http://schemas.microsoft.com/office/drawing/2014/main" id="{D16C4197-C0D7-4B49-92E4-7FF558A5E767}"/>
              </a:ext>
            </a:extLst>
          </p:cNvPr>
          <p:cNvGrpSpPr/>
          <p:nvPr/>
        </p:nvGrpSpPr>
        <p:grpSpPr>
          <a:xfrm>
            <a:off x="6973304" y="3144156"/>
            <a:ext cx="519037" cy="519037"/>
            <a:chOff x="6370638" y="1585913"/>
            <a:chExt cx="495301" cy="495301"/>
          </a:xfrm>
        </p:grpSpPr>
        <p:sp>
          <p:nvSpPr>
            <p:cNvPr id="68" name="Rectangle 63">
              <a:extLst>
                <a:ext uri="{FF2B5EF4-FFF2-40B4-BE49-F238E27FC236}">
                  <a16:creationId xmlns:a16="http://schemas.microsoft.com/office/drawing/2014/main" id="{A96FF879-60BB-C544-B880-E107E315082A}"/>
                </a:ext>
              </a:extLst>
            </p:cNvPr>
            <p:cNvSpPr>
              <a:spLocks noChangeArrowheads="1"/>
            </p:cNvSpPr>
            <p:nvPr/>
          </p:nvSpPr>
          <p:spPr bwMode="auto">
            <a:xfrm>
              <a:off x="6370638" y="2051051"/>
              <a:ext cx="1079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64">
              <a:extLst>
                <a:ext uri="{FF2B5EF4-FFF2-40B4-BE49-F238E27FC236}">
                  <a16:creationId xmlns:a16="http://schemas.microsoft.com/office/drawing/2014/main" id="{1B83E260-5690-774B-A989-73E88895AFBA}"/>
                </a:ext>
              </a:extLst>
            </p:cNvPr>
            <p:cNvSpPr>
              <a:spLocks noChangeArrowheads="1"/>
            </p:cNvSpPr>
            <p:nvPr/>
          </p:nvSpPr>
          <p:spPr bwMode="auto">
            <a:xfrm>
              <a:off x="6370638" y="1973263"/>
              <a:ext cx="30163" cy="1079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65">
              <a:extLst>
                <a:ext uri="{FF2B5EF4-FFF2-40B4-BE49-F238E27FC236}">
                  <a16:creationId xmlns:a16="http://schemas.microsoft.com/office/drawing/2014/main" id="{8B033927-526E-2446-B3FA-162423CD46AD}"/>
                </a:ext>
              </a:extLst>
            </p:cNvPr>
            <p:cNvSpPr>
              <a:spLocks noChangeArrowheads="1"/>
            </p:cNvSpPr>
            <p:nvPr/>
          </p:nvSpPr>
          <p:spPr bwMode="auto">
            <a:xfrm>
              <a:off x="6835776" y="1585913"/>
              <a:ext cx="30163" cy="1079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66">
              <a:extLst>
                <a:ext uri="{FF2B5EF4-FFF2-40B4-BE49-F238E27FC236}">
                  <a16:creationId xmlns:a16="http://schemas.microsoft.com/office/drawing/2014/main" id="{EFD9A53E-9D12-B143-8885-D99E521D6704}"/>
                </a:ext>
              </a:extLst>
            </p:cNvPr>
            <p:cNvSpPr>
              <a:spLocks noChangeArrowheads="1"/>
            </p:cNvSpPr>
            <p:nvPr/>
          </p:nvSpPr>
          <p:spPr bwMode="auto">
            <a:xfrm>
              <a:off x="6757988" y="1585913"/>
              <a:ext cx="1079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a:ea typeface="+mn-ea"/>
                <a:cs typeface="+mn-cs"/>
              </a:endParaRPr>
            </a:p>
          </p:txBody>
        </p:sp>
        <p:grpSp>
          <p:nvGrpSpPr>
            <p:cNvPr id="87" name="Group 86">
              <a:extLst>
                <a:ext uri="{FF2B5EF4-FFF2-40B4-BE49-F238E27FC236}">
                  <a16:creationId xmlns:a16="http://schemas.microsoft.com/office/drawing/2014/main" id="{0DFCAB13-6391-AD40-842E-597A2CA159C3}"/>
                </a:ext>
              </a:extLst>
            </p:cNvPr>
            <p:cNvGrpSpPr/>
            <p:nvPr/>
          </p:nvGrpSpPr>
          <p:grpSpPr>
            <a:xfrm rot="20148701">
              <a:off x="6469548" y="1617749"/>
              <a:ext cx="320328" cy="439912"/>
              <a:chOff x="6904362" y="1774818"/>
              <a:chExt cx="310406" cy="426286"/>
            </a:xfrm>
          </p:grpSpPr>
          <p:sp>
            <p:nvSpPr>
              <p:cNvPr id="10" name="Oval 9">
                <a:extLst>
                  <a:ext uri="{FF2B5EF4-FFF2-40B4-BE49-F238E27FC236}">
                    <a16:creationId xmlns:a16="http://schemas.microsoft.com/office/drawing/2014/main" id="{E11828B7-1389-0342-A8B6-722EC2692D78}"/>
                  </a:ext>
                </a:extLst>
              </p:cNvPr>
              <p:cNvSpPr/>
              <p:nvPr/>
            </p:nvSpPr>
            <p:spPr bwMode="auto">
              <a:xfrm>
                <a:off x="7053765" y="1858297"/>
                <a:ext cx="161003" cy="16100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80BDAEE6-810B-B446-87AD-6ACD2AF2076B}"/>
                  </a:ext>
                </a:extLst>
              </p:cNvPr>
              <p:cNvSpPr/>
              <p:nvPr/>
            </p:nvSpPr>
            <p:spPr bwMode="auto">
              <a:xfrm>
                <a:off x="6943256" y="2066132"/>
                <a:ext cx="77787" cy="777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F856DC5-BC1C-7A41-BE72-4BBD17C7CDBA}"/>
                  </a:ext>
                </a:extLst>
              </p:cNvPr>
              <p:cNvSpPr/>
              <p:nvPr/>
            </p:nvSpPr>
            <p:spPr bwMode="auto">
              <a:xfrm>
                <a:off x="7095372" y="2123317"/>
                <a:ext cx="77787" cy="777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EB7169A2-E5CA-C64E-ACDC-047C20A083A7}"/>
                  </a:ext>
                </a:extLst>
              </p:cNvPr>
              <p:cNvSpPr/>
              <p:nvPr/>
            </p:nvSpPr>
            <p:spPr bwMode="auto">
              <a:xfrm>
                <a:off x="6904362" y="1897852"/>
                <a:ext cx="77787" cy="777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B38335D0-B613-B149-872D-7EC97FFC29F2}"/>
                  </a:ext>
                </a:extLst>
              </p:cNvPr>
              <p:cNvSpPr/>
              <p:nvPr/>
            </p:nvSpPr>
            <p:spPr bwMode="auto">
              <a:xfrm>
                <a:off x="6965710" y="1774818"/>
                <a:ext cx="77787" cy="777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AE58A305-2841-D141-9471-D901C6A1829C}"/>
                  </a:ext>
                </a:extLst>
              </p:cNvPr>
              <p:cNvCxnSpPr>
                <a:cxnSpLocks/>
                <a:stCxn id="76" idx="7"/>
                <a:endCxn id="10" idx="3"/>
              </p:cNvCxnSpPr>
              <p:nvPr/>
            </p:nvCxnSpPr>
            <p:spPr>
              <a:xfrm flipV="1">
                <a:off x="7009651" y="1995722"/>
                <a:ext cx="67692" cy="8180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3C106EF-4B7E-3C44-8D70-3731480C2AAF}"/>
                  </a:ext>
                </a:extLst>
              </p:cNvPr>
              <p:cNvCxnSpPr>
                <a:cxnSpLocks/>
                <a:stCxn id="10" idx="4"/>
                <a:endCxn id="77" idx="0"/>
              </p:cNvCxnSpPr>
              <p:nvPr/>
            </p:nvCxnSpPr>
            <p:spPr>
              <a:xfrm flipH="1">
                <a:off x="7134266" y="2019300"/>
                <a:ext cx="1" cy="10401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98382C5-BBE1-0242-8DFF-4766EAEEB6A0}"/>
                  </a:ext>
                </a:extLst>
              </p:cNvPr>
              <p:cNvCxnSpPr>
                <a:stCxn id="78" idx="6"/>
                <a:endCxn id="10" idx="2"/>
              </p:cNvCxnSpPr>
              <p:nvPr/>
            </p:nvCxnSpPr>
            <p:spPr>
              <a:xfrm>
                <a:off x="6982149" y="1936746"/>
                <a:ext cx="71616" cy="205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AA972BE-D884-6F49-9143-E4EA462C8574}"/>
                  </a:ext>
                </a:extLst>
              </p:cNvPr>
              <p:cNvCxnSpPr>
                <a:stCxn id="79" idx="5"/>
                <a:endCxn id="10" idx="1"/>
              </p:cNvCxnSpPr>
              <p:nvPr/>
            </p:nvCxnSpPr>
            <p:spPr>
              <a:xfrm>
                <a:off x="7032105" y="1841213"/>
                <a:ext cx="45238" cy="4066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92" name="Devices3_EA6C" title="Icon of a cellphone in front of a monitor">
            <a:extLst>
              <a:ext uri="{FF2B5EF4-FFF2-40B4-BE49-F238E27FC236}">
                <a16:creationId xmlns:a16="http://schemas.microsoft.com/office/drawing/2014/main" id="{DE563DEB-AA9D-B548-9806-DB1776A11592}"/>
              </a:ext>
            </a:extLst>
          </p:cNvPr>
          <p:cNvSpPr>
            <a:spLocks noChangeAspect="1" noEditPoints="1"/>
          </p:cNvSpPr>
          <p:nvPr/>
        </p:nvSpPr>
        <p:spPr bwMode="auto">
          <a:xfrm>
            <a:off x="5535780" y="3219918"/>
            <a:ext cx="652822" cy="45226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rgbClr val="FFFFFF"/>
          </a:solidFill>
          <a:ln w="381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Oval 51">
            <a:extLst>
              <a:ext uri="{FF2B5EF4-FFF2-40B4-BE49-F238E27FC236}">
                <a16:creationId xmlns:a16="http://schemas.microsoft.com/office/drawing/2014/main" id="{DC34184C-27D2-4ADF-9255-429669A0D563}"/>
              </a:ext>
            </a:extLst>
          </p:cNvPr>
          <p:cNvSpPr/>
          <p:nvPr/>
        </p:nvSpPr>
        <p:spPr bwMode="auto">
          <a:xfrm>
            <a:off x="6406424" y="3401310"/>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1</a:t>
            </a:r>
          </a:p>
        </p:txBody>
      </p:sp>
      <p:sp>
        <p:nvSpPr>
          <p:cNvPr id="54" name="Oval 53">
            <a:extLst>
              <a:ext uri="{FF2B5EF4-FFF2-40B4-BE49-F238E27FC236}">
                <a16:creationId xmlns:a16="http://schemas.microsoft.com/office/drawing/2014/main" id="{EB1C7217-B297-4871-861D-C9BF198D7A7D}"/>
              </a:ext>
            </a:extLst>
          </p:cNvPr>
          <p:cNvSpPr/>
          <p:nvPr/>
        </p:nvSpPr>
        <p:spPr bwMode="auto">
          <a:xfrm>
            <a:off x="7814805" y="3401310"/>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2</a:t>
            </a:r>
          </a:p>
        </p:txBody>
      </p:sp>
      <p:sp>
        <p:nvSpPr>
          <p:cNvPr id="56" name="Oval 55">
            <a:extLst>
              <a:ext uri="{FF2B5EF4-FFF2-40B4-BE49-F238E27FC236}">
                <a16:creationId xmlns:a16="http://schemas.microsoft.com/office/drawing/2014/main" id="{11F67D37-9B72-4984-8D59-ADE27204131D}"/>
              </a:ext>
            </a:extLst>
          </p:cNvPr>
          <p:cNvSpPr/>
          <p:nvPr/>
        </p:nvSpPr>
        <p:spPr bwMode="auto">
          <a:xfrm>
            <a:off x="8718526" y="4655825"/>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3</a:t>
            </a:r>
          </a:p>
        </p:txBody>
      </p:sp>
      <p:sp>
        <p:nvSpPr>
          <p:cNvPr id="57" name="Oval 56">
            <a:extLst>
              <a:ext uri="{FF2B5EF4-FFF2-40B4-BE49-F238E27FC236}">
                <a16:creationId xmlns:a16="http://schemas.microsoft.com/office/drawing/2014/main" id="{8FD5245F-B58E-4BAC-A04F-4D697EDA6D5B}"/>
              </a:ext>
            </a:extLst>
          </p:cNvPr>
          <p:cNvSpPr/>
          <p:nvPr/>
        </p:nvSpPr>
        <p:spPr bwMode="auto">
          <a:xfrm>
            <a:off x="9548860" y="5375212"/>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sp>
        <p:nvSpPr>
          <p:cNvPr id="58" name="Oval 57">
            <a:extLst>
              <a:ext uri="{FF2B5EF4-FFF2-40B4-BE49-F238E27FC236}">
                <a16:creationId xmlns:a16="http://schemas.microsoft.com/office/drawing/2014/main" id="{28B622F0-1F4C-436C-A632-DE159D8F8878}"/>
              </a:ext>
            </a:extLst>
          </p:cNvPr>
          <p:cNvSpPr/>
          <p:nvPr/>
        </p:nvSpPr>
        <p:spPr bwMode="auto">
          <a:xfrm>
            <a:off x="9692185" y="3401310"/>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5</a:t>
            </a:r>
          </a:p>
        </p:txBody>
      </p:sp>
    </p:spTree>
    <p:extLst>
      <p:ext uri="{BB962C8B-B14F-4D97-AF65-F5344CB8AC3E}">
        <p14:creationId xmlns:p14="http://schemas.microsoft.com/office/powerpoint/2010/main" val="34556798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a:xfrm>
            <a:off x="600855" y="466302"/>
            <a:ext cx="11237870" cy="502317"/>
          </a:xfrm>
        </p:spPr>
        <p:txBody>
          <a:bodyPr/>
          <a:lstStyle/>
          <a:p>
            <a:r>
              <a:rPr lang="en-US" sz="3264" dirty="0"/>
              <a:t>Azure </a:t>
            </a:r>
            <a:r>
              <a:rPr lang="en-US" sz="3264" dirty="0" err="1"/>
              <a:t>はオープンソース・イノベーションにコミットします</a:t>
            </a:r>
            <a:endParaRPr lang="en-US" sz="3264" dirty="0"/>
          </a:p>
        </p:txBody>
      </p:sp>
      <p:sp>
        <p:nvSpPr>
          <p:cNvPr id="79" name="Rectangle 78">
            <a:extLst>
              <a:ext uri="{FF2B5EF4-FFF2-40B4-BE49-F238E27FC236}">
                <a16:creationId xmlns:a16="http://schemas.microsoft.com/office/drawing/2014/main" id="{AB6B9B89-8712-464F-961A-0662D472D0D6}"/>
              </a:ext>
            </a:extLst>
          </p:cNvPr>
          <p:cNvSpPr/>
          <p:nvPr/>
        </p:nvSpPr>
        <p:spPr bwMode="auto">
          <a:xfrm>
            <a:off x="5705373" y="3092470"/>
            <a:ext cx="2006760" cy="5424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46630" rIns="93260" bIns="46630" numCol="1" spcCol="0" rtlCol="0" fromWordArt="0" anchor="t" anchorCtr="0" forceAA="0" compatLnSpc="1">
            <a:prstTxWarp prst="textNoShape">
              <a:avLst/>
            </a:prstTxWarp>
            <a:spAutoFit/>
          </a:bodyPr>
          <a:lstStyle/>
          <a:p>
            <a:pPr algn="ctr" defTabSz="951028" fontAlgn="base">
              <a:spcBef>
                <a:spcPct val="0"/>
              </a:spcBef>
              <a:spcAft>
                <a:spcPct val="0"/>
              </a:spcAft>
              <a:defRPr/>
            </a:pPr>
            <a:r>
              <a:rPr lang="en-US" sz="1632">
                <a:gradFill>
                  <a:gsLst>
                    <a:gs pos="0">
                      <a:srgbClr val="000000"/>
                    </a:gs>
                    <a:gs pos="100000">
                      <a:srgbClr val="000000"/>
                    </a:gs>
                  </a:gsLst>
                  <a:lin ang="5400000" scaled="0"/>
                </a:gradFill>
                <a:latin typeface="Segoe UI Semibold"/>
                <a:ea typeface="Segoe UI" pitchFamily="34" charset="0"/>
                <a:cs typeface="Segoe UI" pitchFamily="34" charset="0"/>
              </a:rPr>
              <a:t>Visual Studio Code</a:t>
            </a:r>
          </a:p>
          <a:p>
            <a:pPr algn="ctr" defTabSz="951028" fontAlgn="base">
              <a:spcBef>
                <a:spcPct val="0"/>
              </a:spcBef>
              <a:spcAft>
                <a:spcPct val="0"/>
              </a:spcAft>
              <a:defRPr/>
            </a:pPr>
            <a:r>
              <a:rPr lang="en-US" sz="1224">
                <a:gradFill>
                  <a:gsLst>
                    <a:gs pos="0">
                      <a:srgbClr val="000000"/>
                    </a:gs>
                    <a:gs pos="100000">
                      <a:srgbClr val="000000"/>
                    </a:gs>
                  </a:gsLst>
                  <a:lin ang="5400000" scaled="0"/>
                </a:gradFill>
                <a:latin typeface="Segoe UI Semibold"/>
                <a:ea typeface="Segoe UI" pitchFamily="34" charset="0"/>
                <a:cs typeface="Segoe UI" pitchFamily="34" charset="0"/>
              </a:rPr>
              <a:t>Extension</a:t>
            </a:r>
          </a:p>
        </p:txBody>
      </p:sp>
      <p:pic>
        <p:nvPicPr>
          <p:cNvPr id="81" name="Picture 80">
            <a:extLst>
              <a:ext uri="{FF2B5EF4-FFF2-40B4-BE49-F238E27FC236}">
                <a16:creationId xmlns:a16="http://schemas.microsoft.com/office/drawing/2014/main" id="{B1DC5CCB-E40D-43CD-8B43-E853872B46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19056" y="2335340"/>
            <a:ext cx="579397" cy="576499"/>
          </a:xfrm>
          <a:prstGeom prst="rect">
            <a:avLst/>
          </a:prstGeom>
        </p:spPr>
      </p:pic>
      <p:sp>
        <p:nvSpPr>
          <p:cNvPr id="83" name="Rectangle 82">
            <a:extLst>
              <a:ext uri="{FF2B5EF4-FFF2-40B4-BE49-F238E27FC236}">
                <a16:creationId xmlns:a16="http://schemas.microsoft.com/office/drawing/2014/main" id="{C51FD29E-A102-4017-97E5-3894CDF5F352}"/>
              </a:ext>
            </a:extLst>
          </p:cNvPr>
          <p:cNvSpPr/>
          <p:nvPr/>
        </p:nvSpPr>
        <p:spPr bwMode="auto">
          <a:xfrm>
            <a:off x="3675542" y="3091876"/>
            <a:ext cx="1939467" cy="5424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46630" rIns="93260" bIns="46630" numCol="1" spcCol="0" rtlCol="0" fromWordArt="0" anchor="t" anchorCtr="0" forceAA="0" compatLnSpc="1">
            <a:prstTxWarp prst="textNoShape">
              <a:avLst/>
            </a:prstTxWarp>
            <a:spAutoFit/>
          </a:bodyPr>
          <a:lstStyle/>
          <a:p>
            <a:pPr algn="ctr" defTabSz="951028" fontAlgn="base">
              <a:spcBef>
                <a:spcPct val="0"/>
              </a:spcBef>
              <a:spcAft>
                <a:spcPct val="0"/>
              </a:spcAft>
              <a:defRPr/>
            </a:pPr>
            <a:r>
              <a:rPr lang="en-US" sz="1632">
                <a:gradFill>
                  <a:gsLst>
                    <a:gs pos="0">
                      <a:srgbClr val="000000"/>
                    </a:gs>
                    <a:gs pos="100000">
                      <a:srgbClr val="000000"/>
                    </a:gs>
                  </a:gsLst>
                  <a:lin ang="5400000" scaled="0"/>
                </a:gradFill>
                <a:latin typeface="Segoe UI Semibold"/>
                <a:ea typeface="Segoe UI" pitchFamily="34" charset="0"/>
                <a:cs typeface="Segoe UI" pitchFamily="34" charset="0"/>
              </a:rPr>
              <a:t>Azure Data Studio</a:t>
            </a:r>
          </a:p>
          <a:p>
            <a:pPr algn="ctr" defTabSz="951028" fontAlgn="base">
              <a:spcBef>
                <a:spcPct val="0"/>
              </a:spcBef>
              <a:spcAft>
                <a:spcPct val="0"/>
              </a:spcAft>
              <a:defRPr/>
            </a:pPr>
            <a:r>
              <a:rPr lang="en-US" sz="1224">
                <a:gradFill>
                  <a:gsLst>
                    <a:gs pos="0">
                      <a:srgbClr val="000000"/>
                    </a:gs>
                    <a:gs pos="100000">
                      <a:srgbClr val="000000"/>
                    </a:gs>
                  </a:gsLst>
                  <a:lin ang="5400000" scaled="0"/>
                </a:gradFill>
                <a:latin typeface="Segoe UI Semibold"/>
                <a:ea typeface="Segoe UI" pitchFamily="34" charset="0"/>
                <a:cs typeface="Segoe UI" pitchFamily="34" charset="0"/>
              </a:rPr>
              <a:t>Extension</a:t>
            </a:r>
          </a:p>
        </p:txBody>
      </p:sp>
      <p:pic>
        <p:nvPicPr>
          <p:cNvPr id="85" name="Picture 84" descr="Azure Data Studio">
            <a:extLst>
              <a:ext uri="{FF2B5EF4-FFF2-40B4-BE49-F238E27FC236}">
                <a16:creationId xmlns:a16="http://schemas.microsoft.com/office/drawing/2014/main" id="{F50E5F1A-5BD7-4CC5-BFC3-0078B77E8A9D}"/>
              </a:ext>
            </a:extLst>
          </p:cNvPr>
          <p:cNvPicPr>
            <a:picLocks noChangeAspect="1"/>
          </p:cNvPicPr>
          <p:nvPr/>
        </p:nvPicPr>
        <p:blipFill>
          <a:blip r:embed="rId4"/>
          <a:stretch>
            <a:fillRect/>
          </a:stretch>
        </p:blipFill>
        <p:spPr>
          <a:xfrm>
            <a:off x="4353194" y="2309764"/>
            <a:ext cx="584164" cy="627651"/>
          </a:xfrm>
          <a:prstGeom prst="rect">
            <a:avLst/>
          </a:prstGeom>
        </p:spPr>
      </p:pic>
      <p:sp>
        <p:nvSpPr>
          <p:cNvPr id="89" name="Rectangle 88">
            <a:extLst>
              <a:ext uri="{FF2B5EF4-FFF2-40B4-BE49-F238E27FC236}">
                <a16:creationId xmlns:a16="http://schemas.microsoft.com/office/drawing/2014/main" id="{96F05C07-8C24-4A0C-B13D-6B1BE810E186}"/>
              </a:ext>
            </a:extLst>
          </p:cNvPr>
          <p:cNvSpPr/>
          <p:nvPr/>
        </p:nvSpPr>
        <p:spPr bwMode="auto">
          <a:xfrm>
            <a:off x="7836831" y="3091876"/>
            <a:ext cx="1855956" cy="5424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46630" rIns="93260" bIns="46630" numCol="1" spcCol="0" rtlCol="0" fromWordArt="0" anchor="t" anchorCtr="0" forceAA="0" compatLnSpc="1">
            <a:prstTxWarp prst="textNoShape">
              <a:avLst/>
            </a:prstTxWarp>
            <a:spAutoFit/>
          </a:bodyPr>
          <a:lstStyle/>
          <a:p>
            <a:pPr algn="ctr" defTabSz="951028" fontAlgn="base">
              <a:spcBef>
                <a:spcPct val="0"/>
              </a:spcBef>
              <a:spcAft>
                <a:spcPct val="0"/>
              </a:spcAft>
              <a:defRPr/>
            </a:pPr>
            <a:r>
              <a:rPr lang="en-US" sz="1632">
                <a:gradFill>
                  <a:gsLst>
                    <a:gs pos="0">
                      <a:srgbClr val="000000"/>
                    </a:gs>
                    <a:gs pos="100000">
                      <a:srgbClr val="000000"/>
                    </a:gs>
                  </a:gsLst>
                  <a:lin ang="5400000" scaled="0"/>
                </a:gradFill>
                <a:latin typeface="Segoe UI Semibold"/>
                <a:ea typeface="Segoe UI" pitchFamily="34" charset="0"/>
                <a:cs typeface="Segoe UI" pitchFamily="34" charset="0"/>
              </a:rPr>
              <a:t>Citus Community</a:t>
            </a:r>
          </a:p>
          <a:p>
            <a:pPr algn="ctr" defTabSz="951028" fontAlgn="base">
              <a:spcBef>
                <a:spcPct val="0"/>
              </a:spcBef>
              <a:spcAft>
                <a:spcPct val="0"/>
              </a:spcAft>
              <a:defRPr/>
            </a:pPr>
            <a:r>
              <a:rPr lang="en-US" sz="1224">
                <a:gradFill>
                  <a:gsLst>
                    <a:gs pos="0">
                      <a:srgbClr val="000000"/>
                    </a:gs>
                    <a:gs pos="100000">
                      <a:srgbClr val="000000"/>
                    </a:gs>
                  </a:gsLst>
                  <a:lin ang="5400000" scaled="0"/>
                </a:gradFill>
                <a:latin typeface="Segoe UI Semibold"/>
                <a:ea typeface="Segoe UI" pitchFamily="34" charset="0"/>
                <a:cs typeface="Segoe UI" pitchFamily="34" charset="0"/>
              </a:rPr>
              <a:t>Extension</a:t>
            </a:r>
          </a:p>
        </p:txBody>
      </p:sp>
      <p:sp>
        <p:nvSpPr>
          <p:cNvPr id="96" name="Freeform: Shape 95">
            <a:extLst>
              <a:ext uri="{FF2B5EF4-FFF2-40B4-BE49-F238E27FC236}">
                <a16:creationId xmlns:a16="http://schemas.microsoft.com/office/drawing/2014/main" id="{1D8CFD3F-B4FA-4ADB-971D-BDF3FEF70304}"/>
              </a:ext>
            </a:extLst>
          </p:cNvPr>
          <p:cNvSpPr>
            <a:spLocks noChangeAspect="1"/>
          </p:cNvSpPr>
          <p:nvPr/>
        </p:nvSpPr>
        <p:spPr>
          <a:xfrm>
            <a:off x="8293950" y="2297179"/>
            <a:ext cx="941720" cy="652822"/>
          </a:xfrm>
          <a:custGeom>
            <a:avLst/>
            <a:gdLst>
              <a:gd name="connsiteX0" fmla="*/ 2720383 w 3508782"/>
              <a:gd name="connsiteY0" fmla="*/ 1926780 h 2432370"/>
              <a:gd name="connsiteX1" fmla="*/ 2758920 w 3508782"/>
              <a:gd name="connsiteY1" fmla="*/ 1943647 h 2432370"/>
              <a:gd name="connsiteX2" fmla="*/ 2821895 w 3508782"/>
              <a:gd name="connsiteY2" fmla="*/ 2063750 h 2432370"/>
              <a:gd name="connsiteX3" fmla="*/ 2820602 w 3508782"/>
              <a:gd name="connsiteY3" fmla="*/ 2097485 h 2432370"/>
              <a:gd name="connsiteX4" fmla="*/ 2700068 w 3508782"/>
              <a:gd name="connsiteY4" fmla="*/ 2432370 h 2432370"/>
              <a:gd name="connsiteX5" fmla="*/ 2376633 w 3508782"/>
              <a:gd name="connsiteY5" fmla="*/ 2432370 h 2432370"/>
              <a:gd name="connsiteX6" fmla="*/ 2442194 w 3508782"/>
              <a:gd name="connsiteY6" fmla="*/ 1994311 h 2432370"/>
              <a:gd name="connsiteX7" fmla="*/ 2470819 w 3508782"/>
              <a:gd name="connsiteY7" fmla="*/ 1968333 h 2432370"/>
              <a:gd name="connsiteX8" fmla="*/ 2720383 w 3508782"/>
              <a:gd name="connsiteY8" fmla="*/ 1926780 h 2432370"/>
              <a:gd name="connsiteX9" fmla="*/ 1667343 w 3508782"/>
              <a:gd name="connsiteY9" fmla="*/ 1799536 h 2432370"/>
              <a:gd name="connsiteX10" fmla="*/ 1793109 w 3508782"/>
              <a:gd name="connsiteY10" fmla="*/ 1845152 h 2432370"/>
              <a:gd name="connsiteX11" fmla="*/ 1793109 w 3508782"/>
              <a:gd name="connsiteY11" fmla="*/ 1845337 h 2432370"/>
              <a:gd name="connsiteX12" fmla="*/ 1819949 w 3508782"/>
              <a:gd name="connsiteY12" fmla="*/ 1878394 h 2432370"/>
              <a:gd name="connsiteX13" fmla="*/ 1884895 w 3508782"/>
              <a:gd name="connsiteY13" fmla="*/ 2432063 h 2432370"/>
              <a:gd name="connsiteX14" fmla="*/ 1569523 w 3508782"/>
              <a:gd name="connsiteY14" fmla="*/ 2432063 h 2432370"/>
              <a:gd name="connsiteX15" fmla="*/ 1441171 w 3508782"/>
              <a:gd name="connsiteY15" fmla="*/ 2014503 h 2432370"/>
              <a:gd name="connsiteX16" fmla="*/ 1447820 w 3508782"/>
              <a:gd name="connsiteY16" fmla="*/ 1978675 h 2432370"/>
              <a:gd name="connsiteX17" fmla="*/ 1637670 w 3508782"/>
              <a:gd name="connsiteY17" fmla="*/ 1800275 h 2432370"/>
              <a:gd name="connsiteX18" fmla="*/ 1667343 w 3508782"/>
              <a:gd name="connsiteY18" fmla="*/ 1799536 h 2432370"/>
              <a:gd name="connsiteX19" fmla="*/ 727342 w 3508782"/>
              <a:gd name="connsiteY19" fmla="*/ 749798 h 2432370"/>
              <a:gd name="connsiteX20" fmla="*/ 620704 w 3508782"/>
              <a:gd name="connsiteY20" fmla="*/ 801716 h 2432370"/>
              <a:gd name="connsiteX21" fmla="*/ 697777 w 3508782"/>
              <a:gd name="connsiteY21" fmla="*/ 771798 h 2432370"/>
              <a:gd name="connsiteX22" fmla="*/ 702061 w 3508782"/>
              <a:gd name="connsiteY22" fmla="*/ 773618 h 2432370"/>
              <a:gd name="connsiteX23" fmla="*/ 701778 w 3508782"/>
              <a:gd name="connsiteY23" fmla="*/ 781709 h 2432370"/>
              <a:gd name="connsiteX24" fmla="*/ 675185 w 3508782"/>
              <a:gd name="connsiteY24" fmla="*/ 816860 h 2432370"/>
              <a:gd name="connsiteX25" fmla="*/ 681341 w 3508782"/>
              <a:gd name="connsiteY25" fmla="*/ 842284 h 2432370"/>
              <a:gd name="connsiteX26" fmla="*/ 723324 w 3508782"/>
              <a:gd name="connsiteY26" fmla="*/ 860198 h 2432370"/>
              <a:gd name="connsiteX27" fmla="*/ 794549 w 3508782"/>
              <a:gd name="connsiteY27" fmla="*/ 786388 h 2432370"/>
              <a:gd name="connsiteX28" fmla="*/ 727342 w 3508782"/>
              <a:gd name="connsiteY28" fmla="*/ 749798 h 2432370"/>
              <a:gd name="connsiteX29" fmla="*/ 1437601 w 3508782"/>
              <a:gd name="connsiteY29" fmla="*/ 25 h 2432370"/>
              <a:gd name="connsiteX30" fmla="*/ 1764668 w 3508782"/>
              <a:gd name="connsiteY30" fmla="*/ 240600 h 2432370"/>
              <a:gd name="connsiteX31" fmla="*/ 2654082 w 3508782"/>
              <a:gd name="connsiteY31" fmla="*/ 381264 h 2432370"/>
              <a:gd name="connsiteX32" fmla="*/ 2737804 w 3508782"/>
              <a:gd name="connsiteY32" fmla="*/ 412043 h 2432370"/>
              <a:gd name="connsiteX33" fmla="*/ 3508715 w 3508782"/>
              <a:gd name="connsiteY33" fmla="*/ 1590727 h 2432370"/>
              <a:gd name="connsiteX34" fmla="*/ 3503052 w 3508782"/>
              <a:gd name="connsiteY34" fmla="*/ 1605070 h 2432370"/>
              <a:gd name="connsiteX35" fmla="*/ 3495234 w 3508782"/>
              <a:gd name="connsiteY35" fmla="*/ 1591835 h 2432370"/>
              <a:gd name="connsiteX36" fmla="*/ 3251027 w 3508782"/>
              <a:gd name="connsiteY36" fmla="*/ 1035397 h 2432370"/>
              <a:gd name="connsiteX37" fmla="*/ 3362634 w 3508782"/>
              <a:gd name="connsiteY37" fmla="*/ 2432186 h 2432370"/>
              <a:gd name="connsiteX38" fmla="*/ 3063762 w 3508782"/>
              <a:gd name="connsiteY38" fmla="*/ 2432186 h 2432370"/>
              <a:gd name="connsiteX39" fmla="*/ 2799363 w 3508782"/>
              <a:gd name="connsiteY39" fmla="*/ 1868237 h 2432370"/>
              <a:gd name="connsiteX40" fmla="*/ 2761935 w 3508782"/>
              <a:gd name="connsiteY40" fmla="*/ 1852725 h 2432370"/>
              <a:gd name="connsiteX41" fmla="*/ 1654415 w 3508782"/>
              <a:gd name="connsiteY41" fmla="*/ 1732129 h 2432370"/>
              <a:gd name="connsiteX42" fmla="*/ 1635947 w 3508782"/>
              <a:gd name="connsiteY42" fmla="*/ 1730344 h 2432370"/>
              <a:gd name="connsiteX43" fmla="*/ 1152211 w 3508782"/>
              <a:gd name="connsiteY43" fmla="*/ 2432124 h 2432370"/>
              <a:gd name="connsiteX44" fmla="*/ 818373 w 3508782"/>
              <a:gd name="connsiteY44" fmla="*/ 2432124 h 2432370"/>
              <a:gd name="connsiteX45" fmla="*/ 1172402 w 3508782"/>
              <a:gd name="connsiteY45" fmla="*/ 1451971 h 2432370"/>
              <a:gd name="connsiteX46" fmla="*/ 1190378 w 3508782"/>
              <a:gd name="connsiteY46" fmla="*/ 1437197 h 2432370"/>
              <a:gd name="connsiteX47" fmla="*/ 1665249 w 3508782"/>
              <a:gd name="connsiteY47" fmla="*/ 1176984 h 2432370"/>
              <a:gd name="connsiteX48" fmla="*/ 1906317 w 3508782"/>
              <a:gd name="connsiteY48" fmla="*/ 902182 h 2432370"/>
              <a:gd name="connsiteX49" fmla="*/ 2035592 w 3508782"/>
              <a:gd name="connsiteY49" fmla="*/ 570436 h 2432370"/>
              <a:gd name="connsiteX50" fmla="*/ 2027589 w 3508782"/>
              <a:gd name="connsiteY50" fmla="*/ 531100 h 2432370"/>
              <a:gd name="connsiteX51" fmla="*/ 1992931 w 3508782"/>
              <a:gd name="connsiteY51" fmla="*/ 496319 h 2432370"/>
              <a:gd name="connsiteX52" fmla="*/ 1983441 w 3508782"/>
              <a:gd name="connsiteY52" fmla="*/ 494803 h 2432370"/>
              <a:gd name="connsiteX53" fmla="*/ 1980188 w 3508782"/>
              <a:gd name="connsiteY53" fmla="*/ 505553 h 2432370"/>
              <a:gd name="connsiteX54" fmla="*/ 2003889 w 3508782"/>
              <a:gd name="connsiteY54" fmla="*/ 550799 h 2432370"/>
              <a:gd name="connsiteX55" fmla="*/ 2003889 w 3508782"/>
              <a:gd name="connsiteY55" fmla="*/ 557940 h 2432370"/>
              <a:gd name="connsiteX56" fmla="*/ 1856146 w 3508782"/>
              <a:gd name="connsiteY56" fmla="*/ 867893 h 2432370"/>
              <a:gd name="connsiteX57" fmla="*/ 1619449 w 3508782"/>
              <a:gd name="connsiteY57" fmla="*/ 1121026 h 2432370"/>
              <a:gd name="connsiteX58" fmla="*/ 1206999 w 3508782"/>
              <a:gd name="connsiteY58" fmla="*/ 1352675 h 2432370"/>
              <a:gd name="connsiteX59" fmla="*/ 1205962 w 3508782"/>
              <a:gd name="connsiteY59" fmla="*/ 1353252 h 2432370"/>
              <a:gd name="connsiteX60" fmla="*/ 1177820 w 3508782"/>
              <a:gd name="connsiteY60" fmla="*/ 1344365 h 2432370"/>
              <a:gd name="connsiteX61" fmla="*/ 1206691 w 3508782"/>
              <a:gd name="connsiteY61" fmla="*/ 524390 h 2432370"/>
              <a:gd name="connsiteX62" fmla="*/ 1207500 w 3508782"/>
              <a:gd name="connsiteY62" fmla="*/ 519125 h 2432370"/>
              <a:gd name="connsiteX63" fmla="*/ 1186007 w 3508782"/>
              <a:gd name="connsiteY63" fmla="*/ 496196 h 2432370"/>
              <a:gd name="connsiteX64" fmla="*/ 1027429 w 3508782"/>
              <a:gd name="connsiteY64" fmla="*/ 492871 h 2432370"/>
              <a:gd name="connsiteX65" fmla="*/ 1018195 w 3508782"/>
              <a:gd name="connsiteY65" fmla="*/ 501243 h 2432370"/>
              <a:gd name="connsiteX66" fmla="*/ 1026567 w 3508782"/>
              <a:gd name="connsiteY66" fmla="*/ 510477 h 2432370"/>
              <a:gd name="connsiteX67" fmla="*/ 1127341 w 3508782"/>
              <a:gd name="connsiteY67" fmla="*/ 627441 h 2432370"/>
              <a:gd name="connsiteX68" fmla="*/ 1051807 w 3508782"/>
              <a:gd name="connsiteY68" fmla="*/ 1113762 h 2432370"/>
              <a:gd name="connsiteX69" fmla="*/ 1039495 w 3508782"/>
              <a:gd name="connsiteY69" fmla="*/ 1129214 h 2432370"/>
              <a:gd name="connsiteX70" fmla="*/ 938722 w 3508782"/>
              <a:gd name="connsiteY70" fmla="*/ 1174645 h 2432370"/>
              <a:gd name="connsiteX71" fmla="*/ 913298 w 3508782"/>
              <a:gd name="connsiteY71" fmla="*/ 1169966 h 2432370"/>
              <a:gd name="connsiteX72" fmla="*/ 901663 w 3508782"/>
              <a:gd name="connsiteY72" fmla="*/ 1153961 h 2432370"/>
              <a:gd name="connsiteX73" fmla="*/ 832223 w 3508782"/>
              <a:gd name="connsiteY73" fmla="*/ 1140048 h 2432370"/>
              <a:gd name="connsiteX74" fmla="*/ 475916 w 3508782"/>
              <a:gd name="connsiteY74" fmla="*/ 1315124 h 2432370"/>
              <a:gd name="connsiteX75" fmla="*/ 853092 w 3508782"/>
              <a:gd name="connsiteY75" fmla="*/ 1239405 h 2432370"/>
              <a:gd name="connsiteX76" fmla="*/ 662257 w 3508782"/>
              <a:gd name="connsiteY76" fmla="*/ 1826008 h 2432370"/>
              <a:gd name="connsiteX77" fmla="*/ 694145 w 3508782"/>
              <a:gd name="connsiteY77" fmla="*/ 1879441 h 2432370"/>
              <a:gd name="connsiteX78" fmla="*/ 736252 w 3508782"/>
              <a:gd name="connsiteY78" fmla="*/ 1830194 h 2432370"/>
              <a:gd name="connsiteX79" fmla="*/ 970671 w 3508782"/>
              <a:gd name="connsiteY79" fmla="*/ 1273940 h 2432370"/>
              <a:gd name="connsiteX80" fmla="*/ 987231 w 3508782"/>
              <a:gd name="connsiteY80" fmla="*/ 1275356 h 2432370"/>
              <a:gd name="connsiteX81" fmla="*/ 1043742 w 3508782"/>
              <a:gd name="connsiteY81" fmla="*/ 1327682 h 2432370"/>
              <a:gd name="connsiteX82" fmla="*/ 1045168 w 3508782"/>
              <a:gd name="connsiteY82" fmla="*/ 1329259 h 2432370"/>
              <a:gd name="connsiteX83" fmla="*/ 1042696 w 3508782"/>
              <a:gd name="connsiteY83" fmla="*/ 1348428 h 2432370"/>
              <a:gd name="connsiteX84" fmla="*/ 886211 w 3508782"/>
              <a:gd name="connsiteY84" fmla="*/ 1629694 h 2432370"/>
              <a:gd name="connsiteX85" fmla="*/ 886211 w 3508782"/>
              <a:gd name="connsiteY85" fmla="*/ 1853833 h 2432370"/>
              <a:gd name="connsiteX86" fmla="*/ 871252 w 3508782"/>
              <a:gd name="connsiteY86" fmla="*/ 1922903 h 2432370"/>
              <a:gd name="connsiteX87" fmla="*/ 673707 w 3508782"/>
              <a:gd name="connsiteY87" fmla="*/ 2052916 h 2432370"/>
              <a:gd name="connsiteX88" fmla="*/ 460157 w 3508782"/>
              <a:gd name="connsiteY88" fmla="*/ 1862082 h 2432370"/>
              <a:gd name="connsiteX89" fmla="*/ 460157 w 3508782"/>
              <a:gd name="connsiteY89" fmla="*/ 512078 h 2432370"/>
              <a:gd name="connsiteX90" fmla="*/ 459110 w 3508782"/>
              <a:gd name="connsiteY90" fmla="*/ 510046 h 2432370"/>
              <a:gd name="connsiteX91" fmla="*/ 5846 w 3508782"/>
              <a:gd name="connsiteY91" fmla="*/ 86023 h 2432370"/>
              <a:gd name="connsiteX92" fmla="*/ 4984 w 3508782"/>
              <a:gd name="connsiteY92" fmla="*/ 59922 h 2432370"/>
              <a:gd name="connsiteX93" fmla="*/ 26407 w 3508782"/>
              <a:gd name="connsiteY93" fmla="*/ 55367 h 2432370"/>
              <a:gd name="connsiteX94" fmla="*/ 570287 w 3508782"/>
              <a:gd name="connsiteY94" fmla="*/ 306161 h 2432370"/>
              <a:gd name="connsiteX95" fmla="*/ 584076 w 3508782"/>
              <a:gd name="connsiteY95" fmla="*/ 306161 h 2432370"/>
              <a:gd name="connsiteX96" fmla="*/ 759460 w 3508782"/>
              <a:gd name="connsiteY96" fmla="*/ 228719 h 2432370"/>
              <a:gd name="connsiteX97" fmla="*/ 1437601 w 3508782"/>
              <a:gd name="connsiteY97" fmla="*/ 25 h 243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508782" h="2432370">
                <a:moveTo>
                  <a:pt x="2720383" y="1926780"/>
                </a:moveTo>
                <a:cubicBezTo>
                  <a:pt x="2735594" y="1922676"/>
                  <a:pt x="2751615" y="1929688"/>
                  <a:pt x="2758920" y="1943647"/>
                </a:cubicBezTo>
                <a:lnTo>
                  <a:pt x="2821895" y="2063750"/>
                </a:lnTo>
                <a:cubicBezTo>
                  <a:pt x="2827501" y="2074423"/>
                  <a:pt x="2827009" y="2087272"/>
                  <a:pt x="2820602" y="2097485"/>
                </a:cubicBezTo>
                <a:cubicBezTo>
                  <a:pt x="2789761" y="2146610"/>
                  <a:pt x="2701423" y="2299093"/>
                  <a:pt x="2700068" y="2432370"/>
                </a:cubicBezTo>
                <a:lnTo>
                  <a:pt x="2376633" y="2432370"/>
                </a:lnTo>
                <a:cubicBezTo>
                  <a:pt x="2376633" y="2432370"/>
                  <a:pt x="2397502" y="2185762"/>
                  <a:pt x="2442194" y="1994311"/>
                </a:cubicBezTo>
                <a:cubicBezTo>
                  <a:pt x="2445337" y="1980501"/>
                  <a:pt x="2456770" y="1970125"/>
                  <a:pt x="2470819" y="1968333"/>
                </a:cubicBezTo>
                <a:cubicBezTo>
                  <a:pt x="2525053" y="1961253"/>
                  <a:pt x="2660670" y="1942601"/>
                  <a:pt x="2720383" y="1926780"/>
                </a:cubicBezTo>
                <a:close/>
                <a:moveTo>
                  <a:pt x="1667343" y="1799536"/>
                </a:moveTo>
                <a:cubicBezTo>
                  <a:pt x="1694614" y="1809817"/>
                  <a:pt x="1755127" y="1832471"/>
                  <a:pt x="1793109" y="1845152"/>
                </a:cubicBezTo>
                <a:lnTo>
                  <a:pt x="1793109" y="1845337"/>
                </a:lnTo>
                <a:cubicBezTo>
                  <a:pt x="1807707" y="1850221"/>
                  <a:pt x="1818167" y="1863104"/>
                  <a:pt x="1819949" y="1878394"/>
                </a:cubicBezTo>
                <a:lnTo>
                  <a:pt x="1884895" y="2432063"/>
                </a:lnTo>
                <a:lnTo>
                  <a:pt x="1569523" y="2432063"/>
                </a:lnTo>
                <a:lnTo>
                  <a:pt x="1441171" y="2014503"/>
                </a:lnTo>
                <a:cubicBezTo>
                  <a:pt x="1437400" y="2002191"/>
                  <a:pt x="1439882" y="1988814"/>
                  <a:pt x="1447820" y="1978675"/>
                </a:cubicBezTo>
                <a:cubicBezTo>
                  <a:pt x="1479708" y="1937492"/>
                  <a:pt x="1565891" y="1832471"/>
                  <a:pt x="1637670" y="1800275"/>
                </a:cubicBezTo>
                <a:cubicBezTo>
                  <a:pt x="1647097" y="1796221"/>
                  <a:pt x="1657724" y="1795957"/>
                  <a:pt x="1667343" y="1799536"/>
                </a:cubicBezTo>
                <a:close/>
                <a:moveTo>
                  <a:pt x="727342" y="749798"/>
                </a:moveTo>
                <a:cubicBezTo>
                  <a:pt x="693761" y="748898"/>
                  <a:pt x="653608" y="762749"/>
                  <a:pt x="620704" y="801716"/>
                </a:cubicBezTo>
                <a:cubicBezTo>
                  <a:pt x="642373" y="783483"/>
                  <a:pt x="669482" y="772960"/>
                  <a:pt x="697777" y="771798"/>
                </a:cubicBezTo>
                <a:cubicBezTo>
                  <a:pt x="699398" y="771771"/>
                  <a:pt x="700955" y="772432"/>
                  <a:pt x="702061" y="773618"/>
                </a:cubicBezTo>
                <a:cubicBezTo>
                  <a:pt x="704217" y="775930"/>
                  <a:pt x="704091" y="779553"/>
                  <a:pt x="701778" y="781709"/>
                </a:cubicBezTo>
                <a:cubicBezTo>
                  <a:pt x="690513" y="792236"/>
                  <a:pt x="678324" y="803809"/>
                  <a:pt x="675185" y="816860"/>
                </a:cubicBezTo>
                <a:cubicBezTo>
                  <a:pt x="673490" y="825825"/>
                  <a:pt x="675732" y="835087"/>
                  <a:pt x="681341" y="842284"/>
                </a:cubicBezTo>
                <a:cubicBezTo>
                  <a:pt x="691159" y="855290"/>
                  <a:pt x="707141" y="862110"/>
                  <a:pt x="723324" y="860198"/>
                </a:cubicBezTo>
                <a:cubicBezTo>
                  <a:pt x="766662" y="856381"/>
                  <a:pt x="807784" y="826463"/>
                  <a:pt x="794549" y="786388"/>
                </a:cubicBezTo>
                <a:cubicBezTo>
                  <a:pt x="787932" y="766350"/>
                  <a:pt x="760923" y="750699"/>
                  <a:pt x="727342" y="749798"/>
                </a:cubicBezTo>
                <a:close/>
                <a:moveTo>
                  <a:pt x="1437601" y="25"/>
                </a:moveTo>
                <a:cubicBezTo>
                  <a:pt x="1437601" y="25"/>
                  <a:pt x="1618833" y="71064"/>
                  <a:pt x="1764668" y="240600"/>
                </a:cubicBezTo>
                <a:cubicBezTo>
                  <a:pt x="1764668" y="240600"/>
                  <a:pt x="2163021" y="169191"/>
                  <a:pt x="2654082" y="381264"/>
                </a:cubicBezTo>
                <a:cubicBezTo>
                  <a:pt x="2682526" y="390001"/>
                  <a:pt x="2710474" y="400276"/>
                  <a:pt x="2737804" y="412043"/>
                </a:cubicBezTo>
                <a:cubicBezTo>
                  <a:pt x="3100883" y="568343"/>
                  <a:pt x="3494434" y="1034781"/>
                  <a:pt x="3508715" y="1590727"/>
                </a:cubicBezTo>
                <a:cubicBezTo>
                  <a:pt x="3508715" y="1590727"/>
                  <a:pt x="3509824" y="1604577"/>
                  <a:pt x="3503052" y="1605070"/>
                </a:cubicBezTo>
                <a:cubicBezTo>
                  <a:pt x="3496281" y="1605562"/>
                  <a:pt x="3495234" y="1591835"/>
                  <a:pt x="3495234" y="1591835"/>
                </a:cubicBezTo>
                <a:cubicBezTo>
                  <a:pt x="3468579" y="1401246"/>
                  <a:pt x="3381903" y="1204009"/>
                  <a:pt x="3251027" y="1035397"/>
                </a:cubicBezTo>
                <a:lnTo>
                  <a:pt x="3362634" y="2432186"/>
                </a:lnTo>
                <a:lnTo>
                  <a:pt x="3063762" y="2432186"/>
                </a:lnTo>
                <a:lnTo>
                  <a:pt x="2799363" y="1868237"/>
                </a:lnTo>
                <a:cubicBezTo>
                  <a:pt x="2792776" y="1854166"/>
                  <a:pt x="2776545" y="1847438"/>
                  <a:pt x="2761935" y="1852725"/>
                </a:cubicBezTo>
                <a:cubicBezTo>
                  <a:pt x="2662208" y="1888060"/>
                  <a:pt x="2274259" y="1991295"/>
                  <a:pt x="1654415" y="1732129"/>
                </a:cubicBezTo>
                <a:cubicBezTo>
                  <a:pt x="1648610" y="1729567"/>
                  <a:pt x="1642135" y="1728941"/>
                  <a:pt x="1635947" y="1730344"/>
                </a:cubicBezTo>
                <a:cubicBezTo>
                  <a:pt x="1588607" y="1742656"/>
                  <a:pt x="1383367" y="1827608"/>
                  <a:pt x="1152211" y="2432124"/>
                </a:cubicBezTo>
                <a:lnTo>
                  <a:pt x="818373" y="2432124"/>
                </a:lnTo>
                <a:cubicBezTo>
                  <a:pt x="818373" y="2432124"/>
                  <a:pt x="965808" y="1711014"/>
                  <a:pt x="1172402" y="1451971"/>
                </a:cubicBezTo>
                <a:cubicBezTo>
                  <a:pt x="1177400" y="1445948"/>
                  <a:pt x="1183501" y="1440934"/>
                  <a:pt x="1190378" y="1437197"/>
                </a:cubicBezTo>
                <a:lnTo>
                  <a:pt x="1665249" y="1176984"/>
                </a:lnTo>
                <a:cubicBezTo>
                  <a:pt x="1775367" y="1116515"/>
                  <a:pt x="1860704" y="1019236"/>
                  <a:pt x="1906317" y="902182"/>
                </a:cubicBezTo>
                <a:lnTo>
                  <a:pt x="2035592" y="570436"/>
                </a:lnTo>
                <a:cubicBezTo>
                  <a:pt x="2040905" y="556892"/>
                  <a:pt x="2037771" y="541492"/>
                  <a:pt x="2027589" y="531100"/>
                </a:cubicBezTo>
                <a:lnTo>
                  <a:pt x="1992931" y="496319"/>
                </a:lnTo>
                <a:cubicBezTo>
                  <a:pt x="1990467" y="493740"/>
                  <a:pt x="1986586" y="493120"/>
                  <a:pt x="1983441" y="494803"/>
                </a:cubicBezTo>
                <a:cubicBezTo>
                  <a:pt x="1979575" y="496873"/>
                  <a:pt x="1978118" y="501686"/>
                  <a:pt x="1980188" y="505553"/>
                </a:cubicBezTo>
                <a:lnTo>
                  <a:pt x="2003889" y="550799"/>
                </a:lnTo>
                <a:cubicBezTo>
                  <a:pt x="2004938" y="553064"/>
                  <a:pt x="2004938" y="555675"/>
                  <a:pt x="2003889" y="557940"/>
                </a:cubicBezTo>
                <a:lnTo>
                  <a:pt x="1856146" y="867893"/>
                </a:lnTo>
                <a:cubicBezTo>
                  <a:pt x="1805182" y="974622"/>
                  <a:pt x="1722522" y="1063023"/>
                  <a:pt x="1619449" y="1121026"/>
                </a:cubicBezTo>
                <a:lnTo>
                  <a:pt x="1206999" y="1352675"/>
                </a:lnTo>
                <a:cubicBezTo>
                  <a:pt x="1206659" y="1352877"/>
                  <a:pt x="1206313" y="1353070"/>
                  <a:pt x="1205962" y="1353252"/>
                </a:cubicBezTo>
                <a:cubicBezTo>
                  <a:pt x="1195737" y="1358569"/>
                  <a:pt x="1183137" y="1354590"/>
                  <a:pt x="1177820" y="1344365"/>
                </a:cubicBezTo>
                <a:cubicBezTo>
                  <a:pt x="1144208" y="1281574"/>
                  <a:pt x="1056301" y="1050048"/>
                  <a:pt x="1206691" y="524390"/>
                </a:cubicBezTo>
                <a:cubicBezTo>
                  <a:pt x="1207171" y="522674"/>
                  <a:pt x="1207442" y="520906"/>
                  <a:pt x="1207500" y="519125"/>
                </a:cubicBezTo>
                <a:cubicBezTo>
                  <a:pt x="1207897" y="506858"/>
                  <a:pt x="1198274" y="496592"/>
                  <a:pt x="1186007" y="496196"/>
                </a:cubicBezTo>
                <a:lnTo>
                  <a:pt x="1027429" y="492871"/>
                </a:lnTo>
                <a:cubicBezTo>
                  <a:pt x="1022567" y="492633"/>
                  <a:pt x="1018433" y="496382"/>
                  <a:pt x="1018195" y="501243"/>
                </a:cubicBezTo>
                <a:cubicBezTo>
                  <a:pt x="1017957" y="506105"/>
                  <a:pt x="1021706" y="510239"/>
                  <a:pt x="1026567" y="510477"/>
                </a:cubicBezTo>
                <a:cubicBezTo>
                  <a:pt x="1054946" y="512755"/>
                  <a:pt x="1146486" y="527222"/>
                  <a:pt x="1127341" y="627441"/>
                </a:cubicBezTo>
                <a:cubicBezTo>
                  <a:pt x="1105241" y="743358"/>
                  <a:pt x="1080001" y="888331"/>
                  <a:pt x="1051807" y="1113762"/>
                </a:cubicBezTo>
                <a:cubicBezTo>
                  <a:pt x="1051034" y="1120859"/>
                  <a:pt x="1046241" y="1126876"/>
                  <a:pt x="1039495" y="1129214"/>
                </a:cubicBezTo>
                <a:cubicBezTo>
                  <a:pt x="1017395" y="1137093"/>
                  <a:pt x="966424" y="1156177"/>
                  <a:pt x="938722" y="1174645"/>
                </a:cubicBezTo>
                <a:cubicBezTo>
                  <a:pt x="930386" y="1180265"/>
                  <a:pt x="919086" y="1178186"/>
                  <a:pt x="913298" y="1169966"/>
                </a:cubicBezTo>
                <a:lnTo>
                  <a:pt x="901663" y="1153961"/>
                </a:lnTo>
                <a:cubicBezTo>
                  <a:pt x="885734" y="1131850"/>
                  <a:pt x="855441" y="1125781"/>
                  <a:pt x="832223" y="1140048"/>
                </a:cubicBezTo>
                <a:cubicBezTo>
                  <a:pt x="718793" y="1208696"/>
                  <a:pt x="599568" y="1267278"/>
                  <a:pt x="475916" y="1315124"/>
                </a:cubicBezTo>
                <a:cubicBezTo>
                  <a:pt x="475916" y="1315124"/>
                  <a:pt x="585061" y="1331745"/>
                  <a:pt x="853092" y="1239405"/>
                </a:cubicBezTo>
                <a:cubicBezTo>
                  <a:pt x="853092" y="1239405"/>
                  <a:pt x="662257" y="1361786"/>
                  <a:pt x="662257" y="1826008"/>
                </a:cubicBezTo>
                <a:cubicBezTo>
                  <a:pt x="662257" y="1826008"/>
                  <a:pt x="654131" y="1879441"/>
                  <a:pt x="694145" y="1879441"/>
                </a:cubicBezTo>
                <a:cubicBezTo>
                  <a:pt x="734159" y="1879441"/>
                  <a:pt x="736252" y="1841336"/>
                  <a:pt x="736252" y="1830194"/>
                </a:cubicBezTo>
                <a:cubicBezTo>
                  <a:pt x="736252" y="1819051"/>
                  <a:pt x="686819" y="1456711"/>
                  <a:pt x="970671" y="1273940"/>
                </a:cubicBezTo>
                <a:cubicBezTo>
                  <a:pt x="975871" y="1270594"/>
                  <a:pt x="982674" y="1271176"/>
                  <a:pt x="987231" y="1275356"/>
                </a:cubicBezTo>
                <a:lnTo>
                  <a:pt x="1043742" y="1327682"/>
                </a:lnTo>
                <a:cubicBezTo>
                  <a:pt x="1044258" y="1328170"/>
                  <a:pt x="1044735" y="1328697"/>
                  <a:pt x="1045168" y="1329259"/>
                </a:cubicBezTo>
                <a:cubicBezTo>
                  <a:pt x="1049779" y="1335235"/>
                  <a:pt x="1048672" y="1343817"/>
                  <a:pt x="1042696" y="1348428"/>
                </a:cubicBezTo>
                <a:cubicBezTo>
                  <a:pt x="1004775" y="1377299"/>
                  <a:pt x="897169" y="1472532"/>
                  <a:pt x="886211" y="1629694"/>
                </a:cubicBezTo>
                <a:lnTo>
                  <a:pt x="886211" y="1853833"/>
                </a:lnTo>
                <a:cubicBezTo>
                  <a:pt x="886342" y="1877673"/>
                  <a:pt x="881235" y="1901252"/>
                  <a:pt x="871252" y="1922903"/>
                </a:cubicBezTo>
                <a:cubicBezTo>
                  <a:pt x="847613" y="1973381"/>
                  <a:pt x="791533" y="2052916"/>
                  <a:pt x="673707" y="2052916"/>
                </a:cubicBezTo>
                <a:cubicBezTo>
                  <a:pt x="501032" y="2052916"/>
                  <a:pt x="460157" y="1909236"/>
                  <a:pt x="460157" y="1862082"/>
                </a:cubicBezTo>
                <a:lnTo>
                  <a:pt x="460157" y="512078"/>
                </a:lnTo>
                <a:cubicBezTo>
                  <a:pt x="459991" y="511321"/>
                  <a:pt x="459631" y="510620"/>
                  <a:pt x="459110" y="510046"/>
                </a:cubicBezTo>
                <a:lnTo>
                  <a:pt x="5846" y="86023"/>
                </a:lnTo>
                <a:cubicBezTo>
                  <a:pt x="-1599" y="79053"/>
                  <a:pt x="-1985" y="67368"/>
                  <a:pt x="4984" y="59922"/>
                </a:cubicBezTo>
                <a:cubicBezTo>
                  <a:pt x="10292" y="53765"/>
                  <a:pt x="19054" y="51902"/>
                  <a:pt x="26407" y="55367"/>
                </a:cubicBezTo>
                <a:lnTo>
                  <a:pt x="570287" y="306161"/>
                </a:lnTo>
                <a:cubicBezTo>
                  <a:pt x="574659" y="308190"/>
                  <a:pt x="579704" y="308190"/>
                  <a:pt x="584076" y="306161"/>
                </a:cubicBezTo>
                <a:lnTo>
                  <a:pt x="759460" y="228719"/>
                </a:lnTo>
                <a:cubicBezTo>
                  <a:pt x="978489" y="130223"/>
                  <a:pt x="1274714" y="-2068"/>
                  <a:pt x="1437601" y="25"/>
                </a:cubicBezTo>
                <a:close/>
              </a:path>
            </a:pathLst>
          </a:custGeom>
          <a:solidFill>
            <a:schemeClr val="accent1"/>
          </a:solidFill>
          <a:ln w="6149" cap="flat">
            <a:noFill/>
            <a:prstDash val="solid"/>
            <a:miter/>
          </a:ln>
        </p:spPr>
        <p:txBody>
          <a:bodyPr rtlCol="0" anchor="ctr"/>
          <a:lstStyle/>
          <a:p>
            <a:pPr defTabSz="932597">
              <a:defRPr/>
            </a:pPr>
            <a:endParaRPr lang="en-US" sz="1836">
              <a:solidFill>
                <a:prstClr val="black"/>
              </a:solidFill>
              <a:latin typeface="Segoe UI"/>
            </a:endParaRPr>
          </a:p>
        </p:txBody>
      </p:sp>
      <p:sp>
        <p:nvSpPr>
          <p:cNvPr id="97" name="Rectangle 96">
            <a:extLst>
              <a:ext uri="{FF2B5EF4-FFF2-40B4-BE49-F238E27FC236}">
                <a16:creationId xmlns:a16="http://schemas.microsoft.com/office/drawing/2014/main" id="{66F8088C-85B3-4135-B199-DFDF1444FE05}"/>
              </a:ext>
            </a:extLst>
          </p:cNvPr>
          <p:cNvSpPr/>
          <p:nvPr/>
        </p:nvSpPr>
        <p:spPr bwMode="auto">
          <a:xfrm>
            <a:off x="9816327" y="2094257"/>
            <a:ext cx="1782711" cy="16236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74608" rIns="93260" bIns="74608" numCol="1" spcCol="0" rtlCol="0" fromWordArt="0" anchor="t" anchorCtr="0" forceAA="0" compatLnSpc="1">
            <a:prstTxWarp prst="textNoShape">
              <a:avLst/>
            </a:prstTxWarp>
            <a:spAutoFit/>
          </a:bodyPr>
          <a:lstStyle/>
          <a:p>
            <a:pPr algn="ctr" defTabSz="951028" fontAlgn="base">
              <a:spcBef>
                <a:spcPct val="0"/>
              </a:spcBef>
              <a:spcAft>
                <a:spcPct val="0"/>
              </a:spcAft>
              <a:defRPr/>
            </a:pPr>
            <a:r>
              <a:rPr lang="en-US" sz="1224">
                <a:solidFill>
                  <a:schemeClr val="accent1"/>
                </a:solidFill>
                <a:latin typeface="Segoe UI Semibold"/>
                <a:cs typeface="Segoe UI" pitchFamily="34" charset="0"/>
              </a:rPr>
              <a:t>And more, including:</a:t>
            </a:r>
          </a:p>
          <a:p>
            <a:pPr algn="ctr" defTabSz="951028" fontAlgn="base">
              <a:spcBef>
                <a:spcPct val="0"/>
              </a:spcBef>
              <a:spcAft>
                <a:spcPct val="0"/>
              </a:spcAft>
              <a:defRPr/>
            </a:pPr>
            <a:r>
              <a:rPr lang="en-US" sz="1632">
                <a:gradFill>
                  <a:gsLst>
                    <a:gs pos="0">
                      <a:srgbClr val="000000"/>
                    </a:gs>
                    <a:gs pos="100000">
                      <a:srgbClr val="000000"/>
                    </a:gs>
                  </a:gsLst>
                  <a:lin ang="5400000" scaled="0"/>
                </a:gradFill>
                <a:latin typeface="+mj-lt"/>
                <a:ea typeface="Segoe UI" pitchFamily="34" charset="0"/>
                <a:cs typeface="Segoe UI" pitchFamily="34" charset="0"/>
              </a:rPr>
              <a:t>pg_auto_failover</a:t>
            </a:r>
          </a:p>
          <a:p>
            <a:pPr algn="ctr" defTabSz="951028" fontAlgn="base">
              <a:spcBef>
                <a:spcPct val="0"/>
              </a:spcBef>
              <a:spcAft>
                <a:spcPct val="0"/>
              </a:spcAft>
              <a:defRPr/>
            </a:pPr>
            <a:r>
              <a:rPr lang="en-US" sz="1632">
                <a:gradFill>
                  <a:gsLst>
                    <a:gs pos="0">
                      <a:srgbClr val="000000"/>
                    </a:gs>
                    <a:gs pos="100000">
                      <a:srgbClr val="000000"/>
                    </a:gs>
                  </a:gsLst>
                  <a:lin ang="5400000" scaled="0"/>
                </a:gradFill>
                <a:latin typeface="+mj-lt"/>
                <a:ea typeface="Segoe UI" pitchFamily="34" charset="0"/>
                <a:cs typeface="Segoe UI" pitchFamily="34" charset="0"/>
              </a:rPr>
              <a:t>cstore_fdw</a:t>
            </a:r>
          </a:p>
          <a:p>
            <a:pPr algn="ctr" defTabSz="951028" fontAlgn="base">
              <a:spcBef>
                <a:spcPct val="0"/>
              </a:spcBef>
              <a:spcAft>
                <a:spcPct val="0"/>
              </a:spcAft>
              <a:defRPr/>
            </a:pPr>
            <a:r>
              <a:rPr lang="en-US" sz="1632">
                <a:gradFill>
                  <a:gsLst>
                    <a:gs pos="0">
                      <a:srgbClr val="000000"/>
                    </a:gs>
                    <a:gs pos="100000">
                      <a:srgbClr val="000000"/>
                    </a:gs>
                  </a:gsLst>
                  <a:lin ang="5400000" scaled="0"/>
                </a:gradFill>
                <a:latin typeface="+mj-lt"/>
                <a:ea typeface="Segoe UI" pitchFamily="34" charset="0"/>
                <a:cs typeface="Segoe UI" pitchFamily="34" charset="0"/>
              </a:rPr>
              <a:t>hll</a:t>
            </a:r>
          </a:p>
          <a:p>
            <a:pPr algn="ctr" defTabSz="951028" fontAlgn="base">
              <a:spcBef>
                <a:spcPct val="0"/>
              </a:spcBef>
              <a:spcAft>
                <a:spcPct val="0"/>
              </a:spcAft>
              <a:defRPr/>
            </a:pPr>
            <a:r>
              <a:rPr lang="en-US" sz="1632">
                <a:gradFill>
                  <a:gsLst>
                    <a:gs pos="0">
                      <a:srgbClr val="000000"/>
                    </a:gs>
                    <a:gs pos="100000">
                      <a:srgbClr val="000000"/>
                    </a:gs>
                  </a:gsLst>
                  <a:lin ang="5400000" scaled="0"/>
                </a:gradFill>
                <a:latin typeface="+mj-lt"/>
                <a:ea typeface="Segoe UI" pitchFamily="34" charset="0"/>
                <a:cs typeface="Segoe UI" pitchFamily="34" charset="0"/>
              </a:rPr>
              <a:t>pg_cron </a:t>
            </a:r>
          </a:p>
          <a:p>
            <a:pPr algn="ctr" defTabSz="951028" fontAlgn="base">
              <a:spcBef>
                <a:spcPct val="0"/>
              </a:spcBef>
              <a:spcAft>
                <a:spcPct val="0"/>
              </a:spcAft>
              <a:defRPr/>
            </a:pPr>
            <a:r>
              <a:rPr lang="en-US" sz="1632">
                <a:gradFill>
                  <a:gsLst>
                    <a:gs pos="0">
                      <a:srgbClr val="000000"/>
                    </a:gs>
                    <a:gs pos="100000">
                      <a:srgbClr val="000000"/>
                    </a:gs>
                  </a:gsLst>
                  <a:lin ang="5400000" scaled="0"/>
                </a:gradFill>
                <a:latin typeface="+mj-lt"/>
                <a:ea typeface="Segoe UI" pitchFamily="34" charset="0"/>
                <a:cs typeface="Segoe UI" pitchFamily="34" charset="0"/>
              </a:rPr>
              <a:t>topN</a:t>
            </a:r>
          </a:p>
        </p:txBody>
      </p:sp>
      <p:sp>
        <p:nvSpPr>
          <p:cNvPr id="86" name="Rectangle 85">
            <a:extLst>
              <a:ext uri="{FF2B5EF4-FFF2-40B4-BE49-F238E27FC236}">
                <a16:creationId xmlns:a16="http://schemas.microsoft.com/office/drawing/2014/main" id="{9FDB73FA-38CC-4ADC-A6F7-0A21EF068B93}"/>
              </a:ext>
            </a:extLst>
          </p:cNvPr>
          <p:cNvSpPr/>
          <p:nvPr/>
        </p:nvSpPr>
        <p:spPr bwMode="auto">
          <a:xfrm>
            <a:off x="600855" y="2015458"/>
            <a:ext cx="2735195" cy="17927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836" b="1" dirty="0">
                <a:solidFill>
                  <a:schemeClr val="accent1"/>
                </a:solidFill>
                <a:latin typeface="Segoe UI Black" panose="020B0A02040204020203" pitchFamily="34" charset="0"/>
                <a:ea typeface="Segoe UI Black" panose="020B0A02040204020203" pitchFamily="34" charset="0"/>
                <a:cs typeface="Segoe UI" panose="020B0502040204020203" pitchFamily="34" charset="0"/>
              </a:rPr>
              <a:t>To</a:t>
            </a:r>
            <a:r>
              <a:rPr lang="en-US" sz="1836" b="1" dirty="0">
                <a:solidFill>
                  <a:schemeClr val="accent1"/>
                </a:solidFill>
                <a:latin typeface="Segoe UI Semibold" panose="020B0502040204020203" pitchFamily="34" charset="0"/>
                <a:ea typeface="Segoe UI" pitchFamily="34" charset="0"/>
                <a:cs typeface="Segoe UI Semibold" panose="020B0502040204020203" pitchFamily="34" charset="0"/>
              </a:rPr>
              <a:t> </a:t>
            </a:r>
            <a:r>
              <a:rPr lang="en-US" sz="1836" b="1" dirty="0" err="1">
                <a:solidFill>
                  <a:schemeClr val="accent1"/>
                </a:solidFill>
                <a:latin typeface="Segoe UI Semibold" panose="020B0502040204020203" pitchFamily="34" charset="0"/>
                <a:ea typeface="Segoe UI" pitchFamily="34" charset="0"/>
                <a:cs typeface="Segoe UI Semibold" panose="020B0502040204020203" pitchFamily="34" charset="0"/>
              </a:rPr>
              <a:t>コミュニティ</a:t>
            </a:r>
            <a:endParaRPr lang="en-US" sz="1836" b="1" dirty="0">
              <a:solidFill>
                <a:schemeClr val="accent1"/>
              </a:solidFill>
              <a:latin typeface="Segoe UI Semibold" panose="020B0502040204020203" pitchFamily="34" charset="0"/>
              <a:ea typeface="Segoe UI" pitchFamily="34" charset="0"/>
              <a:cs typeface="Segoe UI Semibold" panose="020B0502040204020203" pitchFamily="34" charset="0"/>
            </a:endParaRPr>
          </a:p>
        </p:txBody>
      </p:sp>
      <p:sp>
        <p:nvSpPr>
          <p:cNvPr id="87" name="Rectangle 86">
            <a:extLst>
              <a:ext uri="{FF2B5EF4-FFF2-40B4-BE49-F238E27FC236}">
                <a16:creationId xmlns:a16="http://schemas.microsoft.com/office/drawing/2014/main" id="{86EBF952-1DDA-4C5F-B2A5-B9B0DBE31868}"/>
              </a:ext>
            </a:extLst>
          </p:cNvPr>
          <p:cNvSpPr/>
          <p:nvPr/>
        </p:nvSpPr>
        <p:spPr bwMode="auto">
          <a:xfrm>
            <a:off x="600855" y="3904156"/>
            <a:ext cx="2735195" cy="17927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836" b="1" dirty="0">
                <a:solidFill>
                  <a:schemeClr val="accent1"/>
                </a:solidFill>
                <a:latin typeface="Segoe UI Black" panose="020B0A02040204020203" pitchFamily="34" charset="0"/>
                <a:ea typeface="Segoe UI Black" panose="020B0A02040204020203" pitchFamily="34" charset="0"/>
                <a:cs typeface="Segoe UI" panose="020B0502040204020203" pitchFamily="34" charset="0"/>
              </a:rPr>
              <a:t>With</a:t>
            </a:r>
            <a:r>
              <a:rPr lang="en-US" sz="1836" b="1" dirty="0">
                <a:solidFill>
                  <a:schemeClr val="accent1"/>
                </a:solidFill>
                <a:latin typeface="Segoe UI Semibold" panose="020B0502040204020203" pitchFamily="34" charset="0"/>
                <a:cs typeface="Segoe UI Semibold" panose="020B0502040204020203" pitchFamily="34" charset="0"/>
              </a:rPr>
              <a:t> </a:t>
            </a:r>
            <a:r>
              <a:rPr lang="en-US" sz="1836" b="1" dirty="0" err="1">
                <a:solidFill>
                  <a:schemeClr val="accent1"/>
                </a:solidFill>
                <a:latin typeface="Segoe UI Semibold" panose="020B0502040204020203" pitchFamily="34" charset="0"/>
                <a:cs typeface="Segoe UI Semibold" panose="020B0502040204020203" pitchFamily="34" charset="0"/>
              </a:rPr>
              <a:t>コミュニティ</a:t>
            </a:r>
            <a:endParaRPr lang="en-US" sz="1836" b="1" dirty="0">
              <a:solidFill>
                <a:schemeClr val="accent1"/>
              </a:solidFill>
              <a:latin typeface="Segoe UI Semibold" panose="020B0502040204020203" pitchFamily="34" charset="0"/>
              <a:cs typeface="Segoe UI Semibold" panose="020B0502040204020203" pitchFamily="34" charset="0"/>
            </a:endParaRPr>
          </a:p>
        </p:txBody>
      </p:sp>
      <p:sp>
        <p:nvSpPr>
          <p:cNvPr id="101" name="Rectangle 100">
            <a:extLst>
              <a:ext uri="{FF2B5EF4-FFF2-40B4-BE49-F238E27FC236}">
                <a16:creationId xmlns:a16="http://schemas.microsoft.com/office/drawing/2014/main" id="{B452D3CD-8DA5-4D24-A7F6-8C19149A08D1}"/>
              </a:ext>
            </a:extLst>
          </p:cNvPr>
          <p:cNvSpPr/>
          <p:nvPr/>
        </p:nvSpPr>
        <p:spPr bwMode="auto">
          <a:xfrm>
            <a:off x="3628592" y="5092733"/>
            <a:ext cx="2033376" cy="350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46630" rIns="93260" bIns="46630" numCol="1" spcCol="0" rtlCol="0" fromWordArt="0" anchor="t" anchorCtr="0" forceAA="0" compatLnSpc="1">
            <a:prstTxWarp prst="textNoShape">
              <a:avLst/>
            </a:prstTxWarp>
            <a:spAutoFit/>
          </a:bodyPr>
          <a:lstStyle/>
          <a:p>
            <a:pPr algn="ctr" defTabSz="951028" fontAlgn="base">
              <a:spcBef>
                <a:spcPct val="0"/>
              </a:spcBef>
              <a:spcAft>
                <a:spcPct val="0"/>
              </a:spcAft>
              <a:defRPr/>
            </a:pPr>
            <a:r>
              <a:rPr lang="en-US" sz="1632">
                <a:gradFill>
                  <a:gsLst>
                    <a:gs pos="0">
                      <a:srgbClr val="000000"/>
                    </a:gs>
                    <a:gs pos="100000">
                      <a:srgbClr val="000000"/>
                    </a:gs>
                  </a:gsLst>
                  <a:lin ang="5400000" scaled="0"/>
                </a:gradFill>
                <a:latin typeface="Segoe UI Semibold"/>
                <a:ea typeface="Segoe UI" pitchFamily="34" charset="0"/>
                <a:cs typeface="Segoe UI" pitchFamily="34" charset="0"/>
              </a:rPr>
              <a:t>PostgreSQL Project</a:t>
            </a:r>
          </a:p>
        </p:txBody>
      </p:sp>
      <p:sp>
        <p:nvSpPr>
          <p:cNvPr id="105" name="Rectangle 104">
            <a:extLst>
              <a:ext uri="{FF2B5EF4-FFF2-40B4-BE49-F238E27FC236}">
                <a16:creationId xmlns:a16="http://schemas.microsoft.com/office/drawing/2014/main" id="{EA3F400D-1A20-4C41-A42B-E30E2F2847E7}"/>
              </a:ext>
            </a:extLst>
          </p:cNvPr>
          <p:cNvSpPr/>
          <p:nvPr/>
        </p:nvSpPr>
        <p:spPr bwMode="auto">
          <a:xfrm>
            <a:off x="6277789" y="5075289"/>
            <a:ext cx="861928" cy="350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46630" rIns="93260" bIns="46630" numCol="1" spcCol="0" rtlCol="0" fromWordArt="0" anchor="t" anchorCtr="0" forceAA="0" compatLnSpc="1">
            <a:prstTxWarp prst="textNoShape">
              <a:avLst/>
            </a:prstTxWarp>
            <a:spAutoFit/>
          </a:bodyPr>
          <a:lstStyle/>
          <a:p>
            <a:pPr algn="ctr" defTabSz="951028" fontAlgn="base">
              <a:spcBef>
                <a:spcPct val="0"/>
              </a:spcBef>
              <a:spcAft>
                <a:spcPct val="0"/>
              </a:spcAft>
              <a:defRPr/>
            </a:pPr>
            <a:r>
              <a:rPr lang="en-US" sz="1632">
                <a:gradFill>
                  <a:gsLst>
                    <a:gs pos="0">
                      <a:srgbClr val="000000"/>
                    </a:gs>
                    <a:gs pos="100000">
                      <a:srgbClr val="000000"/>
                    </a:gs>
                  </a:gsLst>
                  <a:lin ang="5400000" scaled="0"/>
                </a:gradFill>
                <a:latin typeface="Segoe UI Semibold"/>
                <a:ea typeface="Segoe UI" pitchFamily="34" charset="0"/>
                <a:cs typeface="Segoe UI" pitchFamily="34" charset="0"/>
              </a:rPr>
              <a:t>Hasura</a:t>
            </a:r>
          </a:p>
        </p:txBody>
      </p:sp>
      <p:pic>
        <p:nvPicPr>
          <p:cNvPr id="99" name="Picture 98" descr="Image result for hasura">
            <a:extLst>
              <a:ext uri="{FF2B5EF4-FFF2-40B4-BE49-F238E27FC236}">
                <a16:creationId xmlns:a16="http://schemas.microsoft.com/office/drawing/2014/main" id="{B093B671-CD84-404F-970F-EDA38CA0CA64}"/>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r="67113"/>
          <a:stretch/>
        </p:blipFill>
        <p:spPr bwMode="auto">
          <a:xfrm>
            <a:off x="6369795" y="4212477"/>
            <a:ext cx="677919" cy="7460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C9674B-8814-40CA-8FA9-7E72942D9336}"/>
              </a:ext>
            </a:extLst>
          </p:cNvPr>
          <p:cNvSpPr txBox="1"/>
          <p:nvPr/>
        </p:nvSpPr>
        <p:spPr>
          <a:xfrm>
            <a:off x="600855" y="1467775"/>
            <a:ext cx="11115011" cy="414353"/>
          </a:xfrm>
          <a:prstGeom prst="rect">
            <a:avLst/>
          </a:prstGeom>
          <a:solidFill>
            <a:schemeClr val="accent1"/>
          </a:solidFill>
        </p:spPr>
        <p:txBody>
          <a:bodyPr wrap="square" lIns="0" tIns="46630" rIns="0" bIns="46630" rtlCol="0" anchor="ctr">
            <a:spAutoFit/>
          </a:bodyPr>
          <a:lstStyle/>
          <a:p>
            <a:pPr algn="ctr"/>
            <a:r>
              <a:rPr lang="en-US" sz="2040" dirty="0">
                <a:solidFill>
                  <a:schemeClr val="bg1"/>
                </a:solidFill>
                <a:latin typeface="+mj-lt"/>
              </a:rPr>
              <a:t>PostgreSQL </a:t>
            </a:r>
            <a:r>
              <a:rPr lang="en-US" sz="2040" dirty="0" err="1">
                <a:solidFill>
                  <a:schemeClr val="bg1"/>
                </a:solidFill>
                <a:latin typeface="+mj-lt"/>
              </a:rPr>
              <a:t>への貢献</a:t>
            </a:r>
            <a:endParaRPr lang="en-US" sz="2040" dirty="0">
              <a:solidFill>
                <a:schemeClr val="bg1"/>
              </a:solidFill>
              <a:latin typeface="+mj-lt"/>
            </a:endParaRPr>
          </a:p>
        </p:txBody>
      </p:sp>
      <p:pic>
        <p:nvPicPr>
          <p:cNvPr id="2" name="Picture 2" descr="PostgreSQL - Wikipedia">
            <a:extLst>
              <a:ext uri="{FF2B5EF4-FFF2-40B4-BE49-F238E27FC236}">
                <a16:creationId xmlns:a16="http://schemas.microsoft.com/office/drawing/2014/main" id="{72CD6BB6-D3ED-4A0F-8592-2DAB0356F5D1}"/>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4283718" y="4212478"/>
            <a:ext cx="723114" cy="74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641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hape 859">
            <a:extLst>
              <a:ext uri="{FF2B5EF4-FFF2-40B4-BE49-F238E27FC236}">
                <a16:creationId xmlns:a16="http://schemas.microsoft.com/office/drawing/2014/main" id="{433D5B4F-C3BF-4CD7-B39A-3ECCAF0BF7FF}"/>
              </a:ext>
            </a:extLst>
          </p:cNvPr>
          <p:cNvSpPr txBox="1">
            <a:spLocks/>
          </p:cNvSpPr>
          <p:nvPr/>
        </p:nvSpPr>
        <p:spPr>
          <a:xfrm>
            <a:off x="815089" y="1788648"/>
            <a:ext cx="1767250" cy="607164"/>
          </a:xfrm>
          <a:prstGeom prst="rect">
            <a:avLst/>
          </a:prstGeom>
          <a:solidFill>
            <a:schemeClr val="lt1"/>
          </a:solidFill>
          <a:ln>
            <a:noFill/>
          </a:ln>
        </p:spPr>
        <p:txBody>
          <a:bodyPr spcFirstLastPara="1" vert="horz" wrap="square" lIns="93245" tIns="0" rIns="93245" bIns="0" rtlCol="0"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7716" indent="0" algn="r" defTabSz="951304">
              <a:lnSpc>
                <a:spcPct val="90000"/>
              </a:lnSpc>
              <a:spcBef>
                <a:spcPts val="0"/>
              </a:spcBef>
              <a:buClr>
                <a:srgbClr val="229F49"/>
              </a:buClr>
              <a:buSzPts val="2400"/>
              <a:buNone/>
              <a:defRPr/>
            </a:pPr>
            <a:r>
              <a:rPr lang="en-US" sz="2040" b="1" dirty="0">
                <a:solidFill>
                  <a:srgbClr val="0078D4"/>
                </a:solidFill>
                <a:latin typeface="Segoe UI Semibold" panose="020B0502040204020203" pitchFamily="34" charset="0"/>
                <a:ea typeface="Arial"/>
                <a:cs typeface="Segoe UI Semibold" panose="020B0502040204020203" pitchFamily="34" charset="0"/>
                <a:sym typeface="Arial"/>
              </a:rPr>
              <a:t>Citus</a:t>
            </a:r>
            <a:endParaRPr lang="en-US" sz="2040" b="1" dirty="0">
              <a:solidFill>
                <a:srgbClr val="0078D4"/>
              </a:solidFill>
              <a:latin typeface="Segoe UI Semibold" panose="020B0502040204020203" pitchFamily="34" charset="0"/>
              <a:cs typeface="Segoe UI Semibold" panose="020B0502040204020203" pitchFamily="34" charset="0"/>
            </a:endParaRPr>
          </a:p>
        </p:txBody>
      </p:sp>
      <p:sp>
        <p:nvSpPr>
          <p:cNvPr id="4" name="Shape 858">
            <a:extLst>
              <a:ext uri="{FF2B5EF4-FFF2-40B4-BE49-F238E27FC236}">
                <a16:creationId xmlns:a16="http://schemas.microsoft.com/office/drawing/2014/main" id="{D988139F-11F3-4B15-BC12-C771F3D8C10E}"/>
              </a:ext>
            </a:extLst>
          </p:cNvPr>
          <p:cNvSpPr txBox="1"/>
          <p:nvPr/>
        </p:nvSpPr>
        <p:spPr>
          <a:xfrm>
            <a:off x="2796572" y="1624731"/>
            <a:ext cx="7807564" cy="3833880"/>
          </a:xfrm>
          <a:prstGeom prst="rect">
            <a:avLst/>
          </a:prstGeom>
          <a:solidFill>
            <a:schemeClr val="lt1"/>
          </a:solidFill>
          <a:ln>
            <a:noFill/>
          </a:ln>
        </p:spPr>
        <p:txBody>
          <a:bodyPr spcFirstLastPara="1" wrap="square" lIns="93245" tIns="0" rIns="93245" bIns="0" anchor="t" anchorCtr="0">
            <a:noAutofit/>
          </a:bodyPr>
          <a:lstStyle/>
          <a:p>
            <a:pPr marL="77716" defTabSz="932597">
              <a:lnSpc>
                <a:spcPct val="200000"/>
              </a:lnSpc>
              <a:buClr>
                <a:srgbClr val="229F49"/>
              </a:buClr>
              <a:buSzPts val="2400"/>
              <a:defRPr/>
            </a:pPr>
            <a:r>
              <a:rPr lang="en-US" sz="1632" b="1" dirty="0">
                <a:solidFill>
                  <a:srgbClr val="3B3838"/>
                </a:solidFill>
                <a:latin typeface="Segoe UI Semibold" panose="020B0502040204020203" pitchFamily="34" charset="0"/>
                <a:ea typeface="Arial"/>
                <a:cs typeface="Segoe UI Semibold" panose="020B0502040204020203" pitchFamily="34" charset="0"/>
                <a:sym typeface="Arial"/>
              </a:rPr>
              <a:t>Scales out Postgres across multiple nodes via sharding &amp; replication</a:t>
            </a:r>
            <a:endParaRPr sz="1632" b="1" dirty="0">
              <a:solidFill>
                <a:prstClr val="black"/>
              </a:solidFill>
              <a:latin typeface="Segoe UI Semibold" panose="020B0502040204020203" pitchFamily="34" charset="0"/>
              <a:cs typeface="Segoe UI Semibold" panose="020B0502040204020203" pitchFamily="34" charset="0"/>
            </a:endParaRPr>
          </a:p>
          <a:p>
            <a:pPr marL="77716" defTabSz="932597">
              <a:lnSpc>
                <a:spcPct val="200000"/>
              </a:lnSpc>
              <a:spcBef>
                <a:spcPts val="2448"/>
              </a:spcBef>
              <a:buClr>
                <a:srgbClr val="229F49"/>
              </a:buClr>
              <a:buSzPts val="2400"/>
              <a:defRPr/>
            </a:pPr>
            <a:r>
              <a:rPr lang="en-US" sz="1632" dirty="0">
                <a:solidFill>
                  <a:srgbClr val="24292E"/>
                </a:solidFill>
                <a:highlight>
                  <a:srgbClr val="FFFFFF"/>
                </a:highlight>
                <a:latin typeface="Segoe UI Semilight" panose="020B0402040204020203" pitchFamily="34" charset="0"/>
                <a:ea typeface="Arial"/>
                <a:cs typeface="Segoe UI Semilight" panose="020B0402040204020203" pitchFamily="34" charset="0"/>
                <a:sym typeface="Arial"/>
              </a:rPr>
              <a:t>Columnar storage for analytics with Postgres</a:t>
            </a:r>
            <a:endParaRPr sz="1632" dirty="0">
              <a:solidFill>
                <a:srgbClr val="3B3838"/>
              </a:solidFill>
              <a:latin typeface="Segoe UI Semilight" panose="020B0402040204020203" pitchFamily="34" charset="0"/>
              <a:ea typeface="Arial"/>
              <a:cs typeface="Segoe UI Semilight" panose="020B0402040204020203" pitchFamily="34" charset="0"/>
              <a:sym typeface="Arial"/>
            </a:endParaRPr>
          </a:p>
          <a:p>
            <a:pPr marL="77716" defTabSz="932597">
              <a:lnSpc>
                <a:spcPct val="200000"/>
              </a:lnSpc>
              <a:spcBef>
                <a:spcPts val="2448"/>
              </a:spcBef>
              <a:buClr>
                <a:srgbClr val="229F49"/>
              </a:buClr>
              <a:buSzPts val="2400"/>
              <a:defRPr/>
            </a:pPr>
            <a:r>
              <a:rPr lang="en-US" sz="1632" dirty="0">
                <a:solidFill>
                  <a:srgbClr val="3B3838"/>
                </a:solidFill>
                <a:latin typeface="Segoe UI Semilight" panose="020B0402040204020203" pitchFamily="34" charset="0"/>
                <a:ea typeface="Arial"/>
                <a:cs typeface="Segoe UI Semilight" panose="020B0402040204020203" pitchFamily="34" charset="0"/>
                <a:sym typeface="Arial"/>
              </a:rPr>
              <a:t>Implementation of HyperLogLog for fast accurate distributed distinct counts</a:t>
            </a:r>
            <a:endParaRPr sz="1632" dirty="0">
              <a:solidFill>
                <a:prstClr val="black"/>
              </a:solidFill>
              <a:latin typeface="Segoe UI Semilight" panose="020B0402040204020203" pitchFamily="34" charset="0"/>
              <a:cs typeface="Segoe UI Semilight" panose="020B0402040204020203" pitchFamily="34" charset="0"/>
            </a:endParaRPr>
          </a:p>
          <a:p>
            <a:pPr marL="77716" defTabSz="932597">
              <a:lnSpc>
                <a:spcPct val="200000"/>
              </a:lnSpc>
              <a:spcBef>
                <a:spcPts val="2448"/>
              </a:spcBef>
              <a:buClr>
                <a:srgbClr val="229F49"/>
              </a:buClr>
              <a:buSzPts val="2400"/>
              <a:defRPr/>
            </a:pPr>
            <a:r>
              <a:rPr lang="en-US" sz="1632" dirty="0">
                <a:solidFill>
                  <a:srgbClr val="3B3838"/>
                </a:solidFill>
                <a:latin typeface="Segoe UI Semilight" panose="020B0402040204020203" pitchFamily="34" charset="0"/>
                <a:ea typeface="Arial"/>
                <a:cs typeface="Segoe UI Semilight" panose="020B0402040204020203" pitchFamily="34" charset="0"/>
                <a:sym typeface="Arial"/>
              </a:rPr>
              <a:t>Cron-based job scheduler to </a:t>
            </a:r>
            <a:r>
              <a:rPr lang="en-US" sz="1632" dirty="0">
                <a:solidFill>
                  <a:srgbClr val="24292E"/>
                </a:solidFill>
                <a:highlight>
                  <a:srgbClr val="FFFFFF"/>
                </a:highlight>
                <a:latin typeface="Segoe UI Semilight" panose="020B0402040204020203" pitchFamily="34" charset="0"/>
                <a:ea typeface="Arial"/>
                <a:cs typeface="Segoe UI Semilight" panose="020B0402040204020203" pitchFamily="34" charset="0"/>
                <a:sym typeface="Arial"/>
              </a:rPr>
              <a:t>Run periodic jobs in PostgreSQL</a:t>
            </a:r>
            <a:endParaRPr sz="1632" dirty="0">
              <a:solidFill>
                <a:srgbClr val="3B3838"/>
              </a:solidFill>
              <a:latin typeface="Segoe UI Semilight" panose="020B0402040204020203" pitchFamily="34" charset="0"/>
              <a:ea typeface="Arial"/>
              <a:cs typeface="Segoe UI Semilight" panose="020B0402040204020203" pitchFamily="34" charset="0"/>
              <a:sym typeface="Arial"/>
            </a:endParaRPr>
          </a:p>
          <a:p>
            <a:pPr marL="77716" defTabSz="932597">
              <a:lnSpc>
                <a:spcPct val="200000"/>
              </a:lnSpc>
              <a:spcBef>
                <a:spcPts val="2448"/>
              </a:spcBef>
              <a:buClr>
                <a:srgbClr val="229F49"/>
              </a:buClr>
              <a:buSzPts val="2400"/>
              <a:defRPr/>
            </a:pPr>
            <a:r>
              <a:rPr lang="en-US" sz="1632" dirty="0">
                <a:solidFill>
                  <a:srgbClr val="3B3838"/>
                </a:solidFill>
                <a:latin typeface="Segoe UI Semilight" panose="020B0402040204020203" pitchFamily="34" charset="0"/>
                <a:ea typeface="Arial"/>
                <a:cs typeface="Segoe UI Semilight" panose="020B0402040204020203" pitchFamily="34" charset="0"/>
                <a:sym typeface="Arial"/>
              </a:rPr>
              <a:t>Efficiently return top items in a very large dataset</a:t>
            </a:r>
            <a:endParaRPr sz="1632" dirty="0">
              <a:solidFill>
                <a:prstClr val="black"/>
              </a:solidFill>
              <a:latin typeface="Segoe UI Semilight" panose="020B0402040204020203" pitchFamily="34" charset="0"/>
              <a:cs typeface="Segoe UI Semilight" panose="020B0402040204020203" pitchFamily="34" charset="0"/>
            </a:endParaRPr>
          </a:p>
        </p:txBody>
      </p:sp>
      <p:sp>
        <p:nvSpPr>
          <p:cNvPr id="5" name="Shape 860">
            <a:extLst>
              <a:ext uri="{FF2B5EF4-FFF2-40B4-BE49-F238E27FC236}">
                <a16:creationId xmlns:a16="http://schemas.microsoft.com/office/drawing/2014/main" id="{489DCD84-6A2D-430D-A960-455D3E6EFA7E}"/>
              </a:ext>
            </a:extLst>
          </p:cNvPr>
          <p:cNvSpPr txBox="1"/>
          <p:nvPr/>
        </p:nvSpPr>
        <p:spPr>
          <a:xfrm>
            <a:off x="815059" y="3387222"/>
            <a:ext cx="1767279" cy="706551"/>
          </a:xfrm>
          <a:prstGeom prst="rect">
            <a:avLst/>
          </a:prstGeom>
          <a:solidFill>
            <a:schemeClr val="lt1"/>
          </a:solidFill>
          <a:ln>
            <a:noFill/>
          </a:ln>
        </p:spPr>
        <p:txBody>
          <a:bodyPr spcFirstLastPara="1" wrap="square" lIns="93245" tIns="0" rIns="93245" bIns="0" anchor="t" anchorCtr="0">
            <a:noAutofit/>
          </a:bodyPr>
          <a:lstStyle/>
          <a:p>
            <a:pPr marL="77716" algn="r" defTabSz="932597">
              <a:buClr>
                <a:srgbClr val="229F49"/>
              </a:buClr>
              <a:buSzPts val="2400"/>
              <a:defRPr/>
            </a:pPr>
            <a:r>
              <a:rPr lang="en-US" sz="2040" b="1" dirty="0">
                <a:solidFill>
                  <a:srgbClr val="0078D4"/>
                </a:solidFill>
                <a:latin typeface="Segoe UI Semibold" panose="020B0502040204020203" pitchFamily="34" charset="0"/>
                <a:ea typeface="Arial"/>
                <a:cs typeface="Segoe UI Semibold" panose="020B0502040204020203" pitchFamily="34" charset="0"/>
                <a:sym typeface="Arial"/>
              </a:rPr>
              <a:t>hll  </a:t>
            </a:r>
            <a:endParaRPr sz="2040" b="1" dirty="0">
              <a:solidFill>
                <a:srgbClr val="0078D4"/>
              </a:solidFill>
              <a:latin typeface="Segoe UI Semibold" panose="020B0502040204020203" pitchFamily="34" charset="0"/>
              <a:ea typeface="Arial"/>
              <a:cs typeface="Segoe UI Semibold" panose="020B0502040204020203" pitchFamily="34" charset="0"/>
              <a:sym typeface="Arial"/>
            </a:endParaRPr>
          </a:p>
        </p:txBody>
      </p:sp>
      <p:sp>
        <p:nvSpPr>
          <p:cNvPr id="6" name="Shape 861">
            <a:extLst>
              <a:ext uri="{FF2B5EF4-FFF2-40B4-BE49-F238E27FC236}">
                <a16:creationId xmlns:a16="http://schemas.microsoft.com/office/drawing/2014/main" id="{023E1A32-F3CD-44B1-A6E7-51DA8B5F7626}"/>
              </a:ext>
            </a:extLst>
          </p:cNvPr>
          <p:cNvSpPr txBox="1"/>
          <p:nvPr/>
        </p:nvSpPr>
        <p:spPr>
          <a:xfrm>
            <a:off x="815059" y="4164436"/>
            <a:ext cx="1767279" cy="691532"/>
          </a:xfrm>
          <a:prstGeom prst="rect">
            <a:avLst/>
          </a:prstGeom>
          <a:solidFill>
            <a:schemeClr val="lt1"/>
          </a:solidFill>
          <a:ln>
            <a:noFill/>
          </a:ln>
        </p:spPr>
        <p:txBody>
          <a:bodyPr spcFirstLastPara="1" wrap="square" lIns="93245" tIns="0" rIns="93245" bIns="0" anchor="t" anchorCtr="0">
            <a:noAutofit/>
          </a:bodyPr>
          <a:lstStyle/>
          <a:p>
            <a:pPr marL="77716" algn="r" defTabSz="932597">
              <a:buClr>
                <a:srgbClr val="229F49"/>
              </a:buClr>
              <a:buSzPts val="2400"/>
              <a:defRPr/>
            </a:pPr>
            <a:r>
              <a:rPr lang="en-US" sz="2040" b="1" dirty="0">
                <a:solidFill>
                  <a:srgbClr val="0078D4"/>
                </a:solidFill>
                <a:latin typeface="Segoe UI Semibold" panose="020B0502040204020203" pitchFamily="34" charset="0"/>
                <a:ea typeface="Arial"/>
                <a:cs typeface="Segoe UI Semibold" panose="020B0502040204020203" pitchFamily="34" charset="0"/>
                <a:sym typeface="Arial"/>
              </a:rPr>
              <a:t>pg_cron</a:t>
            </a:r>
            <a:endParaRPr sz="2040" b="1" dirty="0">
              <a:solidFill>
                <a:srgbClr val="0078D4"/>
              </a:solidFill>
              <a:latin typeface="Segoe UI Semibold" panose="020B0502040204020203" pitchFamily="34" charset="0"/>
              <a:ea typeface="Arial"/>
              <a:cs typeface="Segoe UI Semibold" panose="020B0502040204020203" pitchFamily="34" charset="0"/>
              <a:sym typeface="Arial"/>
            </a:endParaRPr>
          </a:p>
        </p:txBody>
      </p:sp>
      <p:sp>
        <p:nvSpPr>
          <p:cNvPr id="7" name="Shape 862">
            <a:extLst>
              <a:ext uri="{FF2B5EF4-FFF2-40B4-BE49-F238E27FC236}">
                <a16:creationId xmlns:a16="http://schemas.microsoft.com/office/drawing/2014/main" id="{51D5F053-875B-4EBF-877D-EB9BBB7FF24A}"/>
              </a:ext>
            </a:extLst>
          </p:cNvPr>
          <p:cNvSpPr txBox="1"/>
          <p:nvPr/>
        </p:nvSpPr>
        <p:spPr>
          <a:xfrm>
            <a:off x="815059" y="4997521"/>
            <a:ext cx="1767279" cy="314592"/>
          </a:xfrm>
          <a:prstGeom prst="rect">
            <a:avLst/>
          </a:prstGeom>
          <a:solidFill>
            <a:schemeClr val="lt1"/>
          </a:solidFill>
          <a:ln>
            <a:noFill/>
          </a:ln>
        </p:spPr>
        <p:txBody>
          <a:bodyPr spcFirstLastPara="1" wrap="square" lIns="93245" tIns="0" rIns="93245" bIns="0" anchor="t" anchorCtr="0">
            <a:noAutofit/>
          </a:bodyPr>
          <a:lstStyle/>
          <a:p>
            <a:pPr marL="77716" algn="r" defTabSz="932597">
              <a:buClr>
                <a:srgbClr val="229F49"/>
              </a:buClr>
              <a:buSzPts val="2400"/>
              <a:defRPr/>
            </a:pPr>
            <a:r>
              <a:rPr lang="en-US" sz="2040" b="1" dirty="0">
                <a:solidFill>
                  <a:srgbClr val="0078D4"/>
                </a:solidFill>
                <a:latin typeface="Segoe UI Semibold" panose="020B0502040204020203" pitchFamily="34" charset="0"/>
                <a:ea typeface="Arial"/>
                <a:cs typeface="Segoe UI Semibold" panose="020B0502040204020203" pitchFamily="34" charset="0"/>
                <a:sym typeface="Arial"/>
              </a:rPr>
              <a:t>topN</a:t>
            </a:r>
            <a:endParaRPr sz="2040" b="1" dirty="0">
              <a:solidFill>
                <a:srgbClr val="0078D4"/>
              </a:solidFill>
              <a:latin typeface="Segoe UI Semibold" panose="020B0502040204020203" pitchFamily="34" charset="0"/>
              <a:ea typeface="Arial"/>
              <a:cs typeface="Segoe UI Semibold" panose="020B0502040204020203" pitchFamily="34" charset="0"/>
              <a:sym typeface="Arial"/>
            </a:endParaRPr>
          </a:p>
        </p:txBody>
      </p:sp>
      <p:sp>
        <p:nvSpPr>
          <p:cNvPr id="8" name="Shape 863">
            <a:extLst>
              <a:ext uri="{FF2B5EF4-FFF2-40B4-BE49-F238E27FC236}">
                <a16:creationId xmlns:a16="http://schemas.microsoft.com/office/drawing/2014/main" id="{7C05EA2C-8603-4433-BB80-270898E33631}"/>
              </a:ext>
            </a:extLst>
          </p:cNvPr>
          <p:cNvSpPr txBox="1"/>
          <p:nvPr/>
        </p:nvSpPr>
        <p:spPr>
          <a:xfrm>
            <a:off x="815059" y="2598535"/>
            <a:ext cx="1767279" cy="606716"/>
          </a:xfrm>
          <a:prstGeom prst="rect">
            <a:avLst/>
          </a:prstGeom>
          <a:solidFill>
            <a:schemeClr val="lt1"/>
          </a:solidFill>
          <a:ln>
            <a:noFill/>
          </a:ln>
        </p:spPr>
        <p:txBody>
          <a:bodyPr spcFirstLastPara="1" wrap="square" lIns="93245" tIns="0" rIns="93245" bIns="0" anchor="t" anchorCtr="0">
            <a:noAutofit/>
          </a:bodyPr>
          <a:lstStyle/>
          <a:p>
            <a:pPr marL="77716" algn="r" defTabSz="932597">
              <a:lnSpc>
                <a:spcPct val="90000"/>
              </a:lnSpc>
              <a:buClr>
                <a:srgbClr val="229F49"/>
              </a:buClr>
              <a:buSzPts val="2400"/>
              <a:defRPr/>
            </a:pPr>
            <a:r>
              <a:rPr lang="en-US" sz="2040" b="1" dirty="0">
                <a:solidFill>
                  <a:srgbClr val="0078D4"/>
                </a:solidFill>
                <a:latin typeface="Segoe UI Semibold" panose="020B0502040204020203" pitchFamily="34" charset="0"/>
                <a:ea typeface="Arial"/>
                <a:cs typeface="Segoe UI Semibold" panose="020B0502040204020203" pitchFamily="34" charset="0"/>
                <a:sym typeface="Arial"/>
              </a:rPr>
              <a:t>cstore_fdw</a:t>
            </a:r>
            <a:endParaRPr sz="2040" b="1" dirty="0">
              <a:solidFill>
                <a:srgbClr val="0078D4"/>
              </a:solidFill>
              <a:latin typeface="Segoe UI Semibold" panose="020B0502040204020203" pitchFamily="34" charset="0"/>
              <a:cs typeface="Segoe UI Semibold" panose="020B0502040204020203" pitchFamily="34" charset="0"/>
            </a:endParaRPr>
          </a:p>
        </p:txBody>
      </p:sp>
      <p:sp>
        <p:nvSpPr>
          <p:cNvPr id="9" name="Shape 864">
            <a:extLst>
              <a:ext uri="{FF2B5EF4-FFF2-40B4-BE49-F238E27FC236}">
                <a16:creationId xmlns:a16="http://schemas.microsoft.com/office/drawing/2014/main" id="{6BC8348C-9C19-480F-98A3-E024EA3DEC8C}"/>
              </a:ext>
            </a:extLst>
          </p:cNvPr>
          <p:cNvSpPr/>
          <p:nvPr/>
        </p:nvSpPr>
        <p:spPr>
          <a:xfrm>
            <a:off x="600855" y="1521111"/>
            <a:ext cx="11237870" cy="800686"/>
          </a:xfrm>
          <a:prstGeom prst="roundRect">
            <a:avLst>
              <a:gd name="adj" fmla="val 0"/>
            </a:avLst>
          </a:prstGeom>
          <a:noFill/>
          <a:ln w="9525" cap="flat" cmpd="sng">
            <a:solidFill>
              <a:schemeClr val="accent1"/>
            </a:solidFill>
            <a:prstDash val="solid"/>
            <a:miter lim="800000"/>
            <a:headEnd type="none" w="sm" len="sm"/>
            <a:tailEnd type="none" w="sm" len="sm"/>
          </a:ln>
        </p:spPr>
        <p:txBody>
          <a:bodyPr spcFirstLastPara="1" wrap="square" lIns="93245" tIns="46610" rIns="93245" bIns="46610" anchor="ctr" anchorCtr="0">
            <a:noAutofit/>
          </a:bodyPr>
          <a:lstStyle/>
          <a:p>
            <a:pPr algn="ctr" defTabSz="932597">
              <a:defRPr/>
            </a:pPr>
            <a:endParaRPr sz="1836" dirty="0">
              <a:solidFill>
                <a:prstClr val="white"/>
              </a:solidFill>
              <a:latin typeface="Calibri"/>
              <a:ea typeface="Calibri"/>
              <a:cs typeface="Calibri"/>
              <a:sym typeface="Calibri"/>
            </a:endParaRPr>
          </a:p>
        </p:txBody>
      </p:sp>
      <p:sp>
        <p:nvSpPr>
          <p:cNvPr id="10" name="Title 9">
            <a:extLst>
              <a:ext uri="{FF2B5EF4-FFF2-40B4-BE49-F238E27FC236}">
                <a16:creationId xmlns:a16="http://schemas.microsoft.com/office/drawing/2014/main" id="{B6389C03-0A5A-4AD5-B206-376921864103}"/>
              </a:ext>
            </a:extLst>
          </p:cNvPr>
          <p:cNvSpPr>
            <a:spLocks noGrp="1"/>
          </p:cNvSpPr>
          <p:nvPr>
            <p:ph type="title"/>
          </p:nvPr>
        </p:nvSpPr>
        <p:spPr>
          <a:xfrm>
            <a:off x="274639" y="210491"/>
            <a:ext cx="11889564" cy="627864"/>
          </a:xfrm>
        </p:spPr>
        <p:txBody>
          <a:bodyPr/>
          <a:lstStyle/>
          <a:p>
            <a:r>
              <a:rPr lang="en-US" dirty="0">
                <a:sym typeface="Arial"/>
              </a:rPr>
              <a:t>Microsoft </a:t>
            </a:r>
            <a:r>
              <a:rPr lang="en-US" dirty="0" err="1">
                <a:sym typeface="Arial"/>
              </a:rPr>
              <a:t>が作成・メンテナンスする拡張機能</a:t>
            </a:r>
            <a:endParaRPr lang="en-US" dirty="0"/>
          </a:p>
        </p:txBody>
      </p:sp>
    </p:spTree>
    <p:extLst>
      <p:ext uri="{BB962C8B-B14F-4D97-AF65-F5344CB8AC3E}">
        <p14:creationId xmlns:p14="http://schemas.microsoft.com/office/powerpoint/2010/main" val="6011671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2B87105-D98A-5A4A-86D0-DC9D67B16B29}"/>
              </a:ext>
            </a:extLst>
          </p:cNvPr>
          <p:cNvGrpSpPr/>
          <p:nvPr/>
        </p:nvGrpSpPr>
        <p:grpSpPr>
          <a:xfrm>
            <a:off x="882" y="-1"/>
            <a:ext cx="12434711" cy="7007478"/>
            <a:chOff x="0" y="0"/>
            <a:chExt cx="12192000" cy="6870700"/>
          </a:xfrm>
        </p:grpSpPr>
        <p:pic>
          <p:nvPicPr>
            <p:cNvPr id="3" name="Picture 2">
              <a:extLst>
                <a:ext uri="{FF2B5EF4-FFF2-40B4-BE49-F238E27FC236}">
                  <a16:creationId xmlns:a16="http://schemas.microsoft.com/office/drawing/2014/main" id="{03EB9090-748C-4AC5-82EF-25C0695E8D76}"/>
                </a:ext>
              </a:extLst>
            </p:cNvPr>
            <p:cNvPicPr>
              <a:picLocks noChangeAspect="1"/>
            </p:cNvPicPr>
            <p:nvPr/>
          </p:nvPicPr>
          <p:blipFill rotWithShape="1">
            <a:blip r:embed="rId2"/>
            <a:srcRect l="2192" t="3818" r="2192" b="564"/>
            <a:stretch/>
          </p:blipFill>
          <p:spPr>
            <a:xfrm>
              <a:off x="0" y="0"/>
              <a:ext cx="12192000" cy="6858000"/>
            </a:xfrm>
            <a:prstGeom prst="rect">
              <a:avLst/>
            </a:prstGeom>
            <a:ln>
              <a:noFill/>
            </a:ln>
          </p:spPr>
        </p:pic>
        <p:sp>
          <p:nvSpPr>
            <p:cNvPr id="2" name="Rectangle 1">
              <a:extLst>
                <a:ext uri="{FF2B5EF4-FFF2-40B4-BE49-F238E27FC236}">
                  <a16:creationId xmlns:a16="http://schemas.microsoft.com/office/drawing/2014/main" id="{D9460839-2423-C547-AD88-DA11C7252C6D}"/>
                </a:ext>
              </a:extLst>
            </p:cNvPr>
            <p:cNvSpPr/>
            <p:nvPr/>
          </p:nvSpPr>
          <p:spPr bwMode="auto">
            <a:xfrm>
              <a:off x="9512300" y="749300"/>
              <a:ext cx="1600200" cy="533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AC9CEED2-AC63-4F49-963A-538990AC83C3}"/>
                </a:ext>
              </a:extLst>
            </p:cNvPr>
            <p:cNvSpPr txBox="1"/>
            <p:nvPr/>
          </p:nvSpPr>
          <p:spPr>
            <a:xfrm>
              <a:off x="536444" y="1691501"/>
              <a:ext cx="11119112" cy="565091"/>
            </a:xfrm>
            <a:prstGeom prst="rect">
              <a:avLst/>
            </a:prstGeom>
            <a:solidFill>
              <a:schemeClr val="tx1"/>
            </a:solidFill>
          </p:spPr>
          <p:txBody>
            <a:bodyPr wrap="square" lIns="0" tIns="0" rIns="0" bIns="0" rtlCol="0">
              <a:spAutoFit/>
            </a:bodyPr>
            <a:lstStyle/>
            <a:p>
              <a:pPr defTabSz="932563">
                <a:defRPr/>
              </a:pPr>
              <a:r>
                <a:rPr lang="en-US" sz="3672">
                  <a:solidFill>
                    <a:srgbClr val="000000"/>
                  </a:solidFill>
                  <a:latin typeface="Segoe UI Semibold"/>
                </a:rPr>
                <a:t>Microsoft Azure Welcomes PostgreSQL Committers</a:t>
              </a:r>
            </a:p>
          </p:txBody>
        </p:sp>
        <p:sp>
          <p:nvSpPr>
            <p:cNvPr id="7" name="Rectangle 6">
              <a:extLst>
                <a:ext uri="{FF2B5EF4-FFF2-40B4-BE49-F238E27FC236}">
                  <a16:creationId xmlns:a16="http://schemas.microsoft.com/office/drawing/2014/main" id="{AA208249-D706-5249-8A3C-AEC0E5A5D61E}"/>
                </a:ext>
              </a:extLst>
            </p:cNvPr>
            <p:cNvSpPr/>
            <p:nvPr/>
          </p:nvSpPr>
          <p:spPr bwMode="auto">
            <a:xfrm>
              <a:off x="10312400" y="64353"/>
              <a:ext cx="1600200" cy="3157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92843112-F938-6944-8838-68B956EB7B1B}"/>
                </a:ext>
              </a:extLst>
            </p:cNvPr>
            <p:cNvSpPr/>
            <p:nvPr/>
          </p:nvSpPr>
          <p:spPr bwMode="auto">
            <a:xfrm>
              <a:off x="536444" y="6695301"/>
              <a:ext cx="5435600" cy="1753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EF11A9F7-F943-2141-B70D-A057A217FF44}"/>
              </a:ext>
            </a:extLst>
          </p:cNvPr>
          <p:cNvSpPr/>
          <p:nvPr/>
        </p:nvSpPr>
        <p:spPr bwMode="auto">
          <a:xfrm>
            <a:off x="882" y="5993470"/>
            <a:ext cx="7256820" cy="82216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2B47019A-6A13-8749-AF36-771AB71E5537}"/>
              </a:ext>
            </a:extLst>
          </p:cNvPr>
          <p:cNvSpPr txBox="1"/>
          <p:nvPr/>
        </p:nvSpPr>
        <p:spPr>
          <a:xfrm>
            <a:off x="278303" y="6153429"/>
            <a:ext cx="6661709" cy="512317"/>
          </a:xfrm>
          <a:prstGeom prst="rect">
            <a:avLst/>
          </a:prstGeom>
          <a:noFill/>
        </p:spPr>
        <p:txBody>
          <a:bodyPr wrap="square" lIns="0" tIns="0" rIns="0" bIns="0" rtlCol="0">
            <a:spAutoFit/>
          </a:bodyPr>
          <a:lstStyle/>
          <a:p>
            <a:pPr lvl="0" algn="r">
              <a:defRPr/>
            </a:pPr>
            <a:r>
              <a:rPr lang="en-US" sz="3264">
                <a:latin typeface="Segoe UI Semibold"/>
              </a:rPr>
              <a:t>aka.ms/blog-postgres-committers</a:t>
            </a:r>
          </a:p>
        </p:txBody>
      </p:sp>
    </p:spTree>
    <p:extLst>
      <p:ext uri="{BB962C8B-B14F-4D97-AF65-F5344CB8AC3E}">
        <p14:creationId xmlns:p14="http://schemas.microsoft.com/office/powerpoint/2010/main" val="2358144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9C02180-C458-48BD-827A-7280AA0CAA4D}"/>
              </a:ext>
            </a:extLst>
          </p:cNvPr>
          <p:cNvPicPr>
            <a:picLocks noGrp="1" noChangeAspect="1"/>
          </p:cNvPicPr>
          <p:nvPr>
            <p:ph type="pic" sz="quarter" idx="11"/>
          </p:nvPr>
        </p:nvPicPr>
        <p:blipFill rotWithShape="1">
          <a:blip r:embed="rId2"/>
          <a:srcRect t="3060" b="3060"/>
          <a:stretch/>
        </p:blipFill>
        <p:spPr>
          <a:prstGeom prst="rect">
            <a:avLst/>
          </a:prstGeom>
        </p:spPr>
      </p:pic>
      <p:sp>
        <p:nvSpPr>
          <p:cNvPr id="6" name="Title 5">
            <a:extLst>
              <a:ext uri="{FF2B5EF4-FFF2-40B4-BE49-F238E27FC236}">
                <a16:creationId xmlns:a16="http://schemas.microsoft.com/office/drawing/2014/main" id="{25496F0C-2C2C-43E0-9FF8-A82036B706C4}"/>
              </a:ext>
            </a:extLst>
          </p:cNvPr>
          <p:cNvSpPr>
            <a:spLocks noGrp="1"/>
          </p:cNvSpPr>
          <p:nvPr>
            <p:ph type="title"/>
          </p:nvPr>
        </p:nvSpPr>
        <p:spPr>
          <a:xfrm>
            <a:off x="600855" y="2648007"/>
            <a:ext cx="4840213" cy="1695272"/>
          </a:xfrm>
        </p:spPr>
        <p:txBody>
          <a:bodyPr/>
          <a:lstStyle/>
          <a:p>
            <a:r>
              <a:rPr lang="en-US" dirty="0"/>
              <a:t>2019年</a:t>
            </a:r>
            <a:br>
              <a:rPr lang="en-US" dirty="0"/>
            </a:br>
            <a:r>
              <a:rPr lang="en-US" dirty="0"/>
              <a:t>Microsoft </a:t>
            </a:r>
            <a:r>
              <a:rPr lang="en-US" dirty="0" err="1"/>
              <a:t>は</a:t>
            </a:r>
            <a:br>
              <a:rPr lang="en-US" dirty="0"/>
            </a:br>
            <a:r>
              <a:rPr lang="en-US" dirty="0" err="1"/>
              <a:t>Citus</a:t>
            </a:r>
            <a:r>
              <a:rPr lang="en-US" dirty="0"/>
              <a:t> Data </a:t>
            </a:r>
            <a:r>
              <a:rPr lang="en-US" dirty="0" err="1"/>
              <a:t>を買収</a:t>
            </a:r>
            <a:endParaRPr lang="en-US" dirty="0"/>
          </a:p>
        </p:txBody>
      </p:sp>
      <p:pic>
        <p:nvPicPr>
          <p:cNvPr id="2" name="Picture 1">
            <a:extLst>
              <a:ext uri="{FF2B5EF4-FFF2-40B4-BE49-F238E27FC236}">
                <a16:creationId xmlns:a16="http://schemas.microsoft.com/office/drawing/2014/main" id="{10161A26-6FDD-4F90-9DD9-6358707F5DD5}"/>
              </a:ext>
            </a:extLst>
          </p:cNvPr>
          <p:cNvPicPr>
            <a:picLocks noChangeAspect="1"/>
          </p:cNvPicPr>
          <p:nvPr/>
        </p:nvPicPr>
        <p:blipFill>
          <a:blip r:embed="rId3"/>
          <a:stretch>
            <a:fillRect/>
          </a:stretch>
        </p:blipFill>
        <p:spPr>
          <a:xfrm>
            <a:off x="487152" y="1556857"/>
            <a:ext cx="4070425" cy="680023"/>
          </a:xfrm>
          <a:prstGeom prst="rect">
            <a:avLst/>
          </a:prstGeom>
        </p:spPr>
      </p:pic>
    </p:spTree>
    <p:extLst>
      <p:ext uri="{BB962C8B-B14F-4D97-AF65-F5344CB8AC3E}">
        <p14:creationId xmlns:p14="http://schemas.microsoft.com/office/powerpoint/2010/main" val="41272558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erson standing in front of a group of people posing for the camera&#10;&#10;Description automatically generated">
            <a:extLst>
              <a:ext uri="{FF2B5EF4-FFF2-40B4-BE49-F238E27FC236}">
                <a16:creationId xmlns:a16="http://schemas.microsoft.com/office/drawing/2014/main" id="{88E9D6E5-5810-BE4E-AB5F-0889A1EBC1E9}"/>
              </a:ext>
            </a:extLst>
          </p:cNvPr>
          <p:cNvPicPr>
            <a:picLocks noChangeAspect="1"/>
          </p:cNvPicPr>
          <p:nvPr/>
        </p:nvPicPr>
        <p:blipFill>
          <a:blip r:embed="rId3"/>
          <a:stretch>
            <a:fillRect/>
          </a:stretch>
        </p:blipFill>
        <p:spPr>
          <a:xfrm>
            <a:off x="978893" y="-1"/>
            <a:ext cx="10478689" cy="6994525"/>
          </a:xfrm>
          <a:prstGeom prst="rect">
            <a:avLst/>
          </a:prstGeom>
        </p:spPr>
      </p:pic>
      <p:sp>
        <p:nvSpPr>
          <p:cNvPr id="4" name="5-Point Star 3">
            <a:extLst>
              <a:ext uri="{FF2B5EF4-FFF2-40B4-BE49-F238E27FC236}">
                <a16:creationId xmlns:a16="http://schemas.microsoft.com/office/drawing/2014/main" id="{F7A4E1F1-5373-2048-AE49-83AF72DCB539}"/>
              </a:ext>
            </a:extLst>
          </p:cNvPr>
          <p:cNvSpPr/>
          <p:nvPr/>
        </p:nvSpPr>
        <p:spPr bwMode="auto">
          <a:xfrm>
            <a:off x="9501280" y="254074"/>
            <a:ext cx="1781511" cy="186520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Placeholder 10" descr="A person standing in front of a group of people posing for the camera&#10;&#10;Description automatically generated">
            <a:extLst>
              <a:ext uri="{FF2B5EF4-FFF2-40B4-BE49-F238E27FC236}">
                <a16:creationId xmlns:a16="http://schemas.microsoft.com/office/drawing/2014/main" id="{E17190F5-E3B7-C44E-9AAF-D874BBC1209D}"/>
              </a:ext>
            </a:extLst>
          </p:cNvPr>
          <p:cNvPicPr>
            <a:picLocks noGrp="1" noChangeAspect="1"/>
          </p:cNvPicPr>
          <p:nvPr>
            <p:ph type="pic" sz="quarter" idx="10"/>
          </p:nvPr>
        </p:nvPicPr>
        <p:blipFill>
          <a:blip r:embed="rId3"/>
          <a:srcRect t="7865" b="7865"/>
          <a:stretch>
            <a:fillRect/>
          </a:stretch>
        </p:blipFill>
        <p:spPr/>
      </p:pic>
      <p:sp>
        <p:nvSpPr>
          <p:cNvPr id="8" name="Title 7">
            <a:extLst>
              <a:ext uri="{FF2B5EF4-FFF2-40B4-BE49-F238E27FC236}">
                <a16:creationId xmlns:a16="http://schemas.microsoft.com/office/drawing/2014/main" id="{2B7E93EB-7E97-9946-B77A-C7163CEC52D7}"/>
              </a:ext>
            </a:extLst>
          </p:cNvPr>
          <p:cNvSpPr>
            <a:spLocks noGrp="1"/>
          </p:cNvSpPr>
          <p:nvPr>
            <p:ph type="title"/>
          </p:nvPr>
        </p:nvSpPr>
        <p:spPr/>
        <p:txBody>
          <a:bodyPr/>
          <a:lstStyle/>
          <a:p>
            <a:r>
              <a:rPr lang="en-US" dirty="0" err="1"/>
              <a:t>Citus</a:t>
            </a:r>
            <a:r>
              <a:rPr lang="en-US" dirty="0"/>
              <a:t> Data was founded 9 years ago</a:t>
            </a:r>
            <a:br>
              <a:rPr lang="en-US" dirty="0"/>
            </a:br>
            <a:r>
              <a:rPr lang="en-US" dirty="0"/>
              <a:t>to change </a:t>
            </a:r>
            <a:br>
              <a:rPr lang="en-US" dirty="0"/>
            </a:br>
            <a:r>
              <a:rPr lang="en-US" dirty="0"/>
              <a:t>what’s possible with Postgres</a:t>
            </a:r>
          </a:p>
        </p:txBody>
      </p:sp>
      <p:pic>
        <p:nvPicPr>
          <p:cNvPr id="1026" name="Picture 2" descr="Citus logo">
            <a:extLst>
              <a:ext uri="{FF2B5EF4-FFF2-40B4-BE49-F238E27FC236}">
                <a16:creationId xmlns:a16="http://schemas.microsoft.com/office/drawing/2014/main" id="{BAE7F95D-1885-47E2-8F62-7266DFA05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11" y="80230"/>
            <a:ext cx="4332720" cy="9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7488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lephant, Herd, Watering Hole, Wild Life">
            <a:extLst>
              <a:ext uri="{FF2B5EF4-FFF2-40B4-BE49-F238E27FC236}">
                <a16:creationId xmlns:a16="http://schemas.microsoft.com/office/drawing/2014/main" id="{48EBBDA4-84FD-40E1-8C89-DFCBEBC23E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39" b="11914"/>
          <a:stretch/>
        </p:blipFill>
        <p:spPr bwMode="auto">
          <a:xfrm>
            <a:off x="902" y="10"/>
            <a:ext cx="12434691" cy="6994515"/>
          </a:xfrm>
          <a:prstGeom prst="rect">
            <a:avLst/>
          </a:prstGeom>
          <a:solidFill>
            <a:srgbClr val="FFFFFF"/>
          </a:solidFill>
        </p:spPr>
      </p:pic>
      <p:sp>
        <p:nvSpPr>
          <p:cNvPr id="71" name="Title 2">
            <a:extLst>
              <a:ext uri="{FF2B5EF4-FFF2-40B4-BE49-F238E27FC236}">
                <a16:creationId xmlns:a16="http://schemas.microsoft.com/office/drawing/2014/main" id="{FA413D48-2323-4D52-8E24-3E48BE9D39FB}"/>
              </a:ext>
            </a:extLst>
          </p:cNvPr>
          <p:cNvSpPr>
            <a:spLocks noGrp="1"/>
          </p:cNvSpPr>
          <p:nvPr>
            <p:ph type="title"/>
          </p:nvPr>
        </p:nvSpPr>
        <p:spPr>
          <a:xfrm>
            <a:off x="6653452" y="-1"/>
            <a:ext cx="5782141" cy="6994525"/>
          </a:xfrm>
        </p:spPr>
        <p:txBody>
          <a:bodyPr wrap="square" anchor="ctr">
            <a:normAutofit/>
          </a:bodyPr>
          <a:lstStyle/>
          <a:p>
            <a:r>
              <a:rPr lang="en-US"/>
              <a:t>Azure Database for PostgreSQL Hyperscale (Citus)</a:t>
            </a:r>
            <a:br>
              <a:rPr lang="en-US"/>
            </a:br>
            <a:endParaRPr lang="en-US"/>
          </a:p>
        </p:txBody>
      </p:sp>
    </p:spTree>
    <p:extLst>
      <p:ext uri="{BB962C8B-B14F-4D97-AF65-F5344CB8AC3E}">
        <p14:creationId xmlns:p14="http://schemas.microsoft.com/office/powerpoint/2010/main" val="5876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9603-B745-BE2D-647A-B2E142DA7DDB}"/>
              </a:ext>
            </a:extLst>
          </p:cNvPr>
          <p:cNvSpPr>
            <a:spLocks noGrp="1"/>
          </p:cNvSpPr>
          <p:nvPr>
            <p:ph type="title"/>
          </p:nvPr>
        </p:nvSpPr>
        <p:spPr/>
        <p:txBody>
          <a:bodyPr/>
          <a:lstStyle/>
          <a:p>
            <a:r>
              <a:rPr lang="en-JP" dirty="0">
                <a:latin typeface="Hiragino Kaku Gothic Pro W3" panose="020B0300000000000000" pitchFamily="34" charset="-128"/>
                <a:ea typeface="Hiragino Kaku Gothic Pro W3" panose="020B0300000000000000" pitchFamily="34" charset="-128"/>
              </a:rPr>
              <a:t>エグゼクティブ・サマリ</a:t>
            </a:r>
          </a:p>
        </p:txBody>
      </p:sp>
      <p:sp>
        <p:nvSpPr>
          <p:cNvPr id="3" name="Content Placeholder 2">
            <a:extLst>
              <a:ext uri="{FF2B5EF4-FFF2-40B4-BE49-F238E27FC236}">
                <a16:creationId xmlns:a16="http://schemas.microsoft.com/office/drawing/2014/main" id="{12C6B476-C91E-C720-7AEF-D2C9498BB03D}"/>
              </a:ext>
            </a:extLst>
          </p:cNvPr>
          <p:cNvSpPr>
            <a:spLocks noGrp="1"/>
          </p:cNvSpPr>
          <p:nvPr>
            <p:ph sz="quarter" idx="10"/>
          </p:nvPr>
        </p:nvSpPr>
        <p:spPr/>
        <p:txBody>
          <a:bodyPr/>
          <a:lstStyle/>
          <a:p>
            <a:pPr>
              <a:buClr>
                <a:schemeClr val="accent1"/>
              </a:buClr>
              <a:buFont typeface="System Font Regular"/>
              <a:buChar char="✓"/>
            </a:pPr>
            <a:r>
              <a:rPr lang="en-JP" dirty="0"/>
              <a:t>Microsoft はオープンソースにコミットし、人材と資金の両面で投資をすることで、その発展に貢献しています。</a:t>
            </a:r>
            <a:endParaRPr lang="en-JP" sz="800" dirty="0"/>
          </a:p>
          <a:p>
            <a:endParaRPr lang="en-JP" sz="800" dirty="0"/>
          </a:p>
          <a:p>
            <a:pPr>
              <a:buClr>
                <a:schemeClr val="accent1"/>
              </a:buClr>
              <a:buFont typeface="System Font Regular"/>
              <a:buChar char="✓"/>
            </a:pPr>
            <a:r>
              <a:rPr lang="en-JP" dirty="0"/>
              <a:t>Microsoft はオープンソースをサービスに取り込むことで、その価値をお客様にお届けしています。</a:t>
            </a:r>
            <a:endParaRPr lang="en-JP" sz="800" dirty="0"/>
          </a:p>
          <a:p>
            <a:endParaRPr lang="en-JP" sz="800" dirty="0"/>
          </a:p>
          <a:p>
            <a:pPr>
              <a:buClr>
                <a:schemeClr val="accent1"/>
              </a:buClr>
              <a:buFont typeface="System Font Regular"/>
              <a:buChar char="✓"/>
            </a:pPr>
            <a:r>
              <a:rPr lang="en-JP" dirty="0"/>
              <a:t>その特筆すべき一例として、Azure における</a:t>
            </a:r>
            <a:r>
              <a:rPr lang="ja-JP" altLang="en-US"/>
              <a:t> </a:t>
            </a:r>
            <a:r>
              <a:rPr lang="en-US" altLang="ja-JP" dirty="0"/>
              <a:t>PostgreSQL </a:t>
            </a:r>
            <a:r>
              <a:rPr lang="ja-JP" altLang="en-US"/>
              <a:t>をご紹介します。オープンソースと共生する</a:t>
            </a:r>
            <a:r>
              <a:rPr lang="en-US" altLang="ja-JP" dirty="0"/>
              <a:t> Microsoft </a:t>
            </a:r>
            <a:r>
              <a:rPr lang="ja-JP" altLang="en-US"/>
              <a:t>ならではの価値提供形態をご覧ください。</a:t>
            </a:r>
            <a:endParaRPr lang="en-JP" dirty="0"/>
          </a:p>
          <a:p>
            <a:endParaRPr lang="en-JP" dirty="0"/>
          </a:p>
        </p:txBody>
      </p:sp>
    </p:spTree>
    <p:extLst>
      <p:ext uri="{BB962C8B-B14F-4D97-AF65-F5344CB8AC3E}">
        <p14:creationId xmlns:p14="http://schemas.microsoft.com/office/powerpoint/2010/main" val="7773537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 website&#10;&#10;Description automatically generated">
            <a:extLst>
              <a:ext uri="{FF2B5EF4-FFF2-40B4-BE49-F238E27FC236}">
                <a16:creationId xmlns:a16="http://schemas.microsoft.com/office/drawing/2014/main" id="{09CA61A9-B89F-AE4F-A45C-43B67F48B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1"/>
            <a:ext cx="12434711" cy="6295507"/>
          </a:xfrm>
          <a:prstGeom prst="rect">
            <a:avLst/>
          </a:prstGeom>
        </p:spPr>
      </p:pic>
      <p:sp>
        <p:nvSpPr>
          <p:cNvPr id="4" name="Rectangle 3">
            <a:extLst>
              <a:ext uri="{FF2B5EF4-FFF2-40B4-BE49-F238E27FC236}">
                <a16:creationId xmlns:a16="http://schemas.microsoft.com/office/drawing/2014/main" id="{05795F2C-9EDD-D848-B359-C74B7695D74E}"/>
              </a:ext>
            </a:extLst>
          </p:cNvPr>
          <p:cNvSpPr/>
          <p:nvPr/>
        </p:nvSpPr>
        <p:spPr bwMode="auto">
          <a:xfrm>
            <a:off x="882" y="2447793"/>
            <a:ext cx="6208073" cy="82216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D1F96603-144E-EA41-AF83-FAE80B7F82C1}"/>
              </a:ext>
            </a:extLst>
          </p:cNvPr>
          <p:cNvSpPr txBox="1"/>
          <p:nvPr/>
        </p:nvSpPr>
        <p:spPr>
          <a:xfrm>
            <a:off x="678780" y="2607752"/>
            <a:ext cx="4159901" cy="512317"/>
          </a:xfrm>
          <a:prstGeom prst="rect">
            <a:avLst/>
          </a:prstGeom>
          <a:noFill/>
        </p:spPr>
        <p:txBody>
          <a:bodyPr wrap="square" lIns="0" tIns="0" rIns="0" bIns="0" rtlCol="0">
            <a:spAutoFit/>
          </a:bodyPr>
          <a:lstStyle/>
          <a:p>
            <a:pPr defTabSz="932563">
              <a:defRPr/>
            </a:pPr>
            <a:r>
              <a:rPr lang="en-US" sz="3264">
                <a:solidFill>
                  <a:srgbClr val="FFFFFF"/>
                </a:solidFill>
                <a:latin typeface="Segoe UI Semibold"/>
              </a:rPr>
              <a:t>aka.ms/citus</a:t>
            </a:r>
          </a:p>
        </p:txBody>
      </p:sp>
    </p:spTree>
    <p:extLst>
      <p:ext uri="{BB962C8B-B14F-4D97-AF65-F5344CB8AC3E}">
        <p14:creationId xmlns:p14="http://schemas.microsoft.com/office/powerpoint/2010/main" val="32007026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C817B9-DEE5-4CDF-BCEF-0BB1A900DF7D}"/>
              </a:ext>
            </a:extLst>
          </p:cNvPr>
          <p:cNvSpPr>
            <a:spLocks noGrp="1"/>
          </p:cNvSpPr>
          <p:nvPr>
            <p:ph type="title"/>
          </p:nvPr>
        </p:nvSpPr>
        <p:spPr>
          <a:xfrm>
            <a:off x="600855" y="466301"/>
            <a:ext cx="11237870" cy="565027"/>
          </a:xfrm>
        </p:spPr>
        <p:txBody>
          <a:bodyPr wrap="square" anchor="t">
            <a:normAutofit/>
          </a:bodyPr>
          <a:lstStyle/>
          <a:p>
            <a:r>
              <a:rPr lang="en-US"/>
              <a:t>Azure PostgreSQL for PostgreSQL Hyperscale (Citus)</a:t>
            </a:r>
          </a:p>
        </p:txBody>
      </p:sp>
      <p:sp>
        <p:nvSpPr>
          <p:cNvPr id="7" name="Text Placeholder 3">
            <a:extLst>
              <a:ext uri="{FF2B5EF4-FFF2-40B4-BE49-F238E27FC236}">
                <a16:creationId xmlns:a16="http://schemas.microsoft.com/office/drawing/2014/main" id="{F41961B5-D16E-43CE-81C2-45052A59402E}"/>
              </a:ext>
            </a:extLst>
          </p:cNvPr>
          <p:cNvSpPr txBox="1">
            <a:spLocks noGrp="1"/>
          </p:cNvSpPr>
          <p:nvPr>
            <p:ph sz="quarter" idx="12"/>
          </p:nvPr>
        </p:nvSpPr>
        <p:spPr>
          <a:xfrm>
            <a:off x="596711" y="1463669"/>
            <a:ext cx="5442777" cy="4930169"/>
          </a:xfrm>
        </p:spPr>
        <p:txBody>
          <a:bodyPr vert="horz" wrap="square" lIns="149217" tIns="0" rIns="149217" bIns="0" rtlCol="0">
            <a:normAutofit lnSpcReduction="10000"/>
          </a:bodyPr>
          <a:lstStyle>
            <a:lvl1pPr marL="0" marR="0" indent="0" algn="l" defTabSz="932742" rtl="0" eaLnBrk="1" fontAlgn="auto" latinLnBrk="0" hangingPunct="1">
              <a:lnSpc>
                <a:spcPct val="110000"/>
              </a:lnSpc>
              <a:spcBef>
                <a:spcPts val="1400"/>
              </a:spcBef>
              <a:spcAft>
                <a:spcPts val="0"/>
              </a:spcAft>
              <a:buClrTx/>
              <a:buSzPct val="90000"/>
              <a:buFont typeface="Arial" panose="020B0604020202020204" pitchFamily="34" charset="0"/>
              <a:buNone/>
              <a:tabLst/>
              <a:defRPr lang="en-US" sz="1600" kern="1200" spc="100" baseline="0" dirty="0" smtClean="0">
                <a:solidFill>
                  <a:schemeClr val="bg1"/>
                </a:solidFill>
                <a:latin typeface="Segoe UI Semilight" charset="0"/>
                <a:ea typeface="Segoe UI Semilight" charset="0"/>
                <a:cs typeface="Segoe UI Semilight" charset="0"/>
              </a:defRPr>
            </a:lvl1pPr>
            <a:lvl2pPr marL="336080" marR="0" indent="0" algn="l" defTabSz="932742" rtl="0" eaLnBrk="1" fontAlgn="auto" latinLnBrk="0" hangingPunct="1">
              <a:lnSpc>
                <a:spcPct val="110000"/>
              </a:lnSpc>
              <a:spcBef>
                <a:spcPct val="20000"/>
              </a:spcBef>
              <a:spcAft>
                <a:spcPts val="0"/>
              </a:spcAft>
              <a:buClrTx/>
              <a:buSzPct val="90000"/>
              <a:buFont typeface="Arial" panose="020B0604020202020204" pitchFamily="34" charset="0"/>
              <a:buNone/>
              <a:tabLst/>
              <a:defRPr sz="1400" kern="1200" spc="0" baseline="0">
                <a:solidFill>
                  <a:schemeClr val="bg1"/>
                </a:solidFill>
                <a:latin typeface="+mn-lt"/>
                <a:ea typeface="+mn-ea"/>
                <a:cs typeface="+mn-cs"/>
              </a:defRPr>
            </a:lvl2pPr>
            <a:lvl3pPr marL="560134" marR="0" indent="0" algn="l" defTabSz="932742" rtl="0" eaLnBrk="1" fontAlgn="auto" latinLnBrk="0" hangingPunct="1">
              <a:lnSpc>
                <a:spcPct val="110000"/>
              </a:lnSpc>
              <a:spcBef>
                <a:spcPct val="20000"/>
              </a:spcBef>
              <a:spcAft>
                <a:spcPts val="0"/>
              </a:spcAft>
              <a:buClrTx/>
              <a:buSzPct val="90000"/>
              <a:buFont typeface="Arial" panose="020B0604020202020204" pitchFamily="34" charset="0"/>
              <a:buNone/>
              <a:tabLst/>
              <a:defRPr sz="1200" kern="1200" spc="0" baseline="0">
                <a:solidFill>
                  <a:schemeClr val="bg1"/>
                </a:solidFill>
                <a:latin typeface="+mn-lt"/>
                <a:ea typeface="+mn-ea"/>
                <a:cs typeface="+mn-cs"/>
              </a:defRPr>
            </a:lvl3pPr>
            <a:lvl4pPr marL="784187" marR="0" indent="0" algn="l" defTabSz="932742" rtl="0" eaLnBrk="1" fontAlgn="auto" latinLnBrk="0" hangingPunct="1">
              <a:lnSpc>
                <a:spcPct val="110000"/>
              </a:lnSpc>
              <a:spcBef>
                <a:spcPct val="20000"/>
              </a:spcBef>
              <a:spcAft>
                <a:spcPts val="0"/>
              </a:spcAft>
              <a:buClrTx/>
              <a:buSzPct val="90000"/>
              <a:buFont typeface="Arial" panose="020B0604020202020204" pitchFamily="34" charset="0"/>
              <a:buNone/>
              <a:tabLst/>
              <a:defRPr sz="1100" kern="1200" spc="0" baseline="0">
                <a:solidFill>
                  <a:schemeClr val="bg1"/>
                </a:solidFill>
                <a:latin typeface="+mn-lt"/>
                <a:ea typeface="+mn-ea"/>
                <a:cs typeface="+mn-cs"/>
              </a:defRPr>
            </a:lvl4pPr>
            <a:lvl5pPr marL="1008241" marR="0" indent="0" algn="l" defTabSz="932742" rtl="0" eaLnBrk="1" fontAlgn="auto" latinLnBrk="0" hangingPunct="1">
              <a:lnSpc>
                <a:spcPct val="110000"/>
              </a:lnSpc>
              <a:spcBef>
                <a:spcPct val="20000"/>
              </a:spcBef>
              <a:spcAft>
                <a:spcPts val="0"/>
              </a:spcAft>
              <a:buClrTx/>
              <a:buSzPct val="90000"/>
              <a:buFont typeface="Arial" panose="020B0604020202020204" pitchFamily="34" charset="0"/>
              <a:buNone/>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51304">
              <a:lnSpc>
                <a:spcPct val="100000"/>
              </a:lnSpc>
              <a:spcAft>
                <a:spcPts val="1836"/>
              </a:spcAft>
              <a:buFont typeface="Arial" panose="020B0604020202020204" pitchFamily="34" charset="0"/>
              <a:buChar char="•"/>
              <a:defRPr/>
            </a:pPr>
            <a:r>
              <a:rPr lang="en-US" sz="2448" spc="0" dirty="0" err="1">
                <a:solidFill>
                  <a:schemeClr val="tx1"/>
                </a:solidFill>
                <a:latin typeface="Hiragino Kaku Gothic Pro W3" panose="020B0300000000000000" pitchFamily="34" charset="-128"/>
                <a:ea typeface="Hiragino Kaku Gothic Pro W3" panose="020B0300000000000000" pitchFamily="34" charset="-128"/>
              </a:rPr>
              <a:t>ノード間で</a:t>
            </a:r>
            <a:r>
              <a:rPr lang="en-US" sz="2448" b="1" spc="0" dirty="0" err="1">
                <a:solidFill>
                  <a:schemeClr val="tx1"/>
                </a:solidFill>
                <a:latin typeface="Hiragino Kaku Gothic Pro W3" panose="020B0300000000000000" pitchFamily="34" charset="-128"/>
                <a:ea typeface="Hiragino Kaku Gothic Pro W3" panose="020B0300000000000000" pitchFamily="34" charset="-128"/>
              </a:rPr>
              <a:t>データとクエリが分散</a:t>
            </a:r>
            <a:r>
              <a:rPr lang="en-US" sz="2448" spc="0" dirty="0" err="1">
                <a:solidFill>
                  <a:schemeClr val="tx1"/>
                </a:solidFill>
                <a:latin typeface="Hiragino Kaku Gothic Pro W3" panose="020B0300000000000000" pitchFamily="34" charset="-128"/>
                <a:ea typeface="Hiragino Kaku Gothic Pro W3" panose="020B0300000000000000" pitchFamily="34" charset="-128"/>
              </a:rPr>
              <a:t>し、</a:t>
            </a:r>
            <a:r>
              <a:rPr lang="en-US" sz="2448" b="1" spc="0" dirty="0" err="1">
                <a:solidFill>
                  <a:schemeClr val="tx1"/>
                </a:solidFill>
                <a:latin typeface="Hiragino Kaku Gothic Pro W3" panose="020B0300000000000000" pitchFamily="34" charset="-128"/>
                <a:ea typeface="Hiragino Kaku Gothic Pro W3" panose="020B0300000000000000" pitchFamily="34" charset="-128"/>
              </a:rPr>
              <a:t>無制限の水平スケーラビリティ</a:t>
            </a:r>
            <a:r>
              <a:rPr lang="en-US" sz="2448" spc="0" dirty="0" err="1">
                <a:solidFill>
                  <a:schemeClr val="tx1"/>
                </a:solidFill>
                <a:latin typeface="Hiragino Kaku Gothic Pro W3" panose="020B0300000000000000" pitchFamily="34" charset="-128"/>
                <a:ea typeface="Hiragino Kaku Gothic Pro W3" panose="020B0300000000000000" pitchFamily="34" charset="-128"/>
              </a:rPr>
              <a:t>を提供する</a:t>
            </a:r>
            <a:r>
              <a:rPr lang="en-US" sz="2448" spc="0" dirty="0">
                <a:solidFill>
                  <a:schemeClr val="tx1"/>
                </a:solidFill>
                <a:latin typeface="Hiragino Kaku Gothic Pro W3" panose="020B0300000000000000" pitchFamily="34" charset="-128"/>
                <a:ea typeface="Hiragino Kaku Gothic Pro W3" panose="020B0300000000000000" pitchFamily="34" charset="-128"/>
              </a:rPr>
              <a:t> PostgreSQL </a:t>
            </a:r>
            <a:r>
              <a:rPr lang="en-US" sz="2448" spc="0" dirty="0" err="1">
                <a:solidFill>
                  <a:schemeClr val="tx1"/>
                </a:solidFill>
                <a:latin typeface="Hiragino Kaku Gothic Pro W3" panose="020B0300000000000000" pitchFamily="34" charset="-128"/>
                <a:ea typeface="Hiragino Kaku Gothic Pro W3" panose="020B0300000000000000" pitchFamily="34" charset="-128"/>
              </a:rPr>
              <a:t>データベース</a:t>
            </a:r>
            <a:endParaRPr lang="en-US" sz="2448" spc="0" dirty="0">
              <a:solidFill>
                <a:schemeClr val="tx1"/>
              </a:solidFill>
              <a:latin typeface="Hiragino Kaku Gothic Pro W3" panose="020B0300000000000000" pitchFamily="34" charset="-128"/>
              <a:ea typeface="Hiragino Kaku Gothic Pro W3" panose="020B0300000000000000" pitchFamily="34" charset="-128"/>
            </a:endParaRPr>
          </a:p>
          <a:p>
            <a:pPr marL="349724" indent="-349724">
              <a:lnSpc>
                <a:spcPct val="100000"/>
              </a:lnSpc>
              <a:spcAft>
                <a:spcPts val="1836"/>
              </a:spcAft>
              <a:buFont typeface="Arial" panose="020B0604020202020204" pitchFamily="34" charset="0"/>
              <a:buChar char="•"/>
              <a:defRPr/>
            </a:pPr>
            <a:r>
              <a:rPr lang="en-US" sz="2448" spc="0" dirty="0" err="1">
                <a:solidFill>
                  <a:schemeClr val="tx1"/>
                </a:solidFill>
                <a:latin typeface="Hiragino Kaku Gothic Pro W3" panose="020B0300000000000000" pitchFamily="34" charset="-128"/>
                <a:ea typeface="Hiragino Kaku Gothic Pro W3" panose="020B0300000000000000" pitchFamily="34" charset="-128"/>
              </a:rPr>
              <a:t>複数ノードに渡って</a:t>
            </a:r>
            <a:r>
              <a:rPr lang="en-US" sz="2448" spc="0" dirty="0">
                <a:solidFill>
                  <a:schemeClr val="tx1"/>
                </a:solidFill>
                <a:latin typeface="Hiragino Kaku Gothic Pro W3" panose="020B0300000000000000" pitchFamily="34" charset="-128"/>
                <a:ea typeface="Hiragino Kaku Gothic Pro W3" panose="020B0300000000000000" pitchFamily="34" charset="-128"/>
              </a:rPr>
              <a:t> PostgreSQL </a:t>
            </a:r>
            <a:r>
              <a:rPr lang="en-US" sz="2448" spc="0" dirty="0" err="1">
                <a:solidFill>
                  <a:schemeClr val="tx1"/>
                </a:solidFill>
                <a:latin typeface="Hiragino Kaku Gothic Pro W3" panose="020B0300000000000000" pitchFamily="34" charset="-128"/>
                <a:ea typeface="Hiragino Kaku Gothic Pro W3" panose="020B0300000000000000" pitchFamily="34" charset="-128"/>
              </a:rPr>
              <a:t>データベースをシャーディングすることにより、アプリケーションはより多くのメモリと計算リソースを利用可能に</a:t>
            </a:r>
            <a:endParaRPr lang="en-US" sz="2448" spc="0" dirty="0">
              <a:solidFill>
                <a:prstClr val="white"/>
              </a:solidFill>
              <a:latin typeface="Hiragino Kaku Gothic Pro W3" panose="020B0300000000000000" pitchFamily="34" charset="-128"/>
              <a:ea typeface="Hiragino Kaku Gothic Pro W3" panose="020B0300000000000000" pitchFamily="34" charset="-128"/>
            </a:endParaRPr>
          </a:p>
          <a:p>
            <a:pPr marL="349724" indent="-349724">
              <a:lnSpc>
                <a:spcPct val="100000"/>
              </a:lnSpc>
              <a:spcAft>
                <a:spcPts val="1836"/>
              </a:spcAft>
              <a:buFont typeface="Arial" panose="020B0604020202020204" pitchFamily="34" charset="0"/>
              <a:buChar char="•"/>
              <a:defRPr/>
            </a:pPr>
            <a:r>
              <a:rPr lang="en-US" sz="2448" spc="0" dirty="0" err="1">
                <a:solidFill>
                  <a:schemeClr val="tx1"/>
                </a:solidFill>
                <a:latin typeface="Hiragino Kaku Gothic Pro W3" panose="020B0300000000000000" pitchFamily="34" charset="-128"/>
                <a:ea typeface="Hiragino Kaku Gothic Pro W3" panose="020B0300000000000000" pitchFamily="34" charset="-128"/>
              </a:rPr>
              <a:t>オープンソースの</a:t>
            </a:r>
            <a:r>
              <a:rPr lang="en-US" sz="2448" spc="0" dirty="0">
                <a:solidFill>
                  <a:schemeClr val="tx1"/>
                </a:solidFill>
                <a:latin typeface="Hiragino Kaku Gothic Pro W3" panose="020B0300000000000000" pitchFamily="34" charset="-128"/>
                <a:ea typeface="Hiragino Kaku Gothic Pro W3" panose="020B0300000000000000" pitchFamily="34" charset="-128"/>
              </a:rPr>
              <a:t> </a:t>
            </a:r>
            <a:r>
              <a:rPr lang="en-US" sz="2448" spc="0" dirty="0" err="1">
                <a:solidFill>
                  <a:schemeClr val="accent1"/>
                </a:solidFill>
                <a:latin typeface="Hiragino Kaku Gothic Pro W3" panose="020B0300000000000000" pitchFamily="34" charset="-128"/>
                <a:ea typeface="Hiragino Kaku Gothic Pro W3" panose="020B0300000000000000" pitchFamily="34" charset="-128"/>
              </a:rPr>
              <a:t>Citus</a:t>
            </a:r>
            <a:r>
              <a:rPr lang="en-US" sz="2448" spc="0" dirty="0">
                <a:solidFill>
                  <a:schemeClr val="tx1"/>
                </a:solidFill>
                <a:latin typeface="Hiragino Kaku Gothic Pro W3" panose="020B0300000000000000" pitchFamily="34" charset="-128"/>
                <a:ea typeface="Hiragino Kaku Gothic Pro W3" panose="020B0300000000000000" pitchFamily="34" charset="-128"/>
              </a:rPr>
              <a:t> </a:t>
            </a:r>
            <a:r>
              <a:rPr lang="en-US" sz="2448" spc="0" dirty="0" err="1">
                <a:solidFill>
                  <a:schemeClr val="tx1"/>
                </a:solidFill>
                <a:latin typeface="Hiragino Kaku Gothic Pro W3" panose="020B0300000000000000" pitchFamily="34" charset="-128"/>
                <a:ea typeface="Hiragino Kaku Gothic Pro W3" panose="020B0300000000000000" pitchFamily="34" charset="-128"/>
              </a:rPr>
              <a:t>拡張によって実現され</a:t>
            </a:r>
            <a:r>
              <a:rPr lang="en-US" sz="2448" spc="0" dirty="0">
                <a:solidFill>
                  <a:schemeClr val="tx1"/>
                </a:solidFill>
                <a:latin typeface="Hiragino Kaku Gothic Pro W3" panose="020B0300000000000000" pitchFamily="34" charset="-128"/>
                <a:ea typeface="Hiragino Kaku Gothic Pro W3" panose="020B0300000000000000" pitchFamily="34" charset="-128"/>
              </a:rPr>
              <a:t>、 </a:t>
            </a:r>
            <a:r>
              <a:rPr lang="en-US" sz="2448" spc="0" dirty="0">
                <a:solidFill>
                  <a:schemeClr val="accent1"/>
                </a:solidFill>
                <a:latin typeface="Hiragino Kaku Gothic Pro W3" panose="020B0300000000000000" pitchFamily="34" charset="-128"/>
                <a:ea typeface="Hiragino Kaku Gothic Pro W3" panose="020B0300000000000000" pitchFamily="34" charset="-128"/>
              </a:rPr>
              <a:t>Azure</a:t>
            </a:r>
            <a:r>
              <a:rPr lang="ja-JP" altLang="en-US" sz="2448" spc="0">
                <a:solidFill>
                  <a:schemeClr val="tx1"/>
                </a:solidFill>
                <a:latin typeface="Hiragino Kaku Gothic Pro W3" panose="020B0300000000000000" pitchFamily="34" charset="-128"/>
                <a:ea typeface="Hiragino Kaku Gothic Pro W3" panose="020B0300000000000000" pitchFamily="34" charset="-128"/>
              </a:rPr>
              <a:t> 上で管理される</a:t>
            </a:r>
            <a:endParaRPr lang="en-US" sz="2448" spc="0" dirty="0">
              <a:solidFill>
                <a:schemeClr val="tx1"/>
              </a:solidFill>
              <a:latin typeface="Hiragino Kaku Gothic Pro W3" panose="020B0300000000000000" pitchFamily="34" charset="-128"/>
              <a:ea typeface="Hiragino Kaku Gothic Pro W3" panose="020B0300000000000000" pitchFamily="34" charset="-128"/>
            </a:endParaRPr>
          </a:p>
        </p:txBody>
      </p:sp>
      <p:pic>
        <p:nvPicPr>
          <p:cNvPr id="13314" name="Picture 2">
            <a:extLst>
              <a:ext uri="{FF2B5EF4-FFF2-40B4-BE49-F238E27FC236}">
                <a16:creationId xmlns:a16="http://schemas.microsoft.com/office/drawing/2014/main" id="{ED90D0B2-5EE7-48EA-A91F-B2346FE363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24249" y="2175876"/>
            <a:ext cx="5082364" cy="1956710"/>
          </a:xfrm>
          <a:prstGeom prst="rect">
            <a:avLst/>
          </a:prstGeom>
          <a:solidFill>
            <a:srgbClr val="FFFFFF"/>
          </a:solidFill>
        </p:spPr>
      </p:pic>
    </p:spTree>
    <p:extLst>
      <p:ext uri="{BB962C8B-B14F-4D97-AF65-F5344CB8AC3E}">
        <p14:creationId xmlns:p14="http://schemas.microsoft.com/office/powerpoint/2010/main" val="413758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arn(outVertical)">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E847721-98AD-554F-9CA2-875E8CC190EC}"/>
              </a:ext>
            </a:extLst>
          </p:cNvPr>
          <p:cNvGraphicFramePr>
            <a:graphicFrameLocks noGrp="1"/>
          </p:cNvGraphicFramePr>
          <p:nvPr>
            <p:extLst>
              <p:ext uri="{D42A27DB-BD31-4B8C-83A1-F6EECF244321}">
                <p14:modId xmlns:p14="http://schemas.microsoft.com/office/powerpoint/2010/main" val="1781467951"/>
              </p:ext>
            </p:extLst>
          </p:nvPr>
        </p:nvGraphicFramePr>
        <p:xfrm>
          <a:off x="600855" y="2274221"/>
          <a:ext cx="11237870" cy="3948887"/>
        </p:xfrm>
        <a:graphic>
          <a:graphicData uri="http://schemas.openxmlformats.org/drawingml/2006/table">
            <a:tbl>
              <a:tblPr firstRow="1" bandRow="1">
                <a:tableStyleId>{5C22544A-7EE6-4342-B048-85BDC9FD1C3A}</a:tableStyleId>
              </a:tblPr>
              <a:tblGrid>
                <a:gridCol w="7206262">
                  <a:extLst>
                    <a:ext uri="{9D8B030D-6E8A-4147-A177-3AD203B41FA5}">
                      <a16:colId xmlns:a16="http://schemas.microsoft.com/office/drawing/2014/main" val="4270466242"/>
                    </a:ext>
                  </a:extLst>
                </a:gridCol>
                <a:gridCol w="2014128">
                  <a:extLst>
                    <a:ext uri="{9D8B030D-6E8A-4147-A177-3AD203B41FA5}">
                      <a16:colId xmlns:a16="http://schemas.microsoft.com/office/drawing/2014/main" val="518134479"/>
                    </a:ext>
                  </a:extLst>
                </a:gridCol>
                <a:gridCol w="2017480">
                  <a:extLst>
                    <a:ext uri="{9D8B030D-6E8A-4147-A177-3AD203B41FA5}">
                      <a16:colId xmlns:a16="http://schemas.microsoft.com/office/drawing/2014/main" val="1120486361"/>
                    </a:ext>
                  </a:extLst>
                </a:gridCol>
              </a:tblGrid>
              <a:tr h="398602">
                <a:tc>
                  <a:txBody>
                    <a:bodyPr/>
                    <a:lstStyle/>
                    <a:p>
                      <a:r>
                        <a:rPr lang="en-US" sz="1600" b="1" i="0" dirty="0" err="1">
                          <a:solidFill>
                            <a:schemeClr val="bg1"/>
                          </a:solidFill>
                          <a:latin typeface="Segoe UI Semibold" panose="020B0502040204020203" pitchFamily="34" charset="0"/>
                          <a:cs typeface="Segoe UI Semibold" panose="020B0502040204020203" pitchFamily="34" charset="0"/>
                        </a:rPr>
                        <a:t>機能</a:t>
                      </a:r>
                      <a:r>
                        <a:rPr lang="en-US" sz="1600" b="1" i="0" dirty="0">
                          <a:solidFill>
                            <a:schemeClr val="bg1"/>
                          </a:solidFill>
                          <a:latin typeface="Segoe UI Semibold" panose="020B0502040204020203" pitchFamily="34" charset="0"/>
                          <a:cs typeface="Segoe UI Semibold" panose="020B0502040204020203" pitchFamily="34" charset="0"/>
                        </a:rPr>
                        <a:t> / </a:t>
                      </a:r>
                      <a:r>
                        <a:rPr lang="en-US" sz="1600" b="1" i="0" dirty="0" err="1">
                          <a:solidFill>
                            <a:schemeClr val="bg1"/>
                          </a:solidFill>
                          <a:latin typeface="Segoe UI Semibold" panose="020B0502040204020203" pitchFamily="34" charset="0"/>
                          <a:cs typeface="Segoe UI Semibold" panose="020B0502040204020203" pitchFamily="34" charset="0"/>
                        </a:rPr>
                        <a:t>要素</a:t>
                      </a:r>
                      <a:endParaRPr lang="en-US" sz="1600" b="1" i="0" dirty="0">
                        <a:solidFill>
                          <a:schemeClr val="bg1"/>
                        </a:solidFill>
                        <a:latin typeface="Segoe UI Semibold" panose="020B0502040204020203" pitchFamily="34" charset="0"/>
                        <a:cs typeface="Segoe UI Semibold" panose="020B0502040204020203" pitchFamily="34" charset="0"/>
                      </a:endParaRPr>
                    </a:p>
                  </a:txBody>
                  <a:tcPr marL="93260" marR="93260" marT="46630" marB="4663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i="0">
                          <a:solidFill>
                            <a:schemeClr val="bg1"/>
                          </a:solidFill>
                          <a:latin typeface="Segoe UI Semibold" panose="020B0502040204020203" pitchFamily="34" charset="0"/>
                          <a:ea typeface="Arial"/>
                          <a:cs typeface="Segoe UI Semibold" panose="020B0502040204020203" pitchFamily="34" charset="0"/>
                          <a:sym typeface="Arial"/>
                        </a:rPr>
                        <a:t>Citus Community</a:t>
                      </a:r>
                      <a:endParaRPr lang="en-US" sz="1600" b="1" i="0">
                        <a:solidFill>
                          <a:schemeClr val="bg1"/>
                        </a:solidFill>
                        <a:latin typeface="Segoe UI Semibold" panose="020B0502040204020203" pitchFamily="34" charset="0"/>
                        <a:cs typeface="Segoe UI Semibold" panose="020B0502040204020203" pitchFamily="34" charset="0"/>
                      </a:endParaRPr>
                    </a:p>
                  </a:txBody>
                  <a:tcPr marL="93260" marR="93260" marT="46630" marB="4663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i="0">
                          <a:solidFill>
                            <a:schemeClr val="bg1"/>
                          </a:solidFill>
                          <a:latin typeface="Segoe UI Semibold" panose="020B0502040204020203" pitchFamily="34" charset="0"/>
                          <a:cs typeface="Segoe UI Semibold" panose="020B0502040204020203" pitchFamily="34" charset="0"/>
                          <a:sym typeface="Arial"/>
                        </a:rPr>
                        <a:t>Hyperscale (Citus)</a:t>
                      </a:r>
                      <a:endParaRPr lang="en-US" sz="1600" b="1" i="0">
                        <a:solidFill>
                          <a:schemeClr val="bg1"/>
                        </a:solidFill>
                        <a:latin typeface="Segoe UI Semibold" panose="020B0502040204020203" pitchFamily="34" charset="0"/>
                        <a:cs typeface="Segoe UI Semibold" panose="020B0502040204020203" pitchFamily="34" charset="0"/>
                      </a:endParaRPr>
                    </a:p>
                  </a:txBody>
                  <a:tcPr marL="93260" marR="93260" marT="46630" marB="4663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949685944"/>
                  </a:ext>
                </a:extLst>
              </a:tr>
              <a:tr h="9403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i="0" u="none" strike="noStrike" cap="none" dirty="0" err="1">
                          <a:solidFill>
                            <a:schemeClr val="accent1"/>
                          </a:solidFill>
                          <a:latin typeface="Segoe UI Semibold" panose="020B0502040204020203" pitchFamily="34" charset="0"/>
                          <a:ea typeface="Arial"/>
                          <a:cs typeface="Segoe UI Semibold" panose="020B0502040204020203" pitchFamily="34" charset="0"/>
                          <a:sym typeface="Arial"/>
                        </a:rPr>
                        <a:t>以下を含めたコア機能</a:t>
                      </a:r>
                      <a:r>
                        <a:rPr lang="en-US" sz="1600" b="1" i="0" u="none" strike="noStrike" cap="none" dirty="0">
                          <a:solidFill>
                            <a:schemeClr val="accent1"/>
                          </a:solidFill>
                          <a:latin typeface="Segoe UI Semibold" panose="020B0502040204020203" pitchFamily="34" charset="0"/>
                          <a:ea typeface="Arial"/>
                          <a:cs typeface="Segoe UI Semibold" panose="020B0502040204020203" pitchFamily="34" charset="0"/>
                          <a:sym typeface="Arial"/>
                        </a:rPr>
                        <a:t>:</a:t>
                      </a:r>
                      <a:endParaRPr lang="en-US" sz="1600" b="1" i="0" dirty="0">
                        <a:solidFill>
                          <a:schemeClr val="accent1"/>
                        </a:solidFill>
                        <a:latin typeface="Segoe UI Semibold" panose="020B0502040204020203" pitchFamily="34" charset="0"/>
                        <a:cs typeface="Segoe UI Semibold" panose="020B0502040204020203" pitchFamily="34" charset="0"/>
                      </a:endParaRPr>
                    </a:p>
                    <a:p>
                      <a:pPr marR="0" lvl="0" rtl="0">
                        <a:lnSpc>
                          <a:spcPct val="100000"/>
                        </a:lnSpc>
                        <a:spcBef>
                          <a:spcPts val="0"/>
                        </a:spcBef>
                        <a:spcAft>
                          <a:spcPts val="0"/>
                        </a:spcAft>
                        <a:buClr>
                          <a:srgbClr val="229F49"/>
                        </a:buClr>
                        <a:buSzPts val="1750"/>
                      </a:pPr>
                      <a:r>
                        <a:rPr lang="en-US" sz="1200" dirty="0">
                          <a:solidFill>
                            <a:schemeClr val="tx1"/>
                          </a:solidFill>
                          <a:latin typeface="Segoe UI" panose="020B0502040204020203" pitchFamily="34" charset="0"/>
                          <a:ea typeface="Arial"/>
                          <a:cs typeface="Segoe UI" panose="020B0502040204020203" pitchFamily="34" charset="0"/>
                          <a:sym typeface="Arial"/>
                        </a:rPr>
                        <a:t>Horizontal Scaling via </a:t>
                      </a:r>
                      <a:r>
                        <a:rPr lang="en-US" sz="1200" dirty="0" err="1">
                          <a:solidFill>
                            <a:schemeClr val="tx1"/>
                          </a:solidFill>
                          <a:latin typeface="Segoe UI" panose="020B0502040204020203" pitchFamily="34" charset="0"/>
                          <a:ea typeface="Arial"/>
                          <a:cs typeface="Segoe UI" panose="020B0502040204020203" pitchFamily="34" charset="0"/>
                          <a:sym typeface="Arial"/>
                        </a:rPr>
                        <a:t>sharding</a:t>
                      </a:r>
                      <a:r>
                        <a:rPr lang="en-US" sz="1200" dirty="0">
                          <a:solidFill>
                            <a:schemeClr val="tx1"/>
                          </a:solidFill>
                          <a:latin typeface="Segoe UI" panose="020B0502040204020203" pitchFamily="34" charset="0"/>
                          <a:ea typeface="Arial"/>
                          <a:cs typeface="Segoe UI" panose="020B0502040204020203" pitchFamily="34" charset="0"/>
                          <a:sym typeface="Arial"/>
                        </a:rPr>
                        <a:t>, extension of PostgreSQL</a:t>
                      </a:r>
                      <a:r>
                        <a:rPr lang="en-US" sz="1200" dirty="0">
                          <a:solidFill>
                            <a:schemeClr val="tx1"/>
                          </a:solidFill>
                          <a:latin typeface="Segoe UI" panose="020B0502040204020203" pitchFamily="34" charset="0"/>
                          <a:ea typeface="+mn-ea"/>
                          <a:cs typeface="Segoe UI" panose="020B0502040204020203" pitchFamily="34" charset="0"/>
                          <a:sym typeface="Arial"/>
                        </a:rPr>
                        <a:t>, s</a:t>
                      </a:r>
                      <a:r>
                        <a:rPr lang="en-US" sz="1200" dirty="0">
                          <a:solidFill>
                            <a:schemeClr val="tx1"/>
                          </a:solidFill>
                          <a:latin typeface="Segoe UI" panose="020B0502040204020203" pitchFamily="34" charset="0"/>
                          <a:ea typeface="Arial"/>
                          <a:cs typeface="Segoe UI" panose="020B0502040204020203" pitchFamily="34" charset="0"/>
                          <a:sym typeface="Arial"/>
                        </a:rPr>
                        <a:t>caled-out Query Engine </a:t>
                      </a:r>
                      <a:br>
                        <a:rPr lang="en-US" sz="1200" dirty="0">
                          <a:solidFill>
                            <a:schemeClr val="tx1"/>
                          </a:solidFill>
                          <a:latin typeface="Segoe UI" panose="020B0502040204020203" pitchFamily="34" charset="0"/>
                          <a:ea typeface="Arial"/>
                          <a:cs typeface="Segoe UI" panose="020B0502040204020203" pitchFamily="34" charset="0"/>
                          <a:sym typeface="Arial"/>
                        </a:rPr>
                      </a:br>
                      <a:r>
                        <a:rPr lang="en-US" sz="1200" dirty="0">
                          <a:solidFill>
                            <a:schemeClr val="tx1"/>
                          </a:solidFill>
                          <a:latin typeface="Segoe UI" panose="020B0502040204020203" pitchFamily="34" charset="0"/>
                          <a:ea typeface="Arial"/>
                          <a:cs typeface="Segoe UI" panose="020B0502040204020203" pitchFamily="34" charset="0"/>
                          <a:sym typeface="Arial"/>
                        </a:rPr>
                        <a:t>&amp; Massive Parallelism</a:t>
                      </a:r>
                    </a:p>
                    <a:p>
                      <a:pPr marR="0" lvl="0" rtl="0">
                        <a:lnSpc>
                          <a:spcPct val="100000"/>
                        </a:lnSpc>
                        <a:spcBef>
                          <a:spcPts val="300"/>
                        </a:spcBef>
                        <a:spcAft>
                          <a:spcPts val="0"/>
                        </a:spcAft>
                        <a:buClr>
                          <a:srgbClr val="229F49"/>
                        </a:buClr>
                        <a:buSzPts val="1750"/>
                      </a:pPr>
                      <a:r>
                        <a:rPr lang="en-US" sz="1200" dirty="0">
                          <a:solidFill>
                            <a:schemeClr val="tx1"/>
                          </a:solidFill>
                          <a:latin typeface="Segoe UI" panose="020B0502040204020203" pitchFamily="34" charset="0"/>
                          <a:ea typeface="Arial"/>
                          <a:cs typeface="Segoe UI" panose="020B0502040204020203" pitchFamily="34" charset="0"/>
                          <a:sym typeface="Arial"/>
                        </a:rPr>
                        <a:t>Broad data type support, including: JSONB, GIS,  </a:t>
                      </a:r>
                      <a:r>
                        <a:rPr lang="en-US" sz="1200" dirty="0" err="1">
                          <a:solidFill>
                            <a:schemeClr val="tx1"/>
                          </a:solidFill>
                          <a:latin typeface="Segoe UI" panose="020B0502040204020203" pitchFamily="34" charset="0"/>
                          <a:ea typeface="Arial"/>
                          <a:cs typeface="Segoe UI" panose="020B0502040204020203" pitchFamily="34" charset="0"/>
                          <a:sym typeface="Arial"/>
                        </a:rPr>
                        <a:t>Hyperloglog</a:t>
                      </a:r>
                      <a:r>
                        <a:rPr lang="en-US" sz="1200" dirty="0">
                          <a:solidFill>
                            <a:schemeClr val="tx1"/>
                          </a:solidFill>
                          <a:latin typeface="Segoe UI" panose="020B0502040204020203" pitchFamily="34" charset="0"/>
                          <a:ea typeface="Arial"/>
                          <a:cs typeface="Segoe UI" panose="020B0502040204020203" pitchFamily="34" charset="0"/>
                          <a:sym typeface="Arial"/>
                        </a:rPr>
                        <a:t> , </a:t>
                      </a:r>
                      <a:r>
                        <a:rPr lang="en-US" sz="1200" dirty="0" err="1">
                          <a:solidFill>
                            <a:schemeClr val="tx1"/>
                          </a:solidFill>
                          <a:latin typeface="Segoe UI" panose="020B0502040204020203" pitchFamily="34" charset="0"/>
                          <a:ea typeface="Arial"/>
                          <a:cs typeface="Segoe UI" panose="020B0502040204020203" pitchFamily="34" charset="0"/>
                          <a:sym typeface="Arial"/>
                        </a:rPr>
                        <a:t>TopN</a:t>
                      </a:r>
                      <a:r>
                        <a:rPr lang="en-US" sz="1200" dirty="0">
                          <a:solidFill>
                            <a:schemeClr val="tx1"/>
                          </a:solidFill>
                          <a:latin typeface="Segoe UI" panose="020B0502040204020203" pitchFamily="34" charset="0"/>
                          <a:ea typeface="Arial"/>
                          <a:cs typeface="Segoe UI" panose="020B0502040204020203" pitchFamily="34" charset="0"/>
                          <a:sym typeface="Arial"/>
                        </a:rPr>
                        <a:t> support for analytics </a:t>
                      </a:r>
                      <a:endParaRPr lang="en-US" sz="1200" dirty="0">
                        <a:solidFill>
                          <a:schemeClr val="tx1"/>
                        </a:solidFill>
                        <a:latin typeface="Segoe UI" panose="020B0502040204020203" pitchFamily="34" charset="0"/>
                        <a:cs typeface="Segoe UI" panose="020B0502040204020203" pitchFamily="34" charset="0"/>
                      </a:endParaRPr>
                    </a:p>
                  </a:txBody>
                  <a:tcPr marL="93260" marR="93260" marT="46630" marB="46630"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900">
                        <a:solidFill>
                          <a:schemeClr val="tx1"/>
                        </a:solidFill>
                      </a:endParaRPr>
                    </a:p>
                  </a:txBody>
                  <a:tcPr marL="93260" marR="93260" marT="46630" marB="4663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900">
                        <a:solidFill>
                          <a:schemeClr val="tx1"/>
                        </a:solidFill>
                      </a:endParaRPr>
                    </a:p>
                  </a:txBody>
                  <a:tcPr marL="93260" marR="93260" marT="46630" marB="46630"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3941384165"/>
                  </a:ext>
                </a:extLst>
              </a:tr>
              <a:tr h="63455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i="0" u="none" strike="noStrike" kern="1200" cap="none" dirty="0" err="1">
                          <a:solidFill>
                            <a:schemeClr val="accent1"/>
                          </a:solidFill>
                          <a:latin typeface="Segoe UI Semibold" panose="020B0502040204020203" pitchFamily="34" charset="0"/>
                          <a:cs typeface="Segoe UI Semibold" panose="020B0502040204020203" pitchFamily="34" charset="0"/>
                        </a:rPr>
                        <a:t>ゼロダウンタイムでの自動リバランスワークロード</a:t>
                      </a:r>
                      <a:endParaRPr lang="en-US" sz="1600" b="1" i="0" u="none" strike="noStrike" kern="1200" cap="none" dirty="0">
                        <a:solidFill>
                          <a:schemeClr val="accent1"/>
                        </a:solidFill>
                        <a:latin typeface="Segoe UI Semibold" panose="020B0502040204020203" pitchFamily="34" charset="0"/>
                        <a:cs typeface="Segoe UI Semibold" panose="020B0502040204020203" pitchFamily="34" charset="0"/>
                      </a:endParaRPr>
                    </a:p>
                  </a:txBody>
                  <a:tcPr marL="93260" marR="93260" marT="46630" marB="46630"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900">
                        <a:solidFill>
                          <a:schemeClr val="tx1"/>
                        </a:solidFill>
                      </a:endParaRPr>
                    </a:p>
                  </a:txBody>
                  <a:tcPr marL="93260" marR="93260" marT="46630" marB="4663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900">
                        <a:solidFill>
                          <a:schemeClr val="tx1"/>
                        </a:solidFill>
                      </a:endParaRPr>
                    </a:p>
                  </a:txBody>
                  <a:tcPr marL="93260" marR="93260" marT="46630" marB="46630"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550639828"/>
                  </a:ext>
                </a:extLst>
              </a:tr>
              <a:tr h="66517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fr" sz="1600" b="1" i="0" u="none" strike="noStrike" kern="1200" cap="none" noProof="0" dirty="0" err="1">
                          <a:solidFill>
                            <a:schemeClr val="accent1"/>
                          </a:solidFill>
                          <a:latin typeface="Segoe UI Semibold" panose="020B0502040204020203" pitchFamily="34" charset="0"/>
                          <a:ea typeface="+mn-ea"/>
                          <a:cs typeface="Segoe UI Semibold" panose="020B0502040204020203" pitchFamily="34" charset="0"/>
                        </a:rPr>
                        <a:t>データ配置のコントロール</a:t>
                      </a:r>
                      <a:r>
                        <a:rPr lang="fr" sz="1600" b="1" i="0" u="none" strike="noStrike" kern="1200" cap="none" noProof="0" dirty="0">
                          <a:solidFill>
                            <a:schemeClr val="accent1"/>
                          </a:solidFill>
                          <a:latin typeface="Segoe UI Semibold" panose="020B0502040204020203" pitchFamily="34" charset="0"/>
                          <a:ea typeface="+mn-ea"/>
                          <a:cs typeface="Segoe UI Semibold" panose="020B0502040204020203" pitchFamily="34" charset="0"/>
                        </a:rPr>
                        <a:t> – </a:t>
                      </a:r>
                      <a:r>
                        <a:rPr lang="fr" sz="1600" b="1" i="0" u="none" strike="noStrike" kern="1200" cap="none" noProof="0" dirty="0" err="1">
                          <a:solidFill>
                            <a:schemeClr val="accent1"/>
                          </a:solidFill>
                          <a:latin typeface="Segoe UI Semibold" panose="020B0502040204020203" pitchFamily="34" charset="0"/>
                          <a:ea typeface="+mn-ea"/>
                          <a:cs typeface="Segoe UI Semibold" panose="020B0502040204020203" pitchFamily="34" charset="0"/>
                        </a:rPr>
                        <a:t>テナント分離</a:t>
                      </a:r>
                      <a:r>
                        <a:rPr lang="fr" sz="1600" b="1" i="0" u="none" strike="noStrike" kern="1200" cap="none" noProof="0" dirty="0">
                          <a:solidFill>
                            <a:schemeClr val="accent1"/>
                          </a:solidFill>
                          <a:latin typeface="Segoe UI Semibold" panose="020B0502040204020203" pitchFamily="34" charset="0"/>
                          <a:ea typeface="+mn-ea"/>
                          <a:cs typeface="Segoe UI Semibold" panose="020B0502040204020203" pitchFamily="34" charset="0"/>
                        </a:rPr>
                        <a:t> </a:t>
                      </a:r>
                    </a:p>
                  </a:txBody>
                  <a:tcPr marL="93260" marR="93260" marT="46630" marB="46630"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900">
                        <a:solidFill>
                          <a:schemeClr val="tx1"/>
                        </a:solidFill>
                      </a:endParaRPr>
                    </a:p>
                  </a:txBody>
                  <a:tcPr marL="93260" marR="93260" marT="46630" marB="4663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900">
                        <a:solidFill>
                          <a:schemeClr val="tx1"/>
                        </a:solidFill>
                      </a:endParaRPr>
                    </a:p>
                  </a:txBody>
                  <a:tcPr marL="93260" marR="93260" marT="46630" marB="46630"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2120736903"/>
                  </a:ext>
                </a:extLst>
              </a:tr>
              <a:tr h="65662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i="0" u="none" strike="noStrike" kern="1200" cap="none" noProof="0" dirty="0" err="1">
                          <a:solidFill>
                            <a:schemeClr val="accent1"/>
                          </a:solidFill>
                          <a:latin typeface="Segoe UI Semibold" panose="020B0502040204020203" pitchFamily="34" charset="0"/>
                          <a:ea typeface="+mn-ea"/>
                          <a:cs typeface="Segoe UI Semibold" panose="020B0502040204020203" pitchFamily="34" charset="0"/>
                        </a:rPr>
                        <a:t>セキュリティ</a:t>
                      </a:r>
                      <a:r>
                        <a:rPr lang="en-US" sz="1600" b="1" i="0" u="none" strike="noStrike" kern="1200" cap="none" noProof="0" dirty="0">
                          <a:solidFill>
                            <a:schemeClr val="accent1"/>
                          </a:solidFill>
                          <a:latin typeface="Segoe UI Semibold" panose="020B0502040204020203" pitchFamily="34" charset="0"/>
                          <a:ea typeface="+mn-ea"/>
                          <a:cs typeface="Segoe UI Semibold" panose="020B0502040204020203" pitchFamily="34" charset="0"/>
                        </a:rPr>
                        <a:t> – </a:t>
                      </a:r>
                      <a:r>
                        <a:rPr lang="en-US" sz="1600" b="1" i="0" u="none" strike="noStrike" kern="1200" cap="none" noProof="0" dirty="0" err="1">
                          <a:solidFill>
                            <a:schemeClr val="accent1"/>
                          </a:solidFill>
                          <a:latin typeface="Segoe UI Semibold" panose="020B0502040204020203" pitchFamily="34" charset="0"/>
                          <a:ea typeface="+mn-ea"/>
                          <a:cs typeface="Segoe UI Semibold" panose="020B0502040204020203" pitchFamily="34" charset="0"/>
                        </a:rPr>
                        <a:t>きめ細かなアクセスコントロール</a:t>
                      </a:r>
                      <a:endParaRPr lang="en-US" sz="1600" b="1" i="0" u="none" strike="noStrike" kern="1200" cap="none" noProof="0" dirty="0">
                        <a:solidFill>
                          <a:schemeClr val="accent1"/>
                        </a:solidFill>
                        <a:latin typeface="Segoe UI Semibold" panose="020B0502040204020203" pitchFamily="34" charset="0"/>
                        <a:ea typeface="+mn-ea"/>
                        <a:cs typeface="Segoe UI Semibold" panose="020B0502040204020203" pitchFamily="34" charset="0"/>
                      </a:endParaRPr>
                    </a:p>
                  </a:txBody>
                  <a:tcPr marL="93260" marR="93260" marT="46630" marB="46630"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900">
                        <a:solidFill>
                          <a:schemeClr val="tx1"/>
                        </a:solidFill>
                      </a:endParaRPr>
                    </a:p>
                  </a:txBody>
                  <a:tcPr marL="93260" marR="93260" marT="46630" marB="4663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900">
                        <a:solidFill>
                          <a:schemeClr val="tx1"/>
                        </a:solidFill>
                      </a:endParaRPr>
                    </a:p>
                  </a:txBody>
                  <a:tcPr marL="93260" marR="93260" marT="46630" marB="46630"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3286776399"/>
                  </a:ext>
                </a:extLst>
              </a:tr>
              <a:tr h="65355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i="0" u="none" strike="noStrike" kern="1200" cap="none" noProof="0" dirty="0" err="1">
                          <a:solidFill>
                            <a:schemeClr val="accent1"/>
                          </a:solidFill>
                          <a:latin typeface="Segoe UI Semibold" panose="020B0502040204020203" pitchFamily="34" charset="0"/>
                          <a:ea typeface="+mn-ea"/>
                          <a:cs typeface="Segoe UI Semibold" panose="020B0502040204020203" pitchFamily="34" charset="0"/>
                        </a:rPr>
                        <a:t>サポート</a:t>
                      </a:r>
                      <a:r>
                        <a:rPr lang="en-US" sz="1600" b="1" i="0" u="none" strike="noStrike" kern="1200" cap="none" noProof="0" dirty="0">
                          <a:solidFill>
                            <a:schemeClr val="accent1"/>
                          </a:solidFill>
                          <a:latin typeface="Segoe UI Semibold" panose="020B0502040204020203" pitchFamily="34" charset="0"/>
                          <a:ea typeface="+mn-ea"/>
                          <a:cs typeface="Segoe UI Semibold" panose="020B0502040204020203" pitchFamily="34" charset="0"/>
                        </a:rPr>
                        <a:t> – </a:t>
                      </a:r>
                      <a:r>
                        <a:rPr lang="en-US" sz="1600" b="1" i="0" u="none" strike="noStrike" kern="1200" cap="none" noProof="0" dirty="0" err="1">
                          <a:solidFill>
                            <a:schemeClr val="accent1"/>
                          </a:solidFill>
                          <a:latin typeface="Segoe UI Semibold" panose="020B0502040204020203" pitchFamily="34" charset="0"/>
                          <a:ea typeface="+mn-ea"/>
                          <a:cs typeface="Segoe UI Semibold" panose="020B0502040204020203" pitchFamily="34" charset="0"/>
                        </a:rPr>
                        <a:t>エンタープライズ向け技術サポート</a:t>
                      </a:r>
                      <a:br>
                        <a:rPr kumimoji="0" lang="en-US" sz="16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br>
                      <a:r>
                        <a:rPr kumimoji="0" lang="en-US" sz="12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r>
                        <a:rPr kumimoji="0" lang="en-US" sz="1200" b="0" i="1" u="none" strike="noStrike" kern="1200" cap="none" spc="0" normalizeH="0" baseline="0" noProof="0" dirty="0" err="1">
                          <a:ln>
                            <a:noFill/>
                          </a:ln>
                          <a:solidFill>
                            <a:schemeClr val="tx1"/>
                          </a:solidFill>
                          <a:effectLst/>
                          <a:uLnTx/>
                          <a:uFillTx/>
                          <a:latin typeface="Segoe UI" panose="020B0502040204020203" pitchFamily="34" charset="0"/>
                          <a:ea typeface="+mn-ea"/>
                          <a:cs typeface="Segoe UI" panose="020B0502040204020203" pitchFamily="34" charset="0"/>
                        </a:rPr>
                        <a:t>アーキテクチャに関する支援を含む</a:t>
                      </a:r>
                      <a:r>
                        <a:rPr kumimoji="0" lang="en-US" sz="12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txBody>
                  <a:tcPr marL="93260" marR="93260" marT="46630" marB="46630"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900">
                        <a:solidFill>
                          <a:schemeClr val="tx1"/>
                        </a:solidFill>
                      </a:endParaRPr>
                    </a:p>
                  </a:txBody>
                  <a:tcPr marL="93260" marR="93260" marT="46630" marB="4663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en-US" sz="1900" dirty="0">
                        <a:solidFill>
                          <a:schemeClr val="tx1"/>
                        </a:solidFill>
                      </a:endParaRPr>
                    </a:p>
                  </a:txBody>
                  <a:tcPr marL="93260" marR="93260" marT="46630" marB="46630"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83645010"/>
                  </a:ext>
                </a:extLst>
              </a:tr>
            </a:tbl>
          </a:graphicData>
        </a:graphic>
      </p:graphicFrame>
      <p:sp>
        <p:nvSpPr>
          <p:cNvPr id="3028" name="Shape 3028"/>
          <p:cNvSpPr txBox="1">
            <a:spLocks noGrp="1"/>
          </p:cNvSpPr>
          <p:nvPr>
            <p:ph type="title"/>
          </p:nvPr>
        </p:nvSpPr>
        <p:spPr/>
        <p:txBody>
          <a:bodyPr/>
          <a:lstStyle/>
          <a:p>
            <a:pPr lvl="0"/>
            <a:r>
              <a:rPr lang="en-US" dirty="0" err="1">
                <a:solidFill>
                  <a:schemeClr val="bg1"/>
                </a:solidFill>
                <a:sym typeface="Arial"/>
              </a:rPr>
              <a:t>Citus</a:t>
            </a:r>
            <a:r>
              <a:rPr lang="en-US" dirty="0">
                <a:solidFill>
                  <a:schemeClr val="bg1"/>
                </a:solidFill>
                <a:sym typeface="Arial"/>
              </a:rPr>
              <a:t> Community </a:t>
            </a:r>
            <a:r>
              <a:rPr lang="en-US" dirty="0" err="1">
                <a:sym typeface="Arial"/>
              </a:rPr>
              <a:t>と</a:t>
            </a:r>
            <a:r>
              <a:rPr lang="en-US" dirty="0">
                <a:solidFill>
                  <a:schemeClr val="bg1"/>
                </a:solidFill>
                <a:sym typeface="Arial"/>
              </a:rPr>
              <a:t> Hyperscale (</a:t>
            </a:r>
            <a:r>
              <a:rPr lang="en-US" dirty="0" err="1">
                <a:solidFill>
                  <a:schemeClr val="bg1"/>
                </a:solidFill>
                <a:sym typeface="Arial"/>
              </a:rPr>
              <a:t>Citus</a:t>
            </a:r>
            <a:r>
              <a:rPr lang="en-US" dirty="0">
                <a:solidFill>
                  <a:schemeClr val="bg1"/>
                </a:solidFill>
                <a:sym typeface="Arial"/>
              </a:rPr>
              <a:t>) </a:t>
            </a:r>
            <a:r>
              <a:rPr lang="en-US" dirty="0" err="1">
                <a:sym typeface="Arial"/>
              </a:rPr>
              <a:t>の違い</a:t>
            </a:r>
            <a:endParaRPr lang="en-US" dirty="0">
              <a:solidFill>
                <a:schemeClr val="bg1"/>
              </a:solidFill>
            </a:endParaRPr>
          </a:p>
        </p:txBody>
      </p:sp>
      <p:sp>
        <p:nvSpPr>
          <p:cNvPr id="42" name="Freeform 41">
            <a:extLst>
              <a:ext uri="{FF2B5EF4-FFF2-40B4-BE49-F238E27FC236}">
                <a16:creationId xmlns:a16="http://schemas.microsoft.com/office/drawing/2014/main" id="{ABDA953E-9310-FB49-9FF9-0AE5231EBC8A}"/>
              </a:ext>
            </a:extLst>
          </p:cNvPr>
          <p:cNvSpPr/>
          <p:nvPr/>
        </p:nvSpPr>
        <p:spPr bwMode="auto">
          <a:xfrm rot="8100000">
            <a:off x="8642203" y="2992570"/>
            <a:ext cx="359101" cy="194087"/>
          </a:xfrm>
          <a:custGeom>
            <a:avLst/>
            <a:gdLst>
              <a:gd name="connsiteX0" fmla="*/ 0 w 1238032"/>
              <a:gd name="connsiteY0" fmla="*/ 232231 h 669132"/>
              <a:gd name="connsiteX1" fmla="*/ 0 w 1238032"/>
              <a:gd name="connsiteY1" fmla="*/ 0 h 669132"/>
              <a:gd name="connsiteX2" fmla="*/ 1005802 w 1238032"/>
              <a:gd name="connsiteY2" fmla="*/ 0 h 669132"/>
              <a:gd name="connsiteX3" fmla="*/ 1238032 w 1238032"/>
              <a:gd name="connsiteY3" fmla="*/ 0 h 669132"/>
              <a:gd name="connsiteX4" fmla="*/ 1238032 w 1238032"/>
              <a:gd name="connsiteY4" fmla="*/ 0 h 669132"/>
              <a:gd name="connsiteX5" fmla="*/ 1238032 w 1238032"/>
              <a:gd name="connsiteY5" fmla="*/ 232231 h 669132"/>
              <a:gd name="connsiteX6" fmla="*/ 1238032 w 1238032"/>
              <a:gd name="connsiteY6" fmla="*/ 232231 h 669132"/>
              <a:gd name="connsiteX7" fmla="*/ 1238032 w 1238032"/>
              <a:gd name="connsiteY7" fmla="*/ 669132 h 669132"/>
              <a:gd name="connsiteX8" fmla="*/ 1005802 w 1238032"/>
              <a:gd name="connsiteY8" fmla="*/ 669132 h 669132"/>
              <a:gd name="connsiteX9" fmla="*/ 1005802 w 1238032"/>
              <a:gd name="connsiteY9" fmla="*/ 232231 h 66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032" h="669132">
                <a:moveTo>
                  <a:pt x="0" y="232231"/>
                </a:moveTo>
                <a:lnTo>
                  <a:pt x="0" y="0"/>
                </a:lnTo>
                <a:lnTo>
                  <a:pt x="1005802" y="0"/>
                </a:lnTo>
                <a:lnTo>
                  <a:pt x="1238032" y="0"/>
                </a:lnTo>
                <a:lnTo>
                  <a:pt x="1238032" y="0"/>
                </a:lnTo>
                <a:lnTo>
                  <a:pt x="1238032" y="232231"/>
                </a:lnTo>
                <a:lnTo>
                  <a:pt x="1238032" y="232231"/>
                </a:lnTo>
                <a:lnTo>
                  <a:pt x="1238032" y="669132"/>
                </a:lnTo>
                <a:lnTo>
                  <a:pt x="1005802" y="669132"/>
                </a:lnTo>
                <a:lnTo>
                  <a:pt x="1005802" y="23223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a:extLst>
              <a:ext uri="{FF2B5EF4-FFF2-40B4-BE49-F238E27FC236}">
                <a16:creationId xmlns:a16="http://schemas.microsoft.com/office/drawing/2014/main" id="{D5476526-5379-E141-9222-79DE6612FC45}"/>
              </a:ext>
            </a:extLst>
          </p:cNvPr>
          <p:cNvSpPr/>
          <p:nvPr/>
        </p:nvSpPr>
        <p:spPr bwMode="auto">
          <a:xfrm rot="8100000">
            <a:off x="10666000" y="2992569"/>
            <a:ext cx="359101" cy="194087"/>
          </a:xfrm>
          <a:custGeom>
            <a:avLst/>
            <a:gdLst>
              <a:gd name="connsiteX0" fmla="*/ 0 w 1238032"/>
              <a:gd name="connsiteY0" fmla="*/ 232231 h 669132"/>
              <a:gd name="connsiteX1" fmla="*/ 0 w 1238032"/>
              <a:gd name="connsiteY1" fmla="*/ 0 h 669132"/>
              <a:gd name="connsiteX2" fmla="*/ 1005802 w 1238032"/>
              <a:gd name="connsiteY2" fmla="*/ 0 h 669132"/>
              <a:gd name="connsiteX3" fmla="*/ 1238032 w 1238032"/>
              <a:gd name="connsiteY3" fmla="*/ 0 h 669132"/>
              <a:gd name="connsiteX4" fmla="*/ 1238032 w 1238032"/>
              <a:gd name="connsiteY4" fmla="*/ 0 h 669132"/>
              <a:gd name="connsiteX5" fmla="*/ 1238032 w 1238032"/>
              <a:gd name="connsiteY5" fmla="*/ 232231 h 669132"/>
              <a:gd name="connsiteX6" fmla="*/ 1238032 w 1238032"/>
              <a:gd name="connsiteY6" fmla="*/ 232231 h 669132"/>
              <a:gd name="connsiteX7" fmla="*/ 1238032 w 1238032"/>
              <a:gd name="connsiteY7" fmla="*/ 669132 h 669132"/>
              <a:gd name="connsiteX8" fmla="*/ 1005802 w 1238032"/>
              <a:gd name="connsiteY8" fmla="*/ 669132 h 669132"/>
              <a:gd name="connsiteX9" fmla="*/ 1005802 w 1238032"/>
              <a:gd name="connsiteY9" fmla="*/ 232231 h 66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032" h="669132">
                <a:moveTo>
                  <a:pt x="0" y="232231"/>
                </a:moveTo>
                <a:lnTo>
                  <a:pt x="0" y="0"/>
                </a:lnTo>
                <a:lnTo>
                  <a:pt x="1005802" y="0"/>
                </a:lnTo>
                <a:lnTo>
                  <a:pt x="1238032" y="0"/>
                </a:lnTo>
                <a:lnTo>
                  <a:pt x="1238032" y="0"/>
                </a:lnTo>
                <a:lnTo>
                  <a:pt x="1238032" y="232231"/>
                </a:lnTo>
                <a:lnTo>
                  <a:pt x="1238032" y="232231"/>
                </a:lnTo>
                <a:lnTo>
                  <a:pt x="1238032" y="669132"/>
                </a:lnTo>
                <a:lnTo>
                  <a:pt x="1005802" y="669132"/>
                </a:lnTo>
                <a:lnTo>
                  <a:pt x="1005802" y="23223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Freeform 43">
            <a:extLst>
              <a:ext uri="{FF2B5EF4-FFF2-40B4-BE49-F238E27FC236}">
                <a16:creationId xmlns:a16="http://schemas.microsoft.com/office/drawing/2014/main" id="{9F9D1A12-2339-A643-8246-024ACF16978B}"/>
              </a:ext>
            </a:extLst>
          </p:cNvPr>
          <p:cNvSpPr/>
          <p:nvPr/>
        </p:nvSpPr>
        <p:spPr bwMode="auto">
          <a:xfrm rot="8100000">
            <a:off x="10665999" y="3791555"/>
            <a:ext cx="359101" cy="194087"/>
          </a:xfrm>
          <a:custGeom>
            <a:avLst/>
            <a:gdLst>
              <a:gd name="connsiteX0" fmla="*/ 0 w 1238032"/>
              <a:gd name="connsiteY0" fmla="*/ 232231 h 669132"/>
              <a:gd name="connsiteX1" fmla="*/ 0 w 1238032"/>
              <a:gd name="connsiteY1" fmla="*/ 0 h 669132"/>
              <a:gd name="connsiteX2" fmla="*/ 1005802 w 1238032"/>
              <a:gd name="connsiteY2" fmla="*/ 0 h 669132"/>
              <a:gd name="connsiteX3" fmla="*/ 1238032 w 1238032"/>
              <a:gd name="connsiteY3" fmla="*/ 0 h 669132"/>
              <a:gd name="connsiteX4" fmla="*/ 1238032 w 1238032"/>
              <a:gd name="connsiteY4" fmla="*/ 0 h 669132"/>
              <a:gd name="connsiteX5" fmla="*/ 1238032 w 1238032"/>
              <a:gd name="connsiteY5" fmla="*/ 232231 h 669132"/>
              <a:gd name="connsiteX6" fmla="*/ 1238032 w 1238032"/>
              <a:gd name="connsiteY6" fmla="*/ 232231 h 669132"/>
              <a:gd name="connsiteX7" fmla="*/ 1238032 w 1238032"/>
              <a:gd name="connsiteY7" fmla="*/ 669132 h 669132"/>
              <a:gd name="connsiteX8" fmla="*/ 1005802 w 1238032"/>
              <a:gd name="connsiteY8" fmla="*/ 669132 h 669132"/>
              <a:gd name="connsiteX9" fmla="*/ 1005802 w 1238032"/>
              <a:gd name="connsiteY9" fmla="*/ 232231 h 66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032" h="669132">
                <a:moveTo>
                  <a:pt x="0" y="232231"/>
                </a:moveTo>
                <a:lnTo>
                  <a:pt x="0" y="0"/>
                </a:lnTo>
                <a:lnTo>
                  <a:pt x="1005802" y="0"/>
                </a:lnTo>
                <a:lnTo>
                  <a:pt x="1238032" y="0"/>
                </a:lnTo>
                <a:lnTo>
                  <a:pt x="1238032" y="0"/>
                </a:lnTo>
                <a:lnTo>
                  <a:pt x="1238032" y="232231"/>
                </a:lnTo>
                <a:lnTo>
                  <a:pt x="1238032" y="232231"/>
                </a:lnTo>
                <a:lnTo>
                  <a:pt x="1238032" y="669132"/>
                </a:lnTo>
                <a:lnTo>
                  <a:pt x="1005802" y="669132"/>
                </a:lnTo>
                <a:lnTo>
                  <a:pt x="1005802" y="23223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Freeform 44">
            <a:extLst>
              <a:ext uri="{FF2B5EF4-FFF2-40B4-BE49-F238E27FC236}">
                <a16:creationId xmlns:a16="http://schemas.microsoft.com/office/drawing/2014/main" id="{E2A8391A-AEC8-6845-81B5-F56F9CD701CC}"/>
              </a:ext>
            </a:extLst>
          </p:cNvPr>
          <p:cNvSpPr/>
          <p:nvPr/>
        </p:nvSpPr>
        <p:spPr bwMode="auto">
          <a:xfrm rot="8100000">
            <a:off x="10666000" y="4437885"/>
            <a:ext cx="359101" cy="194087"/>
          </a:xfrm>
          <a:custGeom>
            <a:avLst/>
            <a:gdLst>
              <a:gd name="connsiteX0" fmla="*/ 0 w 1238032"/>
              <a:gd name="connsiteY0" fmla="*/ 232231 h 669132"/>
              <a:gd name="connsiteX1" fmla="*/ 0 w 1238032"/>
              <a:gd name="connsiteY1" fmla="*/ 0 h 669132"/>
              <a:gd name="connsiteX2" fmla="*/ 1005802 w 1238032"/>
              <a:gd name="connsiteY2" fmla="*/ 0 h 669132"/>
              <a:gd name="connsiteX3" fmla="*/ 1238032 w 1238032"/>
              <a:gd name="connsiteY3" fmla="*/ 0 h 669132"/>
              <a:gd name="connsiteX4" fmla="*/ 1238032 w 1238032"/>
              <a:gd name="connsiteY4" fmla="*/ 0 h 669132"/>
              <a:gd name="connsiteX5" fmla="*/ 1238032 w 1238032"/>
              <a:gd name="connsiteY5" fmla="*/ 232231 h 669132"/>
              <a:gd name="connsiteX6" fmla="*/ 1238032 w 1238032"/>
              <a:gd name="connsiteY6" fmla="*/ 232231 h 669132"/>
              <a:gd name="connsiteX7" fmla="*/ 1238032 w 1238032"/>
              <a:gd name="connsiteY7" fmla="*/ 669132 h 669132"/>
              <a:gd name="connsiteX8" fmla="*/ 1005802 w 1238032"/>
              <a:gd name="connsiteY8" fmla="*/ 669132 h 669132"/>
              <a:gd name="connsiteX9" fmla="*/ 1005802 w 1238032"/>
              <a:gd name="connsiteY9" fmla="*/ 232231 h 66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032" h="669132">
                <a:moveTo>
                  <a:pt x="0" y="232231"/>
                </a:moveTo>
                <a:lnTo>
                  <a:pt x="0" y="0"/>
                </a:lnTo>
                <a:lnTo>
                  <a:pt x="1005802" y="0"/>
                </a:lnTo>
                <a:lnTo>
                  <a:pt x="1238032" y="0"/>
                </a:lnTo>
                <a:lnTo>
                  <a:pt x="1238032" y="0"/>
                </a:lnTo>
                <a:lnTo>
                  <a:pt x="1238032" y="232231"/>
                </a:lnTo>
                <a:lnTo>
                  <a:pt x="1238032" y="232231"/>
                </a:lnTo>
                <a:lnTo>
                  <a:pt x="1238032" y="669132"/>
                </a:lnTo>
                <a:lnTo>
                  <a:pt x="1005802" y="669132"/>
                </a:lnTo>
                <a:lnTo>
                  <a:pt x="1005802" y="23223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45">
            <a:extLst>
              <a:ext uri="{FF2B5EF4-FFF2-40B4-BE49-F238E27FC236}">
                <a16:creationId xmlns:a16="http://schemas.microsoft.com/office/drawing/2014/main" id="{17DDA0DB-718A-C344-8578-977961C35E2B}"/>
              </a:ext>
            </a:extLst>
          </p:cNvPr>
          <p:cNvSpPr/>
          <p:nvPr/>
        </p:nvSpPr>
        <p:spPr bwMode="auto">
          <a:xfrm rot="8100000">
            <a:off x="10665998" y="5086161"/>
            <a:ext cx="359101" cy="194087"/>
          </a:xfrm>
          <a:custGeom>
            <a:avLst/>
            <a:gdLst>
              <a:gd name="connsiteX0" fmla="*/ 0 w 1238032"/>
              <a:gd name="connsiteY0" fmla="*/ 232231 h 669132"/>
              <a:gd name="connsiteX1" fmla="*/ 0 w 1238032"/>
              <a:gd name="connsiteY1" fmla="*/ 0 h 669132"/>
              <a:gd name="connsiteX2" fmla="*/ 1005802 w 1238032"/>
              <a:gd name="connsiteY2" fmla="*/ 0 h 669132"/>
              <a:gd name="connsiteX3" fmla="*/ 1238032 w 1238032"/>
              <a:gd name="connsiteY3" fmla="*/ 0 h 669132"/>
              <a:gd name="connsiteX4" fmla="*/ 1238032 w 1238032"/>
              <a:gd name="connsiteY4" fmla="*/ 0 h 669132"/>
              <a:gd name="connsiteX5" fmla="*/ 1238032 w 1238032"/>
              <a:gd name="connsiteY5" fmla="*/ 232231 h 669132"/>
              <a:gd name="connsiteX6" fmla="*/ 1238032 w 1238032"/>
              <a:gd name="connsiteY6" fmla="*/ 232231 h 669132"/>
              <a:gd name="connsiteX7" fmla="*/ 1238032 w 1238032"/>
              <a:gd name="connsiteY7" fmla="*/ 669132 h 669132"/>
              <a:gd name="connsiteX8" fmla="*/ 1005802 w 1238032"/>
              <a:gd name="connsiteY8" fmla="*/ 669132 h 669132"/>
              <a:gd name="connsiteX9" fmla="*/ 1005802 w 1238032"/>
              <a:gd name="connsiteY9" fmla="*/ 232231 h 66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032" h="669132">
                <a:moveTo>
                  <a:pt x="0" y="232231"/>
                </a:moveTo>
                <a:lnTo>
                  <a:pt x="0" y="0"/>
                </a:lnTo>
                <a:lnTo>
                  <a:pt x="1005802" y="0"/>
                </a:lnTo>
                <a:lnTo>
                  <a:pt x="1238032" y="0"/>
                </a:lnTo>
                <a:lnTo>
                  <a:pt x="1238032" y="0"/>
                </a:lnTo>
                <a:lnTo>
                  <a:pt x="1238032" y="232231"/>
                </a:lnTo>
                <a:lnTo>
                  <a:pt x="1238032" y="232231"/>
                </a:lnTo>
                <a:lnTo>
                  <a:pt x="1238032" y="669132"/>
                </a:lnTo>
                <a:lnTo>
                  <a:pt x="1005802" y="669132"/>
                </a:lnTo>
                <a:lnTo>
                  <a:pt x="1005802" y="23223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Freeform 46">
            <a:extLst>
              <a:ext uri="{FF2B5EF4-FFF2-40B4-BE49-F238E27FC236}">
                <a16:creationId xmlns:a16="http://schemas.microsoft.com/office/drawing/2014/main" id="{E84A63D0-C9D7-B94F-B6B6-92991781F070}"/>
              </a:ext>
            </a:extLst>
          </p:cNvPr>
          <p:cNvSpPr/>
          <p:nvPr/>
        </p:nvSpPr>
        <p:spPr bwMode="auto">
          <a:xfrm rot="8100000">
            <a:off x="10665999" y="5758398"/>
            <a:ext cx="359101" cy="194087"/>
          </a:xfrm>
          <a:custGeom>
            <a:avLst/>
            <a:gdLst>
              <a:gd name="connsiteX0" fmla="*/ 0 w 1238032"/>
              <a:gd name="connsiteY0" fmla="*/ 232231 h 669132"/>
              <a:gd name="connsiteX1" fmla="*/ 0 w 1238032"/>
              <a:gd name="connsiteY1" fmla="*/ 0 h 669132"/>
              <a:gd name="connsiteX2" fmla="*/ 1005802 w 1238032"/>
              <a:gd name="connsiteY2" fmla="*/ 0 h 669132"/>
              <a:gd name="connsiteX3" fmla="*/ 1238032 w 1238032"/>
              <a:gd name="connsiteY3" fmla="*/ 0 h 669132"/>
              <a:gd name="connsiteX4" fmla="*/ 1238032 w 1238032"/>
              <a:gd name="connsiteY4" fmla="*/ 0 h 669132"/>
              <a:gd name="connsiteX5" fmla="*/ 1238032 w 1238032"/>
              <a:gd name="connsiteY5" fmla="*/ 232231 h 669132"/>
              <a:gd name="connsiteX6" fmla="*/ 1238032 w 1238032"/>
              <a:gd name="connsiteY6" fmla="*/ 232231 h 669132"/>
              <a:gd name="connsiteX7" fmla="*/ 1238032 w 1238032"/>
              <a:gd name="connsiteY7" fmla="*/ 669132 h 669132"/>
              <a:gd name="connsiteX8" fmla="*/ 1005802 w 1238032"/>
              <a:gd name="connsiteY8" fmla="*/ 669132 h 669132"/>
              <a:gd name="connsiteX9" fmla="*/ 1005802 w 1238032"/>
              <a:gd name="connsiteY9" fmla="*/ 232231 h 66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032" h="669132">
                <a:moveTo>
                  <a:pt x="0" y="232231"/>
                </a:moveTo>
                <a:lnTo>
                  <a:pt x="0" y="0"/>
                </a:lnTo>
                <a:lnTo>
                  <a:pt x="1005802" y="0"/>
                </a:lnTo>
                <a:lnTo>
                  <a:pt x="1238032" y="0"/>
                </a:lnTo>
                <a:lnTo>
                  <a:pt x="1238032" y="0"/>
                </a:lnTo>
                <a:lnTo>
                  <a:pt x="1238032" y="232231"/>
                </a:lnTo>
                <a:lnTo>
                  <a:pt x="1238032" y="232231"/>
                </a:lnTo>
                <a:lnTo>
                  <a:pt x="1238032" y="669132"/>
                </a:lnTo>
                <a:lnTo>
                  <a:pt x="1005802" y="669132"/>
                </a:lnTo>
                <a:lnTo>
                  <a:pt x="1005802" y="23223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656B183-83AE-4565-B1EA-CBFAFD858FF3}"/>
              </a:ext>
            </a:extLst>
          </p:cNvPr>
          <p:cNvSpPr>
            <a:spLocks noChangeAspect="1"/>
          </p:cNvSpPr>
          <p:nvPr/>
        </p:nvSpPr>
        <p:spPr>
          <a:xfrm>
            <a:off x="8475654" y="1675304"/>
            <a:ext cx="696876" cy="483090"/>
          </a:xfrm>
          <a:custGeom>
            <a:avLst/>
            <a:gdLst>
              <a:gd name="connsiteX0" fmla="*/ 2720383 w 3508782"/>
              <a:gd name="connsiteY0" fmla="*/ 1926780 h 2432370"/>
              <a:gd name="connsiteX1" fmla="*/ 2758920 w 3508782"/>
              <a:gd name="connsiteY1" fmla="*/ 1943647 h 2432370"/>
              <a:gd name="connsiteX2" fmla="*/ 2821895 w 3508782"/>
              <a:gd name="connsiteY2" fmla="*/ 2063750 h 2432370"/>
              <a:gd name="connsiteX3" fmla="*/ 2820602 w 3508782"/>
              <a:gd name="connsiteY3" fmla="*/ 2097485 h 2432370"/>
              <a:gd name="connsiteX4" fmla="*/ 2700068 w 3508782"/>
              <a:gd name="connsiteY4" fmla="*/ 2432370 h 2432370"/>
              <a:gd name="connsiteX5" fmla="*/ 2376633 w 3508782"/>
              <a:gd name="connsiteY5" fmla="*/ 2432370 h 2432370"/>
              <a:gd name="connsiteX6" fmla="*/ 2442194 w 3508782"/>
              <a:gd name="connsiteY6" fmla="*/ 1994311 h 2432370"/>
              <a:gd name="connsiteX7" fmla="*/ 2470819 w 3508782"/>
              <a:gd name="connsiteY7" fmla="*/ 1968333 h 2432370"/>
              <a:gd name="connsiteX8" fmla="*/ 2720383 w 3508782"/>
              <a:gd name="connsiteY8" fmla="*/ 1926780 h 2432370"/>
              <a:gd name="connsiteX9" fmla="*/ 1667343 w 3508782"/>
              <a:gd name="connsiteY9" fmla="*/ 1799536 h 2432370"/>
              <a:gd name="connsiteX10" fmla="*/ 1793109 w 3508782"/>
              <a:gd name="connsiteY10" fmla="*/ 1845152 h 2432370"/>
              <a:gd name="connsiteX11" fmla="*/ 1793109 w 3508782"/>
              <a:gd name="connsiteY11" fmla="*/ 1845337 h 2432370"/>
              <a:gd name="connsiteX12" fmla="*/ 1819949 w 3508782"/>
              <a:gd name="connsiteY12" fmla="*/ 1878394 h 2432370"/>
              <a:gd name="connsiteX13" fmla="*/ 1884895 w 3508782"/>
              <a:gd name="connsiteY13" fmla="*/ 2432063 h 2432370"/>
              <a:gd name="connsiteX14" fmla="*/ 1569523 w 3508782"/>
              <a:gd name="connsiteY14" fmla="*/ 2432063 h 2432370"/>
              <a:gd name="connsiteX15" fmla="*/ 1441171 w 3508782"/>
              <a:gd name="connsiteY15" fmla="*/ 2014503 h 2432370"/>
              <a:gd name="connsiteX16" fmla="*/ 1447820 w 3508782"/>
              <a:gd name="connsiteY16" fmla="*/ 1978675 h 2432370"/>
              <a:gd name="connsiteX17" fmla="*/ 1637670 w 3508782"/>
              <a:gd name="connsiteY17" fmla="*/ 1800275 h 2432370"/>
              <a:gd name="connsiteX18" fmla="*/ 1667343 w 3508782"/>
              <a:gd name="connsiteY18" fmla="*/ 1799536 h 2432370"/>
              <a:gd name="connsiteX19" fmla="*/ 727342 w 3508782"/>
              <a:gd name="connsiteY19" fmla="*/ 749798 h 2432370"/>
              <a:gd name="connsiteX20" fmla="*/ 620704 w 3508782"/>
              <a:gd name="connsiteY20" fmla="*/ 801716 h 2432370"/>
              <a:gd name="connsiteX21" fmla="*/ 697777 w 3508782"/>
              <a:gd name="connsiteY21" fmla="*/ 771798 h 2432370"/>
              <a:gd name="connsiteX22" fmla="*/ 702061 w 3508782"/>
              <a:gd name="connsiteY22" fmla="*/ 773618 h 2432370"/>
              <a:gd name="connsiteX23" fmla="*/ 701778 w 3508782"/>
              <a:gd name="connsiteY23" fmla="*/ 781709 h 2432370"/>
              <a:gd name="connsiteX24" fmla="*/ 675185 w 3508782"/>
              <a:gd name="connsiteY24" fmla="*/ 816860 h 2432370"/>
              <a:gd name="connsiteX25" fmla="*/ 681341 w 3508782"/>
              <a:gd name="connsiteY25" fmla="*/ 842284 h 2432370"/>
              <a:gd name="connsiteX26" fmla="*/ 723324 w 3508782"/>
              <a:gd name="connsiteY26" fmla="*/ 860198 h 2432370"/>
              <a:gd name="connsiteX27" fmla="*/ 794549 w 3508782"/>
              <a:gd name="connsiteY27" fmla="*/ 786388 h 2432370"/>
              <a:gd name="connsiteX28" fmla="*/ 727342 w 3508782"/>
              <a:gd name="connsiteY28" fmla="*/ 749798 h 2432370"/>
              <a:gd name="connsiteX29" fmla="*/ 1437601 w 3508782"/>
              <a:gd name="connsiteY29" fmla="*/ 25 h 2432370"/>
              <a:gd name="connsiteX30" fmla="*/ 1764668 w 3508782"/>
              <a:gd name="connsiteY30" fmla="*/ 240600 h 2432370"/>
              <a:gd name="connsiteX31" fmla="*/ 2654082 w 3508782"/>
              <a:gd name="connsiteY31" fmla="*/ 381264 h 2432370"/>
              <a:gd name="connsiteX32" fmla="*/ 2737804 w 3508782"/>
              <a:gd name="connsiteY32" fmla="*/ 412043 h 2432370"/>
              <a:gd name="connsiteX33" fmla="*/ 3508715 w 3508782"/>
              <a:gd name="connsiteY33" fmla="*/ 1590727 h 2432370"/>
              <a:gd name="connsiteX34" fmla="*/ 3503052 w 3508782"/>
              <a:gd name="connsiteY34" fmla="*/ 1605070 h 2432370"/>
              <a:gd name="connsiteX35" fmla="*/ 3495234 w 3508782"/>
              <a:gd name="connsiteY35" fmla="*/ 1591835 h 2432370"/>
              <a:gd name="connsiteX36" fmla="*/ 3251027 w 3508782"/>
              <a:gd name="connsiteY36" fmla="*/ 1035397 h 2432370"/>
              <a:gd name="connsiteX37" fmla="*/ 3362634 w 3508782"/>
              <a:gd name="connsiteY37" fmla="*/ 2432186 h 2432370"/>
              <a:gd name="connsiteX38" fmla="*/ 3063762 w 3508782"/>
              <a:gd name="connsiteY38" fmla="*/ 2432186 h 2432370"/>
              <a:gd name="connsiteX39" fmla="*/ 2799363 w 3508782"/>
              <a:gd name="connsiteY39" fmla="*/ 1868237 h 2432370"/>
              <a:gd name="connsiteX40" fmla="*/ 2761935 w 3508782"/>
              <a:gd name="connsiteY40" fmla="*/ 1852725 h 2432370"/>
              <a:gd name="connsiteX41" fmla="*/ 1654415 w 3508782"/>
              <a:gd name="connsiteY41" fmla="*/ 1732129 h 2432370"/>
              <a:gd name="connsiteX42" fmla="*/ 1635947 w 3508782"/>
              <a:gd name="connsiteY42" fmla="*/ 1730344 h 2432370"/>
              <a:gd name="connsiteX43" fmla="*/ 1152211 w 3508782"/>
              <a:gd name="connsiteY43" fmla="*/ 2432124 h 2432370"/>
              <a:gd name="connsiteX44" fmla="*/ 818373 w 3508782"/>
              <a:gd name="connsiteY44" fmla="*/ 2432124 h 2432370"/>
              <a:gd name="connsiteX45" fmla="*/ 1172402 w 3508782"/>
              <a:gd name="connsiteY45" fmla="*/ 1451971 h 2432370"/>
              <a:gd name="connsiteX46" fmla="*/ 1190378 w 3508782"/>
              <a:gd name="connsiteY46" fmla="*/ 1437197 h 2432370"/>
              <a:gd name="connsiteX47" fmla="*/ 1665249 w 3508782"/>
              <a:gd name="connsiteY47" fmla="*/ 1176984 h 2432370"/>
              <a:gd name="connsiteX48" fmla="*/ 1906317 w 3508782"/>
              <a:gd name="connsiteY48" fmla="*/ 902182 h 2432370"/>
              <a:gd name="connsiteX49" fmla="*/ 2035592 w 3508782"/>
              <a:gd name="connsiteY49" fmla="*/ 570436 h 2432370"/>
              <a:gd name="connsiteX50" fmla="*/ 2027589 w 3508782"/>
              <a:gd name="connsiteY50" fmla="*/ 531100 h 2432370"/>
              <a:gd name="connsiteX51" fmla="*/ 1992931 w 3508782"/>
              <a:gd name="connsiteY51" fmla="*/ 496319 h 2432370"/>
              <a:gd name="connsiteX52" fmla="*/ 1983441 w 3508782"/>
              <a:gd name="connsiteY52" fmla="*/ 494803 h 2432370"/>
              <a:gd name="connsiteX53" fmla="*/ 1980188 w 3508782"/>
              <a:gd name="connsiteY53" fmla="*/ 505553 h 2432370"/>
              <a:gd name="connsiteX54" fmla="*/ 2003889 w 3508782"/>
              <a:gd name="connsiteY54" fmla="*/ 550799 h 2432370"/>
              <a:gd name="connsiteX55" fmla="*/ 2003889 w 3508782"/>
              <a:gd name="connsiteY55" fmla="*/ 557940 h 2432370"/>
              <a:gd name="connsiteX56" fmla="*/ 1856146 w 3508782"/>
              <a:gd name="connsiteY56" fmla="*/ 867893 h 2432370"/>
              <a:gd name="connsiteX57" fmla="*/ 1619449 w 3508782"/>
              <a:gd name="connsiteY57" fmla="*/ 1121026 h 2432370"/>
              <a:gd name="connsiteX58" fmla="*/ 1206999 w 3508782"/>
              <a:gd name="connsiteY58" fmla="*/ 1352675 h 2432370"/>
              <a:gd name="connsiteX59" fmla="*/ 1205962 w 3508782"/>
              <a:gd name="connsiteY59" fmla="*/ 1353252 h 2432370"/>
              <a:gd name="connsiteX60" fmla="*/ 1177820 w 3508782"/>
              <a:gd name="connsiteY60" fmla="*/ 1344365 h 2432370"/>
              <a:gd name="connsiteX61" fmla="*/ 1206691 w 3508782"/>
              <a:gd name="connsiteY61" fmla="*/ 524390 h 2432370"/>
              <a:gd name="connsiteX62" fmla="*/ 1207500 w 3508782"/>
              <a:gd name="connsiteY62" fmla="*/ 519125 h 2432370"/>
              <a:gd name="connsiteX63" fmla="*/ 1186007 w 3508782"/>
              <a:gd name="connsiteY63" fmla="*/ 496196 h 2432370"/>
              <a:gd name="connsiteX64" fmla="*/ 1027429 w 3508782"/>
              <a:gd name="connsiteY64" fmla="*/ 492871 h 2432370"/>
              <a:gd name="connsiteX65" fmla="*/ 1018195 w 3508782"/>
              <a:gd name="connsiteY65" fmla="*/ 501243 h 2432370"/>
              <a:gd name="connsiteX66" fmla="*/ 1026567 w 3508782"/>
              <a:gd name="connsiteY66" fmla="*/ 510477 h 2432370"/>
              <a:gd name="connsiteX67" fmla="*/ 1127341 w 3508782"/>
              <a:gd name="connsiteY67" fmla="*/ 627441 h 2432370"/>
              <a:gd name="connsiteX68" fmla="*/ 1051807 w 3508782"/>
              <a:gd name="connsiteY68" fmla="*/ 1113762 h 2432370"/>
              <a:gd name="connsiteX69" fmla="*/ 1039495 w 3508782"/>
              <a:gd name="connsiteY69" fmla="*/ 1129214 h 2432370"/>
              <a:gd name="connsiteX70" fmla="*/ 938722 w 3508782"/>
              <a:gd name="connsiteY70" fmla="*/ 1174645 h 2432370"/>
              <a:gd name="connsiteX71" fmla="*/ 913298 w 3508782"/>
              <a:gd name="connsiteY71" fmla="*/ 1169966 h 2432370"/>
              <a:gd name="connsiteX72" fmla="*/ 901663 w 3508782"/>
              <a:gd name="connsiteY72" fmla="*/ 1153961 h 2432370"/>
              <a:gd name="connsiteX73" fmla="*/ 832223 w 3508782"/>
              <a:gd name="connsiteY73" fmla="*/ 1140048 h 2432370"/>
              <a:gd name="connsiteX74" fmla="*/ 475916 w 3508782"/>
              <a:gd name="connsiteY74" fmla="*/ 1315124 h 2432370"/>
              <a:gd name="connsiteX75" fmla="*/ 853092 w 3508782"/>
              <a:gd name="connsiteY75" fmla="*/ 1239405 h 2432370"/>
              <a:gd name="connsiteX76" fmla="*/ 662257 w 3508782"/>
              <a:gd name="connsiteY76" fmla="*/ 1826008 h 2432370"/>
              <a:gd name="connsiteX77" fmla="*/ 694145 w 3508782"/>
              <a:gd name="connsiteY77" fmla="*/ 1879441 h 2432370"/>
              <a:gd name="connsiteX78" fmla="*/ 736252 w 3508782"/>
              <a:gd name="connsiteY78" fmla="*/ 1830194 h 2432370"/>
              <a:gd name="connsiteX79" fmla="*/ 970671 w 3508782"/>
              <a:gd name="connsiteY79" fmla="*/ 1273940 h 2432370"/>
              <a:gd name="connsiteX80" fmla="*/ 987231 w 3508782"/>
              <a:gd name="connsiteY80" fmla="*/ 1275356 h 2432370"/>
              <a:gd name="connsiteX81" fmla="*/ 1043742 w 3508782"/>
              <a:gd name="connsiteY81" fmla="*/ 1327682 h 2432370"/>
              <a:gd name="connsiteX82" fmla="*/ 1045168 w 3508782"/>
              <a:gd name="connsiteY82" fmla="*/ 1329259 h 2432370"/>
              <a:gd name="connsiteX83" fmla="*/ 1042696 w 3508782"/>
              <a:gd name="connsiteY83" fmla="*/ 1348428 h 2432370"/>
              <a:gd name="connsiteX84" fmla="*/ 886211 w 3508782"/>
              <a:gd name="connsiteY84" fmla="*/ 1629694 h 2432370"/>
              <a:gd name="connsiteX85" fmla="*/ 886211 w 3508782"/>
              <a:gd name="connsiteY85" fmla="*/ 1853833 h 2432370"/>
              <a:gd name="connsiteX86" fmla="*/ 871252 w 3508782"/>
              <a:gd name="connsiteY86" fmla="*/ 1922903 h 2432370"/>
              <a:gd name="connsiteX87" fmla="*/ 673707 w 3508782"/>
              <a:gd name="connsiteY87" fmla="*/ 2052916 h 2432370"/>
              <a:gd name="connsiteX88" fmla="*/ 460157 w 3508782"/>
              <a:gd name="connsiteY88" fmla="*/ 1862082 h 2432370"/>
              <a:gd name="connsiteX89" fmla="*/ 460157 w 3508782"/>
              <a:gd name="connsiteY89" fmla="*/ 512078 h 2432370"/>
              <a:gd name="connsiteX90" fmla="*/ 459110 w 3508782"/>
              <a:gd name="connsiteY90" fmla="*/ 510046 h 2432370"/>
              <a:gd name="connsiteX91" fmla="*/ 5846 w 3508782"/>
              <a:gd name="connsiteY91" fmla="*/ 86023 h 2432370"/>
              <a:gd name="connsiteX92" fmla="*/ 4984 w 3508782"/>
              <a:gd name="connsiteY92" fmla="*/ 59922 h 2432370"/>
              <a:gd name="connsiteX93" fmla="*/ 26407 w 3508782"/>
              <a:gd name="connsiteY93" fmla="*/ 55367 h 2432370"/>
              <a:gd name="connsiteX94" fmla="*/ 570287 w 3508782"/>
              <a:gd name="connsiteY94" fmla="*/ 306161 h 2432370"/>
              <a:gd name="connsiteX95" fmla="*/ 584076 w 3508782"/>
              <a:gd name="connsiteY95" fmla="*/ 306161 h 2432370"/>
              <a:gd name="connsiteX96" fmla="*/ 759460 w 3508782"/>
              <a:gd name="connsiteY96" fmla="*/ 228719 h 2432370"/>
              <a:gd name="connsiteX97" fmla="*/ 1437601 w 3508782"/>
              <a:gd name="connsiteY97" fmla="*/ 25 h 243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508782" h="2432370">
                <a:moveTo>
                  <a:pt x="2720383" y="1926780"/>
                </a:moveTo>
                <a:cubicBezTo>
                  <a:pt x="2735594" y="1922676"/>
                  <a:pt x="2751615" y="1929688"/>
                  <a:pt x="2758920" y="1943647"/>
                </a:cubicBezTo>
                <a:lnTo>
                  <a:pt x="2821895" y="2063750"/>
                </a:lnTo>
                <a:cubicBezTo>
                  <a:pt x="2827501" y="2074423"/>
                  <a:pt x="2827009" y="2087272"/>
                  <a:pt x="2820602" y="2097485"/>
                </a:cubicBezTo>
                <a:cubicBezTo>
                  <a:pt x="2789761" y="2146610"/>
                  <a:pt x="2701423" y="2299093"/>
                  <a:pt x="2700068" y="2432370"/>
                </a:cubicBezTo>
                <a:lnTo>
                  <a:pt x="2376633" y="2432370"/>
                </a:lnTo>
                <a:cubicBezTo>
                  <a:pt x="2376633" y="2432370"/>
                  <a:pt x="2397502" y="2185762"/>
                  <a:pt x="2442194" y="1994311"/>
                </a:cubicBezTo>
                <a:cubicBezTo>
                  <a:pt x="2445337" y="1980501"/>
                  <a:pt x="2456770" y="1970125"/>
                  <a:pt x="2470819" y="1968333"/>
                </a:cubicBezTo>
                <a:cubicBezTo>
                  <a:pt x="2525053" y="1961253"/>
                  <a:pt x="2660670" y="1942601"/>
                  <a:pt x="2720383" y="1926780"/>
                </a:cubicBezTo>
                <a:close/>
                <a:moveTo>
                  <a:pt x="1667343" y="1799536"/>
                </a:moveTo>
                <a:cubicBezTo>
                  <a:pt x="1694614" y="1809817"/>
                  <a:pt x="1755127" y="1832471"/>
                  <a:pt x="1793109" y="1845152"/>
                </a:cubicBezTo>
                <a:lnTo>
                  <a:pt x="1793109" y="1845337"/>
                </a:lnTo>
                <a:cubicBezTo>
                  <a:pt x="1807707" y="1850221"/>
                  <a:pt x="1818167" y="1863104"/>
                  <a:pt x="1819949" y="1878394"/>
                </a:cubicBezTo>
                <a:lnTo>
                  <a:pt x="1884895" y="2432063"/>
                </a:lnTo>
                <a:lnTo>
                  <a:pt x="1569523" y="2432063"/>
                </a:lnTo>
                <a:lnTo>
                  <a:pt x="1441171" y="2014503"/>
                </a:lnTo>
                <a:cubicBezTo>
                  <a:pt x="1437400" y="2002191"/>
                  <a:pt x="1439882" y="1988814"/>
                  <a:pt x="1447820" y="1978675"/>
                </a:cubicBezTo>
                <a:cubicBezTo>
                  <a:pt x="1479708" y="1937492"/>
                  <a:pt x="1565891" y="1832471"/>
                  <a:pt x="1637670" y="1800275"/>
                </a:cubicBezTo>
                <a:cubicBezTo>
                  <a:pt x="1647097" y="1796221"/>
                  <a:pt x="1657724" y="1795957"/>
                  <a:pt x="1667343" y="1799536"/>
                </a:cubicBezTo>
                <a:close/>
                <a:moveTo>
                  <a:pt x="727342" y="749798"/>
                </a:moveTo>
                <a:cubicBezTo>
                  <a:pt x="693761" y="748898"/>
                  <a:pt x="653608" y="762749"/>
                  <a:pt x="620704" y="801716"/>
                </a:cubicBezTo>
                <a:cubicBezTo>
                  <a:pt x="642373" y="783483"/>
                  <a:pt x="669482" y="772960"/>
                  <a:pt x="697777" y="771798"/>
                </a:cubicBezTo>
                <a:cubicBezTo>
                  <a:pt x="699398" y="771771"/>
                  <a:pt x="700955" y="772432"/>
                  <a:pt x="702061" y="773618"/>
                </a:cubicBezTo>
                <a:cubicBezTo>
                  <a:pt x="704217" y="775930"/>
                  <a:pt x="704091" y="779553"/>
                  <a:pt x="701778" y="781709"/>
                </a:cubicBezTo>
                <a:cubicBezTo>
                  <a:pt x="690513" y="792236"/>
                  <a:pt x="678324" y="803809"/>
                  <a:pt x="675185" y="816860"/>
                </a:cubicBezTo>
                <a:cubicBezTo>
                  <a:pt x="673490" y="825825"/>
                  <a:pt x="675732" y="835087"/>
                  <a:pt x="681341" y="842284"/>
                </a:cubicBezTo>
                <a:cubicBezTo>
                  <a:pt x="691159" y="855290"/>
                  <a:pt x="707141" y="862110"/>
                  <a:pt x="723324" y="860198"/>
                </a:cubicBezTo>
                <a:cubicBezTo>
                  <a:pt x="766662" y="856381"/>
                  <a:pt x="807784" y="826463"/>
                  <a:pt x="794549" y="786388"/>
                </a:cubicBezTo>
                <a:cubicBezTo>
                  <a:pt x="787932" y="766350"/>
                  <a:pt x="760923" y="750699"/>
                  <a:pt x="727342" y="749798"/>
                </a:cubicBezTo>
                <a:close/>
                <a:moveTo>
                  <a:pt x="1437601" y="25"/>
                </a:moveTo>
                <a:cubicBezTo>
                  <a:pt x="1437601" y="25"/>
                  <a:pt x="1618833" y="71064"/>
                  <a:pt x="1764668" y="240600"/>
                </a:cubicBezTo>
                <a:cubicBezTo>
                  <a:pt x="1764668" y="240600"/>
                  <a:pt x="2163021" y="169191"/>
                  <a:pt x="2654082" y="381264"/>
                </a:cubicBezTo>
                <a:cubicBezTo>
                  <a:pt x="2682526" y="390001"/>
                  <a:pt x="2710474" y="400276"/>
                  <a:pt x="2737804" y="412043"/>
                </a:cubicBezTo>
                <a:cubicBezTo>
                  <a:pt x="3100883" y="568343"/>
                  <a:pt x="3494434" y="1034781"/>
                  <a:pt x="3508715" y="1590727"/>
                </a:cubicBezTo>
                <a:cubicBezTo>
                  <a:pt x="3508715" y="1590727"/>
                  <a:pt x="3509824" y="1604577"/>
                  <a:pt x="3503052" y="1605070"/>
                </a:cubicBezTo>
                <a:cubicBezTo>
                  <a:pt x="3496281" y="1605562"/>
                  <a:pt x="3495234" y="1591835"/>
                  <a:pt x="3495234" y="1591835"/>
                </a:cubicBezTo>
                <a:cubicBezTo>
                  <a:pt x="3468579" y="1401246"/>
                  <a:pt x="3381903" y="1204009"/>
                  <a:pt x="3251027" y="1035397"/>
                </a:cubicBezTo>
                <a:lnTo>
                  <a:pt x="3362634" y="2432186"/>
                </a:lnTo>
                <a:lnTo>
                  <a:pt x="3063762" y="2432186"/>
                </a:lnTo>
                <a:lnTo>
                  <a:pt x="2799363" y="1868237"/>
                </a:lnTo>
                <a:cubicBezTo>
                  <a:pt x="2792776" y="1854166"/>
                  <a:pt x="2776545" y="1847438"/>
                  <a:pt x="2761935" y="1852725"/>
                </a:cubicBezTo>
                <a:cubicBezTo>
                  <a:pt x="2662208" y="1888060"/>
                  <a:pt x="2274259" y="1991295"/>
                  <a:pt x="1654415" y="1732129"/>
                </a:cubicBezTo>
                <a:cubicBezTo>
                  <a:pt x="1648610" y="1729567"/>
                  <a:pt x="1642135" y="1728941"/>
                  <a:pt x="1635947" y="1730344"/>
                </a:cubicBezTo>
                <a:cubicBezTo>
                  <a:pt x="1588607" y="1742656"/>
                  <a:pt x="1383367" y="1827608"/>
                  <a:pt x="1152211" y="2432124"/>
                </a:cubicBezTo>
                <a:lnTo>
                  <a:pt x="818373" y="2432124"/>
                </a:lnTo>
                <a:cubicBezTo>
                  <a:pt x="818373" y="2432124"/>
                  <a:pt x="965808" y="1711014"/>
                  <a:pt x="1172402" y="1451971"/>
                </a:cubicBezTo>
                <a:cubicBezTo>
                  <a:pt x="1177400" y="1445948"/>
                  <a:pt x="1183501" y="1440934"/>
                  <a:pt x="1190378" y="1437197"/>
                </a:cubicBezTo>
                <a:lnTo>
                  <a:pt x="1665249" y="1176984"/>
                </a:lnTo>
                <a:cubicBezTo>
                  <a:pt x="1775367" y="1116515"/>
                  <a:pt x="1860704" y="1019236"/>
                  <a:pt x="1906317" y="902182"/>
                </a:cubicBezTo>
                <a:lnTo>
                  <a:pt x="2035592" y="570436"/>
                </a:lnTo>
                <a:cubicBezTo>
                  <a:pt x="2040905" y="556892"/>
                  <a:pt x="2037771" y="541492"/>
                  <a:pt x="2027589" y="531100"/>
                </a:cubicBezTo>
                <a:lnTo>
                  <a:pt x="1992931" y="496319"/>
                </a:lnTo>
                <a:cubicBezTo>
                  <a:pt x="1990467" y="493740"/>
                  <a:pt x="1986586" y="493120"/>
                  <a:pt x="1983441" y="494803"/>
                </a:cubicBezTo>
                <a:cubicBezTo>
                  <a:pt x="1979575" y="496873"/>
                  <a:pt x="1978118" y="501686"/>
                  <a:pt x="1980188" y="505553"/>
                </a:cubicBezTo>
                <a:lnTo>
                  <a:pt x="2003889" y="550799"/>
                </a:lnTo>
                <a:cubicBezTo>
                  <a:pt x="2004938" y="553064"/>
                  <a:pt x="2004938" y="555675"/>
                  <a:pt x="2003889" y="557940"/>
                </a:cubicBezTo>
                <a:lnTo>
                  <a:pt x="1856146" y="867893"/>
                </a:lnTo>
                <a:cubicBezTo>
                  <a:pt x="1805182" y="974622"/>
                  <a:pt x="1722522" y="1063023"/>
                  <a:pt x="1619449" y="1121026"/>
                </a:cubicBezTo>
                <a:lnTo>
                  <a:pt x="1206999" y="1352675"/>
                </a:lnTo>
                <a:cubicBezTo>
                  <a:pt x="1206659" y="1352877"/>
                  <a:pt x="1206313" y="1353070"/>
                  <a:pt x="1205962" y="1353252"/>
                </a:cubicBezTo>
                <a:cubicBezTo>
                  <a:pt x="1195737" y="1358569"/>
                  <a:pt x="1183137" y="1354590"/>
                  <a:pt x="1177820" y="1344365"/>
                </a:cubicBezTo>
                <a:cubicBezTo>
                  <a:pt x="1144208" y="1281574"/>
                  <a:pt x="1056301" y="1050048"/>
                  <a:pt x="1206691" y="524390"/>
                </a:cubicBezTo>
                <a:cubicBezTo>
                  <a:pt x="1207171" y="522674"/>
                  <a:pt x="1207442" y="520906"/>
                  <a:pt x="1207500" y="519125"/>
                </a:cubicBezTo>
                <a:cubicBezTo>
                  <a:pt x="1207897" y="506858"/>
                  <a:pt x="1198274" y="496592"/>
                  <a:pt x="1186007" y="496196"/>
                </a:cubicBezTo>
                <a:lnTo>
                  <a:pt x="1027429" y="492871"/>
                </a:lnTo>
                <a:cubicBezTo>
                  <a:pt x="1022567" y="492633"/>
                  <a:pt x="1018433" y="496382"/>
                  <a:pt x="1018195" y="501243"/>
                </a:cubicBezTo>
                <a:cubicBezTo>
                  <a:pt x="1017957" y="506105"/>
                  <a:pt x="1021706" y="510239"/>
                  <a:pt x="1026567" y="510477"/>
                </a:cubicBezTo>
                <a:cubicBezTo>
                  <a:pt x="1054946" y="512755"/>
                  <a:pt x="1146486" y="527222"/>
                  <a:pt x="1127341" y="627441"/>
                </a:cubicBezTo>
                <a:cubicBezTo>
                  <a:pt x="1105241" y="743358"/>
                  <a:pt x="1080001" y="888331"/>
                  <a:pt x="1051807" y="1113762"/>
                </a:cubicBezTo>
                <a:cubicBezTo>
                  <a:pt x="1051034" y="1120859"/>
                  <a:pt x="1046241" y="1126876"/>
                  <a:pt x="1039495" y="1129214"/>
                </a:cubicBezTo>
                <a:cubicBezTo>
                  <a:pt x="1017395" y="1137093"/>
                  <a:pt x="966424" y="1156177"/>
                  <a:pt x="938722" y="1174645"/>
                </a:cubicBezTo>
                <a:cubicBezTo>
                  <a:pt x="930386" y="1180265"/>
                  <a:pt x="919086" y="1178186"/>
                  <a:pt x="913298" y="1169966"/>
                </a:cubicBezTo>
                <a:lnTo>
                  <a:pt x="901663" y="1153961"/>
                </a:lnTo>
                <a:cubicBezTo>
                  <a:pt x="885734" y="1131850"/>
                  <a:pt x="855441" y="1125781"/>
                  <a:pt x="832223" y="1140048"/>
                </a:cubicBezTo>
                <a:cubicBezTo>
                  <a:pt x="718793" y="1208696"/>
                  <a:pt x="599568" y="1267278"/>
                  <a:pt x="475916" y="1315124"/>
                </a:cubicBezTo>
                <a:cubicBezTo>
                  <a:pt x="475916" y="1315124"/>
                  <a:pt x="585061" y="1331745"/>
                  <a:pt x="853092" y="1239405"/>
                </a:cubicBezTo>
                <a:cubicBezTo>
                  <a:pt x="853092" y="1239405"/>
                  <a:pt x="662257" y="1361786"/>
                  <a:pt x="662257" y="1826008"/>
                </a:cubicBezTo>
                <a:cubicBezTo>
                  <a:pt x="662257" y="1826008"/>
                  <a:pt x="654131" y="1879441"/>
                  <a:pt x="694145" y="1879441"/>
                </a:cubicBezTo>
                <a:cubicBezTo>
                  <a:pt x="734159" y="1879441"/>
                  <a:pt x="736252" y="1841336"/>
                  <a:pt x="736252" y="1830194"/>
                </a:cubicBezTo>
                <a:cubicBezTo>
                  <a:pt x="736252" y="1819051"/>
                  <a:pt x="686819" y="1456711"/>
                  <a:pt x="970671" y="1273940"/>
                </a:cubicBezTo>
                <a:cubicBezTo>
                  <a:pt x="975871" y="1270594"/>
                  <a:pt x="982674" y="1271176"/>
                  <a:pt x="987231" y="1275356"/>
                </a:cubicBezTo>
                <a:lnTo>
                  <a:pt x="1043742" y="1327682"/>
                </a:lnTo>
                <a:cubicBezTo>
                  <a:pt x="1044258" y="1328170"/>
                  <a:pt x="1044735" y="1328697"/>
                  <a:pt x="1045168" y="1329259"/>
                </a:cubicBezTo>
                <a:cubicBezTo>
                  <a:pt x="1049779" y="1335235"/>
                  <a:pt x="1048672" y="1343817"/>
                  <a:pt x="1042696" y="1348428"/>
                </a:cubicBezTo>
                <a:cubicBezTo>
                  <a:pt x="1004775" y="1377299"/>
                  <a:pt x="897169" y="1472532"/>
                  <a:pt x="886211" y="1629694"/>
                </a:cubicBezTo>
                <a:lnTo>
                  <a:pt x="886211" y="1853833"/>
                </a:lnTo>
                <a:cubicBezTo>
                  <a:pt x="886342" y="1877673"/>
                  <a:pt x="881235" y="1901252"/>
                  <a:pt x="871252" y="1922903"/>
                </a:cubicBezTo>
                <a:cubicBezTo>
                  <a:pt x="847613" y="1973381"/>
                  <a:pt x="791533" y="2052916"/>
                  <a:pt x="673707" y="2052916"/>
                </a:cubicBezTo>
                <a:cubicBezTo>
                  <a:pt x="501032" y="2052916"/>
                  <a:pt x="460157" y="1909236"/>
                  <a:pt x="460157" y="1862082"/>
                </a:cubicBezTo>
                <a:lnTo>
                  <a:pt x="460157" y="512078"/>
                </a:lnTo>
                <a:cubicBezTo>
                  <a:pt x="459991" y="511321"/>
                  <a:pt x="459631" y="510620"/>
                  <a:pt x="459110" y="510046"/>
                </a:cubicBezTo>
                <a:lnTo>
                  <a:pt x="5846" y="86023"/>
                </a:lnTo>
                <a:cubicBezTo>
                  <a:pt x="-1599" y="79053"/>
                  <a:pt x="-1985" y="67368"/>
                  <a:pt x="4984" y="59922"/>
                </a:cubicBezTo>
                <a:cubicBezTo>
                  <a:pt x="10292" y="53765"/>
                  <a:pt x="19054" y="51902"/>
                  <a:pt x="26407" y="55367"/>
                </a:cubicBezTo>
                <a:lnTo>
                  <a:pt x="570287" y="306161"/>
                </a:lnTo>
                <a:cubicBezTo>
                  <a:pt x="574659" y="308190"/>
                  <a:pt x="579704" y="308190"/>
                  <a:pt x="584076" y="306161"/>
                </a:cubicBezTo>
                <a:lnTo>
                  <a:pt x="759460" y="228719"/>
                </a:lnTo>
                <a:cubicBezTo>
                  <a:pt x="978489" y="130223"/>
                  <a:pt x="1274714" y="-2068"/>
                  <a:pt x="1437601" y="25"/>
                </a:cubicBezTo>
                <a:close/>
              </a:path>
            </a:pathLst>
          </a:custGeom>
          <a:solidFill>
            <a:schemeClr val="accent1"/>
          </a:solidFill>
          <a:ln w="6149" cap="flat">
            <a:noFill/>
            <a:prstDash val="solid"/>
            <a:miter/>
          </a:ln>
        </p:spPr>
        <p:txBody>
          <a:bodyPr rtlCol="0" anchor="ctr"/>
          <a:lstStyle/>
          <a:p>
            <a:pPr defTabSz="932597">
              <a:defRPr/>
            </a:pPr>
            <a:endParaRPr lang="en-US" sz="1836">
              <a:solidFill>
                <a:prstClr val="black"/>
              </a:solidFill>
              <a:latin typeface="Segoe UI"/>
            </a:endParaRPr>
          </a:p>
        </p:txBody>
      </p:sp>
      <p:grpSp>
        <p:nvGrpSpPr>
          <p:cNvPr id="11" name="Group 10">
            <a:extLst>
              <a:ext uri="{FF2B5EF4-FFF2-40B4-BE49-F238E27FC236}">
                <a16:creationId xmlns:a16="http://schemas.microsoft.com/office/drawing/2014/main" id="{F8B00CAD-8682-4316-8C3B-6CA3172F32CB}"/>
              </a:ext>
            </a:extLst>
          </p:cNvPr>
          <p:cNvGrpSpPr/>
          <p:nvPr/>
        </p:nvGrpSpPr>
        <p:grpSpPr>
          <a:xfrm>
            <a:off x="10460715" y="1604380"/>
            <a:ext cx="926905" cy="573067"/>
            <a:chOff x="9291033" y="2157707"/>
            <a:chExt cx="1325372" cy="819422"/>
          </a:xfrm>
        </p:grpSpPr>
        <p:grpSp>
          <p:nvGrpSpPr>
            <p:cNvPr id="12" name="Group 11">
              <a:extLst>
                <a:ext uri="{FF2B5EF4-FFF2-40B4-BE49-F238E27FC236}">
                  <a16:creationId xmlns:a16="http://schemas.microsoft.com/office/drawing/2014/main" id="{A6DAC1A8-7E92-4CB5-B5CD-291FFCA4A530}"/>
                </a:ext>
              </a:extLst>
            </p:cNvPr>
            <p:cNvGrpSpPr/>
            <p:nvPr/>
          </p:nvGrpSpPr>
          <p:grpSpPr>
            <a:xfrm>
              <a:off x="9291033" y="2157707"/>
              <a:ext cx="1066529" cy="819422"/>
              <a:chOff x="9291033" y="2157707"/>
              <a:chExt cx="1066529" cy="819422"/>
            </a:xfrm>
          </p:grpSpPr>
          <p:grpSp>
            <p:nvGrpSpPr>
              <p:cNvPr id="19" name="Group 18">
                <a:extLst>
                  <a:ext uri="{FF2B5EF4-FFF2-40B4-BE49-F238E27FC236}">
                    <a16:creationId xmlns:a16="http://schemas.microsoft.com/office/drawing/2014/main" id="{67DFC36E-ACA6-46CF-AA1B-7121556DB953}"/>
                  </a:ext>
                </a:extLst>
              </p:cNvPr>
              <p:cNvGrpSpPr/>
              <p:nvPr/>
            </p:nvGrpSpPr>
            <p:grpSpPr>
              <a:xfrm>
                <a:off x="9367838" y="2617396"/>
                <a:ext cx="912918" cy="359733"/>
                <a:chOff x="9363968" y="2617396"/>
                <a:chExt cx="912918" cy="359733"/>
              </a:xfrm>
            </p:grpSpPr>
            <p:sp>
              <p:nvSpPr>
                <p:cNvPr id="22" name="Freeform 182">
                  <a:extLst>
                    <a:ext uri="{FF2B5EF4-FFF2-40B4-BE49-F238E27FC236}">
                      <a16:creationId xmlns:a16="http://schemas.microsoft.com/office/drawing/2014/main" id="{7B50525C-EB76-410E-B69B-90718B0FF5B7}"/>
                    </a:ext>
                  </a:extLst>
                </p:cNvPr>
                <p:cNvSpPr/>
                <p:nvPr/>
              </p:nvSpPr>
              <p:spPr bwMode="auto">
                <a:xfrm>
                  <a:off x="9363968" y="2617396"/>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Freeform 182">
                  <a:extLst>
                    <a:ext uri="{FF2B5EF4-FFF2-40B4-BE49-F238E27FC236}">
                      <a16:creationId xmlns:a16="http://schemas.microsoft.com/office/drawing/2014/main" id="{DE484D06-108A-4A2B-9ABD-204878F2849E}"/>
                    </a:ext>
                  </a:extLst>
                </p:cNvPr>
                <p:cNvSpPr/>
                <p:nvPr/>
              </p:nvSpPr>
              <p:spPr bwMode="auto">
                <a:xfrm>
                  <a:off x="9682944" y="2617396"/>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Freeform 182">
                  <a:extLst>
                    <a:ext uri="{FF2B5EF4-FFF2-40B4-BE49-F238E27FC236}">
                      <a16:creationId xmlns:a16="http://schemas.microsoft.com/office/drawing/2014/main" id="{7CE8ECD2-0CDB-47EC-9079-AADD252A6099}"/>
                    </a:ext>
                  </a:extLst>
                </p:cNvPr>
                <p:cNvSpPr/>
                <p:nvPr/>
              </p:nvSpPr>
              <p:spPr bwMode="auto">
                <a:xfrm>
                  <a:off x="10001921" y="2617396"/>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3412A99E-7806-4275-8371-EC2BC96C967B}"/>
                    </a:ext>
                  </a:extLst>
                </p:cNvPr>
                <p:cNvCxnSpPr/>
                <p:nvPr/>
              </p:nvCxnSpPr>
              <p:spPr>
                <a:xfrm>
                  <a:off x="9512287" y="2797262"/>
                  <a:ext cx="621024"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Freeform 182">
                <a:extLst>
                  <a:ext uri="{FF2B5EF4-FFF2-40B4-BE49-F238E27FC236}">
                    <a16:creationId xmlns:a16="http://schemas.microsoft.com/office/drawing/2014/main" id="{B399E006-0B22-445A-A223-5C13793CA8B9}"/>
                  </a:ext>
                </a:extLst>
              </p:cNvPr>
              <p:cNvSpPr/>
              <p:nvPr/>
            </p:nvSpPr>
            <p:spPr bwMode="auto">
              <a:xfrm>
                <a:off x="9686815" y="2157707"/>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1">
                <a:extLst>
                  <a:ext uri="{FF2B5EF4-FFF2-40B4-BE49-F238E27FC236}">
                    <a16:creationId xmlns:a16="http://schemas.microsoft.com/office/drawing/2014/main" id="{0AEC5B73-1438-4318-94E2-F690A6BF3D50}"/>
                  </a:ext>
                </a:extLst>
              </p:cNvPr>
              <p:cNvSpPr/>
              <p:nvPr/>
            </p:nvSpPr>
            <p:spPr bwMode="auto">
              <a:xfrm>
                <a:off x="9291033" y="2372466"/>
                <a:ext cx="1066529" cy="243323"/>
              </a:xfrm>
              <a:custGeom>
                <a:avLst/>
                <a:gdLst>
                  <a:gd name="connsiteX0" fmla="*/ 0 w 974271"/>
                  <a:gd name="connsiteY0" fmla="*/ 218395 h 436789"/>
                  <a:gd name="connsiteX1" fmla="*/ 487136 w 974271"/>
                  <a:gd name="connsiteY1" fmla="*/ 0 h 436789"/>
                  <a:gd name="connsiteX2" fmla="*/ 974272 w 974271"/>
                  <a:gd name="connsiteY2" fmla="*/ 218395 h 436789"/>
                  <a:gd name="connsiteX3" fmla="*/ 487136 w 974271"/>
                  <a:gd name="connsiteY3" fmla="*/ 436790 h 436789"/>
                  <a:gd name="connsiteX4" fmla="*/ 0 w 974271"/>
                  <a:gd name="connsiteY4" fmla="*/ 218395 h 436789"/>
                  <a:gd name="connsiteX0" fmla="*/ 487136 w 974272"/>
                  <a:gd name="connsiteY0" fmla="*/ 436790 h 528230"/>
                  <a:gd name="connsiteX1" fmla="*/ 0 w 974272"/>
                  <a:gd name="connsiteY1" fmla="*/ 218395 h 528230"/>
                  <a:gd name="connsiteX2" fmla="*/ 487136 w 974272"/>
                  <a:gd name="connsiteY2" fmla="*/ 0 h 528230"/>
                  <a:gd name="connsiteX3" fmla="*/ 974272 w 974272"/>
                  <a:gd name="connsiteY3" fmla="*/ 218395 h 528230"/>
                  <a:gd name="connsiteX4" fmla="*/ 578576 w 974272"/>
                  <a:gd name="connsiteY4" fmla="*/ 528230 h 528230"/>
                  <a:gd name="connsiteX0" fmla="*/ 0 w 974272"/>
                  <a:gd name="connsiteY0" fmla="*/ 218395 h 528230"/>
                  <a:gd name="connsiteX1" fmla="*/ 487136 w 974272"/>
                  <a:gd name="connsiteY1" fmla="*/ 0 h 528230"/>
                  <a:gd name="connsiteX2" fmla="*/ 974272 w 974272"/>
                  <a:gd name="connsiteY2" fmla="*/ 218395 h 528230"/>
                  <a:gd name="connsiteX3" fmla="*/ 578576 w 974272"/>
                  <a:gd name="connsiteY3" fmla="*/ 528230 h 528230"/>
                  <a:gd name="connsiteX0" fmla="*/ 0 w 974272"/>
                  <a:gd name="connsiteY0" fmla="*/ 218395 h 218395"/>
                  <a:gd name="connsiteX1" fmla="*/ 487136 w 974272"/>
                  <a:gd name="connsiteY1" fmla="*/ 0 h 218395"/>
                  <a:gd name="connsiteX2" fmla="*/ 974272 w 974272"/>
                  <a:gd name="connsiteY2" fmla="*/ 218395 h 218395"/>
                </a:gdLst>
                <a:ahLst/>
                <a:cxnLst>
                  <a:cxn ang="0">
                    <a:pos x="connsiteX0" y="connsiteY0"/>
                  </a:cxn>
                  <a:cxn ang="0">
                    <a:pos x="connsiteX1" y="connsiteY1"/>
                  </a:cxn>
                  <a:cxn ang="0">
                    <a:pos x="connsiteX2" y="connsiteY2"/>
                  </a:cxn>
                </a:cxnLst>
                <a:rect l="l" t="t" r="r" b="b"/>
                <a:pathLst>
                  <a:path w="974272" h="218395">
                    <a:moveTo>
                      <a:pt x="0" y="218395"/>
                    </a:moveTo>
                    <a:cubicBezTo>
                      <a:pt x="0" y="97779"/>
                      <a:pt x="218098" y="0"/>
                      <a:pt x="487136" y="0"/>
                    </a:cubicBezTo>
                    <a:cubicBezTo>
                      <a:pt x="756174" y="0"/>
                      <a:pt x="974272" y="97779"/>
                      <a:pt x="974272" y="218395"/>
                    </a:cubicBezTo>
                  </a:path>
                </a:pathLst>
              </a:cu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err="1">
                  <a:solidFill>
                    <a:prstClr val="black"/>
                  </a:solidFill>
                  <a:latin typeface="Segoe UI"/>
                </a:endParaRPr>
              </a:p>
            </p:txBody>
          </p:sp>
        </p:grpSp>
        <p:grpSp>
          <p:nvGrpSpPr>
            <p:cNvPr id="13" name="Group 12">
              <a:extLst>
                <a:ext uri="{FF2B5EF4-FFF2-40B4-BE49-F238E27FC236}">
                  <a16:creationId xmlns:a16="http://schemas.microsoft.com/office/drawing/2014/main" id="{3CE5A9E4-F482-41CB-85C0-E82A2DC23E08}"/>
                </a:ext>
              </a:extLst>
            </p:cNvPr>
            <p:cNvGrpSpPr/>
            <p:nvPr/>
          </p:nvGrpSpPr>
          <p:grpSpPr>
            <a:xfrm>
              <a:off x="10334188" y="2657438"/>
              <a:ext cx="282217" cy="243979"/>
              <a:chOff x="10334188" y="2657438"/>
              <a:chExt cx="282217" cy="243979"/>
            </a:xfrm>
          </p:grpSpPr>
          <p:sp>
            <p:nvSpPr>
              <p:cNvPr id="14" name="Oval 13">
                <a:extLst>
                  <a:ext uri="{FF2B5EF4-FFF2-40B4-BE49-F238E27FC236}">
                    <a16:creationId xmlns:a16="http://schemas.microsoft.com/office/drawing/2014/main" id="{E6410141-290B-4F4F-A974-738971DA8BC4}"/>
                  </a:ext>
                </a:extLst>
              </p:cNvPr>
              <p:cNvSpPr/>
              <p:nvPr/>
            </p:nvSpPr>
            <p:spPr bwMode="auto">
              <a:xfrm>
                <a:off x="10337020" y="2872985"/>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09F306D-8FD5-4E93-90A8-A99B498E0108}"/>
                  </a:ext>
                </a:extLst>
              </p:cNvPr>
              <p:cNvSpPr/>
              <p:nvPr/>
            </p:nvSpPr>
            <p:spPr bwMode="auto">
              <a:xfrm>
                <a:off x="10401035" y="2872984"/>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5E9ACD79-7119-41F0-A634-9A21C6503901}"/>
                  </a:ext>
                </a:extLst>
              </p:cNvPr>
              <p:cNvSpPr/>
              <p:nvPr/>
            </p:nvSpPr>
            <p:spPr bwMode="auto">
              <a:xfrm>
                <a:off x="10465050" y="2872996"/>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EA3B3DE-43EE-45F3-B785-B15734158620}"/>
                  </a:ext>
                </a:extLst>
              </p:cNvPr>
              <p:cNvSpPr/>
              <p:nvPr/>
            </p:nvSpPr>
            <p:spPr bwMode="auto">
              <a:xfrm>
                <a:off x="10529066" y="2872984"/>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0848D0B1-6592-4ACF-86CC-89AB2B1BCF1C}"/>
                  </a:ext>
                </a:extLst>
              </p:cNvPr>
              <p:cNvSpPr>
                <a:spLocks/>
              </p:cNvSpPr>
              <p:nvPr/>
            </p:nvSpPr>
            <p:spPr bwMode="auto">
              <a:xfrm>
                <a:off x="10334188" y="2657438"/>
                <a:ext cx="282217" cy="166204"/>
              </a:xfrm>
              <a:custGeom>
                <a:avLst/>
                <a:gdLst>
                  <a:gd name="connsiteX0" fmla="*/ 197698 w 282217"/>
                  <a:gd name="connsiteY0" fmla="*/ 0 h 166204"/>
                  <a:gd name="connsiteX1" fmla="*/ 279715 w 282217"/>
                  <a:gd name="connsiteY1" fmla="*/ 82017 h 166204"/>
                  <a:gd name="connsiteX2" fmla="*/ 279714 w 282217"/>
                  <a:gd name="connsiteY2" fmla="*/ 82018 h 166204"/>
                  <a:gd name="connsiteX3" fmla="*/ 282217 w 282217"/>
                  <a:gd name="connsiteY3" fmla="*/ 84520 h 166204"/>
                  <a:gd name="connsiteX4" fmla="*/ 200534 w 282217"/>
                  <a:gd name="connsiteY4" fmla="*/ 166204 h 166204"/>
                  <a:gd name="connsiteX5" fmla="*/ 176014 w 282217"/>
                  <a:gd name="connsiteY5" fmla="*/ 141683 h 166204"/>
                  <a:gd name="connsiteX6" fmla="*/ 214683 w 282217"/>
                  <a:gd name="connsiteY6" fmla="*/ 103015 h 166204"/>
                  <a:gd name="connsiteX7" fmla="*/ 72 w 282217"/>
                  <a:gd name="connsiteY7" fmla="*/ 103310 h 166204"/>
                  <a:gd name="connsiteX8" fmla="*/ 0 w 282217"/>
                  <a:gd name="connsiteY8" fmla="*/ 67870 h 166204"/>
                  <a:gd name="connsiteX9" fmla="*/ 215481 w 282217"/>
                  <a:gd name="connsiteY9" fmla="*/ 68308 h 166204"/>
                  <a:gd name="connsiteX10" fmla="*/ 172435 w 282217"/>
                  <a:gd name="connsiteY10" fmla="*/ 25263 h 166204"/>
                  <a:gd name="connsiteX11" fmla="*/ 197698 w 282217"/>
                  <a:gd name="connsiteY11" fmla="*/ 0 h 16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217" h="166204">
                    <a:moveTo>
                      <a:pt x="197698" y="0"/>
                    </a:moveTo>
                    <a:lnTo>
                      <a:pt x="279715" y="82017"/>
                    </a:lnTo>
                    <a:lnTo>
                      <a:pt x="279714" y="82018"/>
                    </a:lnTo>
                    <a:lnTo>
                      <a:pt x="282217" y="84520"/>
                    </a:lnTo>
                    <a:lnTo>
                      <a:pt x="200534" y="166204"/>
                    </a:lnTo>
                    <a:lnTo>
                      <a:pt x="176014" y="141683"/>
                    </a:lnTo>
                    <a:lnTo>
                      <a:pt x="214683" y="103015"/>
                    </a:lnTo>
                    <a:lnTo>
                      <a:pt x="72" y="103310"/>
                    </a:lnTo>
                    <a:lnTo>
                      <a:pt x="0" y="67870"/>
                    </a:lnTo>
                    <a:lnTo>
                      <a:pt x="215481" y="68308"/>
                    </a:lnTo>
                    <a:lnTo>
                      <a:pt x="172435" y="25263"/>
                    </a:lnTo>
                    <a:lnTo>
                      <a:pt x="197698" y="0"/>
                    </a:lnTo>
                    <a:close/>
                  </a:path>
                </a:pathLst>
              </a:custGeom>
              <a:solidFill>
                <a:srgbClr val="50E6FF"/>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prstClr val="black"/>
                  </a:solidFill>
                  <a:latin typeface="Segoe UI"/>
                </a:endParaRPr>
              </a:p>
            </p:txBody>
          </p:sp>
        </p:grpSp>
      </p:grpSp>
    </p:spTree>
    <p:extLst>
      <p:ext uri="{BB962C8B-B14F-4D97-AF65-F5344CB8AC3E}">
        <p14:creationId xmlns:p14="http://schemas.microsoft.com/office/powerpoint/2010/main" val="8876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8" name="Rectangle 7">
            <a:extLst>
              <a:ext uri="{FF2B5EF4-FFF2-40B4-BE49-F238E27FC236}">
                <a16:creationId xmlns:a16="http://schemas.microsoft.com/office/drawing/2014/main" id="{DEA8F29B-A39B-3746-A1CF-0B78FAD94195}"/>
              </a:ext>
            </a:extLst>
          </p:cNvPr>
          <p:cNvSpPr/>
          <p:nvPr/>
        </p:nvSpPr>
        <p:spPr bwMode="auto">
          <a:xfrm>
            <a:off x="3916620" y="1502705"/>
            <a:ext cx="8518972" cy="55081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Freeform 6">
            <a:extLst>
              <a:ext uri="{FF2B5EF4-FFF2-40B4-BE49-F238E27FC236}">
                <a16:creationId xmlns:a16="http://schemas.microsoft.com/office/drawing/2014/main" id="{00F17CB4-AE5E-0942-82C9-7B8996758AF8}"/>
              </a:ext>
            </a:extLst>
          </p:cNvPr>
          <p:cNvSpPr/>
          <p:nvPr/>
        </p:nvSpPr>
        <p:spPr bwMode="auto">
          <a:xfrm>
            <a:off x="881" y="1501561"/>
            <a:ext cx="5050327" cy="5522761"/>
          </a:xfrm>
          <a:custGeom>
            <a:avLst/>
            <a:gdLst>
              <a:gd name="connsiteX0" fmla="*/ 14287 w 5257800"/>
              <a:gd name="connsiteY0" fmla="*/ 14288 h 5414963"/>
              <a:gd name="connsiteX1" fmla="*/ 5257800 w 5257800"/>
              <a:gd name="connsiteY1" fmla="*/ 14288 h 5414963"/>
              <a:gd name="connsiteX2" fmla="*/ 4371975 w 5257800"/>
              <a:gd name="connsiteY2" fmla="*/ 2514600 h 5414963"/>
              <a:gd name="connsiteX3" fmla="*/ 5172075 w 5257800"/>
              <a:gd name="connsiteY3" fmla="*/ 2500313 h 5414963"/>
              <a:gd name="connsiteX4" fmla="*/ 4171950 w 5257800"/>
              <a:gd name="connsiteY4" fmla="*/ 5414963 h 5414963"/>
              <a:gd name="connsiteX5" fmla="*/ 0 w 5257800"/>
              <a:gd name="connsiteY5" fmla="*/ 5414963 h 5414963"/>
              <a:gd name="connsiteX6" fmla="*/ 0 w 5257800"/>
              <a:gd name="connsiteY6" fmla="*/ 0 h 5414963"/>
              <a:gd name="connsiteX7" fmla="*/ 0 w 5257800"/>
              <a:gd name="connsiteY7" fmla="*/ 0 h 5414963"/>
              <a:gd name="connsiteX8" fmla="*/ 14287 w 5257800"/>
              <a:gd name="connsiteY8" fmla="*/ 14288 h 5414963"/>
              <a:gd name="connsiteX0" fmla="*/ 39339 w 5257800"/>
              <a:gd name="connsiteY0" fmla="*/ 1762 h 5414963"/>
              <a:gd name="connsiteX1" fmla="*/ 5257800 w 5257800"/>
              <a:gd name="connsiteY1" fmla="*/ 14288 h 5414963"/>
              <a:gd name="connsiteX2" fmla="*/ 4371975 w 5257800"/>
              <a:gd name="connsiteY2" fmla="*/ 2514600 h 5414963"/>
              <a:gd name="connsiteX3" fmla="*/ 5172075 w 5257800"/>
              <a:gd name="connsiteY3" fmla="*/ 2500313 h 5414963"/>
              <a:gd name="connsiteX4" fmla="*/ 4171950 w 5257800"/>
              <a:gd name="connsiteY4" fmla="*/ 5414963 h 5414963"/>
              <a:gd name="connsiteX5" fmla="*/ 0 w 5257800"/>
              <a:gd name="connsiteY5" fmla="*/ 5414963 h 5414963"/>
              <a:gd name="connsiteX6" fmla="*/ 0 w 5257800"/>
              <a:gd name="connsiteY6" fmla="*/ 0 h 5414963"/>
              <a:gd name="connsiteX7" fmla="*/ 0 w 5257800"/>
              <a:gd name="connsiteY7" fmla="*/ 0 h 5414963"/>
              <a:gd name="connsiteX8" fmla="*/ 39339 w 5257800"/>
              <a:gd name="connsiteY8" fmla="*/ 1762 h 5414963"/>
              <a:gd name="connsiteX0" fmla="*/ 39339 w 5245274"/>
              <a:gd name="connsiteY0" fmla="*/ 1762 h 5414963"/>
              <a:gd name="connsiteX1" fmla="*/ 5245274 w 5245274"/>
              <a:gd name="connsiteY1" fmla="*/ 1762 h 5414963"/>
              <a:gd name="connsiteX2" fmla="*/ 4371975 w 5245274"/>
              <a:gd name="connsiteY2" fmla="*/ 2514600 h 5414963"/>
              <a:gd name="connsiteX3" fmla="*/ 5172075 w 5245274"/>
              <a:gd name="connsiteY3" fmla="*/ 2500313 h 5414963"/>
              <a:gd name="connsiteX4" fmla="*/ 4171950 w 5245274"/>
              <a:gd name="connsiteY4" fmla="*/ 5414963 h 5414963"/>
              <a:gd name="connsiteX5" fmla="*/ 0 w 5245274"/>
              <a:gd name="connsiteY5" fmla="*/ 5414963 h 5414963"/>
              <a:gd name="connsiteX6" fmla="*/ 0 w 5245274"/>
              <a:gd name="connsiteY6" fmla="*/ 0 h 5414963"/>
              <a:gd name="connsiteX7" fmla="*/ 0 w 5245274"/>
              <a:gd name="connsiteY7" fmla="*/ 0 h 5414963"/>
              <a:gd name="connsiteX8" fmla="*/ 39339 w 5245274"/>
              <a:gd name="connsiteY8" fmla="*/ 1762 h 5414963"/>
              <a:gd name="connsiteX0" fmla="*/ 39339 w 5245274"/>
              <a:gd name="connsiteY0" fmla="*/ 1762 h 5414963"/>
              <a:gd name="connsiteX1" fmla="*/ 5245274 w 5245274"/>
              <a:gd name="connsiteY1" fmla="*/ 1762 h 5414963"/>
              <a:gd name="connsiteX2" fmla="*/ 4371975 w 5245274"/>
              <a:gd name="connsiteY2" fmla="*/ 2514600 h 5414963"/>
              <a:gd name="connsiteX3" fmla="*/ 5172075 w 5245274"/>
              <a:gd name="connsiteY3" fmla="*/ 2500313 h 5414963"/>
              <a:gd name="connsiteX4" fmla="*/ 4171950 w 5245274"/>
              <a:gd name="connsiteY4" fmla="*/ 5414963 h 5414963"/>
              <a:gd name="connsiteX5" fmla="*/ 0 w 5245274"/>
              <a:gd name="connsiteY5" fmla="*/ 5414963 h 5414963"/>
              <a:gd name="connsiteX6" fmla="*/ 0 w 5245274"/>
              <a:gd name="connsiteY6" fmla="*/ 0 h 5414963"/>
              <a:gd name="connsiteX7" fmla="*/ 39339 w 5245274"/>
              <a:gd name="connsiteY7" fmla="*/ 1762 h 5414963"/>
              <a:gd name="connsiteX0" fmla="*/ 0 w 5245274"/>
              <a:gd name="connsiteY0" fmla="*/ 0 h 5414963"/>
              <a:gd name="connsiteX1" fmla="*/ 5245274 w 5245274"/>
              <a:gd name="connsiteY1" fmla="*/ 1762 h 5414963"/>
              <a:gd name="connsiteX2" fmla="*/ 4371975 w 5245274"/>
              <a:gd name="connsiteY2" fmla="*/ 2514600 h 5414963"/>
              <a:gd name="connsiteX3" fmla="*/ 5172075 w 5245274"/>
              <a:gd name="connsiteY3" fmla="*/ 2500313 h 5414963"/>
              <a:gd name="connsiteX4" fmla="*/ 4171950 w 5245274"/>
              <a:gd name="connsiteY4" fmla="*/ 5414963 h 5414963"/>
              <a:gd name="connsiteX5" fmla="*/ 0 w 5245274"/>
              <a:gd name="connsiteY5" fmla="*/ 5414963 h 5414963"/>
              <a:gd name="connsiteX6" fmla="*/ 0 w 5245274"/>
              <a:gd name="connsiteY6" fmla="*/ 0 h 5414963"/>
              <a:gd name="connsiteX0" fmla="*/ 0 w 5245274"/>
              <a:gd name="connsiteY0" fmla="*/ 10764 h 5413201"/>
              <a:gd name="connsiteX1" fmla="*/ 5245274 w 5245274"/>
              <a:gd name="connsiteY1" fmla="*/ 0 h 5413201"/>
              <a:gd name="connsiteX2" fmla="*/ 4371975 w 5245274"/>
              <a:gd name="connsiteY2" fmla="*/ 2512838 h 5413201"/>
              <a:gd name="connsiteX3" fmla="*/ 5172075 w 5245274"/>
              <a:gd name="connsiteY3" fmla="*/ 2498551 h 5413201"/>
              <a:gd name="connsiteX4" fmla="*/ 4171950 w 5245274"/>
              <a:gd name="connsiteY4" fmla="*/ 5413201 h 5413201"/>
              <a:gd name="connsiteX5" fmla="*/ 0 w 5245274"/>
              <a:gd name="connsiteY5" fmla="*/ 5413201 h 5413201"/>
              <a:gd name="connsiteX6" fmla="*/ 0 w 5245274"/>
              <a:gd name="connsiteY6" fmla="*/ 10764 h 5413201"/>
              <a:gd name="connsiteX0" fmla="*/ 12526 w 5245274"/>
              <a:gd name="connsiteY0" fmla="*/ 0 h 5414963"/>
              <a:gd name="connsiteX1" fmla="*/ 5245274 w 5245274"/>
              <a:gd name="connsiteY1" fmla="*/ 1762 h 5414963"/>
              <a:gd name="connsiteX2" fmla="*/ 4371975 w 5245274"/>
              <a:gd name="connsiteY2" fmla="*/ 2514600 h 5414963"/>
              <a:gd name="connsiteX3" fmla="*/ 5172075 w 5245274"/>
              <a:gd name="connsiteY3" fmla="*/ 2500313 h 5414963"/>
              <a:gd name="connsiteX4" fmla="*/ 4171950 w 5245274"/>
              <a:gd name="connsiteY4" fmla="*/ 5414963 h 5414963"/>
              <a:gd name="connsiteX5" fmla="*/ 0 w 5245274"/>
              <a:gd name="connsiteY5" fmla="*/ 5414963 h 5414963"/>
              <a:gd name="connsiteX6" fmla="*/ 12526 w 5245274"/>
              <a:gd name="connsiteY6" fmla="*/ 0 h 5414963"/>
              <a:gd name="connsiteX0" fmla="*/ 1205 w 5246479"/>
              <a:gd name="connsiteY0" fmla="*/ 10764 h 5413201"/>
              <a:gd name="connsiteX1" fmla="*/ 5246479 w 5246479"/>
              <a:gd name="connsiteY1" fmla="*/ 0 h 5413201"/>
              <a:gd name="connsiteX2" fmla="*/ 4373180 w 5246479"/>
              <a:gd name="connsiteY2" fmla="*/ 2512838 h 5413201"/>
              <a:gd name="connsiteX3" fmla="*/ 5173280 w 5246479"/>
              <a:gd name="connsiteY3" fmla="*/ 2498551 h 5413201"/>
              <a:gd name="connsiteX4" fmla="*/ 4173155 w 5246479"/>
              <a:gd name="connsiteY4" fmla="*/ 5413201 h 5413201"/>
              <a:gd name="connsiteX5" fmla="*/ 1205 w 5246479"/>
              <a:gd name="connsiteY5" fmla="*/ 5413201 h 5413201"/>
              <a:gd name="connsiteX6" fmla="*/ 1205 w 5246479"/>
              <a:gd name="connsiteY6" fmla="*/ 10764 h 5413201"/>
              <a:gd name="connsiteX0" fmla="*/ 555 w 5258355"/>
              <a:gd name="connsiteY0" fmla="*/ 0 h 5414963"/>
              <a:gd name="connsiteX1" fmla="*/ 5258355 w 5258355"/>
              <a:gd name="connsiteY1" fmla="*/ 1762 h 5414963"/>
              <a:gd name="connsiteX2" fmla="*/ 4385056 w 5258355"/>
              <a:gd name="connsiteY2" fmla="*/ 2514600 h 5414963"/>
              <a:gd name="connsiteX3" fmla="*/ 5185156 w 5258355"/>
              <a:gd name="connsiteY3" fmla="*/ 2500313 h 5414963"/>
              <a:gd name="connsiteX4" fmla="*/ 4185031 w 5258355"/>
              <a:gd name="connsiteY4" fmla="*/ 5414963 h 5414963"/>
              <a:gd name="connsiteX5" fmla="*/ 13081 w 5258355"/>
              <a:gd name="connsiteY5" fmla="*/ 5414963 h 5414963"/>
              <a:gd name="connsiteX6" fmla="*/ 555 w 5258355"/>
              <a:gd name="connsiteY6" fmla="*/ 0 h 54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8355" h="5414963">
                <a:moveTo>
                  <a:pt x="555" y="0"/>
                </a:moveTo>
                <a:lnTo>
                  <a:pt x="5258355" y="1762"/>
                </a:lnTo>
                <a:lnTo>
                  <a:pt x="4385056" y="2514600"/>
                </a:lnTo>
                <a:lnTo>
                  <a:pt x="5185156" y="2500313"/>
                </a:lnTo>
                <a:lnTo>
                  <a:pt x="4185031" y="5414963"/>
                </a:lnTo>
                <a:lnTo>
                  <a:pt x="13081" y="5414963"/>
                </a:lnTo>
                <a:cubicBezTo>
                  <a:pt x="17256" y="3609975"/>
                  <a:pt x="-3620" y="1804988"/>
                  <a:pt x="555" y="0"/>
                </a:cubicBezTo>
                <a:close/>
              </a:path>
            </a:pathLst>
          </a:cu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0" name="Shape 1450"/>
          <p:cNvSpPr txBox="1">
            <a:spLocks noGrp="1"/>
          </p:cNvSpPr>
          <p:nvPr>
            <p:ph type="title"/>
          </p:nvPr>
        </p:nvSpPr>
        <p:spPr>
          <a:xfrm>
            <a:off x="600855" y="161955"/>
            <a:ext cx="11237870" cy="565091"/>
          </a:xfrm>
          <a:prstGeom prst="rect">
            <a:avLst/>
          </a:prstGeom>
        </p:spPr>
        <p:txBody>
          <a:bodyPr vert="horz" wrap="square" lIns="0" tIns="0" rIns="0" bIns="0" rtlCol="0" anchor="t">
            <a:spAutoFit/>
          </a:bodyPr>
          <a:lstStyle/>
          <a:p>
            <a:r>
              <a:rPr lang="en-US" dirty="0" err="1">
                <a:ea typeface="+mj-lt"/>
                <a:cs typeface="+mj-lt"/>
                <a:sym typeface="Arial"/>
              </a:rPr>
              <a:t>実証された</a:t>
            </a:r>
            <a:r>
              <a:rPr lang="en-US" dirty="0">
                <a:ea typeface="+mj-lt"/>
                <a:cs typeface="+mj-lt"/>
                <a:sym typeface="Arial"/>
              </a:rPr>
              <a:t> PostgreSQL </a:t>
            </a:r>
            <a:r>
              <a:rPr lang="en-US" dirty="0" err="1">
                <a:ea typeface="+mj-lt"/>
                <a:cs typeface="+mj-lt"/>
                <a:sym typeface="Arial"/>
              </a:rPr>
              <a:t>の水平スケーリング</a:t>
            </a:r>
            <a:endParaRPr dirty="0">
              <a:cs typeface="Segoe UI"/>
            </a:endParaRPr>
          </a:p>
        </p:txBody>
      </p:sp>
      <p:sp>
        <p:nvSpPr>
          <p:cNvPr id="1451" name="Shape 1451"/>
          <p:cNvSpPr txBox="1"/>
          <p:nvPr/>
        </p:nvSpPr>
        <p:spPr>
          <a:xfrm>
            <a:off x="6023591" y="1769627"/>
            <a:ext cx="5644453" cy="758054"/>
          </a:xfrm>
          <a:prstGeom prst="rect">
            <a:avLst/>
          </a:prstGeom>
          <a:noFill/>
          <a:ln>
            <a:noFill/>
          </a:ln>
        </p:spPr>
        <p:txBody>
          <a:bodyPr spcFirstLastPara="1" wrap="square" lIns="0" tIns="12392" rIns="0" bIns="0" anchor="t" anchorCtr="0">
            <a:noAutofit/>
          </a:bodyPr>
          <a:lstStyle/>
          <a:p>
            <a:pPr marL="10362" marR="3886" indent="251283" algn="ctr" defTabSz="932563">
              <a:lnSpc>
                <a:spcPct val="101400"/>
              </a:lnSpc>
              <a:buClr>
                <a:srgbClr val="3B3838"/>
              </a:buClr>
              <a:buSzPts val="2400"/>
              <a:defRPr/>
            </a:pPr>
            <a:r>
              <a:rPr lang="en-US" sz="2448" dirty="0">
                <a:solidFill>
                  <a:srgbClr val="FFFFFF"/>
                </a:solidFill>
                <a:latin typeface="Segoe UI"/>
                <a:sym typeface="Arial"/>
              </a:rPr>
              <a:t>Grow to 100s of database nodes, while preserving the power of PostgreSQL</a:t>
            </a:r>
            <a:endParaRPr lang="en-US" sz="2448" dirty="0">
              <a:solidFill>
                <a:srgbClr val="FFFFFF"/>
              </a:solidFill>
              <a:latin typeface="Segoe UI"/>
              <a:cs typeface="Segoe UI"/>
            </a:endParaRPr>
          </a:p>
        </p:txBody>
      </p:sp>
      <p:sp>
        <p:nvSpPr>
          <p:cNvPr id="1452" name="Shape 1452"/>
          <p:cNvSpPr txBox="1"/>
          <p:nvPr/>
        </p:nvSpPr>
        <p:spPr>
          <a:xfrm>
            <a:off x="922360" y="1780297"/>
            <a:ext cx="2994260" cy="736715"/>
          </a:xfrm>
          <a:prstGeom prst="rect">
            <a:avLst/>
          </a:prstGeom>
          <a:noFill/>
          <a:ln>
            <a:noFill/>
          </a:ln>
        </p:spPr>
        <p:txBody>
          <a:bodyPr spcFirstLastPara="1" wrap="square" lIns="0" tIns="7012" rIns="0" bIns="0" anchor="t" anchorCtr="0">
            <a:noAutofit/>
          </a:bodyPr>
          <a:lstStyle/>
          <a:p>
            <a:pPr marL="10794" marR="4317" indent="251489" defTabSz="932563">
              <a:lnSpc>
                <a:spcPct val="101400"/>
              </a:lnSpc>
              <a:buClr>
                <a:srgbClr val="3B3838"/>
              </a:buClr>
              <a:buSzPts val="2400"/>
              <a:defRPr/>
            </a:pPr>
            <a:r>
              <a:rPr lang="en-US" sz="2448">
                <a:solidFill>
                  <a:srgbClr val="000000"/>
                </a:solidFill>
                <a:latin typeface="Segoe UI"/>
                <a:sym typeface="Arial"/>
              </a:rPr>
              <a:t>Block growth on 1  (monolithic) database</a:t>
            </a:r>
            <a:endParaRPr sz="2448">
              <a:solidFill>
                <a:srgbClr val="000000"/>
              </a:solidFill>
              <a:latin typeface="Segoe UI"/>
              <a:sym typeface="Arial"/>
            </a:endParaRPr>
          </a:p>
        </p:txBody>
      </p:sp>
      <p:sp>
        <p:nvSpPr>
          <p:cNvPr id="1453" name="Shape 1453"/>
          <p:cNvSpPr txBox="1"/>
          <p:nvPr/>
        </p:nvSpPr>
        <p:spPr>
          <a:xfrm>
            <a:off x="4030896" y="3284948"/>
            <a:ext cx="1358639" cy="1208721"/>
          </a:xfrm>
          <a:prstGeom prst="rect">
            <a:avLst/>
          </a:prstGeom>
          <a:noFill/>
          <a:ln>
            <a:noFill/>
          </a:ln>
        </p:spPr>
        <p:txBody>
          <a:bodyPr spcFirstLastPara="1" wrap="square" lIns="0" tIns="12392" rIns="0" bIns="0" anchor="t" anchorCtr="0">
            <a:noAutofit/>
          </a:bodyPr>
          <a:lstStyle/>
          <a:p>
            <a:pPr marL="10794" algn="ctr" defTabSz="932563">
              <a:buClr>
                <a:srgbClr val="229F49"/>
              </a:buClr>
              <a:buSzPts val="4800"/>
              <a:defRPr/>
            </a:pPr>
            <a:r>
              <a:rPr lang="en-US" sz="7343" b="1" i="1">
                <a:ln w="3175" cmpd="dbl">
                  <a:solidFill>
                    <a:srgbClr val="000000"/>
                  </a:solidFill>
                  <a:prstDash val="sysDot"/>
                </a:ln>
                <a:solidFill>
                  <a:srgbClr val="FEF000"/>
                </a:solidFill>
                <a:effectLst>
                  <a:outerShdw dist="76200" dir="5400000" algn="t" rotWithShape="0">
                    <a:prstClr val="black"/>
                  </a:outerShdw>
                </a:effectLst>
                <a:latin typeface="Segoe UI"/>
                <a:ea typeface="Lato" charset="0"/>
                <a:cs typeface="Lato" charset="0"/>
                <a:sym typeface="Arial"/>
              </a:rPr>
              <a:t>vs</a:t>
            </a:r>
            <a:endParaRPr sz="7343" b="1" i="1">
              <a:ln w="3175" cmpd="dbl">
                <a:solidFill>
                  <a:srgbClr val="000000"/>
                </a:solidFill>
                <a:prstDash val="sysDot"/>
              </a:ln>
              <a:solidFill>
                <a:srgbClr val="FEF000"/>
              </a:solidFill>
              <a:effectLst>
                <a:outerShdw dist="76200" dir="5400000" algn="t" rotWithShape="0">
                  <a:prstClr val="black"/>
                </a:outerShdw>
              </a:effectLst>
              <a:latin typeface="Segoe UI"/>
              <a:ea typeface="Lato" charset="0"/>
              <a:cs typeface="Lato" charset="0"/>
              <a:sym typeface="Arial"/>
            </a:endParaRPr>
          </a:p>
        </p:txBody>
      </p:sp>
      <p:sp>
        <p:nvSpPr>
          <p:cNvPr id="1454" name="Shape 1454"/>
          <p:cNvSpPr/>
          <p:nvPr/>
        </p:nvSpPr>
        <p:spPr>
          <a:xfrm>
            <a:off x="2105217" y="5547533"/>
            <a:ext cx="661113" cy="549467"/>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defTabSz="932563">
              <a:buClr>
                <a:srgbClr val="000000"/>
              </a:buClr>
              <a:buSzPts val="1500"/>
              <a:defRPr/>
            </a:pPr>
            <a:endParaRPr sz="1530">
              <a:solidFill>
                <a:srgbClr val="000000"/>
              </a:solidFill>
              <a:latin typeface="Lato" charset="0"/>
              <a:ea typeface="Lato" charset="0"/>
              <a:cs typeface="Lato" charset="0"/>
              <a:sym typeface="Calibri"/>
            </a:endParaRPr>
          </a:p>
        </p:txBody>
      </p:sp>
      <p:sp>
        <p:nvSpPr>
          <p:cNvPr id="1455" name="Shape 1455"/>
          <p:cNvSpPr/>
          <p:nvPr/>
        </p:nvSpPr>
        <p:spPr>
          <a:xfrm>
            <a:off x="1937827" y="4493669"/>
            <a:ext cx="956263" cy="855831"/>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defTabSz="932563">
              <a:buClr>
                <a:srgbClr val="000000"/>
              </a:buClr>
              <a:buSzPts val="1500"/>
              <a:defRPr/>
            </a:pPr>
            <a:endParaRPr sz="1530">
              <a:solidFill>
                <a:srgbClr val="000000"/>
              </a:solidFill>
              <a:latin typeface="Lato" charset="0"/>
              <a:ea typeface="Lato" charset="0"/>
              <a:cs typeface="Lato" charset="0"/>
              <a:sym typeface="Calibri"/>
            </a:endParaRPr>
          </a:p>
        </p:txBody>
      </p:sp>
      <p:sp>
        <p:nvSpPr>
          <p:cNvPr id="1456" name="Shape 1456"/>
          <p:cNvSpPr/>
          <p:nvPr/>
        </p:nvSpPr>
        <p:spPr>
          <a:xfrm>
            <a:off x="1854023" y="3108677"/>
            <a:ext cx="1126008" cy="118695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defTabSz="932563">
              <a:buClr>
                <a:srgbClr val="000000"/>
              </a:buClr>
              <a:buSzPts val="1500"/>
              <a:defRPr/>
            </a:pPr>
            <a:endParaRPr sz="1530">
              <a:solidFill>
                <a:srgbClr val="000000"/>
              </a:solidFill>
              <a:latin typeface="Lato" charset="0"/>
              <a:ea typeface="Lato" charset="0"/>
              <a:cs typeface="Lato" charset="0"/>
              <a:sym typeface="Calibri"/>
            </a:endParaRPr>
          </a:p>
        </p:txBody>
      </p:sp>
      <p:sp>
        <p:nvSpPr>
          <p:cNvPr id="27" name="Shape 1458">
            <a:extLst>
              <a:ext uri="{FF2B5EF4-FFF2-40B4-BE49-F238E27FC236}">
                <a16:creationId xmlns:a16="http://schemas.microsoft.com/office/drawing/2014/main" id="{EA9C747F-FE12-FF4E-931D-E203E78D78FF}"/>
              </a:ext>
            </a:extLst>
          </p:cNvPr>
          <p:cNvSpPr/>
          <p:nvPr/>
        </p:nvSpPr>
        <p:spPr>
          <a:xfrm>
            <a:off x="5764281" y="2650148"/>
            <a:ext cx="6174878" cy="3947005"/>
          </a:xfrm>
          <a:custGeom>
            <a:avLst/>
            <a:gdLst/>
            <a:ahLst/>
            <a:cxnLst/>
            <a:rect l="0" t="0" r="0" b="0"/>
            <a:pathLst>
              <a:path w="6321425" h="4622800" extrusionOk="0">
                <a:moveTo>
                  <a:pt x="0" y="0"/>
                </a:moveTo>
                <a:lnTo>
                  <a:pt x="6321349" y="0"/>
                </a:lnTo>
                <a:lnTo>
                  <a:pt x="6321349" y="4622531"/>
                </a:lnTo>
                <a:lnTo>
                  <a:pt x="0" y="4622531"/>
                </a:lnTo>
                <a:lnTo>
                  <a:pt x="0" y="0"/>
                </a:lnTo>
                <a:close/>
              </a:path>
            </a:pathLst>
          </a:custGeom>
          <a:solidFill>
            <a:schemeClr val="bg1"/>
          </a:solidFill>
          <a:ln w="45700" cap="flat" cmpd="sng">
            <a:solidFill>
              <a:schemeClr val="accent3"/>
            </a:solidFill>
            <a:prstDash val="solid"/>
            <a:round/>
            <a:headEnd type="none" w="sm" len="sm"/>
            <a:tailEnd type="none" w="sm" len="sm"/>
          </a:ln>
        </p:spPr>
        <p:txBody>
          <a:bodyPr spcFirstLastPara="1" wrap="square" lIns="0" tIns="0" rIns="0" bIns="0" anchor="t" anchorCtr="0">
            <a:noAutofit/>
          </a:bodyPr>
          <a:lstStyle/>
          <a:p>
            <a:pPr defTabSz="932563">
              <a:buClr>
                <a:srgbClr val="000000"/>
              </a:buClr>
              <a:buSzPts val="1500"/>
              <a:defRPr/>
            </a:pPr>
            <a:endParaRPr sz="1530">
              <a:solidFill>
                <a:srgbClr val="000000"/>
              </a:solidFill>
              <a:latin typeface="Lato" charset="0"/>
              <a:ea typeface="Lato" charset="0"/>
              <a:cs typeface="Lato" charset="0"/>
              <a:sym typeface="Calibri"/>
            </a:endParaRPr>
          </a:p>
        </p:txBody>
      </p:sp>
      <p:pic>
        <p:nvPicPr>
          <p:cNvPr id="1460" name="Shape 146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881423" y="6044527"/>
            <a:ext cx="3928789" cy="549440"/>
          </a:xfrm>
          <a:prstGeom prst="rect">
            <a:avLst/>
          </a:prstGeom>
          <a:noFill/>
          <a:ln>
            <a:noFill/>
          </a:ln>
        </p:spPr>
      </p:pic>
      <p:grpSp>
        <p:nvGrpSpPr>
          <p:cNvPr id="1461" name="Shape 1461"/>
          <p:cNvGrpSpPr/>
          <p:nvPr/>
        </p:nvGrpSpPr>
        <p:grpSpPr>
          <a:xfrm>
            <a:off x="5917592" y="2894013"/>
            <a:ext cx="5880000" cy="503405"/>
            <a:chOff x="5750560" y="2945935"/>
            <a:chExt cx="5765229" cy="493579"/>
          </a:xfrm>
        </p:grpSpPr>
        <p:sp>
          <p:nvSpPr>
            <p:cNvPr id="1462" name="Shape 1462"/>
            <p:cNvSpPr/>
            <p:nvPr/>
          </p:nvSpPr>
          <p:spPr>
            <a:xfrm>
              <a:off x="5750560" y="3237824"/>
              <a:ext cx="5765229" cy="142002"/>
            </a:xfrm>
            <a:prstGeom prst="roundRect">
              <a:avLst>
                <a:gd name="adj" fmla="val 50000"/>
              </a:avLst>
            </a:prstGeom>
            <a:solidFill>
              <a:schemeClr val="lt1"/>
            </a:solidFill>
            <a:ln w="19050" cap="flat" cmpd="sng">
              <a:solidFill>
                <a:srgbClr val="A8D08C"/>
              </a:solidFill>
              <a:prstDash val="solid"/>
              <a:miter lim="800000"/>
              <a:headEnd type="none" w="sm" len="sm"/>
              <a:tailEnd type="none" w="sm" len="sm"/>
            </a:ln>
          </p:spPr>
          <p:txBody>
            <a:bodyPr spcFirstLastPara="1" wrap="square" lIns="93245" tIns="46610" rIns="93245" bIns="46610" anchor="ctr" anchorCtr="0">
              <a:noAutofit/>
            </a:bodyPr>
            <a:lstStyle/>
            <a:p>
              <a:pPr algn="ctr" defTabSz="932563">
                <a:defRPr/>
              </a:pPr>
              <a:endParaRPr sz="1836">
                <a:solidFill>
                  <a:srgbClr val="FFFFFF"/>
                </a:solidFill>
                <a:latin typeface="Lato" charset="0"/>
                <a:ea typeface="Lato" charset="0"/>
                <a:cs typeface="Lato" charset="0"/>
                <a:sym typeface="Calibri"/>
              </a:endParaRPr>
            </a:p>
          </p:txBody>
        </p:sp>
        <p:sp>
          <p:nvSpPr>
            <p:cNvPr id="1463" name="Shape 1463"/>
            <p:cNvSpPr/>
            <p:nvPr/>
          </p:nvSpPr>
          <p:spPr>
            <a:xfrm>
              <a:off x="5750560" y="3237822"/>
              <a:ext cx="5059680" cy="142002"/>
            </a:xfrm>
            <a:custGeom>
              <a:avLst/>
              <a:gdLst/>
              <a:ahLst/>
              <a:cxnLst/>
              <a:rect l="0" t="0" r="0" b="0"/>
              <a:pathLst>
                <a:path w="5059680" h="160402" extrusionOk="0">
                  <a:moveTo>
                    <a:pt x="80201" y="0"/>
                  </a:moveTo>
                  <a:lnTo>
                    <a:pt x="5059680" y="0"/>
                  </a:lnTo>
                  <a:lnTo>
                    <a:pt x="5059680" y="160402"/>
                  </a:lnTo>
                  <a:lnTo>
                    <a:pt x="80201" y="160401"/>
                  </a:lnTo>
                  <a:cubicBezTo>
                    <a:pt x="46981" y="160401"/>
                    <a:pt x="18478" y="140203"/>
                    <a:pt x="6303" y="111418"/>
                  </a:cubicBezTo>
                  <a:lnTo>
                    <a:pt x="0" y="80201"/>
                  </a:lnTo>
                  <a:lnTo>
                    <a:pt x="6303" y="48983"/>
                  </a:lnTo>
                  <a:cubicBezTo>
                    <a:pt x="18478" y="20198"/>
                    <a:pt x="46981" y="0"/>
                    <a:pt x="80201" y="0"/>
                  </a:cubicBezTo>
                  <a:close/>
                </a:path>
              </a:pathLst>
            </a:custGeom>
            <a:solidFill>
              <a:schemeClr val="accent1"/>
            </a:solidFill>
            <a:ln>
              <a:noFill/>
            </a:ln>
          </p:spPr>
          <p:txBody>
            <a:bodyPr spcFirstLastPara="1" wrap="square" lIns="93245" tIns="46610" rIns="93245" bIns="46610" anchor="ctr" anchorCtr="0">
              <a:noAutofit/>
            </a:bodyPr>
            <a:lstStyle/>
            <a:p>
              <a:pPr algn="ctr" defTabSz="932563">
                <a:defRPr/>
              </a:pPr>
              <a:endParaRPr sz="1836">
                <a:solidFill>
                  <a:srgbClr val="FFFFFF"/>
                </a:solidFill>
                <a:latin typeface="Lato" charset="0"/>
                <a:ea typeface="Lato" charset="0"/>
                <a:cs typeface="Lato" charset="0"/>
                <a:sym typeface="Calibri"/>
              </a:endParaRPr>
            </a:p>
          </p:txBody>
        </p:sp>
        <p:grpSp>
          <p:nvGrpSpPr>
            <p:cNvPr id="1464" name="Shape 1464"/>
            <p:cNvGrpSpPr/>
            <p:nvPr/>
          </p:nvGrpSpPr>
          <p:grpSpPr>
            <a:xfrm>
              <a:off x="10594695" y="2945935"/>
              <a:ext cx="400050" cy="493579"/>
              <a:chOff x="7471410" y="2254990"/>
              <a:chExt cx="400050" cy="493579"/>
            </a:xfrm>
          </p:grpSpPr>
          <p:sp>
            <p:nvSpPr>
              <p:cNvPr id="1465" name="Shape 1465"/>
              <p:cNvSpPr/>
              <p:nvPr/>
            </p:nvSpPr>
            <p:spPr>
              <a:xfrm>
                <a:off x="7564578" y="2504375"/>
                <a:ext cx="244194" cy="244194"/>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3245" tIns="46610" rIns="93245" bIns="46610" anchor="ctr" anchorCtr="0">
                <a:noAutofit/>
              </a:bodyPr>
              <a:lstStyle/>
              <a:p>
                <a:pPr algn="ctr" defTabSz="932563">
                  <a:defRPr/>
                </a:pPr>
                <a:endParaRPr sz="1836">
                  <a:solidFill>
                    <a:srgbClr val="FFFFFF"/>
                  </a:solidFill>
                  <a:latin typeface="Lato" charset="0"/>
                  <a:ea typeface="Lato" charset="0"/>
                  <a:cs typeface="Lato" charset="0"/>
                  <a:sym typeface="Calibri"/>
                </a:endParaRPr>
              </a:p>
            </p:txBody>
          </p:sp>
          <p:sp>
            <p:nvSpPr>
              <p:cNvPr id="1466" name="Shape 1466"/>
              <p:cNvSpPr/>
              <p:nvPr/>
            </p:nvSpPr>
            <p:spPr>
              <a:xfrm>
                <a:off x="7471410" y="2254990"/>
                <a:ext cx="400050" cy="261610"/>
              </a:xfrm>
              <a:prstGeom prst="rect">
                <a:avLst/>
              </a:prstGeom>
              <a:noFill/>
              <a:ln>
                <a:noFill/>
              </a:ln>
            </p:spPr>
            <p:txBody>
              <a:bodyPr spcFirstLastPara="1" wrap="square" lIns="93245" tIns="46610" rIns="93245" bIns="46610" anchor="t" anchorCtr="0">
                <a:noAutofit/>
              </a:bodyPr>
              <a:lstStyle/>
              <a:p>
                <a:pPr marL="0" lvl="1" algn="ctr" defTabSz="932563">
                  <a:buClr>
                    <a:srgbClr val="243A5E"/>
                  </a:buClr>
                  <a:buSzPts val="1100"/>
                  <a:defRPr/>
                </a:pPr>
                <a:r>
                  <a:rPr lang="en-US" sz="1122" b="1">
                    <a:solidFill>
                      <a:srgbClr val="243A5E"/>
                    </a:solidFill>
                    <a:latin typeface="Lato" charset="0"/>
                    <a:ea typeface="Lato" charset="0"/>
                    <a:cs typeface="Lato" charset="0"/>
                    <a:sym typeface="Calibri"/>
                  </a:rPr>
                  <a:t>18</a:t>
                </a:r>
                <a:endParaRPr>
                  <a:solidFill>
                    <a:srgbClr val="000000"/>
                  </a:solidFill>
                  <a:latin typeface="Lato" charset="0"/>
                  <a:ea typeface="Lato" charset="0"/>
                  <a:cs typeface="Lato" charset="0"/>
                </a:endParaRPr>
              </a:p>
            </p:txBody>
          </p:sp>
        </p:grpSp>
      </p:grpSp>
      <p:sp>
        <p:nvSpPr>
          <p:cNvPr id="1467" name="Shape 1467"/>
          <p:cNvSpPr txBox="1"/>
          <p:nvPr/>
        </p:nvSpPr>
        <p:spPr>
          <a:xfrm>
            <a:off x="5923133" y="2875997"/>
            <a:ext cx="1098180" cy="266818"/>
          </a:xfrm>
          <a:prstGeom prst="rect">
            <a:avLst/>
          </a:prstGeom>
          <a:noFill/>
          <a:ln>
            <a:noFill/>
          </a:ln>
        </p:spPr>
        <p:txBody>
          <a:bodyPr spcFirstLastPara="1" wrap="square" lIns="0" tIns="12392" rIns="0" bIns="0" anchor="t" anchorCtr="0">
            <a:noAutofit/>
          </a:bodyPr>
          <a:lstStyle/>
          <a:p>
            <a:pPr marL="2159" defTabSz="932563">
              <a:buClr>
                <a:srgbClr val="003962"/>
              </a:buClr>
              <a:buSzPts val="1400"/>
              <a:defRPr/>
            </a:pPr>
            <a:r>
              <a:rPr lang="en-US" sz="1428">
                <a:solidFill>
                  <a:srgbClr val="003962"/>
                </a:solidFill>
                <a:latin typeface="Lato" charset="0"/>
                <a:ea typeface="Lato" charset="0"/>
                <a:cs typeface="Lato" charset="0"/>
                <a:sym typeface="Arial"/>
              </a:rPr>
              <a:t>Total Nodes</a:t>
            </a:r>
            <a:endParaRPr sz="1428">
              <a:solidFill>
                <a:srgbClr val="000000"/>
              </a:solidFill>
              <a:latin typeface="Lato" charset="0"/>
              <a:ea typeface="Lato" charset="0"/>
              <a:cs typeface="Lato" charset="0"/>
              <a:sym typeface="Arial"/>
            </a:endParaRPr>
          </a:p>
        </p:txBody>
      </p:sp>
      <p:pic>
        <p:nvPicPr>
          <p:cNvPr id="4" name="Picture 4" descr="A screenshot of a cell phone&#10;&#10;Description generated with very high confidence">
            <a:extLst>
              <a:ext uri="{FF2B5EF4-FFF2-40B4-BE49-F238E27FC236}">
                <a16:creationId xmlns:a16="http://schemas.microsoft.com/office/drawing/2014/main" id="{6FDCC5C0-CA54-40DF-8F22-81B33443241A}"/>
              </a:ext>
            </a:extLst>
          </p:cNvPr>
          <p:cNvPicPr>
            <a:picLocks noChangeAspect="1"/>
          </p:cNvPicPr>
          <p:nvPr/>
        </p:nvPicPr>
        <p:blipFill>
          <a:blip r:embed="rId5"/>
          <a:stretch>
            <a:fillRect/>
          </a:stretch>
        </p:blipFill>
        <p:spPr>
          <a:xfrm>
            <a:off x="5867333" y="3712390"/>
            <a:ext cx="5930037" cy="2130870"/>
          </a:xfrm>
          <a:prstGeom prst="rect">
            <a:avLst/>
          </a:prstGeom>
        </p:spPr>
      </p:pic>
      <p:sp>
        <p:nvSpPr>
          <p:cNvPr id="6" name="Rectangle 5">
            <a:extLst>
              <a:ext uri="{FF2B5EF4-FFF2-40B4-BE49-F238E27FC236}">
                <a16:creationId xmlns:a16="http://schemas.microsoft.com/office/drawing/2014/main" id="{09409048-1309-4ED0-8D6F-647A294D4B07}"/>
              </a:ext>
            </a:extLst>
          </p:cNvPr>
          <p:cNvSpPr/>
          <p:nvPr/>
        </p:nvSpPr>
        <p:spPr bwMode="auto">
          <a:xfrm>
            <a:off x="5922675" y="3184039"/>
            <a:ext cx="5030407" cy="1789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8" name="Shape 1458"/>
          <p:cNvSpPr/>
          <p:nvPr/>
        </p:nvSpPr>
        <p:spPr>
          <a:xfrm>
            <a:off x="5764281" y="2650148"/>
            <a:ext cx="6174878" cy="3947005"/>
          </a:xfrm>
          <a:custGeom>
            <a:avLst/>
            <a:gdLst/>
            <a:ahLst/>
            <a:cxnLst/>
            <a:rect l="0" t="0" r="0" b="0"/>
            <a:pathLst>
              <a:path w="6321425" h="4622800" extrusionOk="0">
                <a:moveTo>
                  <a:pt x="0" y="0"/>
                </a:moveTo>
                <a:lnTo>
                  <a:pt x="6321349" y="0"/>
                </a:lnTo>
                <a:lnTo>
                  <a:pt x="6321349" y="4622531"/>
                </a:lnTo>
                <a:lnTo>
                  <a:pt x="0" y="4622531"/>
                </a:lnTo>
                <a:lnTo>
                  <a:pt x="0" y="0"/>
                </a:lnTo>
                <a:close/>
              </a:path>
            </a:pathLst>
          </a:custGeom>
          <a:noFill/>
          <a:ln w="45700" cap="flat" cmpd="sng">
            <a:solidFill>
              <a:schemeClr val="tx1"/>
            </a:solidFill>
            <a:prstDash val="solid"/>
            <a:round/>
            <a:headEnd type="none" w="sm" len="sm"/>
            <a:tailEnd type="none" w="sm" len="sm"/>
          </a:ln>
        </p:spPr>
        <p:txBody>
          <a:bodyPr spcFirstLastPara="1" wrap="square" lIns="0" tIns="0" rIns="0" bIns="0" anchor="t" anchorCtr="0">
            <a:noAutofit/>
          </a:bodyPr>
          <a:lstStyle/>
          <a:p>
            <a:pPr defTabSz="932563">
              <a:buClr>
                <a:srgbClr val="000000"/>
              </a:buClr>
              <a:buSzPts val="1500"/>
              <a:defRPr/>
            </a:pPr>
            <a:endParaRPr sz="1530">
              <a:solidFill>
                <a:srgbClr val="000000"/>
              </a:solidFill>
              <a:latin typeface="Lato" charset="0"/>
              <a:ea typeface="Lato" charset="0"/>
              <a:cs typeface="Lato" charset="0"/>
              <a:sym typeface="Calibri"/>
            </a:endParaRPr>
          </a:p>
        </p:txBody>
      </p:sp>
      <p:sp>
        <p:nvSpPr>
          <p:cNvPr id="10" name="Rectangle 9">
            <a:extLst>
              <a:ext uri="{FF2B5EF4-FFF2-40B4-BE49-F238E27FC236}">
                <a16:creationId xmlns:a16="http://schemas.microsoft.com/office/drawing/2014/main" id="{81948EC8-E276-6741-AC5C-21615CDC2820}"/>
              </a:ext>
            </a:extLst>
          </p:cNvPr>
          <p:cNvSpPr/>
          <p:nvPr/>
        </p:nvSpPr>
        <p:spPr bwMode="auto">
          <a:xfrm>
            <a:off x="6881423" y="5935672"/>
            <a:ext cx="4071659" cy="549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Picture 1" descr="A picture containing bird, tree, flower&#10;&#10;Description generated with very high confidence">
            <a:extLst>
              <a:ext uri="{FF2B5EF4-FFF2-40B4-BE49-F238E27FC236}">
                <a16:creationId xmlns:a16="http://schemas.microsoft.com/office/drawing/2014/main" id="{DA764CB6-558C-4719-BFDD-0F4831C0AE39}"/>
              </a:ext>
            </a:extLst>
          </p:cNvPr>
          <p:cNvPicPr>
            <a:picLocks noChangeAspect="1"/>
          </p:cNvPicPr>
          <p:nvPr/>
        </p:nvPicPr>
        <p:blipFill>
          <a:blip r:embed="rId6"/>
          <a:stretch>
            <a:fillRect/>
          </a:stretch>
        </p:blipFill>
        <p:spPr>
          <a:xfrm>
            <a:off x="2630573" y="3714308"/>
            <a:ext cx="7268719" cy="2014598"/>
          </a:xfrm>
          <a:prstGeom prst="rect">
            <a:avLst/>
          </a:prstGeom>
        </p:spPr>
      </p:pic>
    </p:spTree>
    <p:extLst>
      <p:ext uri="{BB962C8B-B14F-4D97-AF65-F5344CB8AC3E}">
        <p14:creationId xmlns:p14="http://schemas.microsoft.com/office/powerpoint/2010/main" val="3929548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446"/>
        <p:cNvGrpSpPr/>
        <p:nvPr/>
      </p:nvGrpSpPr>
      <p:grpSpPr>
        <a:xfrm>
          <a:off x="0" y="0"/>
          <a:ext cx="0" cy="0"/>
          <a:chOff x="0" y="0"/>
          <a:chExt cx="0" cy="0"/>
        </a:xfrm>
      </p:grpSpPr>
      <p:sp>
        <p:nvSpPr>
          <p:cNvPr id="1447" name="Shape 1447"/>
          <p:cNvSpPr/>
          <p:nvPr/>
        </p:nvSpPr>
        <p:spPr>
          <a:xfrm flipH="1">
            <a:off x="1507395" y="2689123"/>
            <a:ext cx="1805424" cy="3953083"/>
          </a:xfrm>
          <a:prstGeom prst="roundRect">
            <a:avLst>
              <a:gd name="adj" fmla="val 0"/>
            </a:avLst>
          </a:prstGeom>
          <a:solidFill>
            <a:srgbClr val="CCCCCC"/>
          </a:solidFill>
          <a:ln>
            <a:noFill/>
          </a:ln>
        </p:spPr>
        <p:txBody>
          <a:bodyPr spcFirstLastPara="1" wrap="square" lIns="93245" tIns="46610" rIns="93245" bIns="46610" anchor="ctr" anchorCtr="0">
            <a:noAutofit/>
          </a:bodyPr>
          <a:lstStyle/>
          <a:p>
            <a:pPr algn="ctr">
              <a:buClr>
                <a:srgbClr val="000000"/>
              </a:buClr>
              <a:buSzPts val="3200"/>
            </a:pPr>
            <a:endParaRPr sz="3264">
              <a:solidFill>
                <a:srgbClr val="FFFFFF"/>
              </a:solidFill>
              <a:latin typeface="Lato" charset="0"/>
              <a:ea typeface="Lato" charset="0"/>
              <a:cs typeface="Lato" charset="0"/>
              <a:sym typeface="Lato"/>
            </a:endParaRPr>
          </a:p>
        </p:txBody>
      </p:sp>
      <p:sp>
        <p:nvSpPr>
          <p:cNvPr id="1448" name="Shape 1448"/>
          <p:cNvSpPr/>
          <p:nvPr/>
        </p:nvSpPr>
        <p:spPr>
          <a:xfrm>
            <a:off x="488706" y="1459460"/>
            <a:ext cx="11840250" cy="46629"/>
          </a:xfrm>
          <a:custGeom>
            <a:avLst/>
            <a:gdLst/>
            <a:ahLst/>
            <a:cxnLst/>
            <a:rect l="0" t="0" r="0" b="0"/>
            <a:pathLst>
              <a:path w="13211175" h="120000" extrusionOk="0">
                <a:moveTo>
                  <a:pt x="0" y="0"/>
                </a:moveTo>
                <a:lnTo>
                  <a:pt x="13211175" y="0"/>
                </a:lnTo>
              </a:path>
            </a:pathLst>
          </a:custGeom>
          <a:noFill/>
          <a:ln w="11425" cap="flat" cmpd="sng">
            <a:solidFill>
              <a:srgbClr val="D9D9D9"/>
            </a:solidFill>
            <a:prstDash val="solid"/>
            <a:round/>
            <a:headEnd type="none" w="sm" len="sm"/>
            <a:tailEnd type="none" w="sm" len="sm"/>
          </a:ln>
        </p:spPr>
        <p:txBody>
          <a:bodyPr spcFirstLastPara="1" wrap="square" lIns="0" tIns="0" rIns="0" bIns="0" anchor="t" anchorCtr="0">
            <a:noAutofit/>
          </a:bodyPr>
          <a:lstStyle/>
          <a:p>
            <a:pPr>
              <a:buClr>
                <a:schemeClr val="dk1"/>
              </a:buClr>
              <a:buSzPts val="1500"/>
            </a:pPr>
            <a:endParaRPr sz="1530">
              <a:solidFill>
                <a:srgbClr val="3A3838"/>
              </a:solidFill>
              <a:latin typeface="Lato" charset="0"/>
              <a:ea typeface="Lato" charset="0"/>
              <a:cs typeface="Lato" charset="0"/>
              <a:sym typeface="Calibri"/>
            </a:endParaRPr>
          </a:p>
        </p:txBody>
      </p:sp>
      <p:sp>
        <p:nvSpPr>
          <p:cNvPr id="1449" name="Shape 1449"/>
          <p:cNvSpPr/>
          <p:nvPr/>
        </p:nvSpPr>
        <p:spPr>
          <a:xfrm>
            <a:off x="12343303" y="-1"/>
            <a:ext cx="92289" cy="6994525"/>
          </a:xfrm>
          <a:custGeom>
            <a:avLst/>
            <a:gdLst/>
            <a:ahLst/>
            <a:cxnLst/>
            <a:rect l="0" t="0" r="0" b="0"/>
            <a:pathLst>
              <a:path w="108584" h="8229600" extrusionOk="0">
                <a:moveTo>
                  <a:pt x="0" y="0"/>
                </a:moveTo>
                <a:lnTo>
                  <a:pt x="108584" y="0"/>
                </a:lnTo>
                <a:lnTo>
                  <a:pt x="108584" y="8229599"/>
                </a:lnTo>
                <a:lnTo>
                  <a:pt x="0" y="8229599"/>
                </a:lnTo>
                <a:lnTo>
                  <a:pt x="0" y="0"/>
                </a:lnTo>
                <a:close/>
              </a:path>
            </a:pathLst>
          </a:custGeom>
          <a:solidFill>
            <a:srgbClr val="229F49"/>
          </a:solidFill>
          <a:ln>
            <a:noFill/>
          </a:ln>
        </p:spPr>
        <p:txBody>
          <a:bodyPr spcFirstLastPara="1" wrap="square" lIns="0" tIns="0" rIns="0" bIns="0" anchor="t" anchorCtr="0">
            <a:noAutofit/>
          </a:bodyPr>
          <a:lstStyle/>
          <a:p>
            <a:pPr>
              <a:buClr>
                <a:schemeClr val="dk1"/>
              </a:buClr>
              <a:buSzPts val="1500"/>
            </a:pPr>
            <a:endParaRPr sz="1530">
              <a:solidFill>
                <a:srgbClr val="3A3838"/>
              </a:solidFill>
              <a:latin typeface="Lato" charset="0"/>
              <a:ea typeface="Lato" charset="0"/>
              <a:cs typeface="Lato" charset="0"/>
              <a:sym typeface="Calibri"/>
            </a:endParaRPr>
          </a:p>
        </p:txBody>
      </p:sp>
      <p:sp>
        <p:nvSpPr>
          <p:cNvPr id="1450" name="Shape 1450"/>
          <p:cNvSpPr txBox="1">
            <a:spLocks noGrp="1"/>
          </p:cNvSpPr>
          <p:nvPr>
            <p:ph type="title"/>
          </p:nvPr>
        </p:nvSpPr>
        <p:spPr>
          <a:xfrm>
            <a:off x="644454" y="267616"/>
            <a:ext cx="11228480" cy="1024568"/>
          </a:xfrm>
          <a:prstGeom prst="rect">
            <a:avLst/>
          </a:prstGeom>
        </p:spPr>
        <p:txBody>
          <a:bodyPr vert="horz" wrap="square" lIns="0" tIns="0" rIns="0" bIns="0" rtlCol="0" anchor="t">
            <a:spAutoFit/>
          </a:bodyPr>
          <a:lstStyle/>
          <a:p>
            <a:r>
              <a:rPr lang="en-US">
                <a:cs typeface="Segoe UI"/>
                <a:sym typeface="Arial"/>
              </a:rPr>
              <a:t>Why Hyperscale (</a:t>
            </a:r>
            <a:r>
              <a:rPr lang="en-US" err="1">
                <a:cs typeface="Segoe UI"/>
                <a:sym typeface="Arial"/>
              </a:rPr>
              <a:t>Citus</a:t>
            </a:r>
            <a:r>
              <a:rPr lang="en-US">
                <a:cs typeface="Segoe UI"/>
                <a:sym typeface="Arial"/>
              </a:rPr>
              <a:t>)?</a:t>
            </a:r>
            <a:br>
              <a:rPr lang="en-US">
                <a:cs typeface="Segoe UI"/>
                <a:sym typeface="Arial"/>
              </a:rPr>
            </a:br>
            <a:r>
              <a:rPr lang="en-US" sz="2856">
                <a:cs typeface="Segoe UI"/>
                <a:sym typeface="Arial"/>
              </a:rPr>
              <a:t>Making PostgreSQL future-proof, at any scale</a:t>
            </a:r>
            <a:endParaRPr sz="2856">
              <a:cs typeface="Segoe UI"/>
            </a:endParaRPr>
          </a:p>
        </p:txBody>
      </p:sp>
      <p:sp>
        <p:nvSpPr>
          <p:cNvPr id="1451" name="Shape 1451"/>
          <p:cNvSpPr txBox="1"/>
          <p:nvPr/>
        </p:nvSpPr>
        <p:spPr>
          <a:xfrm>
            <a:off x="6164807" y="1769627"/>
            <a:ext cx="5644453" cy="758054"/>
          </a:xfrm>
          <a:prstGeom prst="rect">
            <a:avLst/>
          </a:prstGeom>
          <a:noFill/>
          <a:ln>
            <a:noFill/>
          </a:ln>
        </p:spPr>
        <p:txBody>
          <a:bodyPr spcFirstLastPara="1" wrap="square" lIns="0" tIns="12392" rIns="0" bIns="0" anchor="t" anchorCtr="0">
            <a:noAutofit/>
          </a:bodyPr>
          <a:lstStyle/>
          <a:p>
            <a:pPr marL="10794" marR="4317" indent="251489" algn="ctr">
              <a:lnSpc>
                <a:spcPct val="101400"/>
              </a:lnSpc>
              <a:buClr>
                <a:srgbClr val="3B3838"/>
              </a:buClr>
              <a:buSzPts val="2400"/>
            </a:pPr>
            <a:r>
              <a:rPr lang="en-US" sz="2448">
                <a:sym typeface="Arial"/>
              </a:rPr>
              <a:t>Grow to 100’s of database nodes, without re-architecting your application</a:t>
            </a:r>
            <a:endParaRPr sz="2448">
              <a:sym typeface="Arial"/>
            </a:endParaRPr>
          </a:p>
        </p:txBody>
      </p:sp>
      <p:sp>
        <p:nvSpPr>
          <p:cNvPr id="1452" name="Shape 1452"/>
          <p:cNvSpPr txBox="1"/>
          <p:nvPr/>
        </p:nvSpPr>
        <p:spPr>
          <a:xfrm>
            <a:off x="922360" y="1780297"/>
            <a:ext cx="2994260" cy="736715"/>
          </a:xfrm>
          <a:prstGeom prst="rect">
            <a:avLst/>
          </a:prstGeom>
          <a:noFill/>
          <a:ln>
            <a:noFill/>
          </a:ln>
        </p:spPr>
        <p:txBody>
          <a:bodyPr spcFirstLastPara="1" wrap="square" lIns="0" tIns="7012" rIns="0" bIns="0" anchor="t" anchorCtr="0">
            <a:noAutofit/>
          </a:bodyPr>
          <a:lstStyle/>
          <a:p>
            <a:pPr marL="10794" marR="4317" indent="251489">
              <a:lnSpc>
                <a:spcPct val="101400"/>
              </a:lnSpc>
              <a:buClr>
                <a:srgbClr val="3B3838"/>
              </a:buClr>
              <a:buSzPts val="2400"/>
            </a:pPr>
            <a:r>
              <a:rPr lang="en-US" sz="2448">
                <a:sym typeface="Arial"/>
              </a:rPr>
              <a:t>Block growth on 1  (monolithic) database</a:t>
            </a:r>
            <a:endParaRPr sz="2448">
              <a:sym typeface="Arial"/>
            </a:endParaRPr>
          </a:p>
        </p:txBody>
      </p:sp>
      <p:sp>
        <p:nvSpPr>
          <p:cNvPr id="1453" name="Shape 1453"/>
          <p:cNvSpPr txBox="1"/>
          <p:nvPr/>
        </p:nvSpPr>
        <p:spPr>
          <a:xfrm>
            <a:off x="4346667" y="1807619"/>
            <a:ext cx="1358639" cy="682072"/>
          </a:xfrm>
          <a:prstGeom prst="rect">
            <a:avLst/>
          </a:prstGeom>
          <a:noFill/>
          <a:ln>
            <a:noFill/>
          </a:ln>
        </p:spPr>
        <p:txBody>
          <a:bodyPr spcFirstLastPara="1" wrap="square" lIns="0" tIns="12392" rIns="0" bIns="0" anchor="t" anchorCtr="0">
            <a:noAutofit/>
          </a:bodyPr>
          <a:lstStyle/>
          <a:p>
            <a:pPr marL="10794" algn="ctr">
              <a:buClr>
                <a:srgbClr val="229F49"/>
              </a:buClr>
              <a:buSzPts val="4800"/>
            </a:pPr>
            <a:r>
              <a:rPr lang="en-US" sz="4896" b="1">
                <a:solidFill>
                  <a:schemeClr val="accent1"/>
                </a:solidFill>
                <a:ea typeface="Lato" charset="0"/>
                <a:cs typeface="Lato" charset="0"/>
                <a:sym typeface="Arial"/>
              </a:rPr>
              <a:t>vs.</a:t>
            </a:r>
            <a:endParaRPr sz="4896" b="1">
              <a:solidFill>
                <a:schemeClr val="accent1"/>
              </a:solidFill>
              <a:ea typeface="Lato" charset="0"/>
              <a:cs typeface="Lato" charset="0"/>
              <a:sym typeface="Arial"/>
            </a:endParaRPr>
          </a:p>
        </p:txBody>
      </p:sp>
      <p:sp>
        <p:nvSpPr>
          <p:cNvPr id="1454" name="Shape 1454"/>
          <p:cNvSpPr/>
          <p:nvPr/>
        </p:nvSpPr>
        <p:spPr>
          <a:xfrm>
            <a:off x="2105217" y="5547533"/>
            <a:ext cx="661113" cy="549467"/>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a:buClr>
                <a:schemeClr val="dk1"/>
              </a:buClr>
              <a:buSzPts val="1500"/>
            </a:pPr>
            <a:endParaRPr sz="1530">
              <a:solidFill>
                <a:schemeClr val="dk1"/>
              </a:solidFill>
              <a:latin typeface="Lato" charset="0"/>
              <a:ea typeface="Lato" charset="0"/>
              <a:cs typeface="Lato" charset="0"/>
              <a:sym typeface="Calibri"/>
            </a:endParaRPr>
          </a:p>
        </p:txBody>
      </p:sp>
      <p:sp>
        <p:nvSpPr>
          <p:cNvPr id="1455" name="Shape 1455"/>
          <p:cNvSpPr/>
          <p:nvPr/>
        </p:nvSpPr>
        <p:spPr>
          <a:xfrm>
            <a:off x="1937827" y="4448364"/>
            <a:ext cx="956263" cy="855831"/>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a:buClr>
                <a:schemeClr val="dk1"/>
              </a:buClr>
              <a:buSzPts val="1500"/>
            </a:pPr>
            <a:endParaRPr sz="1530">
              <a:solidFill>
                <a:schemeClr val="dk1"/>
              </a:solidFill>
              <a:latin typeface="Lato" charset="0"/>
              <a:ea typeface="Lato" charset="0"/>
              <a:cs typeface="Lato" charset="0"/>
              <a:sym typeface="Calibri"/>
            </a:endParaRPr>
          </a:p>
        </p:txBody>
      </p:sp>
      <p:sp>
        <p:nvSpPr>
          <p:cNvPr id="1456" name="Shape 1456"/>
          <p:cNvSpPr/>
          <p:nvPr/>
        </p:nvSpPr>
        <p:spPr>
          <a:xfrm>
            <a:off x="1854023" y="3108677"/>
            <a:ext cx="1126008" cy="118695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Clr>
                <a:schemeClr val="dk1"/>
              </a:buClr>
              <a:buSzPts val="1500"/>
            </a:pPr>
            <a:endParaRPr sz="1530">
              <a:solidFill>
                <a:schemeClr val="dk1"/>
              </a:solidFill>
              <a:latin typeface="Lato" charset="0"/>
              <a:ea typeface="Lato" charset="0"/>
              <a:cs typeface="Lato" charset="0"/>
              <a:sym typeface="Calibri"/>
            </a:endParaRPr>
          </a:p>
        </p:txBody>
      </p:sp>
      <p:sp>
        <p:nvSpPr>
          <p:cNvPr id="1458" name="Shape 1458"/>
          <p:cNvSpPr/>
          <p:nvPr/>
        </p:nvSpPr>
        <p:spPr>
          <a:xfrm>
            <a:off x="5764281" y="2650149"/>
            <a:ext cx="6174878" cy="3992057"/>
          </a:xfrm>
          <a:custGeom>
            <a:avLst/>
            <a:gdLst/>
            <a:ahLst/>
            <a:cxnLst/>
            <a:rect l="0" t="0" r="0" b="0"/>
            <a:pathLst>
              <a:path w="6321425" h="4622800" extrusionOk="0">
                <a:moveTo>
                  <a:pt x="0" y="0"/>
                </a:moveTo>
                <a:lnTo>
                  <a:pt x="6321349" y="0"/>
                </a:lnTo>
                <a:lnTo>
                  <a:pt x="6321349" y="4622531"/>
                </a:lnTo>
                <a:lnTo>
                  <a:pt x="0" y="4622531"/>
                </a:lnTo>
                <a:lnTo>
                  <a:pt x="0" y="0"/>
                </a:lnTo>
                <a:close/>
              </a:path>
            </a:pathLst>
          </a:custGeom>
          <a:solidFill>
            <a:schemeClr val="lt1"/>
          </a:solidFill>
          <a:ln w="45700" cap="flat" cmpd="sng">
            <a:solidFill>
              <a:srgbClr val="7030A0"/>
            </a:solidFill>
            <a:prstDash val="solid"/>
            <a:round/>
            <a:headEnd type="none" w="sm" len="sm"/>
            <a:tailEnd type="none" w="sm" len="sm"/>
          </a:ln>
        </p:spPr>
        <p:txBody>
          <a:bodyPr spcFirstLastPara="1" wrap="square" lIns="0" tIns="0" rIns="0" bIns="0" anchor="t" anchorCtr="0">
            <a:noAutofit/>
          </a:bodyPr>
          <a:lstStyle/>
          <a:p>
            <a:pPr>
              <a:buClr>
                <a:schemeClr val="dk1"/>
              </a:buClr>
              <a:buSzPts val="1500"/>
            </a:pPr>
            <a:endParaRPr sz="1530">
              <a:solidFill>
                <a:schemeClr val="dk1"/>
              </a:solidFill>
              <a:latin typeface="Lato" charset="0"/>
              <a:ea typeface="Lato" charset="0"/>
              <a:cs typeface="Lato" charset="0"/>
              <a:sym typeface="Calibri"/>
            </a:endParaRPr>
          </a:p>
        </p:txBody>
      </p:sp>
      <p:pic>
        <p:nvPicPr>
          <p:cNvPr id="1460" name="Shape 146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881423" y="6044527"/>
            <a:ext cx="3928789" cy="549440"/>
          </a:xfrm>
          <a:prstGeom prst="rect">
            <a:avLst/>
          </a:prstGeom>
          <a:noFill/>
          <a:ln>
            <a:noFill/>
          </a:ln>
        </p:spPr>
      </p:pic>
      <p:grpSp>
        <p:nvGrpSpPr>
          <p:cNvPr id="1461" name="Shape 1461"/>
          <p:cNvGrpSpPr/>
          <p:nvPr/>
        </p:nvGrpSpPr>
        <p:grpSpPr>
          <a:xfrm>
            <a:off x="5917592" y="2894013"/>
            <a:ext cx="5880000" cy="503405"/>
            <a:chOff x="5750560" y="2945935"/>
            <a:chExt cx="5765229" cy="493579"/>
          </a:xfrm>
        </p:grpSpPr>
        <p:sp>
          <p:nvSpPr>
            <p:cNvPr id="1462" name="Shape 1462"/>
            <p:cNvSpPr/>
            <p:nvPr/>
          </p:nvSpPr>
          <p:spPr>
            <a:xfrm>
              <a:off x="5750560" y="3237824"/>
              <a:ext cx="5765229" cy="142002"/>
            </a:xfrm>
            <a:prstGeom prst="roundRect">
              <a:avLst>
                <a:gd name="adj" fmla="val 50000"/>
              </a:avLst>
            </a:prstGeom>
            <a:solidFill>
              <a:schemeClr val="lt1"/>
            </a:solidFill>
            <a:ln w="19050" cap="flat" cmpd="sng">
              <a:solidFill>
                <a:srgbClr val="A8D08C"/>
              </a:solidFill>
              <a:prstDash val="solid"/>
              <a:miter lim="800000"/>
              <a:headEnd type="none" w="sm" len="sm"/>
              <a:tailEnd type="none" w="sm" len="sm"/>
            </a:ln>
          </p:spPr>
          <p:txBody>
            <a:bodyPr spcFirstLastPara="1" wrap="square" lIns="93245" tIns="46610" rIns="93245" bIns="46610" anchor="ctr" anchorCtr="0">
              <a:noAutofit/>
            </a:bodyPr>
            <a:lstStyle/>
            <a:p>
              <a:pPr algn="ctr"/>
              <a:endParaRPr sz="1836">
                <a:solidFill>
                  <a:schemeClr val="lt1"/>
                </a:solidFill>
                <a:latin typeface="Lato" charset="0"/>
                <a:ea typeface="Lato" charset="0"/>
                <a:cs typeface="Lato" charset="0"/>
                <a:sym typeface="Calibri"/>
              </a:endParaRPr>
            </a:p>
          </p:txBody>
        </p:sp>
        <p:sp>
          <p:nvSpPr>
            <p:cNvPr id="1463" name="Shape 1463"/>
            <p:cNvSpPr/>
            <p:nvPr/>
          </p:nvSpPr>
          <p:spPr>
            <a:xfrm>
              <a:off x="5750560" y="3237822"/>
              <a:ext cx="5059680" cy="142002"/>
            </a:xfrm>
            <a:custGeom>
              <a:avLst/>
              <a:gdLst/>
              <a:ahLst/>
              <a:cxnLst/>
              <a:rect l="0" t="0" r="0" b="0"/>
              <a:pathLst>
                <a:path w="5059680" h="160402" extrusionOk="0">
                  <a:moveTo>
                    <a:pt x="80201" y="0"/>
                  </a:moveTo>
                  <a:lnTo>
                    <a:pt x="5059680" y="0"/>
                  </a:lnTo>
                  <a:lnTo>
                    <a:pt x="5059680" y="160402"/>
                  </a:lnTo>
                  <a:lnTo>
                    <a:pt x="80201" y="160401"/>
                  </a:lnTo>
                  <a:cubicBezTo>
                    <a:pt x="46981" y="160401"/>
                    <a:pt x="18478" y="140203"/>
                    <a:pt x="6303" y="111418"/>
                  </a:cubicBezTo>
                  <a:lnTo>
                    <a:pt x="0" y="80201"/>
                  </a:lnTo>
                  <a:lnTo>
                    <a:pt x="6303" y="48983"/>
                  </a:lnTo>
                  <a:cubicBezTo>
                    <a:pt x="18478" y="20198"/>
                    <a:pt x="46981" y="0"/>
                    <a:pt x="80201" y="0"/>
                  </a:cubicBezTo>
                  <a:close/>
                </a:path>
              </a:pathLst>
            </a:custGeom>
            <a:solidFill>
              <a:schemeClr val="accent1"/>
            </a:solidFill>
            <a:ln>
              <a:noFill/>
            </a:ln>
          </p:spPr>
          <p:txBody>
            <a:bodyPr spcFirstLastPara="1" wrap="square" lIns="93245" tIns="46610" rIns="93245" bIns="46610" anchor="ctr" anchorCtr="0">
              <a:noAutofit/>
            </a:bodyPr>
            <a:lstStyle/>
            <a:p>
              <a:pPr algn="ctr"/>
              <a:endParaRPr sz="1836">
                <a:solidFill>
                  <a:schemeClr val="lt1"/>
                </a:solidFill>
                <a:latin typeface="Lato" charset="0"/>
                <a:ea typeface="Lato" charset="0"/>
                <a:cs typeface="Lato" charset="0"/>
                <a:sym typeface="Calibri"/>
              </a:endParaRPr>
            </a:p>
          </p:txBody>
        </p:sp>
        <p:grpSp>
          <p:nvGrpSpPr>
            <p:cNvPr id="1464" name="Shape 1464"/>
            <p:cNvGrpSpPr/>
            <p:nvPr/>
          </p:nvGrpSpPr>
          <p:grpSpPr>
            <a:xfrm>
              <a:off x="10594695" y="2945935"/>
              <a:ext cx="400050" cy="493579"/>
              <a:chOff x="7471410" y="2254990"/>
              <a:chExt cx="400050" cy="493579"/>
            </a:xfrm>
          </p:grpSpPr>
          <p:sp>
            <p:nvSpPr>
              <p:cNvPr id="1465" name="Shape 1465"/>
              <p:cNvSpPr/>
              <p:nvPr/>
            </p:nvSpPr>
            <p:spPr>
              <a:xfrm>
                <a:off x="7564578" y="2504375"/>
                <a:ext cx="244194" cy="244194"/>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3245" tIns="46610" rIns="93245" bIns="46610" anchor="ctr" anchorCtr="0">
                <a:noAutofit/>
              </a:bodyPr>
              <a:lstStyle/>
              <a:p>
                <a:pPr algn="ctr"/>
                <a:endParaRPr sz="1836">
                  <a:solidFill>
                    <a:schemeClr val="lt1"/>
                  </a:solidFill>
                  <a:latin typeface="Lato" charset="0"/>
                  <a:ea typeface="Lato" charset="0"/>
                  <a:cs typeface="Lato" charset="0"/>
                  <a:sym typeface="Calibri"/>
                </a:endParaRPr>
              </a:p>
            </p:txBody>
          </p:sp>
          <p:sp>
            <p:nvSpPr>
              <p:cNvPr id="1466" name="Shape 1466"/>
              <p:cNvSpPr/>
              <p:nvPr/>
            </p:nvSpPr>
            <p:spPr>
              <a:xfrm>
                <a:off x="7471410" y="2254990"/>
                <a:ext cx="400050" cy="261610"/>
              </a:xfrm>
              <a:prstGeom prst="rect">
                <a:avLst/>
              </a:prstGeom>
              <a:noFill/>
              <a:ln>
                <a:noFill/>
              </a:ln>
            </p:spPr>
            <p:txBody>
              <a:bodyPr spcFirstLastPara="1" wrap="square" lIns="93245" tIns="46610" rIns="93245" bIns="46610" anchor="t" anchorCtr="0">
                <a:noAutofit/>
              </a:bodyPr>
              <a:lstStyle/>
              <a:p>
                <a:pPr marL="0" lvl="1" algn="ctr">
                  <a:buClr>
                    <a:schemeClr val="dk2"/>
                  </a:buClr>
                  <a:buSzPts val="1100"/>
                </a:pPr>
                <a:r>
                  <a:rPr lang="en-US" sz="1122" b="1">
                    <a:solidFill>
                      <a:schemeClr val="dk2"/>
                    </a:solidFill>
                    <a:latin typeface="Lato" charset="0"/>
                    <a:ea typeface="Lato" charset="0"/>
                    <a:cs typeface="Lato" charset="0"/>
                    <a:sym typeface="Calibri"/>
                  </a:rPr>
                  <a:t>18</a:t>
                </a:r>
                <a:endParaRPr sz="1836">
                  <a:latin typeface="Lato" charset="0"/>
                  <a:ea typeface="Lato" charset="0"/>
                  <a:cs typeface="Lato" charset="0"/>
                </a:endParaRPr>
              </a:p>
            </p:txBody>
          </p:sp>
        </p:grpSp>
      </p:grpSp>
      <p:sp>
        <p:nvSpPr>
          <p:cNvPr id="1467" name="Shape 1467"/>
          <p:cNvSpPr txBox="1"/>
          <p:nvPr/>
        </p:nvSpPr>
        <p:spPr>
          <a:xfrm>
            <a:off x="5923133" y="2875997"/>
            <a:ext cx="1098180" cy="266818"/>
          </a:xfrm>
          <a:prstGeom prst="rect">
            <a:avLst/>
          </a:prstGeom>
          <a:noFill/>
          <a:ln>
            <a:noFill/>
          </a:ln>
        </p:spPr>
        <p:txBody>
          <a:bodyPr spcFirstLastPara="1" wrap="square" lIns="0" tIns="12392" rIns="0" bIns="0" anchor="t" anchorCtr="0">
            <a:noAutofit/>
          </a:bodyPr>
          <a:lstStyle/>
          <a:p>
            <a:pPr marL="2159">
              <a:buClr>
                <a:srgbClr val="003962"/>
              </a:buClr>
              <a:buSzPts val="1400"/>
            </a:pPr>
            <a:r>
              <a:rPr lang="en-US" sz="1428">
                <a:solidFill>
                  <a:srgbClr val="003962"/>
                </a:solidFill>
                <a:latin typeface="Lato" charset="0"/>
                <a:ea typeface="Lato" charset="0"/>
                <a:cs typeface="Lato" charset="0"/>
                <a:sym typeface="Arial"/>
              </a:rPr>
              <a:t>Total Nodes</a:t>
            </a:r>
            <a:endParaRPr sz="1428">
              <a:solidFill>
                <a:schemeClr val="dk1"/>
              </a:solidFill>
              <a:latin typeface="Lato" charset="0"/>
              <a:ea typeface="Lato" charset="0"/>
              <a:cs typeface="Lato" charset="0"/>
              <a:sym typeface="Arial"/>
            </a:endParaRPr>
          </a:p>
        </p:txBody>
      </p:sp>
      <p:pic>
        <p:nvPicPr>
          <p:cNvPr id="4" name="Picture 4" descr="A screenshot of a cell phone&#10;&#10;Description generated with very high confidence">
            <a:extLst>
              <a:ext uri="{FF2B5EF4-FFF2-40B4-BE49-F238E27FC236}">
                <a16:creationId xmlns:a16="http://schemas.microsoft.com/office/drawing/2014/main" id="{6FDCC5C0-CA54-40DF-8F22-81B33443241A}"/>
              </a:ext>
            </a:extLst>
          </p:cNvPr>
          <p:cNvPicPr>
            <a:picLocks noChangeAspect="1"/>
          </p:cNvPicPr>
          <p:nvPr/>
        </p:nvPicPr>
        <p:blipFill>
          <a:blip r:embed="rId5"/>
          <a:stretch>
            <a:fillRect/>
          </a:stretch>
        </p:blipFill>
        <p:spPr>
          <a:xfrm>
            <a:off x="5867333" y="3712390"/>
            <a:ext cx="5930037" cy="2130870"/>
          </a:xfrm>
          <a:prstGeom prst="rect">
            <a:avLst/>
          </a:prstGeom>
        </p:spPr>
      </p:pic>
      <p:pic>
        <p:nvPicPr>
          <p:cNvPr id="22" name="Picture 21">
            <a:extLst>
              <a:ext uri="{FF2B5EF4-FFF2-40B4-BE49-F238E27FC236}">
                <a16:creationId xmlns:a16="http://schemas.microsoft.com/office/drawing/2014/main" id="{99B74145-F995-1447-AB6F-E43188BA28C5}"/>
              </a:ext>
            </a:extLst>
          </p:cNvPr>
          <p:cNvPicPr>
            <a:picLocks noChangeAspect="1"/>
          </p:cNvPicPr>
          <p:nvPr/>
        </p:nvPicPr>
        <p:blipFill>
          <a:blip r:embed="rId6"/>
          <a:stretch>
            <a:fillRect/>
          </a:stretch>
        </p:blipFill>
        <p:spPr>
          <a:xfrm>
            <a:off x="2867970" y="3696675"/>
            <a:ext cx="7268719" cy="2014598"/>
          </a:xfrm>
          <a:prstGeom prst="rect">
            <a:avLst/>
          </a:prstGeom>
        </p:spPr>
      </p:pic>
      <p:sp>
        <p:nvSpPr>
          <p:cNvPr id="6" name="Rectangle 5">
            <a:extLst>
              <a:ext uri="{FF2B5EF4-FFF2-40B4-BE49-F238E27FC236}">
                <a16:creationId xmlns:a16="http://schemas.microsoft.com/office/drawing/2014/main" id="{09409048-1309-4ED0-8D6F-647A294D4B07}"/>
              </a:ext>
            </a:extLst>
          </p:cNvPr>
          <p:cNvSpPr/>
          <p:nvPr/>
        </p:nvSpPr>
        <p:spPr bwMode="auto">
          <a:xfrm>
            <a:off x="5922675" y="3184039"/>
            <a:ext cx="5030407" cy="1789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2673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9E0B6311-D7C4-4DB5-8750-23383D5DC0F5}"/>
              </a:ext>
            </a:extLst>
          </p:cNvPr>
          <p:cNvSpPr>
            <a:spLocks noGrp="1"/>
          </p:cNvSpPr>
          <p:nvPr>
            <p:ph type="body" sz="quarter" idx="4294967295"/>
          </p:nvPr>
        </p:nvSpPr>
        <p:spPr>
          <a:xfrm>
            <a:off x="4440032" y="3466233"/>
            <a:ext cx="3367734" cy="2086282"/>
          </a:xfrm>
        </p:spPr>
        <p:txBody>
          <a:bodyPr vert="horz" wrap="square" lIns="0" tIns="0" rIns="0" bIns="0" rtlCol="0">
            <a:spAutoFit/>
          </a:bodyPr>
          <a:lstStyle/>
          <a:p>
            <a:pPr marL="0" indent="0" defTabSz="932563">
              <a:spcBef>
                <a:spcPts val="0"/>
              </a:spcBef>
              <a:spcAft>
                <a:spcPts val="1428"/>
              </a:spcAft>
              <a:buNone/>
              <a:defRPr/>
            </a:pPr>
            <a:r>
              <a:rPr lang="en-US" sz="1632">
                <a:solidFill>
                  <a:schemeClr val="tx1"/>
                </a:solidFill>
                <a:latin typeface="Segoe UI" panose="020B0502040204020203" pitchFamily="34" charset="0"/>
                <a:cs typeface="Segoe UI" panose="020B0502040204020203" pitchFamily="34" charset="0"/>
              </a:rPr>
              <a:t>Scale beyond single node</a:t>
            </a:r>
          </a:p>
          <a:p>
            <a:pPr marL="0" indent="0" defTabSz="932563">
              <a:spcBef>
                <a:spcPts val="0"/>
              </a:spcBef>
              <a:spcAft>
                <a:spcPts val="1428"/>
              </a:spcAft>
              <a:buNone/>
              <a:defRPr/>
            </a:pPr>
            <a:r>
              <a:rPr lang="en-US" sz="1632">
                <a:solidFill>
                  <a:schemeClr val="tx1"/>
                </a:solidFill>
                <a:latin typeface="Segoe UI" panose="020B0502040204020203" pitchFamily="34" charset="0"/>
                <a:cs typeface="Segoe UI" panose="020B0502040204020203" pitchFamily="34" charset="0"/>
              </a:rPr>
              <a:t>Minimize hotspots by spreading out tenants </a:t>
            </a:r>
          </a:p>
          <a:p>
            <a:pPr marL="0" indent="0" defTabSz="932563">
              <a:spcBef>
                <a:spcPts val="0"/>
              </a:spcBef>
              <a:spcAft>
                <a:spcPts val="1428"/>
              </a:spcAft>
              <a:buNone/>
              <a:defRPr/>
            </a:pPr>
            <a:r>
              <a:rPr lang="en-US" sz="1632">
                <a:solidFill>
                  <a:schemeClr val="tx1"/>
                </a:solidFill>
                <a:latin typeface="Segoe UI" panose="020B0502040204020203" pitchFamily="34" charset="0"/>
                <a:cs typeface="Segoe UI" panose="020B0502040204020203" pitchFamily="34" charset="0"/>
              </a:rPr>
              <a:t>Rebalance data fully online</a:t>
            </a:r>
          </a:p>
          <a:p>
            <a:pPr marL="0" indent="0" defTabSz="932563">
              <a:spcBef>
                <a:spcPts val="0"/>
              </a:spcBef>
              <a:spcAft>
                <a:spcPts val="1428"/>
              </a:spcAft>
              <a:buNone/>
              <a:defRPr/>
            </a:pPr>
            <a:r>
              <a:rPr lang="en-US" sz="1632">
                <a:solidFill>
                  <a:schemeClr val="tx1"/>
                </a:solidFill>
                <a:latin typeface="Segoe UI" panose="020B0502040204020203" pitchFamily="34" charset="0"/>
                <a:cs typeface="Segoe UI" panose="020B0502040204020203" pitchFamily="34" charset="0"/>
              </a:rPr>
              <a:t>Isolate large tenants to their own hardware</a:t>
            </a:r>
          </a:p>
        </p:txBody>
      </p:sp>
      <p:sp>
        <p:nvSpPr>
          <p:cNvPr id="6" name="Title 1">
            <a:extLst>
              <a:ext uri="{FF2B5EF4-FFF2-40B4-BE49-F238E27FC236}">
                <a16:creationId xmlns:a16="http://schemas.microsoft.com/office/drawing/2014/main" id="{5631977B-71C0-4FE0-B210-8EAB1DC515CC}"/>
              </a:ext>
            </a:extLst>
          </p:cNvPr>
          <p:cNvSpPr txBox="1">
            <a:spLocks/>
          </p:cNvSpPr>
          <p:nvPr/>
        </p:nvSpPr>
        <p:spPr>
          <a:xfrm>
            <a:off x="4440032" y="2737763"/>
            <a:ext cx="3883445" cy="3139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20000"/>
              </a:spcBef>
              <a:buSzPct val="90000"/>
              <a:defRPr/>
            </a:pPr>
            <a:r>
              <a:rPr lang="en-US" sz="2040" spc="0" dirty="0" err="1">
                <a:solidFill>
                  <a:srgbClr val="0078D4"/>
                </a:solidFill>
              </a:rPr>
              <a:t>マルチテナント</a:t>
            </a:r>
            <a:r>
              <a:rPr lang="en-US" sz="2040" spc="0" dirty="0">
                <a:solidFill>
                  <a:srgbClr val="0078D4"/>
                </a:solidFill>
              </a:rPr>
              <a:t> &amp; SaaS </a:t>
            </a:r>
            <a:r>
              <a:rPr lang="en-US" sz="2040" spc="0" dirty="0" err="1">
                <a:solidFill>
                  <a:srgbClr val="0078D4"/>
                </a:solidFill>
              </a:rPr>
              <a:t>アプリ</a:t>
            </a:r>
            <a:endParaRPr lang="en-US" sz="2040" spc="0" dirty="0">
              <a:solidFill>
                <a:srgbClr val="0078D4"/>
              </a:solidFill>
            </a:endParaRPr>
          </a:p>
        </p:txBody>
      </p:sp>
      <p:sp>
        <p:nvSpPr>
          <p:cNvPr id="7" name="Title 1">
            <a:extLst>
              <a:ext uri="{FF2B5EF4-FFF2-40B4-BE49-F238E27FC236}">
                <a16:creationId xmlns:a16="http://schemas.microsoft.com/office/drawing/2014/main" id="{8D4261B5-8879-4457-B4CF-F142B85954DA}"/>
              </a:ext>
            </a:extLst>
          </p:cNvPr>
          <p:cNvSpPr txBox="1">
            <a:spLocks/>
          </p:cNvSpPr>
          <p:nvPr/>
        </p:nvSpPr>
        <p:spPr>
          <a:xfrm>
            <a:off x="390425" y="2725986"/>
            <a:ext cx="3770215" cy="313932"/>
          </a:xfrm>
          <a:prstGeom prst="rect">
            <a:avLst/>
          </a:prstGeom>
        </p:spPr>
        <p:txBody>
          <a:bodyPr vert="horz" wrap="square" lIns="0" tIns="0" rIns="0" bIns="0" rtlCol="0" anchor="t">
            <a:spAutoFit/>
          </a:bodyPr>
          <a:lstStyle>
            <a:defPPr>
              <a:defRPr lang="en-US"/>
            </a:defPPr>
            <a:lvl1pPr algn="ctr" defTabSz="932742">
              <a:lnSpc>
                <a:spcPct val="100000"/>
              </a:lnSpc>
              <a:spcBef>
                <a:spcPct val="0"/>
              </a:spcBef>
              <a:buNone/>
              <a:defRPr sz="1600" b="1" cap="none" spc="0" baseline="0">
                <a:ln w="3175">
                  <a:noFill/>
                </a:ln>
                <a:solidFill>
                  <a:schemeClr val="tx2"/>
                </a:solidFill>
                <a:effectLst/>
                <a:latin typeface="Segoe UI" panose="020B0502040204020203" pitchFamily="34" charset="0"/>
                <a:cs typeface="Segoe UI" pitchFamily="34" charset="0"/>
              </a:defRPr>
            </a:lvl1pPr>
          </a:lstStyle>
          <a:p>
            <a:pPr algn="l">
              <a:spcBef>
                <a:spcPct val="20000"/>
              </a:spcBef>
              <a:buSzPct val="90000"/>
              <a:defRPr/>
            </a:pPr>
            <a:r>
              <a:rPr lang="en-US" sz="2040" b="0" dirty="0" err="1">
                <a:solidFill>
                  <a:srgbClr val="0078D4"/>
                </a:solidFill>
                <a:latin typeface="+mj-lt"/>
              </a:rPr>
              <a:t>リアルタイム分析処理</a:t>
            </a:r>
            <a:endParaRPr lang="en-US" sz="2040" b="0" dirty="0">
              <a:solidFill>
                <a:srgbClr val="0078D4"/>
              </a:solidFill>
              <a:latin typeface="+mj-lt"/>
            </a:endParaRPr>
          </a:p>
        </p:txBody>
      </p:sp>
      <p:sp>
        <p:nvSpPr>
          <p:cNvPr id="8" name="Title 1">
            <a:extLst>
              <a:ext uri="{FF2B5EF4-FFF2-40B4-BE49-F238E27FC236}">
                <a16:creationId xmlns:a16="http://schemas.microsoft.com/office/drawing/2014/main" id="{FC461565-4316-4ADF-B568-73DF92BC73AC}"/>
              </a:ext>
            </a:extLst>
          </p:cNvPr>
          <p:cNvSpPr txBox="1">
            <a:spLocks/>
          </p:cNvSpPr>
          <p:nvPr/>
        </p:nvSpPr>
        <p:spPr>
          <a:xfrm>
            <a:off x="8472046" y="2737760"/>
            <a:ext cx="3868005" cy="690638"/>
          </a:xfrm>
          <a:prstGeom prst="rect">
            <a:avLst/>
          </a:prstGeom>
        </p:spPr>
        <p:txBody>
          <a:bodyPr vert="horz" wrap="square" lIns="0" tIns="0" rIns="0" bIns="0" rtlCol="0" anchor="t">
            <a:spAutoFit/>
          </a:bodyPr>
          <a:lstStyle>
            <a:defPPr>
              <a:defRPr lang="en-US"/>
            </a:defPPr>
            <a:lvl1pPr algn="ctr" defTabSz="932742">
              <a:lnSpc>
                <a:spcPct val="100000"/>
              </a:lnSpc>
              <a:spcBef>
                <a:spcPct val="0"/>
              </a:spcBef>
              <a:buNone/>
              <a:defRPr sz="1600" b="1" cap="none" spc="0" baseline="0">
                <a:ln w="3175">
                  <a:noFill/>
                </a:ln>
                <a:solidFill>
                  <a:schemeClr val="tx2"/>
                </a:solidFill>
                <a:effectLst/>
                <a:latin typeface="Segoe UI" panose="020B0502040204020203" pitchFamily="34" charset="0"/>
                <a:cs typeface="Segoe UI" pitchFamily="34" charset="0"/>
              </a:defRPr>
            </a:lvl1pPr>
          </a:lstStyle>
          <a:p>
            <a:pPr lvl="0" algn="l">
              <a:spcBef>
                <a:spcPct val="20000"/>
              </a:spcBef>
              <a:buSzPct val="90000"/>
              <a:defRPr/>
            </a:pPr>
            <a:r>
              <a:rPr lang="en-US" sz="2040" b="0" dirty="0" err="1">
                <a:solidFill>
                  <a:srgbClr val="0078D4"/>
                </a:solidFill>
                <a:latin typeface="+mj-lt"/>
              </a:rPr>
              <a:t>オンライン</a:t>
            </a:r>
            <a:r>
              <a:rPr lang="en-US" sz="2040" b="0" dirty="0">
                <a:solidFill>
                  <a:srgbClr val="0078D4"/>
                </a:solidFill>
                <a:latin typeface="+mj-lt"/>
              </a:rPr>
              <a:t> </a:t>
            </a:r>
            <a:r>
              <a:rPr lang="en-US" sz="2040" b="0" dirty="0" err="1">
                <a:solidFill>
                  <a:srgbClr val="0078D4"/>
                </a:solidFill>
                <a:latin typeface="+mj-lt"/>
              </a:rPr>
              <a:t>トランザクション</a:t>
            </a:r>
            <a:endParaRPr lang="en-US" sz="2040" b="0" dirty="0">
              <a:solidFill>
                <a:srgbClr val="0078D4"/>
              </a:solidFill>
              <a:latin typeface="+mj-lt"/>
            </a:endParaRPr>
          </a:p>
          <a:p>
            <a:pPr lvl="0" algn="l">
              <a:spcBef>
                <a:spcPct val="20000"/>
              </a:spcBef>
              <a:buSzPct val="90000"/>
              <a:defRPr/>
            </a:pPr>
            <a:r>
              <a:rPr lang="en-US" sz="2040" b="0" dirty="0" err="1">
                <a:solidFill>
                  <a:srgbClr val="0078D4"/>
                </a:solidFill>
                <a:latin typeface="+mj-lt"/>
              </a:rPr>
              <a:t>処理</a:t>
            </a:r>
            <a:endParaRPr lang="en-US" sz="2040" b="0" dirty="0">
              <a:solidFill>
                <a:srgbClr val="0078D4"/>
              </a:solidFill>
              <a:latin typeface="+mj-lt"/>
            </a:endParaRPr>
          </a:p>
        </p:txBody>
      </p:sp>
      <p:sp>
        <p:nvSpPr>
          <p:cNvPr id="9" name="Rectangle 8">
            <a:extLst>
              <a:ext uri="{FF2B5EF4-FFF2-40B4-BE49-F238E27FC236}">
                <a16:creationId xmlns:a16="http://schemas.microsoft.com/office/drawing/2014/main" id="{41E49845-8B07-4032-AA27-9948FD6A75BA}"/>
              </a:ext>
            </a:extLst>
          </p:cNvPr>
          <p:cNvSpPr/>
          <p:nvPr/>
        </p:nvSpPr>
        <p:spPr>
          <a:xfrm>
            <a:off x="385278" y="3454459"/>
            <a:ext cx="3922587" cy="2159331"/>
          </a:xfrm>
          <a:prstGeom prst="rect">
            <a:avLst/>
          </a:prstGeom>
        </p:spPr>
        <p:txBody>
          <a:bodyPr wrap="square" lIns="0" tIns="0" rIns="0" bIns="0" anchor="t">
            <a:spAutoFit/>
          </a:bodyPr>
          <a:lstStyle/>
          <a:p>
            <a:pPr defTabSz="932563">
              <a:spcAft>
                <a:spcPts val="1428"/>
              </a:spcAft>
              <a:buSzPct val="90000"/>
              <a:defRPr/>
            </a:pPr>
            <a:r>
              <a:rPr lang="en-US" sz="1632">
                <a:latin typeface="Segoe UI"/>
                <a:cs typeface="Segoe UI"/>
              </a:rPr>
              <a:t>Scale your database with 10s of TBs memory, 1,000s of CPUs. </a:t>
            </a:r>
            <a:endParaRPr lang="en-US" sz="1836">
              <a:latin typeface="Segoe UI"/>
              <a:cs typeface="Segoe UI"/>
            </a:endParaRPr>
          </a:p>
          <a:p>
            <a:pPr defTabSz="932563">
              <a:spcAft>
                <a:spcPts val="1428"/>
              </a:spcAft>
              <a:buSzPct val="90000"/>
              <a:defRPr/>
            </a:pPr>
            <a:r>
              <a:rPr lang="en-US" sz="1632">
                <a:latin typeface="Segoe UI"/>
                <a:cs typeface="Segoe UI"/>
              </a:rPr>
              <a:t>Enable sub-second query responses, across billons of records. NoETL.</a:t>
            </a:r>
            <a:endParaRPr lang="en-US" sz="1836">
              <a:cs typeface="Segoe UI"/>
            </a:endParaRPr>
          </a:p>
          <a:p>
            <a:pPr defTabSz="932563">
              <a:spcAft>
                <a:spcPts val="1428"/>
              </a:spcAft>
              <a:buSzPct val="90000"/>
              <a:defRPr/>
            </a:pPr>
            <a:r>
              <a:rPr lang="en-US" sz="1632">
                <a:solidFill>
                  <a:prstClr val="black"/>
                </a:solidFill>
                <a:latin typeface="Segoe UI" panose="020B0502040204020203" pitchFamily="34" charset="0"/>
                <a:cs typeface="Segoe UI" panose="020B0502040204020203" pitchFamily="34" charset="0"/>
              </a:rPr>
              <a:t>Use JSON + structured data together. Parallelize across nodes for 100x performance. </a:t>
            </a:r>
          </a:p>
        </p:txBody>
      </p:sp>
      <p:sp>
        <p:nvSpPr>
          <p:cNvPr id="10" name="Rectangle 9">
            <a:extLst>
              <a:ext uri="{FF2B5EF4-FFF2-40B4-BE49-F238E27FC236}">
                <a16:creationId xmlns:a16="http://schemas.microsoft.com/office/drawing/2014/main" id="{37C7D7A9-3461-4121-8DBA-9C77A771329B}"/>
              </a:ext>
            </a:extLst>
          </p:cNvPr>
          <p:cNvSpPr/>
          <p:nvPr/>
        </p:nvSpPr>
        <p:spPr>
          <a:xfrm>
            <a:off x="8474697" y="3466233"/>
            <a:ext cx="3556537" cy="2086282"/>
          </a:xfrm>
          <a:prstGeom prst="rect">
            <a:avLst/>
          </a:prstGeom>
        </p:spPr>
        <p:txBody>
          <a:bodyPr wrap="square" lIns="0" tIns="0" rIns="0" bIns="0">
            <a:spAutoFit/>
          </a:bodyPr>
          <a:lstStyle/>
          <a:p>
            <a:pPr defTabSz="932563">
              <a:spcAft>
                <a:spcPts val="1428"/>
              </a:spcAft>
              <a:buSzPct val="90000"/>
              <a:defRPr/>
            </a:pPr>
            <a:r>
              <a:rPr lang="en-US" sz="1632">
                <a:solidFill>
                  <a:prstClr val="black"/>
                </a:solidFill>
                <a:latin typeface="Segoe UI" panose="020B0502040204020203" pitchFamily="34" charset="0"/>
                <a:cs typeface="Segoe UI" panose="020B0502040204020203" pitchFamily="34" charset="0"/>
              </a:rPr>
              <a:t>Ensure high performance with concurrent users </a:t>
            </a:r>
          </a:p>
          <a:p>
            <a:pPr defTabSz="932563">
              <a:spcAft>
                <a:spcPts val="1428"/>
              </a:spcAft>
              <a:buSzPct val="90000"/>
              <a:defRPr/>
            </a:pPr>
            <a:r>
              <a:rPr lang="en-US" sz="1632">
                <a:solidFill>
                  <a:prstClr val="black"/>
                </a:solidFill>
                <a:latin typeface="Segoe UI" panose="020B0502040204020203" pitchFamily="34" charset="0"/>
                <a:cs typeface="Segoe UI" panose="020B0502040204020203" pitchFamily="34" charset="0"/>
              </a:rPr>
              <a:t>Avoid single points of failure </a:t>
            </a:r>
          </a:p>
          <a:p>
            <a:pPr defTabSz="932563">
              <a:spcAft>
                <a:spcPts val="1428"/>
              </a:spcAft>
              <a:buSzPct val="90000"/>
              <a:defRPr/>
            </a:pPr>
            <a:r>
              <a:rPr lang="en-US" sz="1632">
                <a:solidFill>
                  <a:prstClr val="black"/>
                </a:solidFill>
                <a:latin typeface="Segoe UI" panose="020B0502040204020203" pitchFamily="34" charset="0"/>
                <a:cs typeface="Segoe UI" panose="020B0502040204020203" pitchFamily="34" charset="0"/>
              </a:rPr>
              <a:t>Distribute transaction processes across multiple nodes </a:t>
            </a:r>
          </a:p>
          <a:p>
            <a:pPr defTabSz="932563">
              <a:spcAft>
                <a:spcPts val="1428"/>
              </a:spcAft>
              <a:buSzPct val="90000"/>
              <a:defRPr/>
            </a:pPr>
            <a:r>
              <a:rPr lang="en-US" sz="1632">
                <a:solidFill>
                  <a:prstClr val="black"/>
                </a:solidFill>
                <a:latin typeface="Segoe UI" panose="020B0502040204020203" pitchFamily="34" charset="0"/>
                <a:cs typeface="Segoe UI" panose="020B0502040204020203" pitchFamily="34" charset="0"/>
              </a:rPr>
              <a:t>Manage high volumes of transactions </a:t>
            </a:r>
          </a:p>
        </p:txBody>
      </p:sp>
      <p:cxnSp>
        <p:nvCxnSpPr>
          <p:cNvPr id="16" name="Straight Connector 15">
            <a:extLst>
              <a:ext uri="{FF2B5EF4-FFF2-40B4-BE49-F238E27FC236}">
                <a16:creationId xmlns:a16="http://schemas.microsoft.com/office/drawing/2014/main" id="{F72F10E3-71CB-FE4C-986E-4F990C544B13}"/>
              </a:ext>
            </a:extLst>
          </p:cNvPr>
          <p:cNvCxnSpPr/>
          <p:nvPr/>
        </p:nvCxnSpPr>
        <p:spPr>
          <a:xfrm>
            <a:off x="8414194" y="2569673"/>
            <a:ext cx="3523168" cy="0"/>
          </a:xfrm>
          <a:prstGeom prst="line">
            <a:avLst/>
          </a:prstGeom>
          <a:ln>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2C6FD07-CE44-3E4F-A5E3-E5690C3097AC}"/>
              </a:ext>
            </a:extLst>
          </p:cNvPr>
          <p:cNvCxnSpPr/>
          <p:nvPr/>
        </p:nvCxnSpPr>
        <p:spPr>
          <a:xfrm>
            <a:off x="385279" y="2569673"/>
            <a:ext cx="3523168" cy="0"/>
          </a:xfrm>
          <a:prstGeom prst="line">
            <a:avLst/>
          </a:prstGeom>
          <a:ln>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65B3B19-6CA4-8C42-A020-B947C8FB23AA}"/>
              </a:ext>
            </a:extLst>
          </p:cNvPr>
          <p:cNvCxnSpPr/>
          <p:nvPr/>
        </p:nvCxnSpPr>
        <p:spPr>
          <a:xfrm>
            <a:off x="4463300" y="2569673"/>
            <a:ext cx="3523168" cy="0"/>
          </a:xfrm>
          <a:prstGeom prst="line">
            <a:avLst/>
          </a:prstGeom>
          <a:ln>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162">
            <a:extLst>
              <a:ext uri="{FF2B5EF4-FFF2-40B4-BE49-F238E27FC236}">
                <a16:creationId xmlns:a16="http://schemas.microsoft.com/office/drawing/2014/main" id="{0063BEAD-424C-044F-8D5D-6F7A7EA57A4F}"/>
              </a:ext>
            </a:extLst>
          </p:cNvPr>
          <p:cNvGrpSpPr>
            <a:grpSpLocks noChangeAspect="1"/>
          </p:cNvGrpSpPr>
          <p:nvPr/>
        </p:nvGrpSpPr>
        <p:grpSpPr bwMode="auto">
          <a:xfrm>
            <a:off x="385278" y="1818422"/>
            <a:ext cx="724820" cy="543615"/>
            <a:chOff x="1614" y="2822"/>
            <a:chExt cx="312" cy="234"/>
          </a:xfrm>
        </p:grpSpPr>
        <p:sp>
          <p:nvSpPr>
            <p:cNvPr id="38" name="Freeform 163">
              <a:extLst>
                <a:ext uri="{FF2B5EF4-FFF2-40B4-BE49-F238E27FC236}">
                  <a16:creationId xmlns:a16="http://schemas.microsoft.com/office/drawing/2014/main" id="{FC28576E-FD10-3E46-A66F-0ECCD68BDB87}"/>
                </a:ext>
              </a:extLst>
            </p:cNvPr>
            <p:cNvSpPr>
              <a:spLocks/>
            </p:cNvSpPr>
            <p:nvPr/>
          </p:nvSpPr>
          <p:spPr bwMode="auto">
            <a:xfrm>
              <a:off x="1614"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39" name="Rectangle 164">
              <a:extLst>
                <a:ext uri="{FF2B5EF4-FFF2-40B4-BE49-F238E27FC236}">
                  <a16:creationId xmlns:a16="http://schemas.microsoft.com/office/drawing/2014/main" id="{A03A40FF-F2F8-CC4E-BF3B-9BE18F0FF4EE}"/>
                </a:ext>
              </a:extLst>
            </p:cNvPr>
            <p:cNvSpPr>
              <a:spLocks noChangeArrowheads="1"/>
            </p:cNvSpPr>
            <p:nvPr/>
          </p:nvSpPr>
          <p:spPr bwMode="auto">
            <a:xfrm>
              <a:off x="1633" y="2842"/>
              <a:ext cx="274"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0" name="Freeform 165">
              <a:extLst>
                <a:ext uri="{FF2B5EF4-FFF2-40B4-BE49-F238E27FC236}">
                  <a16:creationId xmlns:a16="http://schemas.microsoft.com/office/drawing/2014/main" id="{AFB714D6-29CF-F649-B02C-CF151DA9070C}"/>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1" name="Oval 166">
              <a:extLst>
                <a:ext uri="{FF2B5EF4-FFF2-40B4-BE49-F238E27FC236}">
                  <a16:creationId xmlns:a16="http://schemas.microsoft.com/office/drawing/2014/main" id="{C13A1600-F070-0B45-BB4F-AA030D2B7002}"/>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2" name="Oval 167">
              <a:extLst>
                <a:ext uri="{FF2B5EF4-FFF2-40B4-BE49-F238E27FC236}">
                  <a16:creationId xmlns:a16="http://schemas.microsoft.com/office/drawing/2014/main" id="{654DF3A5-CD94-F64E-AA9F-144016D33449}"/>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3" name="Oval 168">
              <a:extLst>
                <a:ext uri="{FF2B5EF4-FFF2-40B4-BE49-F238E27FC236}">
                  <a16:creationId xmlns:a16="http://schemas.microsoft.com/office/drawing/2014/main" id="{9927B3CA-913E-FA41-B92E-43344AEDB23B}"/>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4" name="Oval 169">
              <a:extLst>
                <a:ext uri="{FF2B5EF4-FFF2-40B4-BE49-F238E27FC236}">
                  <a16:creationId xmlns:a16="http://schemas.microsoft.com/office/drawing/2014/main" id="{151CCEF5-4D29-0A45-9C28-1276CC0A29C4}"/>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5" name="Freeform 170">
              <a:extLst>
                <a:ext uri="{FF2B5EF4-FFF2-40B4-BE49-F238E27FC236}">
                  <a16:creationId xmlns:a16="http://schemas.microsoft.com/office/drawing/2014/main" id="{30E3CB60-BB6B-FC4A-B1A5-D989FA75B173}"/>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202" name="Group 201">
            <a:extLst>
              <a:ext uri="{FF2B5EF4-FFF2-40B4-BE49-F238E27FC236}">
                <a16:creationId xmlns:a16="http://schemas.microsoft.com/office/drawing/2014/main" id="{18A450BF-54EC-6447-865A-024903BBB520}"/>
              </a:ext>
            </a:extLst>
          </p:cNvPr>
          <p:cNvGrpSpPr/>
          <p:nvPr/>
        </p:nvGrpSpPr>
        <p:grpSpPr>
          <a:xfrm>
            <a:off x="8415821" y="1734619"/>
            <a:ext cx="612248" cy="714308"/>
            <a:chOff x="8275345" y="1943454"/>
            <a:chExt cx="710672" cy="829139"/>
          </a:xfrm>
        </p:grpSpPr>
        <p:sp>
          <p:nvSpPr>
            <p:cNvPr id="47" name="AutoShape 385">
              <a:extLst>
                <a:ext uri="{FF2B5EF4-FFF2-40B4-BE49-F238E27FC236}">
                  <a16:creationId xmlns:a16="http://schemas.microsoft.com/office/drawing/2014/main" id="{814162B3-032C-1447-A847-D4B242DFADF2}"/>
                </a:ext>
              </a:extLst>
            </p:cNvPr>
            <p:cNvSpPr>
              <a:spLocks noChangeAspect="1" noChangeArrowheads="1" noTextEdit="1"/>
            </p:cNvSpPr>
            <p:nvPr/>
          </p:nvSpPr>
          <p:spPr bwMode="auto">
            <a:xfrm>
              <a:off x="8275345" y="2239589"/>
              <a:ext cx="710672" cy="53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8" name="Rectangle 387">
              <a:extLst>
                <a:ext uri="{FF2B5EF4-FFF2-40B4-BE49-F238E27FC236}">
                  <a16:creationId xmlns:a16="http://schemas.microsoft.com/office/drawing/2014/main" id="{A7ED9E7A-158E-7340-8E4C-6226B90C2E73}"/>
                </a:ext>
              </a:extLst>
            </p:cNvPr>
            <p:cNvSpPr>
              <a:spLocks noChangeArrowheads="1"/>
            </p:cNvSpPr>
            <p:nvPr/>
          </p:nvSpPr>
          <p:spPr bwMode="auto">
            <a:xfrm>
              <a:off x="8275345" y="2239589"/>
              <a:ext cx="710672" cy="5330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49" name="Rectangle 388">
              <a:extLst>
                <a:ext uri="{FF2B5EF4-FFF2-40B4-BE49-F238E27FC236}">
                  <a16:creationId xmlns:a16="http://schemas.microsoft.com/office/drawing/2014/main" id="{9ED9D620-749C-A244-BA13-95BB840471FA}"/>
                </a:ext>
              </a:extLst>
            </p:cNvPr>
            <p:cNvSpPr>
              <a:spLocks noChangeArrowheads="1"/>
            </p:cNvSpPr>
            <p:nvPr/>
          </p:nvSpPr>
          <p:spPr bwMode="auto">
            <a:xfrm>
              <a:off x="8275345" y="2239589"/>
              <a:ext cx="710672" cy="66056"/>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50" name="Oval 389">
              <a:extLst>
                <a:ext uri="{FF2B5EF4-FFF2-40B4-BE49-F238E27FC236}">
                  <a16:creationId xmlns:a16="http://schemas.microsoft.com/office/drawing/2014/main" id="{11D3AA1E-5B61-D44D-BA23-245FAE3A9741}"/>
                </a:ext>
              </a:extLst>
            </p:cNvPr>
            <p:cNvSpPr>
              <a:spLocks noChangeArrowheads="1"/>
            </p:cNvSpPr>
            <p:nvPr/>
          </p:nvSpPr>
          <p:spPr bwMode="auto">
            <a:xfrm>
              <a:off x="8300401" y="2262367"/>
              <a:ext cx="20500" cy="227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51" name="Oval 390">
              <a:extLst>
                <a:ext uri="{FF2B5EF4-FFF2-40B4-BE49-F238E27FC236}">
                  <a16:creationId xmlns:a16="http://schemas.microsoft.com/office/drawing/2014/main" id="{1F309FB1-848D-B740-AAF3-C43A98718CE0}"/>
                </a:ext>
              </a:extLst>
            </p:cNvPr>
            <p:cNvSpPr>
              <a:spLocks noChangeArrowheads="1"/>
            </p:cNvSpPr>
            <p:nvPr/>
          </p:nvSpPr>
          <p:spPr bwMode="auto">
            <a:xfrm>
              <a:off x="8332290" y="2262367"/>
              <a:ext cx="22778" cy="227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52" name="Oval 391">
              <a:extLst>
                <a:ext uri="{FF2B5EF4-FFF2-40B4-BE49-F238E27FC236}">
                  <a16:creationId xmlns:a16="http://schemas.microsoft.com/office/drawing/2014/main" id="{78A93304-63E8-8047-8EB4-30807F4BBB11}"/>
                </a:ext>
              </a:extLst>
            </p:cNvPr>
            <p:cNvSpPr>
              <a:spLocks noChangeArrowheads="1"/>
            </p:cNvSpPr>
            <p:nvPr/>
          </p:nvSpPr>
          <p:spPr bwMode="auto">
            <a:xfrm>
              <a:off x="8366457" y="2262367"/>
              <a:ext cx="22778" cy="227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nvGrpSpPr>
            <p:cNvPr id="65" name="Group 298">
              <a:extLst>
                <a:ext uri="{FF2B5EF4-FFF2-40B4-BE49-F238E27FC236}">
                  <a16:creationId xmlns:a16="http://schemas.microsoft.com/office/drawing/2014/main" id="{8377B25C-775E-4D47-84B2-1BA008C97686}"/>
                </a:ext>
              </a:extLst>
            </p:cNvPr>
            <p:cNvGrpSpPr>
              <a:grpSpLocks noChangeAspect="1"/>
            </p:cNvGrpSpPr>
            <p:nvPr/>
          </p:nvGrpSpPr>
          <p:grpSpPr bwMode="auto">
            <a:xfrm>
              <a:off x="8396493" y="1943454"/>
              <a:ext cx="218735" cy="656206"/>
              <a:chOff x="1702" y="3415"/>
              <a:chExt cx="136" cy="408"/>
            </a:xfrm>
            <a:solidFill>
              <a:schemeClr val="accent1"/>
            </a:solidFill>
          </p:grpSpPr>
          <p:sp>
            <p:nvSpPr>
              <p:cNvPr id="67" name="Rectangle 300">
                <a:extLst>
                  <a:ext uri="{FF2B5EF4-FFF2-40B4-BE49-F238E27FC236}">
                    <a16:creationId xmlns:a16="http://schemas.microsoft.com/office/drawing/2014/main" id="{07CB51D3-94E5-9A41-8DFD-37EA5C7A1BCF}"/>
                  </a:ext>
                </a:extLst>
              </p:cNvPr>
              <p:cNvSpPr>
                <a:spLocks noChangeArrowheads="1"/>
              </p:cNvSpPr>
              <p:nvPr/>
            </p:nvSpPr>
            <p:spPr bwMode="auto">
              <a:xfrm>
                <a:off x="1756" y="3569"/>
                <a:ext cx="29" cy="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8" name="Freeform 301">
                <a:extLst>
                  <a:ext uri="{FF2B5EF4-FFF2-40B4-BE49-F238E27FC236}">
                    <a16:creationId xmlns:a16="http://schemas.microsoft.com/office/drawing/2014/main" id="{3548AFCF-28FE-FC4E-8870-D6C16D26582A}"/>
                  </a:ext>
                </a:extLst>
              </p:cNvPr>
              <p:cNvSpPr>
                <a:spLocks/>
              </p:cNvSpPr>
              <p:nvPr/>
            </p:nvSpPr>
            <p:spPr bwMode="auto">
              <a:xfrm>
                <a:off x="1756" y="3415"/>
                <a:ext cx="29" cy="368"/>
              </a:xfrm>
              <a:custGeom>
                <a:avLst/>
                <a:gdLst>
                  <a:gd name="T0" fmla="*/ 29 w 29"/>
                  <a:gd name="T1" fmla="*/ 0 h 214"/>
                  <a:gd name="T2" fmla="*/ 29 w 29"/>
                  <a:gd name="T3" fmla="*/ 214 h 214"/>
                  <a:gd name="T4" fmla="*/ 0 w 29"/>
                  <a:gd name="T5" fmla="*/ 214 h 214"/>
                  <a:gd name="T6" fmla="*/ 0 w 29"/>
                  <a:gd name="T7" fmla="*/ 0 h 214"/>
                </a:gdLst>
                <a:ahLst/>
                <a:cxnLst>
                  <a:cxn ang="0">
                    <a:pos x="T0" y="T1"/>
                  </a:cxn>
                  <a:cxn ang="0">
                    <a:pos x="T2" y="T3"/>
                  </a:cxn>
                  <a:cxn ang="0">
                    <a:pos x="T4" y="T5"/>
                  </a:cxn>
                  <a:cxn ang="0">
                    <a:pos x="T6" y="T7"/>
                  </a:cxn>
                </a:cxnLst>
                <a:rect l="0" t="0" r="r" b="b"/>
                <a:pathLst>
                  <a:path w="29" h="214">
                    <a:moveTo>
                      <a:pt x="29" y="0"/>
                    </a:moveTo>
                    <a:lnTo>
                      <a:pt x="29" y="214"/>
                    </a:lnTo>
                    <a:lnTo>
                      <a:pt x="0" y="214"/>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69" name="Freeform 302">
                <a:extLst>
                  <a:ext uri="{FF2B5EF4-FFF2-40B4-BE49-F238E27FC236}">
                    <a16:creationId xmlns:a16="http://schemas.microsoft.com/office/drawing/2014/main" id="{36C34AD2-2732-4F47-A6BA-C223106AF1C0}"/>
                  </a:ext>
                </a:extLst>
              </p:cNvPr>
              <p:cNvSpPr>
                <a:spLocks/>
              </p:cNvSpPr>
              <p:nvPr/>
            </p:nvSpPr>
            <p:spPr bwMode="auto">
              <a:xfrm>
                <a:off x="1702" y="3734"/>
                <a:ext cx="89" cy="89"/>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0" name="Freeform 303">
                <a:extLst>
                  <a:ext uri="{FF2B5EF4-FFF2-40B4-BE49-F238E27FC236}">
                    <a16:creationId xmlns:a16="http://schemas.microsoft.com/office/drawing/2014/main" id="{9D9EB263-8C0C-574C-AC15-F1EF9CAF60DF}"/>
                  </a:ext>
                </a:extLst>
              </p:cNvPr>
              <p:cNvSpPr>
                <a:spLocks/>
              </p:cNvSpPr>
              <p:nvPr/>
            </p:nvSpPr>
            <p:spPr bwMode="auto">
              <a:xfrm>
                <a:off x="1749" y="3734"/>
                <a:ext cx="89" cy="89"/>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76" name="Group 298">
              <a:extLst>
                <a:ext uri="{FF2B5EF4-FFF2-40B4-BE49-F238E27FC236}">
                  <a16:creationId xmlns:a16="http://schemas.microsoft.com/office/drawing/2014/main" id="{DDFFD7BE-C4B2-2A40-9B7E-E79C1549A2B2}"/>
                </a:ext>
              </a:extLst>
            </p:cNvPr>
            <p:cNvGrpSpPr>
              <a:grpSpLocks noChangeAspect="1"/>
            </p:cNvGrpSpPr>
            <p:nvPr/>
          </p:nvGrpSpPr>
          <p:grpSpPr bwMode="auto">
            <a:xfrm rot="10800000">
              <a:off x="8657933" y="1943454"/>
              <a:ext cx="218735" cy="656206"/>
              <a:chOff x="1702" y="3415"/>
              <a:chExt cx="136" cy="408"/>
            </a:xfrm>
            <a:solidFill>
              <a:schemeClr val="accent1"/>
            </a:solidFill>
          </p:grpSpPr>
          <p:sp>
            <p:nvSpPr>
              <p:cNvPr id="77" name="Rectangle 300">
                <a:extLst>
                  <a:ext uri="{FF2B5EF4-FFF2-40B4-BE49-F238E27FC236}">
                    <a16:creationId xmlns:a16="http://schemas.microsoft.com/office/drawing/2014/main" id="{A9FC3DEA-1010-7B40-9FBB-544FCAA01A88}"/>
                  </a:ext>
                </a:extLst>
              </p:cNvPr>
              <p:cNvSpPr>
                <a:spLocks noChangeArrowheads="1"/>
              </p:cNvSpPr>
              <p:nvPr/>
            </p:nvSpPr>
            <p:spPr bwMode="auto">
              <a:xfrm>
                <a:off x="1756" y="3569"/>
                <a:ext cx="29" cy="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8" name="Freeform 301">
                <a:extLst>
                  <a:ext uri="{FF2B5EF4-FFF2-40B4-BE49-F238E27FC236}">
                    <a16:creationId xmlns:a16="http://schemas.microsoft.com/office/drawing/2014/main" id="{F85905BD-1B7D-4441-A90A-55BD8B149108}"/>
                  </a:ext>
                </a:extLst>
              </p:cNvPr>
              <p:cNvSpPr>
                <a:spLocks/>
              </p:cNvSpPr>
              <p:nvPr/>
            </p:nvSpPr>
            <p:spPr bwMode="auto">
              <a:xfrm>
                <a:off x="1756" y="3415"/>
                <a:ext cx="29" cy="368"/>
              </a:xfrm>
              <a:custGeom>
                <a:avLst/>
                <a:gdLst>
                  <a:gd name="T0" fmla="*/ 29 w 29"/>
                  <a:gd name="T1" fmla="*/ 0 h 214"/>
                  <a:gd name="T2" fmla="*/ 29 w 29"/>
                  <a:gd name="T3" fmla="*/ 214 h 214"/>
                  <a:gd name="T4" fmla="*/ 0 w 29"/>
                  <a:gd name="T5" fmla="*/ 214 h 214"/>
                  <a:gd name="T6" fmla="*/ 0 w 29"/>
                  <a:gd name="T7" fmla="*/ 0 h 214"/>
                </a:gdLst>
                <a:ahLst/>
                <a:cxnLst>
                  <a:cxn ang="0">
                    <a:pos x="T0" y="T1"/>
                  </a:cxn>
                  <a:cxn ang="0">
                    <a:pos x="T2" y="T3"/>
                  </a:cxn>
                  <a:cxn ang="0">
                    <a:pos x="T4" y="T5"/>
                  </a:cxn>
                  <a:cxn ang="0">
                    <a:pos x="T6" y="T7"/>
                  </a:cxn>
                </a:cxnLst>
                <a:rect l="0" t="0" r="r" b="b"/>
                <a:pathLst>
                  <a:path w="29" h="214">
                    <a:moveTo>
                      <a:pt x="29" y="0"/>
                    </a:moveTo>
                    <a:lnTo>
                      <a:pt x="29" y="214"/>
                    </a:lnTo>
                    <a:lnTo>
                      <a:pt x="0" y="214"/>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79" name="Freeform 302">
                <a:extLst>
                  <a:ext uri="{FF2B5EF4-FFF2-40B4-BE49-F238E27FC236}">
                    <a16:creationId xmlns:a16="http://schemas.microsoft.com/office/drawing/2014/main" id="{87F528DA-F248-5F4A-AB79-80517556F5C2}"/>
                  </a:ext>
                </a:extLst>
              </p:cNvPr>
              <p:cNvSpPr>
                <a:spLocks/>
              </p:cNvSpPr>
              <p:nvPr/>
            </p:nvSpPr>
            <p:spPr bwMode="auto">
              <a:xfrm>
                <a:off x="1702" y="3734"/>
                <a:ext cx="89" cy="89"/>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80" name="Freeform 303">
                <a:extLst>
                  <a:ext uri="{FF2B5EF4-FFF2-40B4-BE49-F238E27FC236}">
                    <a16:creationId xmlns:a16="http://schemas.microsoft.com/office/drawing/2014/main" id="{0CDDDFBA-7063-F94A-9087-FDFA00774CB0}"/>
                  </a:ext>
                </a:extLst>
              </p:cNvPr>
              <p:cNvSpPr>
                <a:spLocks/>
              </p:cNvSpPr>
              <p:nvPr/>
            </p:nvSpPr>
            <p:spPr bwMode="auto">
              <a:xfrm>
                <a:off x="1749" y="3734"/>
                <a:ext cx="89" cy="89"/>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grpSp>
        <p:nvGrpSpPr>
          <p:cNvPr id="195" name="Group 11">
            <a:extLst>
              <a:ext uri="{FF2B5EF4-FFF2-40B4-BE49-F238E27FC236}">
                <a16:creationId xmlns:a16="http://schemas.microsoft.com/office/drawing/2014/main" id="{8536608F-D5F9-844D-83B2-51D551833697}"/>
              </a:ext>
            </a:extLst>
          </p:cNvPr>
          <p:cNvGrpSpPr>
            <a:grpSpLocks noChangeAspect="1"/>
          </p:cNvGrpSpPr>
          <p:nvPr/>
        </p:nvGrpSpPr>
        <p:grpSpPr bwMode="auto">
          <a:xfrm>
            <a:off x="4311203" y="1819370"/>
            <a:ext cx="670399" cy="670399"/>
            <a:chOff x="410" y="999"/>
            <a:chExt cx="312" cy="312"/>
          </a:xfrm>
        </p:grpSpPr>
        <p:sp>
          <p:nvSpPr>
            <p:cNvPr id="196" name="Freeform 12">
              <a:extLst>
                <a:ext uri="{FF2B5EF4-FFF2-40B4-BE49-F238E27FC236}">
                  <a16:creationId xmlns:a16="http://schemas.microsoft.com/office/drawing/2014/main" id="{28F08B85-ED91-5147-A3C3-C152BF1DE4E5}"/>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97" name="Line 13">
              <a:extLst>
                <a:ext uri="{FF2B5EF4-FFF2-40B4-BE49-F238E27FC236}">
                  <a16:creationId xmlns:a16="http://schemas.microsoft.com/office/drawing/2014/main" id="{5D0F51D7-9D78-7C49-907D-D263FE669991}"/>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98" name="Oval 14">
              <a:extLst>
                <a:ext uri="{FF2B5EF4-FFF2-40B4-BE49-F238E27FC236}">
                  <a16:creationId xmlns:a16="http://schemas.microsoft.com/office/drawing/2014/main" id="{B34CFEEB-2DE9-0846-8FB1-2643A94EAEC0}"/>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99" name="Oval 15">
              <a:extLst>
                <a:ext uri="{FF2B5EF4-FFF2-40B4-BE49-F238E27FC236}">
                  <a16:creationId xmlns:a16="http://schemas.microsoft.com/office/drawing/2014/main" id="{B7DF6A7A-DF44-8F42-9391-214B240B7A48}"/>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00" name="Oval 16">
              <a:extLst>
                <a:ext uri="{FF2B5EF4-FFF2-40B4-BE49-F238E27FC236}">
                  <a16:creationId xmlns:a16="http://schemas.microsoft.com/office/drawing/2014/main" id="{7C5EFEA8-A84A-DE4B-AB55-59FF5CAD8C06}"/>
                </a:ext>
              </a:extLst>
            </p:cNvPr>
            <p:cNvSpPr>
              <a:spLocks noChangeArrowheads="1"/>
            </p:cNvSpPr>
            <p:nvPr/>
          </p:nvSpPr>
          <p:spPr bwMode="auto">
            <a:xfrm>
              <a:off x="664" y="125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201" name="Oval 17">
              <a:extLst>
                <a:ext uri="{FF2B5EF4-FFF2-40B4-BE49-F238E27FC236}">
                  <a16:creationId xmlns:a16="http://schemas.microsoft.com/office/drawing/2014/main" id="{8067C01D-8536-D944-A6C0-1E94B82946DB}"/>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sp>
        <p:nvSpPr>
          <p:cNvPr id="54" name="Title 45">
            <a:extLst>
              <a:ext uri="{FF2B5EF4-FFF2-40B4-BE49-F238E27FC236}">
                <a16:creationId xmlns:a16="http://schemas.microsoft.com/office/drawing/2014/main" id="{155526F1-E01A-1140-A2C8-8D988E6E0C20}"/>
              </a:ext>
            </a:extLst>
          </p:cNvPr>
          <p:cNvSpPr>
            <a:spLocks noGrp="1"/>
          </p:cNvSpPr>
          <p:nvPr>
            <p:ph type="title"/>
          </p:nvPr>
        </p:nvSpPr>
        <p:spPr>
          <a:xfrm>
            <a:off x="392654" y="353456"/>
            <a:ext cx="11228482" cy="1004634"/>
          </a:xfrm>
        </p:spPr>
        <p:txBody>
          <a:bodyPr vert="horz" wrap="square" lIns="0" tIns="0" rIns="0" bIns="0" rtlCol="0" anchor="t">
            <a:spAutoFit/>
          </a:bodyPr>
          <a:lstStyle/>
          <a:p>
            <a:r>
              <a:rPr lang="en-US" dirty="0">
                <a:cs typeface="Segoe UI"/>
              </a:rPr>
              <a:t>Hyperscale (</a:t>
            </a:r>
            <a:r>
              <a:rPr lang="en-US" dirty="0" err="1">
                <a:cs typeface="Segoe UI"/>
              </a:rPr>
              <a:t>Citus</a:t>
            </a:r>
            <a:r>
              <a:rPr lang="en-US" dirty="0">
                <a:cs typeface="Segoe UI"/>
              </a:rPr>
              <a:t>) </a:t>
            </a:r>
            <a:r>
              <a:rPr lang="en-US" dirty="0" err="1">
                <a:cs typeface="Segoe UI"/>
              </a:rPr>
              <a:t>がエンパワーする</a:t>
            </a:r>
            <a:br>
              <a:rPr lang="en-US" dirty="0">
                <a:cs typeface="Segoe UI"/>
              </a:rPr>
            </a:br>
            <a:r>
              <a:rPr lang="en-US" dirty="0">
                <a:cs typeface="Segoe UI"/>
              </a:rPr>
              <a:t>顧客向け商用アプリの3つのキーとなるワークロード</a:t>
            </a:r>
          </a:p>
        </p:txBody>
      </p:sp>
      <p:sp>
        <p:nvSpPr>
          <p:cNvPr id="55" name="Rectangle 54">
            <a:extLst>
              <a:ext uri="{FF2B5EF4-FFF2-40B4-BE49-F238E27FC236}">
                <a16:creationId xmlns:a16="http://schemas.microsoft.com/office/drawing/2014/main" id="{82EA1FAA-B2CE-BA42-A7FC-7AAE06B989D4}"/>
              </a:ext>
            </a:extLst>
          </p:cNvPr>
          <p:cNvSpPr/>
          <p:nvPr/>
        </p:nvSpPr>
        <p:spPr>
          <a:xfrm>
            <a:off x="4217317" y="6172261"/>
            <a:ext cx="7864259" cy="468808"/>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err="1">
                <a:solidFill>
                  <a:schemeClr val="bg1"/>
                </a:solidFill>
              </a:rPr>
              <a:t>コアなトランザクション</a:t>
            </a:r>
            <a:endParaRPr lang="en-US" sz="1632" dirty="0">
              <a:solidFill>
                <a:schemeClr val="bg1"/>
              </a:solidFill>
            </a:endParaRPr>
          </a:p>
        </p:txBody>
      </p:sp>
      <p:sp>
        <p:nvSpPr>
          <p:cNvPr id="56" name="Rectangle 55">
            <a:extLst>
              <a:ext uri="{FF2B5EF4-FFF2-40B4-BE49-F238E27FC236}">
                <a16:creationId xmlns:a16="http://schemas.microsoft.com/office/drawing/2014/main" id="{ACC7287A-381B-E741-8DEC-101057064005}"/>
              </a:ext>
            </a:extLst>
          </p:cNvPr>
          <p:cNvSpPr/>
          <p:nvPr/>
        </p:nvSpPr>
        <p:spPr>
          <a:xfrm>
            <a:off x="293499" y="6172261"/>
            <a:ext cx="3523168" cy="468808"/>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err="1">
                <a:solidFill>
                  <a:schemeClr val="tx1"/>
                </a:solidFill>
              </a:rPr>
              <a:t>トランザクション＋分析</a:t>
            </a:r>
            <a:endParaRPr lang="en-US" sz="1632" dirty="0">
              <a:solidFill>
                <a:schemeClr val="tx1"/>
              </a:solidFill>
            </a:endParaRPr>
          </a:p>
        </p:txBody>
      </p:sp>
    </p:spTree>
    <p:extLst>
      <p:ext uri="{BB962C8B-B14F-4D97-AF65-F5344CB8AC3E}">
        <p14:creationId xmlns:p14="http://schemas.microsoft.com/office/powerpoint/2010/main" val="23256867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268"/>
        <p:cNvGrpSpPr/>
        <p:nvPr/>
      </p:nvGrpSpPr>
      <p:grpSpPr>
        <a:xfrm>
          <a:off x="0" y="0"/>
          <a:ext cx="0" cy="0"/>
          <a:chOff x="0" y="0"/>
          <a:chExt cx="0" cy="0"/>
        </a:xfrm>
      </p:grpSpPr>
      <p:sp>
        <p:nvSpPr>
          <p:cNvPr id="22" name="Rectangle 21">
            <a:extLst>
              <a:ext uri="{FF2B5EF4-FFF2-40B4-BE49-F238E27FC236}">
                <a16:creationId xmlns:a16="http://schemas.microsoft.com/office/drawing/2014/main" id="{7A831565-9EC9-F047-B2E4-870031FB079E}"/>
              </a:ext>
            </a:extLst>
          </p:cNvPr>
          <p:cNvSpPr/>
          <p:nvPr/>
        </p:nvSpPr>
        <p:spPr bwMode="auto">
          <a:xfrm>
            <a:off x="5013625" y="1777776"/>
            <a:ext cx="6868235" cy="254009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BAEB8EC-3F97-6C4B-8426-337FDFB52D14}"/>
              </a:ext>
            </a:extLst>
          </p:cNvPr>
          <p:cNvSpPr/>
          <p:nvPr/>
        </p:nvSpPr>
        <p:spPr bwMode="auto">
          <a:xfrm>
            <a:off x="5013625" y="4116342"/>
            <a:ext cx="6868235" cy="2339022"/>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69" name="Shape 1269"/>
          <p:cNvSpPr txBox="1">
            <a:spLocks noGrp="1"/>
          </p:cNvSpPr>
          <p:nvPr>
            <p:ph type="title"/>
          </p:nvPr>
        </p:nvSpPr>
        <p:spPr>
          <a:xfrm>
            <a:off x="437382" y="295478"/>
            <a:ext cx="11561710" cy="773112"/>
          </a:xfrm>
          <a:prstGeom prst="rect">
            <a:avLst/>
          </a:prstGeom>
          <a:noFill/>
          <a:ln>
            <a:noFill/>
          </a:ln>
        </p:spPr>
        <p:txBody>
          <a:bodyPr spcFirstLastPara="1" vert="horz" wrap="square" lIns="83913" tIns="46610" rIns="93245" bIns="46610" rtlCol="0" anchor="b" anchorCtr="0">
            <a:noAutofit/>
          </a:bodyPr>
          <a:lstStyle/>
          <a:p>
            <a:pPr>
              <a:spcBef>
                <a:spcPts val="0"/>
              </a:spcBef>
              <a:buClr>
                <a:srgbClr val="229F49"/>
              </a:buClr>
              <a:buSzPts val="4000"/>
            </a:pPr>
            <a:r>
              <a:rPr lang="en-US" sz="3672">
                <a:solidFill>
                  <a:schemeClr val="tx1">
                    <a:lumMod val="50000"/>
                  </a:schemeClr>
                </a:solidFill>
                <a:latin typeface="Segoe UI Semibold" panose="020B0502040204020203" pitchFamily="34" charset="0"/>
                <a:ea typeface="Arial"/>
                <a:cs typeface="Segoe UI Semibold" panose="020B0502040204020203" pitchFamily="34" charset="0"/>
                <a:sym typeface="Arial"/>
              </a:rPr>
              <a:t>Real-time operational analytics reporting</a:t>
            </a:r>
            <a:endParaRPr sz="3672">
              <a:solidFill>
                <a:schemeClr val="tx1">
                  <a:lumMod val="50000"/>
                </a:schemeClr>
              </a:solidFill>
              <a:latin typeface="Segoe UI Semibold" panose="020B0502040204020203" pitchFamily="34" charset="0"/>
              <a:ea typeface="Arial"/>
              <a:cs typeface="Segoe UI Semibold" panose="020B0502040204020203" pitchFamily="34" charset="0"/>
              <a:sym typeface="Arial"/>
            </a:endParaRPr>
          </a:p>
        </p:txBody>
      </p:sp>
      <p:sp>
        <p:nvSpPr>
          <p:cNvPr id="16" name="Shape 1271">
            <a:extLst>
              <a:ext uri="{FF2B5EF4-FFF2-40B4-BE49-F238E27FC236}">
                <a16:creationId xmlns:a16="http://schemas.microsoft.com/office/drawing/2014/main" id="{B8433EA8-A9F9-4606-A007-B0A976F18D00}"/>
              </a:ext>
            </a:extLst>
          </p:cNvPr>
          <p:cNvSpPr/>
          <p:nvPr/>
        </p:nvSpPr>
        <p:spPr>
          <a:xfrm>
            <a:off x="5025092" y="2642611"/>
            <a:ext cx="1090087" cy="552014"/>
          </a:xfrm>
          <a:prstGeom prst="roundRect">
            <a:avLst>
              <a:gd name="adj" fmla="val 0"/>
            </a:avLst>
          </a:prstGeom>
          <a:noFill/>
          <a:ln w="25400" cap="flat" cmpd="sng">
            <a:noFill/>
            <a:prstDash val="solid"/>
            <a:round/>
            <a:headEnd type="none" w="sm" len="sm"/>
            <a:tailEnd type="none" w="sm" len="sm"/>
          </a:ln>
        </p:spPr>
        <p:txBody>
          <a:bodyPr spcFirstLastPara="1" wrap="square" lIns="93245" tIns="46610" rIns="93245" bIns="46610" anchor="t" anchorCtr="0">
            <a:noAutofit/>
          </a:bodyPr>
          <a:lstStyle/>
          <a:p>
            <a:pPr algn="ctr"/>
            <a:r>
              <a:rPr lang="en-US" sz="1020" b="1">
                <a:solidFill>
                  <a:schemeClr val="tx2"/>
                </a:solidFill>
                <a:latin typeface="Segoe UI Semibold" panose="020B0502040204020203" pitchFamily="34" charset="0"/>
                <a:ea typeface="Arial"/>
                <a:cs typeface="Segoe UI Semibold" panose="020B0502040204020203" pitchFamily="34" charset="0"/>
                <a:sym typeface="Arial"/>
              </a:rPr>
              <a:t>Azure Postgres with </a:t>
            </a:r>
            <a:r>
              <a:rPr lang="en-US" sz="1020" b="1" err="1">
                <a:solidFill>
                  <a:schemeClr val="tx2"/>
                </a:solidFill>
                <a:latin typeface="Segoe UI Semibold" panose="020B0502040204020203" pitchFamily="34" charset="0"/>
                <a:ea typeface="Arial"/>
                <a:cs typeface="Segoe UI Semibold" panose="020B0502040204020203" pitchFamily="34" charset="0"/>
                <a:sym typeface="Arial"/>
              </a:rPr>
              <a:t>Citus</a:t>
            </a:r>
            <a:r>
              <a:rPr lang="en-US" sz="1020" b="1">
                <a:solidFill>
                  <a:schemeClr val="tx2"/>
                </a:solidFill>
                <a:latin typeface="Segoe UI Semibold" panose="020B0502040204020203" pitchFamily="34" charset="0"/>
                <a:ea typeface="Arial"/>
                <a:cs typeface="Segoe UI Semibold" panose="020B0502040204020203" pitchFamily="34" charset="0"/>
                <a:sym typeface="Arial"/>
              </a:rPr>
              <a:t> </a:t>
            </a:r>
            <a:br>
              <a:rPr lang="en-US" sz="1020" b="1">
                <a:solidFill>
                  <a:schemeClr val="tx2"/>
                </a:solidFill>
                <a:latin typeface="Segoe UI Semibold" panose="020B0502040204020203" pitchFamily="34" charset="0"/>
                <a:ea typeface="Arial"/>
                <a:cs typeface="Segoe UI Semibold" panose="020B0502040204020203" pitchFamily="34" charset="0"/>
                <a:sym typeface="Arial"/>
              </a:rPr>
            </a:br>
            <a:r>
              <a:rPr lang="en-US" sz="1020" b="1">
                <a:solidFill>
                  <a:schemeClr val="tx2"/>
                </a:solidFill>
                <a:latin typeface="Segoe UI Semibold" panose="020B0502040204020203" pitchFamily="34" charset="0"/>
                <a:ea typeface="Arial"/>
                <a:cs typeface="Segoe UI Semibold" panose="020B0502040204020203" pitchFamily="34" charset="0"/>
                <a:sym typeface="Arial"/>
              </a:rPr>
              <a:t>“scale out”</a:t>
            </a:r>
          </a:p>
        </p:txBody>
      </p:sp>
      <p:sp>
        <p:nvSpPr>
          <p:cNvPr id="19" name="Shape 1274">
            <a:extLst>
              <a:ext uri="{FF2B5EF4-FFF2-40B4-BE49-F238E27FC236}">
                <a16:creationId xmlns:a16="http://schemas.microsoft.com/office/drawing/2014/main" id="{9786AD51-A233-43DD-B3E8-48E25F30DEA6}"/>
              </a:ext>
            </a:extLst>
          </p:cNvPr>
          <p:cNvSpPr txBox="1"/>
          <p:nvPr/>
        </p:nvSpPr>
        <p:spPr>
          <a:xfrm>
            <a:off x="6108564" y="1919557"/>
            <a:ext cx="5784763" cy="1361095"/>
          </a:xfrm>
          <a:prstGeom prst="rect">
            <a:avLst/>
          </a:prstGeom>
          <a:noFill/>
          <a:ln>
            <a:noFill/>
          </a:ln>
        </p:spPr>
        <p:txBody>
          <a:bodyPr spcFirstLastPara="1" wrap="square" lIns="93245" tIns="0" rIns="93245" bIns="0" anchor="t" anchorCtr="0">
            <a:noAutofit/>
          </a:bodyPr>
          <a:lstStyle/>
          <a:p>
            <a:pPr marL="186196" lvl="1" indent="-173243">
              <a:spcBef>
                <a:spcPts val="816"/>
              </a:spcBef>
              <a:buClr>
                <a:schemeClr val="tx1"/>
              </a:buClr>
              <a:buSzPct val="100000"/>
              <a:buFont typeface="Arial"/>
              <a:buChar char="•"/>
            </a:pPr>
            <a:r>
              <a:rPr lang="en-US" sz="1428" b="1">
                <a:solidFill>
                  <a:schemeClr val="tx2"/>
                </a:solidFill>
                <a:latin typeface="Segoe UI" panose="020B0502040204020203" pitchFamily="34" charset="0"/>
                <a:ea typeface="Arial"/>
                <a:cs typeface="Segoe UI" panose="020B0502040204020203" pitchFamily="34" charset="0"/>
                <a:sym typeface="Arial"/>
              </a:rPr>
              <a:t>Lower costs: better use of compute, memory, and storage</a:t>
            </a:r>
          </a:p>
          <a:p>
            <a:pPr marL="186196" lvl="1" indent="-173243">
              <a:spcBef>
                <a:spcPts val="816"/>
              </a:spcBef>
              <a:buClr>
                <a:schemeClr val="tx1"/>
              </a:buClr>
              <a:buSzPct val="100000"/>
              <a:buFont typeface="Arial"/>
              <a:buChar char="•"/>
            </a:pPr>
            <a:r>
              <a:rPr lang="en-US" sz="1428" b="1">
                <a:solidFill>
                  <a:schemeClr val="tx2"/>
                </a:solidFill>
                <a:latin typeface="Segoe UI" panose="020B0502040204020203" pitchFamily="34" charset="0"/>
                <a:ea typeface="Arial"/>
                <a:cs typeface="Segoe UI" panose="020B0502040204020203" pitchFamily="34" charset="0"/>
                <a:sym typeface="Arial"/>
              </a:rPr>
              <a:t>Sub-second responses across many users (high concurrency)</a:t>
            </a:r>
          </a:p>
          <a:p>
            <a:pPr marL="186196" lvl="1" indent="-173243">
              <a:spcBef>
                <a:spcPts val="816"/>
              </a:spcBef>
              <a:buClr>
                <a:schemeClr val="tx1"/>
              </a:buClr>
              <a:buSzPct val="100000"/>
              <a:buFont typeface="Arial"/>
              <a:buChar char="•"/>
            </a:pPr>
            <a:r>
              <a:rPr lang="en-US" sz="1428" b="1">
                <a:solidFill>
                  <a:schemeClr val="tx2"/>
                </a:solidFill>
                <a:latin typeface="Segoe UI" panose="020B0502040204020203" pitchFamily="34" charset="0"/>
                <a:ea typeface="Arial"/>
                <a:cs typeface="Segoe UI" panose="020B0502040204020203" pitchFamily="34" charset="0"/>
                <a:sym typeface="Arial"/>
              </a:rPr>
              <a:t>Analyze your writes -- without separate ETL (w/o cost &amp; delay)</a:t>
            </a:r>
          </a:p>
          <a:p>
            <a:pPr marL="186196" lvl="1" indent="-173243">
              <a:spcBef>
                <a:spcPts val="816"/>
              </a:spcBef>
              <a:buClr>
                <a:schemeClr val="tx1"/>
              </a:buClr>
              <a:buSzPct val="100000"/>
              <a:buFont typeface="Arial"/>
              <a:buChar char="•"/>
            </a:pPr>
            <a:r>
              <a:rPr lang="en-US" sz="1428" b="1">
                <a:solidFill>
                  <a:schemeClr val="tx2"/>
                </a:solidFill>
                <a:latin typeface="Segoe UI" panose="020B0502040204020203" pitchFamily="34" charset="0"/>
                <a:ea typeface="Arial"/>
                <a:cs typeface="Segoe UI" panose="020B0502040204020203" pitchFamily="34" charset="0"/>
                <a:sym typeface="Arial"/>
              </a:rPr>
              <a:t>Easy to add new nodes</a:t>
            </a:r>
          </a:p>
          <a:p>
            <a:pPr marL="186196" lvl="1" indent="-173243">
              <a:spcBef>
                <a:spcPts val="816"/>
              </a:spcBef>
              <a:buClr>
                <a:schemeClr val="tx1"/>
              </a:buClr>
              <a:buSzPct val="100000"/>
              <a:buFont typeface="Arial"/>
              <a:buChar char="•"/>
            </a:pPr>
            <a:r>
              <a:rPr lang="en-US" sz="1428" b="1">
                <a:solidFill>
                  <a:schemeClr val="tx2"/>
                </a:solidFill>
                <a:latin typeface="Segoe UI" panose="020B0502040204020203" pitchFamily="34" charset="0"/>
                <a:ea typeface="Arial"/>
                <a:cs typeface="Segoe UI" panose="020B0502040204020203" pitchFamily="34" charset="0"/>
                <a:sym typeface="Arial"/>
              </a:rPr>
              <a:t>Evolve with large, open source ecosystem</a:t>
            </a:r>
          </a:p>
          <a:p>
            <a:pPr marL="186196" lvl="1" indent="-173243">
              <a:spcBef>
                <a:spcPts val="816"/>
              </a:spcBef>
              <a:buClr>
                <a:schemeClr val="tx1"/>
              </a:buClr>
              <a:buSzPct val="100000"/>
              <a:buFont typeface="Arial"/>
              <a:buChar char="•"/>
            </a:pPr>
            <a:r>
              <a:rPr lang="en-US" sz="1428" b="1">
                <a:solidFill>
                  <a:schemeClr val="tx2"/>
                </a:solidFill>
                <a:latin typeface="Segoe UI" panose="020B0502040204020203" pitchFamily="34" charset="0"/>
                <a:ea typeface="Arial"/>
                <a:cs typeface="Segoe UI" panose="020B0502040204020203" pitchFamily="34" charset="0"/>
                <a:sym typeface="Arial"/>
              </a:rPr>
              <a:t>Faster: Parallel queries and indexing</a:t>
            </a:r>
          </a:p>
        </p:txBody>
      </p:sp>
      <p:sp>
        <p:nvSpPr>
          <p:cNvPr id="21" name="Shape 1272">
            <a:extLst>
              <a:ext uri="{FF2B5EF4-FFF2-40B4-BE49-F238E27FC236}">
                <a16:creationId xmlns:a16="http://schemas.microsoft.com/office/drawing/2014/main" id="{6B209AD1-B007-4E02-886D-51B1BA48E7E6}"/>
              </a:ext>
            </a:extLst>
          </p:cNvPr>
          <p:cNvSpPr txBox="1">
            <a:spLocks/>
          </p:cNvSpPr>
          <p:nvPr/>
        </p:nvSpPr>
        <p:spPr>
          <a:xfrm>
            <a:off x="6108565" y="4317872"/>
            <a:ext cx="5608758" cy="1902401"/>
          </a:xfrm>
          <a:prstGeom prst="rect">
            <a:avLst/>
          </a:prstGeom>
          <a:noFill/>
          <a:ln>
            <a:noFill/>
          </a:ln>
        </p:spPr>
        <p:txBody>
          <a:bodyPr spcFirstLastPara="1" vert="horz" wrap="square" lIns="93245" tIns="0" rIns="93245" bIns="0" rtlCol="0" anchor="t" anchorCtr="0">
            <a:noAutofit/>
          </a:bodyPr>
          <a:lstStyle>
            <a:lvl1pPr marL="228600" marR="0" indent="-228600" algn="l" defTabSz="932742" rtl="0" eaLnBrk="1" fontAlgn="auto" latinLnBrk="0" hangingPunct="1">
              <a:lnSpc>
                <a:spcPts val="42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ts val="28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1485900" indent="-114300" algn="l" defTabSz="932742" rtl="0" eaLnBrk="1" latinLnBrk="0" hangingPunct="1">
              <a:spcBef>
                <a:spcPct val="20000"/>
              </a:spcBef>
              <a:buClr>
                <a:srgbClr val="FFB337"/>
              </a:buClr>
              <a:buSzPct val="75000"/>
              <a:buFont typeface="Arial" pitchFamily="34" charset="0"/>
              <a:buChar char="•"/>
              <a:defRPr lang="en-US" sz="1200" kern="1200" dirty="0">
                <a:solidFill>
                  <a:srgbClr val="003962"/>
                </a:solidFill>
                <a:latin typeface="Arial" panose="020B0604020202020204" pitchFamily="34" charset="0"/>
                <a:ea typeface="+mn-ea"/>
                <a:cs typeface="Arial" panose="020B0604020202020204" pitchFamily="34" charset="0"/>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Limited compute and memory scaling to single node. Storage scale out limited to 64 TB.</a:t>
            </a:r>
          </a:p>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Limited user concurrency and may require to move data to redshift for analytics</a:t>
            </a:r>
          </a:p>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Performance: Resource utilization</a:t>
            </a:r>
          </a:p>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Proprietary fork of Postgres. Locks you to a AWS. </a:t>
            </a:r>
          </a:p>
        </p:txBody>
      </p:sp>
      <p:sp>
        <p:nvSpPr>
          <p:cNvPr id="5" name="Rectangle 4">
            <a:extLst>
              <a:ext uri="{FF2B5EF4-FFF2-40B4-BE49-F238E27FC236}">
                <a16:creationId xmlns:a16="http://schemas.microsoft.com/office/drawing/2014/main" id="{B1D6D5B5-5AE9-4FB0-B2B6-8B4B887117C7}"/>
              </a:ext>
            </a:extLst>
          </p:cNvPr>
          <p:cNvSpPr/>
          <p:nvPr/>
        </p:nvSpPr>
        <p:spPr>
          <a:xfrm>
            <a:off x="543148" y="2010837"/>
            <a:ext cx="4233360" cy="4412439"/>
          </a:xfrm>
          <a:prstGeom prst="rect">
            <a:avLst/>
          </a:prstGeom>
        </p:spPr>
        <p:txBody>
          <a:bodyPr wrap="square">
            <a:spAutoFit/>
          </a:bodyPr>
          <a:lstStyle/>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Parallelize SQL &amp; deliver millisecond responses.</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Query JSON, geospatial + structured data together</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Leverage Postgres: Reliability, rich data types, extensions, &amp; expertise.</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Build with open source. Avoid lock-in.</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Power customer-facing dashboards (low-latency, high-throughput apps) with many concurrent users</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Analyze new events as they happen. Put real-time data in context with past actions, in one database.</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No ETL: Perform in-database roll-ups &amp; pre-aggregates, without new data pipelines.</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Avoid stitching together multiple different database technologies to get the job done.</a:t>
            </a:r>
          </a:p>
        </p:txBody>
      </p:sp>
      <p:sp>
        <p:nvSpPr>
          <p:cNvPr id="11" name="Shape 1269">
            <a:extLst>
              <a:ext uri="{FF2B5EF4-FFF2-40B4-BE49-F238E27FC236}">
                <a16:creationId xmlns:a16="http://schemas.microsoft.com/office/drawing/2014/main" id="{EE99626F-AC50-3A42-8C85-712C4732291A}"/>
              </a:ext>
            </a:extLst>
          </p:cNvPr>
          <p:cNvSpPr txBox="1">
            <a:spLocks/>
          </p:cNvSpPr>
          <p:nvPr/>
        </p:nvSpPr>
        <p:spPr>
          <a:xfrm>
            <a:off x="437382" y="1131431"/>
            <a:ext cx="11561710" cy="432862"/>
          </a:xfrm>
          <a:prstGeom prst="rect">
            <a:avLst/>
          </a:prstGeom>
          <a:noFill/>
          <a:ln>
            <a:noFill/>
          </a:ln>
        </p:spPr>
        <p:txBody>
          <a:bodyPr spcFirstLastPara="1" vert="horz" wrap="square" lIns="83913" tIns="46610" rIns="93245" bIns="46610" rtlCol="0" anchor="t" anchorCtr="0">
            <a:noAutofit/>
          </a:bodyPr>
          <a:lstStyle>
            <a:lvl1pPr algn="l" defTabSz="914367" rtl="0" eaLnBrk="1" latinLnBrk="0" hangingPunct="1">
              <a:lnSpc>
                <a:spcPct val="90000"/>
              </a:lnSpc>
              <a:spcBef>
                <a:spcPct val="0"/>
              </a:spcBef>
              <a:buNone/>
              <a:defRPr lang="en-US" sz="3137" b="0" kern="1200" cap="none" spc="0" baseline="0">
                <a:ln w="3175">
                  <a:noFill/>
                </a:ln>
                <a:solidFill>
                  <a:srgbClr val="000000"/>
                </a:solidFill>
                <a:effectLst/>
                <a:latin typeface="+mj-lt"/>
                <a:ea typeface="+mn-ea"/>
                <a:cs typeface="Segoe UI" pitchFamily="34" charset="0"/>
              </a:defRPr>
            </a:lvl1pPr>
          </a:lstStyle>
          <a:p>
            <a:pPr>
              <a:spcBef>
                <a:spcPts val="0"/>
              </a:spcBef>
              <a:buClr>
                <a:srgbClr val="229F49"/>
              </a:buClr>
              <a:buSzPts val="4000"/>
            </a:pPr>
            <a:r>
              <a:rPr lang="en-US" sz="1632" b="1">
                <a:solidFill>
                  <a:schemeClr val="tx2"/>
                </a:solidFill>
                <a:latin typeface="Segoe UI Semibold" panose="020B0502040204020203" pitchFamily="34" charset="0"/>
                <a:ea typeface="Arial"/>
                <a:cs typeface="Segoe UI Semibold" panose="020B0502040204020203" pitchFamily="34" charset="0"/>
                <a:sym typeface="Arial"/>
              </a:rPr>
              <a:t>Sub-second queries on billions of events.</a:t>
            </a:r>
          </a:p>
        </p:txBody>
      </p:sp>
      <p:grpSp>
        <p:nvGrpSpPr>
          <p:cNvPr id="12" name="Group 11">
            <a:extLst>
              <a:ext uri="{FF2B5EF4-FFF2-40B4-BE49-F238E27FC236}">
                <a16:creationId xmlns:a16="http://schemas.microsoft.com/office/drawing/2014/main" id="{B3641B9D-B8B5-1048-962C-D989748660CB}"/>
              </a:ext>
            </a:extLst>
          </p:cNvPr>
          <p:cNvGrpSpPr/>
          <p:nvPr/>
        </p:nvGrpSpPr>
        <p:grpSpPr>
          <a:xfrm>
            <a:off x="5332630" y="2006626"/>
            <a:ext cx="430402" cy="552014"/>
            <a:chOff x="5493507" y="4995584"/>
            <a:chExt cx="788077" cy="1010750"/>
          </a:xfrm>
        </p:grpSpPr>
        <p:sp>
          <p:nvSpPr>
            <p:cNvPr id="13" name="Freeform 182">
              <a:extLst>
                <a:ext uri="{FF2B5EF4-FFF2-40B4-BE49-F238E27FC236}">
                  <a16:creationId xmlns:a16="http://schemas.microsoft.com/office/drawing/2014/main" id="{E8F17F9F-48AD-8646-901B-CF755684CB57}"/>
                </a:ext>
              </a:extLst>
            </p:cNvPr>
            <p:cNvSpPr/>
            <p:nvPr/>
          </p:nvSpPr>
          <p:spPr bwMode="auto">
            <a:xfrm>
              <a:off x="5493507" y="4995584"/>
              <a:ext cx="788077" cy="101075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A69A5C7C-7EA6-C841-9002-357050D1AFF3}"/>
                </a:ext>
              </a:extLst>
            </p:cNvPr>
            <p:cNvGrpSpPr/>
            <p:nvPr/>
          </p:nvGrpSpPr>
          <p:grpSpPr>
            <a:xfrm>
              <a:off x="5663224" y="5340695"/>
              <a:ext cx="457814" cy="474280"/>
              <a:chOff x="10970759" y="2371811"/>
              <a:chExt cx="661987" cy="685800"/>
            </a:xfrm>
          </p:grpSpPr>
          <p:sp>
            <p:nvSpPr>
              <p:cNvPr id="15" name="Freeform 235">
                <a:extLst>
                  <a:ext uri="{FF2B5EF4-FFF2-40B4-BE49-F238E27FC236}">
                    <a16:creationId xmlns:a16="http://schemas.microsoft.com/office/drawing/2014/main" id="{7589202F-BBB5-2240-867E-C4D3605830BF}"/>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17" name="Freeform 236">
                <a:extLst>
                  <a:ext uri="{FF2B5EF4-FFF2-40B4-BE49-F238E27FC236}">
                    <a16:creationId xmlns:a16="http://schemas.microsoft.com/office/drawing/2014/main" id="{C9D9880A-7730-9B44-B813-41357A81D85B}"/>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3260" tIns="46630" rIns="93260" bIns="46630" numCol="1" anchor="t" anchorCtr="0" compatLnSpc="1">
                <a:prstTxWarp prst="textNoShape">
                  <a:avLst/>
                </a:prstTxWarp>
                <a:noAutofit/>
              </a:bodyPr>
              <a:lstStyle/>
              <a:p>
                <a:endParaRPr lang="en-US" sz="1836"/>
              </a:p>
            </p:txBody>
          </p:sp>
        </p:grpSp>
      </p:grpSp>
      <p:pic>
        <p:nvPicPr>
          <p:cNvPr id="18" name="Graphic 17">
            <a:extLst>
              <a:ext uri="{FF2B5EF4-FFF2-40B4-BE49-F238E27FC236}">
                <a16:creationId xmlns:a16="http://schemas.microsoft.com/office/drawing/2014/main" id="{976CF301-1630-AF47-A5B2-865C0C2D19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822" y="4473749"/>
            <a:ext cx="592737" cy="849589"/>
          </a:xfrm>
          <a:prstGeom prst="rect">
            <a:avLst/>
          </a:prstGeom>
        </p:spPr>
      </p:pic>
    </p:spTree>
    <p:extLst>
      <p:ext uri="{BB962C8B-B14F-4D97-AF65-F5344CB8AC3E}">
        <p14:creationId xmlns:p14="http://schemas.microsoft.com/office/powerpoint/2010/main" val="128648568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268"/>
        <p:cNvGrpSpPr/>
        <p:nvPr/>
      </p:nvGrpSpPr>
      <p:grpSpPr>
        <a:xfrm>
          <a:off x="0" y="0"/>
          <a:ext cx="0" cy="0"/>
          <a:chOff x="0" y="0"/>
          <a:chExt cx="0" cy="0"/>
        </a:xfrm>
      </p:grpSpPr>
      <p:sp>
        <p:nvSpPr>
          <p:cNvPr id="22" name="Rectangle 21">
            <a:extLst>
              <a:ext uri="{FF2B5EF4-FFF2-40B4-BE49-F238E27FC236}">
                <a16:creationId xmlns:a16="http://schemas.microsoft.com/office/drawing/2014/main" id="{7A831565-9EC9-F047-B2E4-870031FB079E}"/>
              </a:ext>
            </a:extLst>
          </p:cNvPr>
          <p:cNvSpPr/>
          <p:nvPr/>
        </p:nvSpPr>
        <p:spPr bwMode="auto">
          <a:xfrm>
            <a:off x="5013625" y="1777776"/>
            <a:ext cx="6868235" cy="1969434"/>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BAEB8EC-3F97-6C4B-8426-337FDFB52D14}"/>
              </a:ext>
            </a:extLst>
          </p:cNvPr>
          <p:cNvSpPr/>
          <p:nvPr/>
        </p:nvSpPr>
        <p:spPr bwMode="auto">
          <a:xfrm>
            <a:off x="5013625" y="3533728"/>
            <a:ext cx="6868235" cy="292163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E79BAB83-5145-544B-A2EC-93A15ACC9A81}"/>
              </a:ext>
            </a:extLst>
          </p:cNvPr>
          <p:cNvSpPr/>
          <p:nvPr/>
        </p:nvSpPr>
        <p:spPr bwMode="auto">
          <a:xfrm>
            <a:off x="554615" y="1777776"/>
            <a:ext cx="4459010" cy="4677589"/>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69" name="Shape 1269"/>
          <p:cNvSpPr txBox="1">
            <a:spLocks noGrp="1"/>
          </p:cNvSpPr>
          <p:nvPr>
            <p:ph type="title"/>
          </p:nvPr>
        </p:nvSpPr>
        <p:spPr>
          <a:xfrm>
            <a:off x="437382" y="295478"/>
            <a:ext cx="11561710" cy="773112"/>
          </a:xfrm>
          <a:prstGeom prst="rect">
            <a:avLst/>
          </a:prstGeom>
          <a:noFill/>
          <a:ln>
            <a:noFill/>
          </a:ln>
        </p:spPr>
        <p:txBody>
          <a:bodyPr spcFirstLastPara="1" vert="horz" wrap="square" lIns="83913" tIns="46610" rIns="93245" bIns="46610" rtlCol="0" anchor="b" anchorCtr="0">
            <a:noAutofit/>
          </a:bodyPr>
          <a:lstStyle/>
          <a:p>
            <a:pPr>
              <a:lnSpc>
                <a:spcPct val="90000"/>
              </a:lnSpc>
              <a:spcBef>
                <a:spcPts val="0"/>
              </a:spcBef>
              <a:buClr>
                <a:srgbClr val="229F49"/>
              </a:buClr>
              <a:buSzPts val="4000"/>
            </a:pPr>
            <a:r>
              <a:rPr lang="en-US" sz="3672">
                <a:solidFill>
                  <a:schemeClr val="tx2"/>
                </a:solidFill>
                <a:latin typeface="Segoe UI Semibold" panose="020B0502040204020203" pitchFamily="34" charset="0"/>
                <a:ea typeface="Arial"/>
                <a:cs typeface="Segoe UI Semibold" panose="020B0502040204020203" pitchFamily="34" charset="0"/>
                <a:sym typeface="Arial"/>
              </a:rPr>
              <a:t> </a:t>
            </a:r>
            <a:r>
              <a:rPr lang="en-US" sz="3672">
                <a:solidFill>
                  <a:schemeClr val="tx1">
                    <a:lumMod val="50000"/>
                  </a:schemeClr>
                </a:solidFill>
                <a:latin typeface="Segoe UI Semibold" panose="020B0502040204020203" pitchFamily="34" charset="0"/>
                <a:ea typeface="Arial"/>
                <a:cs typeface="Segoe UI Semibold" panose="020B0502040204020203" pitchFamily="34" charset="0"/>
                <a:sym typeface="Arial"/>
              </a:rPr>
              <a:t>Scaling multi-tenant / SaaS applications</a:t>
            </a:r>
            <a:endParaRPr sz="3672">
              <a:solidFill>
                <a:schemeClr val="tx1">
                  <a:lumMod val="50000"/>
                </a:schemeClr>
              </a:solidFill>
              <a:latin typeface="Segoe UI Semibold" panose="020B0502040204020203" pitchFamily="34" charset="0"/>
              <a:ea typeface="Arial"/>
              <a:cs typeface="Segoe UI Semibold" panose="020B0502040204020203" pitchFamily="34" charset="0"/>
              <a:sym typeface="Arial"/>
            </a:endParaRPr>
          </a:p>
        </p:txBody>
      </p:sp>
      <p:sp>
        <p:nvSpPr>
          <p:cNvPr id="16" name="Shape 1271">
            <a:extLst>
              <a:ext uri="{FF2B5EF4-FFF2-40B4-BE49-F238E27FC236}">
                <a16:creationId xmlns:a16="http://schemas.microsoft.com/office/drawing/2014/main" id="{B8433EA8-A9F9-4606-A007-B0A976F18D00}"/>
              </a:ext>
            </a:extLst>
          </p:cNvPr>
          <p:cNvSpPr/>
          <p:nvPr/>
        </p:nvSpPr>
        <p:spPr>
          <a:xfrm>
            <a:off x="5025092" y="2642611"/>
            <a:ext cx="1090087" cy="552014"/>
          </a:xfrm>
          <a:prstGeom prst="roundRect">
            <a:avLst>
              <a:gd name="adj" fmla="val 0"/>
            </a:avLst>
          </a:prstGeom>
          <a:noFill/>
          <a:ln w="25400" cap="flat" cmpd="sng">
            <a:noFill/>
            <a:prstDash val="solid"/>
            <a:round/>
            <a:headEnd type="none" w="sm" len="sm"/>
            <a:tailEnd type="none" w="sm" len="sm"/>
          </a:ln>
        </p:spPr>
        <p:txBody>
          <a:bodyPr spcFirstLastPara="1" wrap="square" lIns="93245" tIns="46610" rIns="93245" bIns="46610" anchor="t" anchorCtr="0">
            <a:noAutofit/>
          </a:bodyPr>
          <a:lstStyle/>
          <a:p>
            <a:pPr algn="ctr"/>
            <a:r>
              <a:rPr lang="en-US" sz="1020" b="1">
                <a:solidFill>
                  <a:schemeClr val="tx2"/>
                </a:solidFill>
                <a:latin typeface="Segoe UI Semibold" panose="020B0502040204020203" pitchFamily="34" charset="0"/>
                <a:ea typeface="Arial"/>
                <a:cs typeface="Segoe UI Semibold" panose="020B0502040204020203" pitchFamily="34" charset="0"/>
                <a:sym typeface="Arial"/>
              </a:rPr>
              <a:t>Azure Postgres with </a:t>
            </a:r>
            <a:r>
              <a:rPr lang="en-US" sz="1020" b="1" err="1">
                <a:solidFill>
                  <a:schemeClr val="tx2"/>
                </a:solidFill>
                <a:latin typeface="Segoe UI Semibold" panose="020B0502040204020203" pitchFamily="34" charset="0"/>
                <a:ea typeface="Arial"/>
                <a:cs typeface="Segoe UI Semibold" panose="020B0502040204020203" pitchFamily="34" charset="0"/>
                <a:sym typeface="Arial"/>
              </a:rPr>
              <a:t>Citus</a:t>
            </a:r>
            <a:r>
              <a:rPr lang="en-US" sz="1020" b="1">
                <a:solidFill>
                  <a:schemeClr val="tx2"/>
                </a:solidFill>
                <a:latin typeface="Segoe UI Semibold" panose="020B0502040204020203" pitchFamily="34" charset="0"/>
                <a:ea typeface="Arial"/>
                <a:cs typeface="Segoe UI Semibold" panose="020B0502040204020203" pitchFamily="34" charset="0"/>
                <a:sym typeface="Arial"/>
              </a:rPr>
              <a:t> </a:t>
            </a:r>
            <a:br>
              <a:rPr lang="en-US" sz="1020" b="1">
                <a:solidFill>
                  <a:schemeClr val="tx2"/>
                </a:solidFill>
                <a:latin typeface="Segoe UI Semibold" panose="020B0502040204020203" pitchFamily="34" charset="0"/>
                <a:ea typeface="Arial"/>
                <a:cs typeface="Segoe UI Semibold" panose="020B0502040204020203" pitchFamily="34" charset="0"/>
                <a:sym typeface="Arial"/>
              </a:rPr>
            </a:br>
            <a:r>
              <a:rPr lang="en-US" sz="1020" b="1">
                <a:solidFill>
                  <a:schemeClr val="tx2"/>
                </a:solidFill>
                <a:latin typeface="Segoe UI Semibold" panose="020B0502040204020203" pitchFamily="34" charset="0"/>
                <a:ea typeface="Arial"/>
                <a:cs typeface="Segoe UI Semibold" panose="020B0502040204020203" pitchFamily="34" charset="0"/>
                <a:sym typeface="Arial"/>
              </a:rPr>
              <a:t>“scale out”</a:t>
            </a:r>
          </a:p>
        </p:txBody>
      </p:sp>
      <p:sp>
        <p:nvSpPr>
          <p:cNvPr id="19" name="Shape 1274">
            <a:extLst>
              <a:ext uri="{FF2B5EF4-FFF2-40B4-BE49-F238E27FC236}">
                <a16:creationId xmlns:a16="http://schemas.microsoft.com/office/drawing/2014/main" id="{9786AD51-A233-43DD-B3E8-48E25F30DEA6}"/>
              </a:ext>
            </a:extLst>
          </p:cNvPr>
          <p:cNvSpPr txBox="1"/>
          <p:nvPr/>
        </p:nvSpPr>
        <p:spPr>
          <a:xfrm>
            <a:off x="6108564" y="1890412"/>
            <a:ext cx="5508063" cy="1361095"/>
          </a:xfrm>
          <a:prstGeom prst="rect">
            <a:avLst/>
          </a:prstGeom>
          <a:noFill/>
          <a:ln>
            <a:noFill/>
          </a:ln>
        </p:spPr>
        <p:txBody>
          <a:bodyPr spcFirstLastPara="1" wrap="square" lIns="93245" tIns="0" rIns="93245" bIns="0" anchor="t" anchorCtr="0">
            <a:noAutofit/>
          </a:bodyPr>
          <a:lstStyle/>
          <a:p>
            <a:pPr marL="185872" lvl="1" indent="-172919">
              <a:spcBef>
                <a:spcPts val="816"/>
              </a:spcBef>
              <a:buClr>
                <a:schemeClr val="tx1"/>
              </a:buClr>
              <a:buSzPct val="100000"/>
              <a:buFont typeface="Arial"/>
              <a:buChar char="•"/>
            </a:pPr>
            <a:r>
              <a:rPr lang="en-US" sz="1428" b="1">
                <a:solidFill>
                  <a:schemeClr val="tx2"/>
                </a:solidFill>
                <a:latin typeface="Segoe UI"/>
                <a:ea typeface="Arial"/>
                <a:cs typeface="Segoe UI"/>
                <a:sym typeface="Arial"/>
              </a:rPr>
              <a:t>Easier to build </a:t>
            </a:r>
            <a:r>
              <a:rPr lang="en-US" sz="1428">
                <a:solidFill>
                  <a:schemeClr val="tx2"/>
                </a:solidFill>
                <a:latin typeface="Segoe UI"/>
                <a:ea typeface="Arial"/>
                <a:cs typeface="Segoe UI"/>
                <a:sym typeface="Arial"/>
              </a:rPr>
              <a:t>with Postgres you love and leverage existing Postgres ecosystem: single database</a:t>
            </a:r>
            <a:endParaRPr lang="en-US" sz="1836">
              <a:solidFill>
                <a:schemeClr val="tx2"/>
              </a:solidFill>
              <a:latin typeface="Segoe UI"/>
              <a:cs typeface="Segoe UI"/>
            </a:endParaRPr>
          </a:p>
          <a:p>
            <a:pPr marL="185872" lvl="1" indent="-172919">
              <a:spcBef>
                <a:spcPts val="816"/>
              </a:spcBef>
              <a:buClr>
                <a:schemeClr val="tx1"/>
              </a:buClr>
              <a:buSzPct val="100000"/>
              <a:buFont typeface="Arial"/>
              <a:buChar char="•"/>
            </a:pPr>
            <a:r>
              <a:rPr lang="en-US" sz="1428" b="1">
                <a:solidFill>
                  <a:schemeClr val="tx2"/>
                </a:solidFill>
                <a:latin typeface="Segoe UI"/>
                <a:ea typeface="Arial"/>
                <a:cs typeface="Segoe UI"/>
                <a:sym typeface="Arial"/>
              </a:rPr>
              <a:t>Easier to maintain</a:t>
            </a:r>
            <a:r>
              <a:rPr lang="en-US" sz="1428">
                <a:solidFill>
                  <a:schemeClr val="tx2"/>
                </a:solidFill>
                <a:latin typeface="Segoe UI"/>
                <a:ea typeface="Arial"/>
                <a:cs typeface="Segoe UI"/>
                <a:sym typeface="Arial"/>
              </a:rPr>
              <a:t> with familiar Postgres tools (same team, no additional cost)</a:t>
            </a:r>
            <a:endParaRPr sz="1428" b="1">
              <a:solidFill>
                <a:schemeClr val="tx2"/>
              </a:solidFill>
              <a:latin typeface="Segoe UI"/>
              <a:ea typeface="Arial"/>
              <a:cs typeface="Segoe UI"/>
            </a:endParaRPr>
          </a:p>
          <a:p>
            <a:pPr marL="185872" lvl="1" indent="-172919">
              <a:spcBef>
                <a:spcPts val="816"/>
              </a:spcBef>
              <a:buClr>
                <a:schemeClr val="tx1"/>
              </a:buClr>
              <a:buSzPct val="100000"/>
              <a:buFont typeface="Arial"/>
              <a:buChar char="•"/>
            </a:pPr>
            <a:r>
              <a:rPr lang="en-US" sz="1428" b="1">
                <a:solidFill>
                  <a:schemeClr val="tx2"/>
                </a:solidFill>
                <a:latin typeface="Segoe UI"/>
                <a:ea typeface="Arial"/>
                <a:cs typeface="Segoe UI"/>
                <a:sym typeface="Arial"/>
              </a:rPr>
              <a:t>Better resource utilization </a:t>
            </a:r>
            <a:r>
              <a:rPr lang="en-US" sz="1428">
                <a:solidFill>
                  <a:schemeClr val="tx2"/>
                </a:solidFill>
                <a:latin typeface="Segoe UI"/>
                <a:ea typeface="Arial"/>
                <a:cs typeface="Segoe UI"/>
                <a:sym typeface="Arial"/>
              </a:rPr>
              <a:t>(unparalleled performance with scale)</a:t>
            </a:r>
            <a:endParaRPr sz="1428">
              <a:solidFill>
                <a:schemeClr val="tx2"/>
              </a:solidFill>
              <a:latin typeface="Segoe UI"/>
              <a:cs typeface="Segoe UI"/>
            </a:endParaRPr>
          </a:p>
        </p:txBody>
      </p:sp>
      <p:sp>
        <p:nvSpPr>
          <p:cNvPr id="21" name="Shape 1272">
            <a:extLst>
              <a:ext uri="{FF2B5EF4-FFF2-40B4-BE49-F238E27FC236}">
                <a16:creationId xmlns:a16="http://schemas.microsoft.com/office/drawing/2014/main" id="{6B209AD1-B007-4E02-886D-51B1BA48E7E6}"/>
              </a:ext>
            </a:extLst>
          </p:cNvPr>
          <p:cNvSpPr txBox="1">
            <a:spLocks/>
          </p:cNvSpPr>
          <p:nvPr/>
        </p:nvSpPr>
        <p:spPr>
          <a:xfrm>
            <a:off x="6108565" y="3647771"/>
            <a:ext cx="5608758" cy="2907033"/>
          </a:xfrm>
          <a:prstGeom prst="rect">
            <a:avLst/>
          </a:prstGeom>
          <a:noFill/>
          <a:ln>
            <a:noFill/>
          </a:ln>
        </p:spPr>
        <p:txBody>
          <a:bodyPr spcFirstLastPara="1" vert="horz" wrap="square" lIns="93245" tIns="0" rIns="93245" bIns="0" rtlCol="0" anchor="t" anchorCtr="0">
            <a:noAutofit/>
          </a:bodyPr>
          <a:lstStyle>
            <a:lvl1pPr marL="228600" marR="0" indent="-228600" algn="l" defTabSz="932742" rtl="0" eaLnBrk="1" fontAlgn="auto" latinLnBrk="0" hangingPunct="1">
              <a:lnSpc>
                <a:spcPts val="42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ts val="28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1485900" indent="-114300" algn="l" defTabSz="932742" rtl="0" eaLnBrk="1" latinLnBrk="0" hangingPunct="1">
              <a:spcBef>
                <a:spcPct val="20000"/>
              </a:spcBef>
              <a:buClr>
                <a:srgbClr val="FFB337"/>
              </a:buClr>
              <a:buSzPct val="75000"/>
              <a:buFont typeface="Arial" pitchFamily="34" charset="0"/>
              <a:buChar char="•"/>
              <a:defRPr lang="en-US" sz="1200" kern="1200" dirty="0">
                <a:solidFill>
                  <a:srgbClr val="003962"/>
                </a:solidFill>
                <a:latin typeface="Arial" panose="020B0604020202020204" pitchFamily="34" charset="0"/>
                <a:ea typeface="+mn-ea"/>
                <a:cs typeface="Arial" panose="020B0604020202020204" pitchFamily="34" charset="0"/>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Need to modify &amp; teach your application “</a:t>
            </a:r>
            <a:r>
              <a:rPr lang="en-US" sz="1428" err="1">
                <a:solidFill>
                  <a:srgbClr val="3B3838"/>
                </a:solidFill>
                <a:latin typeface="Segoe UI" panose="020B0502040204020203" pitchFamily="34" charset="0"/>
                <a:ea typeface="Lato"/>
                <a:cs typeface="Segoe UI" panose="020B0502040204020203" pitchFamily="34" charset="0"/>
                <a:sym typeface="Lato"/>
              </a:rPr>
              <a:t>sharding</a:t>
            </a:r>
            <a:r>
              <a:rPr lang="en-US" sz="1428">
                <a:solidFill>
                  <a:srgbClr val="3B3838"/>
                </a:solidFill>
                <a:latin typeface="Segoe UI" panose="020B0502040204020203" pitchFamily="34" charset="0"/>
                <a:ea typeface="Lato"/>
                <a:cs typeface="Segoe UI" panose="020B0502040204020203" pitchFamily="34" charset="0"/>
                <a:sym typeface="Lato"/>
              </a:rPr>
              <a:t>”</a:t>
            </a:r>
            <a:endParaRPr lang="en-US" sz="1428">
              <a:latin typeface="Segoe UI" panose="020B0502040204020203" pitchFamily="34" charset="0"/>
              <a:cs typeface="Segoe UI" panose="020B0502040204020203" pitchFamily="34" charset="0"/>
            </a:endParaRPr>
          </a:p>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Development heavy: Custom </a:t>
            </a:r>
            <a:r>
              <a:rPr lang="en-US" sz="1428" err="1">
                <a:solidFill>
                  <a:srgbClr val="3B3838"/>
                </a:solidFill>
                <a:latin typeface="Segoe UI" panose="020B0502040204020203" pitchFamily="34" charset="0"/>
                <a:ea typeface="Lato"/>
                <a:cs typeface="Segoe UI" panose="020B0502040204020203" pitchFamily="34" charset="0"/>
                <a:sym typeface="Lato"/>
              </a:rPr>
              <a:t>eng’g</a:t>
            </a:r>
            <a:r>
              <a:rPr lang="en-US" sz="1428">
                <a:solidFill>
                  <a:srgbClr val="3B3838"/>
                </a:solidFill>
                <a:latin typeface="Segoe UI" panose="020B0502040204020203" pitchFamily="34" charset="0"/>
                <a:ea typeface="Lato"/>
                <a:cs typeface="Segoe UI" panose="020B0502040204020203" pitchFamily="34" charset="0"/>
                <a:sym typeface="Lato"/>
              </a:rPr>
              <a:t> for distributed systems; Consistency, replication, failure handling, sharing &amp; querying data across tenants, isolation</a:t>
            </a:r>
            <a:endParaRPr lang="en-US" sz="1428">
              <a:latin typeface="Segoe UI" panose="020B0502040204020203" pitchFamily="34" charset="0"/>
              <a:cs typeface="Segoe UI" panose="020B0502040204020203" pitchFamily="34" charset="0"/>
            </a:endParaRPr>
          </a:p>
          <a:p>
            <a:pPr marL="186196" lvl="1" indent="-173243">
              <a:lnSpc>
                <a:spcPct val="100000"/>
              </a:lnSpc>
              <a:spcBef>
                <a:spcPts val="816"/>
              </a:spcBef>
              <a:buClr>
                <a:schemeClr val="tx1"/>
              </a:buClr>
              <a:buSzPct val="100000"/>
              <a:buFont typeface="Arial"/>
              <a:buChar char="•"/>
            </a:pPr>
            <a:r>
              <a:rPr lang="en-US" sz="1428">
                <a:solidFill>
                  <a:schemeClr val="tx1">
                    <a:lumMod val="50000"/>
                  </a:schemeClr>
                </a:solidFill>
                <a:latin typeface="Segoe UI" panose="020B0502040204020203" pitchFamily="34" charset="0"/>
                <a:ea typeface="Arial"/>
                <a:cs typeface="Segoe UI" panose="020B0502040204020203" pitchFamily="34" charset="0"/>
                <a:sym typeface="Arial"/>
              </a:rPr>
              <a:t>Fragile to maintain one massive database (longer to replicate, create index, change schema, vacuum, backup, upgrade, etc.)</a:t>
            </a:r>
            <a:endParaRPr lang="en-US" sz="1428">
              <a:solidFill>
                <a:srgbClr val="3B3838"/>
              </a:solidFill>
              <a:latin typeface="Segoe UI" panose="020B0502040204020203" pitchFamily="34" charset="0"/>
              <a:ea typeface="Lato"/>
              <a:cs typeface="Segoe UI" panose="020B0502040204020203" pitchFamily="34" charset="0"/>
              <a:sym typeface="Lato"/>
            </a:endParaRPr>
          </a:p>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DevOps heavy: Backups, adding new nodes, changing schemas</a:t>
            </a:r>
            <a:endParaRPr lang="en-US" sz="1428">
              <a:latin typeface="Segoe UI" panose="020B0502040204020203" pitchFamily="34" charset="0"/>
              <a:cs typeface="Segoe UI" panose="020B0502040204020203" pitchFamily="34" charset="0"/>
            </a:endParaRPr>
          </a:p>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Performance: Resource utilization</a:t>
            </a:r>
          </a:p>
          <a:p>
            <a:pPr marL="186196" lvl="1" indent="-173243">
              <a:lnSpc>
                <a:spcPct val="100000"/>
              </a:lnSpc>
              <a:spcBef>
                <a:spcPts val="816"/>
              </a:spcBef>
              <a:buClr>
                <a:schemeClr val="tx1"/>
              </a:buClr>
              <a:buSzPct val="100000"/>
              <a:buFont typeface="Arial"/>
              <a:buChar char="•"/>
            </a:pPr>
            <a:r>
              <a:rPr lang="en-US" sz="1428">
                <a:solidFill>
                  <a:schemeClr val="tx1">
                    <a:lumMod val="50000"/>
                  </a:schemeClr>
                </a:solidFill>
                <a:latin typeface="Segoe UI" panose="020B0502040204020203" pitchFamily="34" charset="0"/>
                <a:ea typeface="Arial"/>
                <a:cs typeface="Segoe UI" panose="020B0502040204020203" pitchFamily="34" charset="0"/>
                <a:sym typeface="Arial"/>
              </a:rPr>
              <a:t>Proprietary fork of Postgres. Locks you to a AWS. </a:t>
            </a:r>
            <a:endParaRPr lang="en-US" sz="1428">
              <a:solidFill>
                <a:srgbClr val="3B3838"/>
              </a:solidFill>
              <a:latin typeface="Segoe UI" panose="020B0502040204020203" pitchFamily="34" charset="0"/>
              <a:ea typeface="Lato"/>
              <a:cs typeface="Segoe UI" panose="020B0502040204020203" pitchFamily="34" charset="0"/>
              <a:sym typeface="Lato"/>
            </a:endParaRPr>
          </a:p>
          <a:p>
            <a:pPr marL="186196" lvl="1" indent="-173243">
              <a:lnSpc>
                <a:spcPct val="100000"/>
              </a:lnSpc>
              <a:spcBef>
                <a:spcPts val="816"/>
              </a:spcBef>
              <a:buClr>
                <a:schemeClr val="tx1"/>
              </a:buClr>
              <a:buSzPct val="100000"/>
              <a:buFont typeface="Arial"/>
              <a:buChar char="•"/>
            </a:pPr>
            <a:endParaRPr lang="en-US" sz="1428">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B1D6D5B5-5AE9-4FB0-B2B6-8B4B887117C7}"/>
              </a:ext>
            </a:extLst>
          </p:cNvPr>
          <p:cNvSpPr/>
          <p:nvPr/>
        </p:nvSpPr>
        <p:spPr>
          <a:xfrm>
            <a:off x="643832" y="1958978"/>
            <a:ext cx="3580091" cy="3426193"/>
          </a:xfrm>
          <a:prstGeom prst="rect">
            <a:avLst/>
          </a:prstGeom>
        </p:spPr>
        <p:txBody>
          <a:bodyPr wrap="square">
            <a:spAutoFit/>
          </a:bodyPr>
          <a:lstStyle/>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Need a database with performance that can support the growth of your SaaS business.</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Build with open source. Avoid lock-in.</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Take advantage of Postgres reliability, data types, extensions, toolset, &amp; expertise.</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Don’t want to divert developers from core business app to spend on database optimizations.</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Need to enable developers to experiment &amp; analysts to analyze, without production impact</a:t>
            </a:r>
          </a:p>
        </p:txBody>
      </p:sp>
      <p:sp>
        <p:nvSpPr>
          <p:cNvPr id="11" name="Shape 1269">
            <a:extLst>
              <a:ext uri="{FF2B5EF4-FFF2-40B4-BE49-F238E27FC236}">
                <a16:creationId xmlns:a16="http://schemas.microsoft.com/office/drawing/2014/main" id="{EE99626F-AC50-3A42-8C85-712C4732291A}"/>
              </a:ext>
            </a:extLst>
          </p:cNvPr>
          <p:cNvSpPr txBox="1">
            <a:spLocks/>
          </p:cNvSpPr>
          <p:nvPr/>
        </p:nvSpPr>
        <p:spPr>
          <a:xfrm>
            <a:off x="554615" y="1131431"/>
            <a:ext cx="11444477" cy="432862"/>
          </a:xfrm>
          <a:prstGeom prst="rect">
            <a:avLst/>
          </a:prstGeom>
          <a:noFill/>
          <a:ln>
            <a:noFill/>
          </a:ln>
        </p:spPr>
        <p:txBody>
          <a:bodyPr spcFirstLastPara="1" vert="horz" wrap="square" lIns="83913" tIns="46610" rIns="93245" bIns="46610" rtlCol="0" anchor="t" anchorCtr="0">
            <a:noAutofit/>
          </a:bodyPr>
          <a:lstStyle>
            <a:lvl1pPr algn="l" defTabSz="914367" rtl="0" eaLnBrk="1" latinLnBrk="0" hangingPunct="1">
              <a:lnSpc>
                <a:spcPct val="90000"/>
              </a:lnSpc>
              <a:spcBef>
                <a:spcPct val="0"/>
              </a:spcBef>
              <a:buNone/>
              <a:defRPr lang="en-US" sz="3137" b="0" kern="1200" cap="none" spc="0" baseline="0">
                <a:ln w="3175">
                  <a:noFill/>
                </a:ln>
                <a:solidFill>
                  <a:srgbClr val="000000"/>
                </a:solidFill>
                <a:effectLst/>
                <a:latin typeface="+mj-lt"/>
                <a:ea typeface="+mn-ea"/>
                <a:cs typeface="Segoe UI" pitchFamily="34" charset="0"/>
              </a:defRPr>
            </a:lvl1pPr>
          </a:lstStyle>
          <a:p>
            <a:pPr>
              <a:spcBef>
                <a:spcPts val="0"/>
              </a:spcBef>
              <a:buClr>
                <a:srgbClr val="229F49"/>
              </a:buClr>
              <a:buSzPts val="4000"/>
            </a:pPr>
            <a:r>
              <a:rPr lang="en-US" sz="1632" b="1">
                <a:solidFill>
                  <a:schemeClr val="tx2"/>
                </a:solidFill>
                <a:latin typeface="Segoe UI Semibold" panose="020B0502040204020203" pitchFamily="34" charset="0"/>
                <a:ea typeface="Arial"/>
                <a:cs typeface="Segoe UI Semibold" panose="020B0502040204020203" pitchFamily="34" charset="0"/>
                <a:sym typeface="Arial"/>
              </a:rPr>
              <a:t>Build applications that scale simply from one tenant to 100,000s</a:t>
            </a:r>
          </a:p>
        </p:txBody>
      </p:sp>
      <p:pic>
        <p:nvPicPr>
          <p:cNvPr id="18" name="Graphic 17">
            <a:extLst>
              <a:ext uri="{FF2B5EF4-FFF2-40B4-BE49-F238E27FC236}">
                <a16:creationId xmlns:a16="http://schemas.microsoft.com/office/drawing/2014/main" id="{976CF301-1630-AF47-A5B2-865C0C2D19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822" y="3762455"/>
            <a:ext cx="592737" cy="849589"/>
          </a:xfrm>
          <a:prstGeom prst="rect">
            <a:avLst/>
          </a:prstGeom>
        </p:spPr>
      </p:pic>
      <p:grpSp>
        <p:nvGrpSpPr>
          <p:cNvPr id="20" name="Group 19">
            <a:extLst>
              <a:ext uri="{FF2B5EF4-FFF2-40B4-BE49-F238E27FC236}">
                <a16:creationId xmlns:a16="http://schemas.microsoft.com/office/drawing/2014/main" id="{3C27146B-028B-9348-B0B6-5718174ED946}"/>
              </a:ext>
            </a:extLst>
          </p:cNvPr>
          <p:cNvGrpSpPr/>
          <p:nvPr/>
        </p:nvGrpSpPr>
        <p:grpSpPr>
          <a:xfrm>
            <a:off x="5332630" y="2006626"/>
            <a:ext cx="430402" cy="552014"/>
            <a:chOff x="5493507" y="4995584"/>
            <a:chExt cx="788077" cy="1010750"/>
          </a:xfrm>
        </p:grpSpPr>
        <p:sp>
          <p:nvSpPr>
            <p:cNvPr id="24" name="Freeform 182">
              <a:extLst>
                <a:ext uri="{FF2B5EF4-FFF2-40B4-BE49-F238E27FC236}">
                  <a16:creationId xmlns:a16="http://schemas.microsoft.com/office/drawing/2014/main" id="{7C5E0029-8779-3E48-848C-CE505441507F}"/>
                </a:ext>
              </a:extLst>
            </p:cNvPr>
            <p:cNvSpPr/>
            <p:nvPr/>
          </p:nvSpPr>
          <p:spPr bwMode="auto">
            <a:xfrm>
              <a:off x="5493507" y="4995584"/>
              <a:ext cx="788077" cy="101075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36A70ED-0A7C-1246-987F-1A0E900FC9EC}"/>
                </a:ext>
              </a:extLst>
            </p:cNvPr>
            <p:cNvGrpSpPr/>
            <p:nvPr/>
          </p:nvGrpSpPr>
          <p:grpSpPr>
            <a:xfrm>
              <a:off x="5663224" y="5340695"/>
              <a:ext cx="457814" cy="474280"/>
              <a:chOff x="10970759" y="2371811"/>
              <a:chExt cx="661987" cy="685800"/>
            </a:xfrm>
          </p:grpSpPr>
          <p:sp>
            <p:nvSpPr>
              <p:cNvPr id="26" name="Freeform 235">
                <a:extLst>
                  <a:ext uri="{FF2B5EF4-FFF2-40B4-BE49-F238E27FC236}">
                    <a16:creationId xmlns:a16="http://schemas.microsoft.com/office/drawing/2014/main" id="{7C564E84-46C8-A64E-9621-14841834BE8D}"/>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7" name="Freeform 236">
                <a:extLst>
                  <a:ext uri="{FF2B5EF4-FFF2-40B4-BE49-F238E27FC236}">
                    <a16:creationId xmlns:a16="http://schemas.microsoft.com/office/drawing/2014/main" id="{5BC49D4F-1A10-1C41-BCD2-987EB4CDCC62}"/>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3260" tIns="46630" rIns="93260" bIns="46630" numCol="1" anchor="t" anchorCtr="0" compatLnSpc="1">
                <a:prstTxWarp prst="textNoShape">
                  <a:avLst/>
                </a:prstTxWarp>
                <a:noAutofit/>
              </a:bodyPr>
              <a:lstStyle/>
              <a:p>
                <a:endParaRPr lang="en-US" sz="1836"/>
              </a:p>
            </p:txBody>
          </p:sp>
        </p:grpSp>
      </p:grpSp>
    </p:spTree>
    <p:extLst>
      <p:ext uri="{BB962C8B-B14F-4D97-AF65-F5344CB8AC3E}">
        <p14:creationId xmlns:p14="http://schemas.microsoft.com/office/powerpoint/2010/main" val="3504172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268"/>
        <p:cNvGrpSpPr/>
        <p:nvPr/>
      </p:nvGrpSpPr>
      <p:grpSpPr>
        <a:xfrm>
          <a:off x="0" y="0"/>
          <a:ext cx="0" cy="0"/>
          <a:chOff x="0" y="0"/>
          <a:chExt cx="0" cy="0"/>
        </a:xfrm>
      </p:grpSpPr>
      <p:sp>
        <p:nvSpPr>
          <p:cNvPr id="22" name="Rectangle 21">
            <a:extLst>
              <a:ext uri="{FF2B5EF4-FFF2-40B4-BE49-F238E27FC236}">
                <a16:creationId xmlns:a16="http://schemas.microsoft.com/office/drawing/2014/main" id="{7A831565-9EC9-F047-B2E4-870031FB079E}"/>
              </a:ext>
            </a:extLst>
          </p:cNvPr>
          <p:cNvSpPr/>
          <p:nvPr/>
        </p:nvSpPr>
        <p:spPr bwMode="auto">
          <a:xfrm>
            <a:off x="5013625" y="1777776"/>
            <a:ext cx="6868235" cy="254009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BAEB8EC-3F97-6C4B-8426-337FDFB52D14}"/>
              </a:ext>
            </a:extLst>
          </p:cNvPr>
          <p:cNvSpPr/>
          <p:nvPr/>
        </p:nvSpPr>
        <p:spPr bwMode="auto">
          <a:xfrm>
            <a:off x="5013625" y="4116342"/>
            <a:ext cx="6868235" cy="2339022"/>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E79BAB83-5145-544B-A2EC-93A15ACC9A81}"/>
              </a:ext>
            </a:extLst>
          </p:cNvPr>
          <p:cNvSpPr/>
          <p:nvPr/>
        </p:nvSpPr>
        <p:spPr bwMode="auto">
          <a:xfrm>
            <a:off x="554615" y="1777776"/>
            <a:ext cx="4459010" cy="4677589"/>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69" name="Shape 1269"/>
          <p:cNvSpPr txBox="1">
            <a:spLocks noGrp="1"/>
          </p:cNvSpPr>
          <p:nvPr>
            <p:ph type="title"/>
          </p:nvPr>
        </p:nvSpPr>
        <p:spPr>
          <a:xfrm>
            <a:off x="437382" y="295478"/>
            <a:ext cx="11561710" cy="773112"/>
          </a:xfrm>
          <a:prstGeom prst="rect">
            <a:avLst/>
          </a:prstGeom>
          <a:noFill/>
          <a:ln>
            <a:noFill/>
          </a:ln>
        </p:spPr>
        <p:txBody>
          <a:bodyPr spcFirstLastPara="1" vert="horz" wrap="square" lIns="83913" tIns="46610" rIns="93245" bIns="46610" rtlCol="0" anchor="b" anchorCtr="0">
            <a:noAutofit/>
          </a:bodyPr>
          <a:lstStyle/>
          <a:p>
            <a:pPr>
              <a:spcBef>
                <a:spcPts val="0"/>
              </a:spcBef>
              <a:buClr>
                <a:srgbClr val="229F49"/>
              </a:buClr>
              <a:buSzPts val="4000"/>
            </a:pPr>
            <a:r>
              <a:rPr lang="en-US" sz="3672">
                <a:solidFill>
                  <a:schemeClr val="tx1">
                    <a:lumMod val="50000"/>
                  </a:schemeClr>
                </a:solidFill>
                <a:latin typeface="Segoe UI Semibold" panose="020B0502040204020203" pitchFamily="34" charset="0"/>
                <a:ea typeface="Arial"/>
                <a:cs typeface="Segoe UI Semibold" panose="020B0502040204020203" pitchFamily="34" charset="0"/>
                <a:sym typeface="Arial"/>
              </a:rPr>
              <a:t>High-throughput transactional / OLTP applications</a:t>
            </a:r>
            <a:endParaRPr sz="3672">
              <a:solidFill>
                <a:schemeClr val="tx1">
                  <a:lumMod val="50000"/>
                </a:schemeClr>
              </a:solidFill>
              <a:latin typeface="Segoe UI Semibold" panose="020B0502040204020203" pitchFamily="34" charset="0"/>
              <a:ea typeface="Arial"/>
              <a:cs typeface="Segoe UI Semibold" panose="020B0502040204020203" pitchFamily="34" charset="0"/>
              <a:sym typeface="Arial"/>
            </a:endParaRPr>
          </a:p>
        </p:txBody>
      </p:sp>
      <p:sp>
        <p:nvSpPr>
          <p:cNvPr id="16" name="Shape 1271">
            <a:extLst>
              <a:ext uri="{FF2B5EF4-FFF2-40B4-BE49-F238E27FC236}">
                <a16:creationId xmlns:a16="http://schemas.microsoft.com/office/drawing/2014/main" id="{B8433EA8-A9F9-4606-A007-B0A976F18D00}"/>
              </a:ext>
            </a:extLst>
          </p:cNvPr>
          <p:cNvSpPr/>
          <p:nvPr/>
        </p:nvSpPr>
        <p:spPr>
          <a:xfrm>
            <a:off x="5025092" y="2642611"/>
            <a:ext cx="1090087" cy="552014"/>
          </a:xfrm>
          <a:prstGeom prst="roundRect">
            <a:avLst>
              <a:gd name="adj" fmla="val 0"/>
            </a:avLst>
          </a:prstGeom>
          <a:noFill/>
          <a:ln w="25400" cap="flat" cmpd="sng">
            <a:noFill/>
            <a:prstDash val="solid"/>
            <a:round/>
            <a:headEnd type="none" w="sm" len="sm"/>
            <a:tailEnd type="none" w="sm" len="sm"/>
          </a:ln>
        </p:spPr>
        <p:txBody>
          <a:bodyPr spcFirstLastPara="1" wrap="square" lIns="93245" tIns="46610" rIns="93245" bIns="46610" anchor="t" anchorCtr="0">
            <a:noAutofit/>
          </a:bodyPr>
          <a:lstStyle/>
          <a:p>
            <a:pPr algn="ctr"/>
            <a:r>
              <a:rPr lang="en-US" sz="1020" b="1">
                <a:solidFill>
                  <a:schemeClr val="tx2"/>
                </a:solidFill>
                <a:latin typeface="Segoe UI Semibold" panose="020B0502040204020203" pitchFamily="34" charset="0"/>
                <a:ea typeface="Arial"/>
                <a:cs typeface="Segoe UI Semibold" panose="020B0502040204020203" pitchFamily="34" charset="0"/>
                <a:sym typeface="Arial"/>
              </a:rPr>
              <a:t>Azure Postgres with </a:t>
            </a:r>
            <a:r>
              <a:rPr lang="en-US" sz="1020" b="1" err="1">
                <a:solidFill>
                  <a:schemeClr val="tx2"/>
                </a:solidFill>
                <a:latin typeface="Segoe UI Semibold" panose="020B0502040204020203" pitchFamily="34" charset="0"/>
                <a:ea typeface="Arial"/>
                <a:cs typeface="Segoe UI Semibold" panose="020B0502040204020203" pitchFamily="34" charset="0"/>
                <a:sym typeface="Arial"/>
              </a:rPr>
              <a:t>Citus</a:t>
            </a:r>
            <a:r>
              <a:rPr lang="en-US" sz="1020" b="1">
                <a:solidFill>
                  <a:schemeClr val="tx2"/>
                </a:solidFill>
                <a:latin typeface="Segoe UI Semibold" panose="020B0502040204020203" pitchFamily="34" charset="0"/>
                <a:ea typeface="Arial"/>
                <a:cs typeface="Segoe UI Semibold" panose="020B0502040204020203" pitchFamily="34" charset="0"/>
                <a:sym typeface="Arial"/>
              </a:rPr>
              <a:t> </a:t>
            </a:r>
            <a:br>
              <a:rPr lang="en-US" sz="1020" b="1">
                <a:solidFill>
                  <a:schemeClr val="tx2"/>
                </a:solidFill>
                <a:latin typeface="Segoe UI Semibold" panose="020B0502040204020203" pitchFamily="34" charset="0"/>
                <a:ea typeface="Arial"/>
                <a:cs typeface="Segoe UI Semibold" panose="020B0502040204020203" pitchFamily="34" charset="0"/>
                <a:sym typeface="Arial"/>
              </a:rPr>
            </a:br>
            <a:r>
              <a:rPr lang="en-US" sz="1020" b="1">
                <a:solidFill>
                  <a:schemeClr val="tx2"/>
                </a:solidFill>
                <a:latin typeface="Segoe UI Semibold" panose="020B0502040204020203" pitchFamily="34" charset="0"/>
                <a:ea typeface="Arial"/>
                <a:cs typeface="Segoe UI Semibold" panose="020B0502040204020203" pitchFamily="34" charset="0"/>
                <a:sym typeface="Arial"/>
              </a:rPr>
              <a:t>“scale out”</a:t>
            </a:r>
          </a:p>
        </p:txBody>
      </p:sp>
      <p:sp>
        <p:nvSpPr>
          <p:cNvPr id="19" name="Shape 1274">
            <a:extLst>
              <a:ext uri="{FF2B5EF4-FFF2-40B4-BE49-F238E27FC236}">
                <a16:creationId xmlns:a16="http://schemas.microsoft.com/office/drawing/2014/main" id="{9786AD51-A233-43DD-B3E8-48E25F30DEA6}"/>
              </a:ext>
            </a:extLst>
          </p:cNvPr>
          <p:cNvSpPr txBox="1"/>
          <p:nvPr/>
        </p:nvSpPr>
        <p:spPr>
          <a:xfrm>
            <a:off x="6108564" y="1919557"/>
            <a:ext cx="5784763" cy="1361095"/>
          </a:xfrm>
          <a:prstGeom prst="rect">
            <a:avLst/>
          </a:prstGeom>
          <a:noFill/>
          <a:ln>
            <a:noFill/>
          </a:ln>
        </p:spPr>
        <p:txBody>
          <a:bodyPr spcFirstLastPara="1" wrap="square" lIns="93245" tIns="0" rIns="93245" bIns="0" anchor="t" anchorCtr="0">
            <a:noAutofit/>
          </a:bodyPr>
          <a:lstStyle/>
          <a:p>
            <a:pPr marL="186196" lvl="1" indent="-173243">
              <a:spcBef>
                <a:spcPts val="816"/>
              </a:spcBef>
              <a:buClr>
                <a:schemeClr val="tx1"/>
              </a:buClr>
              <a:buSzPct val="100000"/>
              <a:buFont typeface="Arial"/>
              <a:buChar char="•"/>
            </a:pPr>
            <a:r>
              <a:rPr lang="en-US" sz="1428" b="1">
                <a:solidFill>
                  <a:schemeClr val="tx2"/>
                </a:solidFill>
                <a:latin typeface="Segoe UI" panose="020B0502040204020203" pitchFamily="34" charset="0"/>
                <a:ea typeface="Arial"/>
                <a:cs typeface="Segoe UI" panose="020B0502040204020203" pitchFamily="34" charset="0"/>
                <a:sym typeface="Arial"/>
              </a:rPr>
              <a:t>Lower costs: better use of memory, and storage scaling. Does not need to split into multiple DBs</a:t>
            </a:r>
          </a:p>
          <a:p>
            <a:pPr marL="186196" lvl="1" indent="-173243">
              <a:spcBef>
                <a:spcPts val="816"/>
              </a:spcBef>
              <a:buClr>
                <a:schemeClr val="tx1"/>
              </a:buClr>
              <a:buSzPct val="100000"/>
              <a:buFont typeface="Arial"/>
              <a:buChar char="•"/>
            </a:pPr>
            <a:r>
              <a:rPr lang="en-US" sz="1428" b="1">
                <a:solidFill>
                  <a:schemeClr val="tx2"/>
                </a:solidFill>
                <a:latin typeface="Segoe UI" panose="020B0502040204020203" pitchFamily="34" charset="0"/>
                <a:ea typeface="Arial"/>
                <a:cs typeface="Segoe UI" panose="020B0502040204020203" pitchFamily="34" charset="0"/>
                <a:sym typeface="Arial"/>
              </a:rPr>
              <a:t>Sub-second responses across many users (high concurrency)</a:t>
            </a:r>
          </a:p>
          <a:p>
            <a:pPr marL="186196" lvl="1" indent="-173243">
              <a:spcBef>
                <a:spcPts val="816"/>
              </a:spcBef>
              <a:buClr>
                <a:schemeClr val="tx1"/>
              </a:buClr>
              <a:buSzPct val="100000"/>
              <a:buFont typeface="Arial"/>
              <a:buChar char="•"/>
            </a:pPr>
            <a:r>
              <a:rPr lang="en-US" sz="1428" b="1">
                <a:solidFill>
                  <a:schemeClr val="tx2"/>
                </a:solidFill>
                <a:latin typeface="Segoe UI" panose="020B0502040204020203" pitchFamily="34" charset="0"/>
                <a:ea typeface="Arial"/>
                <a:cs typeface="Segoe UI" panose="020B0502040204020203" pitchFamily="34" charset="0"/>
                <a:sym typeface="Arial"/>
              </a:rPr>
              <a:t>Easy to add new nodes</a:t>
            </a:r>
          </a:p>
          <a:p>
            <a:pPr marL="186196" lvl="1" indent="-173243">
              <a:spcBef>
                <a:spcPts val="816"/>
              </a:spcBef>
              <a:buClr>
                <a:schemeClr val="tx1"/>
              </a:buClr>
              <a:buSzPct val="100000"/>
              <a:buFont typeface="Arial"/>
              <a:buChar char="•"/>
            </a:pPr>
            <a:r>
              <a:rPr lang="en-US" sz="1428" b="1">
                <a:solidFill>
                  <a:schemeClr val="tx2"/>
                </a:solidFill>
                <a:latin typeface="Segoe UI" panose="020B0502040204020203" pitchFamily="34" charset="0"/>
                <a:ea typeface="Arial"/>
                <a:cs typeface="Segoe UI" panose="020B0502040204020203" pitchFamily="34" charset="0"/>
                <a:sym typeface="Arial"/>
              </a:rPr>
              <a:t>Evolve with large, open source ecosystem</a:t>
            </a:r>
          </a:p>
          <a:p>
            <a:pPr marL="186196" lvl="1" indent="-173243">
              <a:spcBef>
                <a:spcPts val="816"/>
              </a:spcBef>
              <a:buClr>
                <a:schemeClr val="tx1"/>
              </a:buClr>
              <a:buSzPct val="100000"/>
              <a:buFont typeface="Arial"/>
              <a:buChar char="•"/>
            </a:pPr>
            <a:r>
              <a:rPr lang="en-US" sz="1428" b="1">
                <a:solidFill>
                  <a:schemeClr val="tx2"/>
                </a:solidFill>
                <a:latin typeface="Segoe UI" panose="020B0502040204020203" pitchFamily="34" charset="0"/>
                <a:ea typeface="Arial"/>
                <a:cs typeface="Segoe UI" panose="020B0502040204020203" pitchFamily="34" charset="0"/>
                <a:sym typeface="Arial"/>
              </a:rPr>
              <a:t>Faster: load and indexing</a:t>
            </a:r>
          </a:p>
        </p:txBody>
      </p:sp>
      <p:sp>
        <p:nvSpPr>
          <p:cNvPr id="21" name="Shape 1272">
            <a:extLst>
              <a:ext uri="{FF2B5EF4-FFF2-40B4-BE49-F238E27FC236}">
                <a16:creationId xmlns:a16="http://schemas.microsoft.com/office/drawing/2014/main" id="{6B209AD1-B007-4E02-886D-51B1BA48E7E6}"/>
              </a:ext>
            </a:extLst>
          </p:cNvPr>
          <p:cNvSpPr txBox="1">
            <a:spLocks/>
          </p:cNvSpPr>
          <p:nvPr/>
        </p:nvSpPr>
        <p:spPr>
          <a:xfrm>
            <a:off x="6108565" y="4317872"/>
            <a:ext cx="5608758" cy="1902401"/>
          </a:xfrm>
          <a:prstGeom prst="rect">
            <a:avLst/>
          </a:prstGeom>
          <a:noFill/>
          <a:ln>
            <a:noFill/>
          </a:ln>
        </p:spPr>
        <p:txBody>
          <a:bodyPr spcFirstLastPara="1" vert="horz" wrap="square" lIns="93245" tIns="0" rIns="93245" bIns="0" rtlCol="0" anchor="t" anchorCtr="0">
            <a:noAutofit/>
          </a:bodyPr>
          <a:lstStyle>
            <a:lvl1pPr marL="228600" marR="0" indent="-228600" algn="l" defTabSz="932742" rtl="0" eaLnBrk="1" fontAlgn="auto" latinLnBrk="0" hangingPunct="1">
              <a:lnSpc>
                <a:spcPts val="42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ts val="28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1485900" indent="-114300" algn="l" defTabSz="932742" rtl="0" eaLnBrk="1" latinLnBrk="0" hangingPunct="1">
              <a:spcBef>
                <a:spcPct val="20000"/>
              </a:spcBef>
              <a:buClr>
                <a:srgbClr val="FFB337"/>
              </a:buClr>
              <a:buSzPct val="75000"/>
              <a:buFont typeface="Arial" pitchFamily="34" charset="0"/>
              <a:buChar char="•"/>
              <a:defRPr lang="en-US" sz="1200" kern="1200" dirty="0">
                <a:solidFill>
                  <a:srgbClr val="003962"/>
                </a:solidFill>
                <a:latin typeface="Arial" panose="020B0604020202020204" pitchFamily="34" charset="0"/>
                <a:ea typeface="+mn-ea"/>
                <a:cs typeface="Arial" panose="020B0604020202020204" pitchFamily="34" charset="0"/>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Limited compute and memory scaling to single node. Storage scale out limited to 64 TB.</a:t>
            </a:r>
          </a:p>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Performance deteriorates with increased user concurrency</a:t>
            </a:r>
          </a:p>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Performance: Resource utilization</a:t>
            </a:r>
          </a:p>
          <a:p>
            <a:pPr marL="186196" lvl="1" indent="-173243">
              <a:lnSpc>
                <a:spcPct val="100000"/>
              </a:lnSpc>
              <a:spcBef>
                <a:spcPts val="816"/>
              </a:spcBef>
              <a:buClr>
                <a:schemeClr val="tx1"/>
              </a:buClr>
              <a:buSzPct val="100000"/>
              <a:buFont typeface="Arial"/>
              <a:buChar char="•"/>
            </a:pPr>
            <a:r>
              <a:rPr lang="en-US" sz="1428">
                <a:solidFill>
                  <a:srgbClr val="3B3838"/>
                </a:solidFill>
                <a:latin typeface="Segoe UI" panose="020B0502040204020203" pitchFamily="34" charset="0"/>
                <a:ea typeface="Lato"/>
                <a:cs typeface="Segoe UI" panose="020B0502040204020203" pitchFamily="34" charset="0"/>
                <a:sym typeface="Lato"/>
              </a:rPr>
              <a:t>Proprietary fork of Postgres. Locks you to a AWS. </a:t>
            </a:r>
          </a:p>
        </p:txBody>
      </p:sp>
      <p:sp>
        <p:nvSpPr>
          <p:cNvPr id="5" name="Rectangle 4">
            <a:extLst>
              <a:ext uri="{FF2B5EF4-FFF2-40B4-BE49-F238E27FC236}">
                <a16:creationId xmlns:a16="http://schemas.microsoft.com/office/drawing/2014/main" id="{B1D6D5B5-5AE9-4FB0-B2B6-8B4B887117C7}"/>
              </a:ext>
            </a:extLst>
          </p:cNvPr>
          <p:cNvSpPr/>
          <p:nvPr/>
        </p:nvSpPr>
        <p:spPr>
          <a:xfrm>
            <a:off x="650227" y="1973908"/>
            <a:ext cx="4267785" cy="3306713"/>
          </a:xfrm>
          <a:prstGeom prst="rect">
            <a:avLst/>
          </a:prstGeom>
        </p:spPr>
        <p:txBody>
          <a:bodyPr wrap="square">
            <a:spAutoFit/>
          </a:bodyPr>
          <a:lstStyle/>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Combine the power of relational semantics, with horizontal scalability</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Simplify your application development, without re-architecting your applications just for scale</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Leverage Postgres: Reliability, rich data types, extensions, &amp; expertise.</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Build with open source. Avoid lock-in.</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Cut costs and reduce data duplication. Use high-performance JOINs, or combine with </a:t>
            </a:r>
            <a:r>
              <a:rPr lang="en-US" sz="1428" err="1">
                <a:latin typeface="Segoe UI" panose="020B0502040204020203" pitchFamily="34" charset="0"/>
                <a:cs typeface="Segoe UI" panose="020B0502040204020203" pitchFamily="34" charset="0"/>
              </a:rPr>
              <a:t>json</a:t>
            </a:r>
            <a:r>
              <a:rPr lang="en-US" sz="1428">
                <a:latin typeface="Segoe UI" panose="020B0502040204020203" pitchFamily="34" charset="0"/>
                <a:cs typeface="Segoe UI" panose="020B0502040204020203" pitchFamily="34" charset="0"/>
              </a:rPr>
              <a:t> data when you want to.</a:t>
            </a:r>
          </a:p>
          <a:p>
            <a:pPr marL="186196" indent="-186196">
              <a:spcBef>
                <a:spcPts val="816"/>
              </a:spcBef>
              <a:buClr>
                <a:schemeClr val="tx1"/>
              </a:buClr>
              <a:buSzPct val="100000"/>
              <a:buFont typeface="Arial" panose="020B0604020202020204" pitchFamily="34" charset="0"/>
              <a:buChar char="•"/>
            </a:pPr>
            <a:r>
              <a:rPr lang="en-US" sz="1428">
                <a:latin typeface="Segoe UI" panose="020B0502040204020203" pitchFamily="34" charset="0"/>
                <a:cs typeface="Segoe UI" panose="020B0502040204020203" pitchFamily="34" charset="0"/>
              </a:rPr>
              <a:t>Keep millisecond responses, while growing to 100’s of terabytes of data.</a:t>
            </a:r>
          </a:p>
        </p:txBody>
      </p:sp>
      <p:sp>
        <p:nvSpPr>
          <p:cNvPr id="11" name="Shape 1269">
            <a:extLst>
              <a:ext uri="{FF2B5EF4-FFF2-40B4-BE49-F238E27FC236}">
                <a16:creationId xmlns:a16="http://schemas.microsoft.com/office/drawing/2014/main" id="{EE99626F-AC50-3A42-8C85-712C4732291A}"/>
              </a:ext>
            </a:extLst>
          </p:cNvPr>
          <p:cNvSpPr txBox="1">
            <a:spLocks/>
          </p:cNvSpPr>
          <p:nvPr/>
        </p:nvSpPr>
        <p:spPr>
          <a:xfrm>
            <a:off x="437382" y="1131431"/>
            <a:ext cx="11561710" cy="432862"/>
          </a:xfrm>
          <a:prstGeom prst="rect">
            <a:avLst/>
          </a:prstGeom>
          <a:noFill/>
          <a:ln>
            <a:noFill/>
          </a:ln>
        </p:spPr>
        <p:txBody>
          <a:bodyPr spcFirstLastPara="1" vert="horz" wrap="square" lIns="83913" tIns="46610" rIns="93245" bIns="46610" rtlCol="0" anchor="t" anchorCtr="0">
            <a:noAutofit/>
          </a:bodyPr>
          <a:lstStyle>
            <a:lvl1pPr algn="l" defTabSz="914367" rtl="0" eaLnBrk="1" latinLnBrk="0" hangingPunct="1">
              <a:lnSpc>
                <a:spcPct val="90000"/>
              </a:lnSpc>
              <a:spcBef>
                <a:spcPct val="0"/>
              </a:spcBef>
              <a:buNone/>
              <a:defRPr lang="en-US" sz="3137" b="0" kern="1200" cap="none" spc="0" baseline="0">
                <a:ln w="3175">
                  <a:noFill/>
                </a:ln>
                <a:solidFill>
                  <a:srgbClr val="000000"/>
                </a:solidFill>
                <a:effectLst/>
                <a:latin typeface="+mj-lt"/>
                <a:ea typeface="+mn-ea"/>
                <a:cs typeface="Segoe UI" pitchFamily="34" charset="0"/>
              </a:defRPr>
            </a:lvl1pPr>
          </a:lstStyle>
          <a:p>
            <a:pPr>
              <a:spcBef>
                <a:spcPts val="0"/>
              </a:spcBef>
              <a:buClr>
                <a:srgbClr val="229F49"/>
              </a:buClr>
              <a:buSzPts val="4000"/>
            </a:pPr>
            <a:r>
              <a:rPr lang="en-US" sz="1632" b="1">
                <a:solidFill>
                  <a:schemeClr val="tx2"/>
                </a:solidFill>
                <a:latin typeface="Segoe UI Semibold" panose="020B0502040204020203" pitchFamily="34" charset="0"/>
                <a:ea typeface="Arial"/>
                <a:cs typeface="Segoe UI Semibold" panose="020B0502040204020203" pitchFamily="34" charset="0"/>
                <a:sym typeface="Arial"/>
              </a:rPr>
              <a:t>Power of SQL and globally consistent transactions at scale with low latency</a:t>
            </a:r>
          </a:p>
        </p:txBody>
      </p:sp>
      <p:pic>
        <p:nvPicPr>
          <p:cNvPr id="18" name="Graphic 17">
            <a:extLst>
              <a:ext uri="{FF2B5EF4-FFF2-40B4-BE49-F238E27FC236}">
                <a16:creationId xmlns:a16="http://schemas.microsoft.com/office/drawing/2014/main" id="{976CF301-1630-AF47-A5B2-865C0C2D19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822" y="4473749"/>
            <a:ext cx="592737" cy="849589"/>
          </a:xfrm>
          <a:prstGeom prst="rect">
            <a:avLst/>
          </a:prstGeom>
        </p:spPr>
      </p:pic>
      <p:grpSp>
        <p:nvGrpSpPr>
          <p:cNvPr id="20" name="Group 19">
            <a:extLst>
              <a:ext uri="{FF2B5EF4-FFF2-40B4-BE49-F238E27FC236}">
                <a16:creationId xmlns:a16="http://schemas.microsoft.com/office/drawing/2014/main" id="{14AFF12E-A5AD-C541-851E-64B5C3E4D73D}"/>
              </a:ext>
            </a:extLst>
          </p:cNvPr>
          <p:cNvGrpSpPr/>
          <p:nvPr/>
        </p:nvGrpSpPr>
        <p:grpSpPr>
          <a:xfrm>
            <a:off x="5332630" y="2006626"/>
            <a:ext cx="430402" cy="552014"/>
            <a:chOff x="5493507" y="4995584"/>
            <a:chExt cx="788077" cy="1010750"/>
          </a:xfrm>
        </p:grpSpPr>
        <p:sp>
          <p:nvSpPr>
            <p:cNvPr id="24" name="Freeform 182">
              <a:extLst>
                <a:ext uri="{FF2B5EF4-FFF2-40B4-BE49-F238E27FC236}">
                  <a16:creationId xmlns:a16="http://schemas.microsoft.com/office/drawing/2014/main" id="{FC2E5A02-9497-DF49-94DA-8C9748871081}"/>
                </a:ext>
              </a:extLst>
            </p:cNvPr>
            <p:cNvSpPr/>
            <p:nvPr/>
          </p:nvSpPr>
          <p:spPr bwMode="auto">
            <a:xfrm>
              <a:off x="5493507" y="4995584"/>
              <a:ext cx="788077" cy="101075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CCD8DA1A-A43D-4145-99DE-1790D59233D4}"/>
                </a:ext>
              </a:extLst>
            </p:cNvPr>
            <p:cNvGrpSpPr/>
            <p:nvPr/>
          </p:nvGrpSpPr>
          <p:grpSpPr>
            <a:xfrm>
              <a:off x="5663224" y="5340695"/>
              <a:ext cx="457814" cy="474280"/>
              <a:chOff x="10970759" y="2371811"/>
              <a:chExt cx="661987" cy="685800"/>
            </a:xfrm>
          </p:grpSpPr>
          <p:sp>
            <p:nvSpPr>
              <p:cNvPr id="26" name="Freeform 235">
                <a:extLst>
                  <a:ext uri="{FF2B5EF4-FFF2-40B4-BE49-F238E27FC236}">
                    <a16:creationId xmlns:a16="http://schemas.microsoft.com/office/drawing/2014/main" id="{7DD5AC25-7AD1-2044-BC99-C4BABA6FA693}"/>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7" name="Freeform 236">
                <a:extLst>
                  <a:ext uri="{FF2B5EF4-FFF2-40B4-BE49-F238E27FC236}">
                    <a16:creationId xmlns:a16="http://schemas.microsoft.com/office/drawing/2014/main" id="{B6BA843B-6D28-E148-A0E1-06E832F43B2F}"/>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3260" tIns="46630" rIns="93260" bIns="46630" numCol="1" anchor="t" anchorCtr="0" compatLnSpc="1">
                <a:prstTxWarp prst="textNoShape">
                  <a:avLst/>
                </a:prstTxWarp>
                <a:noAutofit/>
              </a:bodyPr>
              <a:lstStyle/>
              <a:p>
                <a:endParaRPr lang="en-US" sz="1836"/>
              </a:p>
            </p:txBody>
          </p:sp>
        </p:grpSp>
      </p:grpSp>
    </p:spTree>
    <p:extLst>
      <p:ext uri="{BB962C8B-B14F-4D97-AF65-F5344CB8AC3E}">
        <p14:creationId xmlns:p14="http://schemas.microsoft.com/office/powerpoint/2010/main" val="419843340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2B79A124-9B07-4C21-9B7B-8CA1BAB8C2DA}"/>
              </a:ext>
            </a:extLst>
          </p:cNvPr>
          <p:cNvGrpSpPr/>
          <p:nvPr/>
        </p:nvGrpSpPr>
        <p:grpSpPr>
          <a:xfrm>
            <a:off x="11005922" y="2280081"/>
            <a:ext cx="503197" cy="512894"/>
            <a:chOff x="7158422" y="1607015"/>
            <a:chExt cx="2726357" cy="2778897"/>
          </a:xfrm>
        </p:grpSpPr>
        <p:sp>
          <p:nvSpPr>
            <p:cNvPr id="79" name="Freeform 242">
              <a:extLst>
                <a:ext uri="{FF2B5EF4-FFF2-40B4-BE49-F238E27FC236}">
                  <a16:creationId xmlns:a16="http://schemas.microsoft.com/office/drawing/2014/main" id="{D77B017E-9D80-4747-8FAB-31516CE1CA0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0" name="Diamond 79">
              <a:extLst>
                <a:ext uri="{FF2B5EF4-FFF2-40B4-BE49-F238E27FC236}">
                  <a16:creationId xmlns:a16="http://schemas.microsoft.com/office/drawing/2014/main" id="{E24FF316-AA24-4C68-9E44-AAE99F476026}"/>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Freeform 243">
              <a:extLst>
                <a:ext uri="{FF2B5EF4-FFF2-40B4-BE49-F238E27FC236}">
                  <a16:creationId xmlns:a16="http://schemas.microsoft.com/office/drawing/2014/main" id="{64990677-6EDB-40B0-9A4A-D0AE89227A24}"/>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4" name="Diamond 83">
              <a:extLst>
                <a:ext uri="{FF2B5EF4-FFF2-40B4-BE49-F238E27FC236}">
                  <a16:creationId xmlns:a16="http://schemas.microsoft.com/office/drawing/2014/main" id="{7AE9A81D-1163-4610-A933-FA728B676B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 name="Title 1">
            <a:extLst>
              <a:ext uri="{FF2B5EF4-FFF2-40B4-BE49-F238E27FC236}">
                <a16:creationId xmlns:a16="http://schemas.microsoft.com/office/drawing/2014/main" id="{1452000A-10A5-4D66-8308-43F87279A377}"/>
              </a:ext>
            </a:extLst>
          </p:cNvPr>
          <p:cNvSpPr>
            <a:spLocks noGrp="1"/>
          </p:cNvSpPr>
          <p:nvPr>
            <p:ph type="title"/>
          </p:nvPr>
        </p:nvSpPr>
        <p:spPr>
          <a:xfrm>
            <a:off x="600855" y="339209"/>
            <a:ext cx="11237870" cy="565027"/>
          </a:xfrm>
        </p:spPr>
        <p:txBody>
          <a:bodyPr/>
          <a:lstStyle/>
          <a:p>
            <a:r>
              <a:rPr lang="en-US" b="1"/>
              <a:t>Real-time operational analytics and reporting </a:t>
            </a:r>
          </a:p>
        </p:txBody>
      </p:sp>
      <p:sp>
        <p:nvSpPr>
          <p:cNvPr id="78" name="TextBox 77">
            <a:extLst>
              <a:ext uri="{FF2B5EF4-FFF2-40B4-BE49-F238E27FC236}">
                <a16:creationId xmlns:a16="http://schemas.microsoft.com/office/drawing/2014/main" id="{953AF816-6E98-4948-A985-E89E490C6489}"/>
              </a:ext>
            </a:extLst>
          </p:cNvPr>
          <p:cNvSpPr txBox="1"/>
          <p:nvPr/>
        </p:nvSpPr>
        <p:spPr>
          <a:xfrm>
            <a:off x="6860150" y="5951531"/>
            <a:ext cx="1603948" cy="414353"/>
          </a:xfrm>
          <a:prstGeom prst="rect">
            <a:avLst/>
          </a:prstGeom>
          <a:noFill/>
        </p:spPr>
        <p:txBody>
          <a:bodyPr wrap="square" lIns="186521" tIns="149217" rIns="186521" bIns="149217" rtlCol="0" anchor="ctr">
            <a:spAutoFit/>
          </a:bodyPr>
          <a:lstStyle/>
          <a:p>
            <a:pPr algn="ctr" defTabSz="932597">
              <a:lnSpc>
                <a:spcPct val="90000"/>
              </a:lnSpc>
              <a:defRPr/>
            </a:pPr>
            <a:r>
              <a:rPr lang="en-US" sz="816">
                <a:solidFill>
                  <a:prstClr val="black"/>
                </a:solidFill>
                <a:latin typeface="Segoe UI"/>
              </a:rPr>
              <a:t>Notification Hubs</a:t>
            </a:r>
          </a:p>
        </p:txBody>
      </p:sp>
      <p:sp>
        <p:nvSpPr>
          <p:cNvPr id="3" name="Rectangle 2">
            <a:extLst>
              <a:ext uri="{FF2B5EF4-FFF2-40B4-BE49-F238E27FC236}">
                <a16:creationId xmlns:a16="http://schemas.microsoft.com/office/drawing/2014/main" id="{490D0732-BB4D-43D5-8414-1460AECCC8A4}"/>
              </a:ext>
            </a:extLst>
          </p:cNvPr>
          <p:cNvSpPr/>
          <p:nvPr/>
        </p:nvSpPr>
        <p:spPr bwMode="auto">
          <a:xfrm>
            <a:off x="8576805" y="2075072"/>
            <a:ext cx="1769146" cy="3221693"/>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FFC11306-2099-4C70-BA1E-EE683A1D92ED}"/>
              </a:ext>
            </a:extLst>
          </p:cNvPr>
          <p:cNvCxnSpPr>
            <a:cxnSpLocks/>
          </p:cNvCxnSpPr>
          <p:nvPr/>
        </p:nvCxnSpPr>
        <p:spPr>
          <a:xfrm>
            <a:off x="6582147" y="2472436"/>
            <a:ext cx="670381"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8A072EA7-ACE3-4F03-A850-79C28C8EEC87}"/>
              </a:ext>
            </a:extLst>
          </p:cNvPr>
          <p:cNvCxnSpPr>
            <a:cxnSpLocks/>
          </p:cNvCxnSpPr>
          <p:nvPr/>
        </p:nvCxnSpPr>
        <p:spPr>
          <a:xfrm>
            <a:off x="7996636" y="2472436"/>
            <a:ext cx="932340"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78A0D7F5-4124-4CAC-8268-C1ACAC04540F}"/>
              </a:ext>
            </a:extLst>
          </p:cNvPr>
          <p:cNvCxnSpPr>
            <a:cxnSpLocks/>
          </p:cNvCxnSpPr>
          <p:nvPr/>
        </p:nvCxnSpPr>
        <p:spPr>
          <a:xfrm>
            <a:off x="9960160" y="2472436"/>
            <a:ext cx="932340"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7F0C3D2F-2CF0-499D-95A9-C1E219D0A3B6}"/>
              </a:ext>
            </a:extLst>
          </p:cNvPr>
          <p:cNvCxnSpPr>
            <a:cxnSpLocks/>
          </p:cNvCxnSpPr>
          <p:nvPr/>
        </p:nvCxnSpPr>
        <p:spPr>
          <a:xfrm>
            <a:off x="6582147" y="4449657"/>
            <a:ext cx="670381" cy="0"/>
          </a:xfrm>
          <a:prstGeom prst="line">
            <a:avLst/>
          </a:prstGeom>
          <a:noFill/>
          <a:ln w="127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08E25E44-2B0C-4B23-B8A0-2099265426E5}"/>
              </a:ext>
            </a:extLst>
          </p:cNvPr>
          <p:cNvCxnSpPr>
            <a:cxnSpLocks/>
          </p:cNvCxnSpPr>
          <p:nvPr/>
        </p:nvCxnSpPr>
        <p:spPr>
          <a:xfrm>
            <a:off x="7996636" y="4449657"/>
            <a:ext cx="932340"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7EAEA708-A4B6-427C-82E6-231585305E54}"/>
              </a:ext>
            </a:extLst>
          </p:cNvPr>
          <p:cNvCxnSpPr>
            <a:cxnSpLocks/>
          </p:cNvCxnSpPr>
          <p:nvPr/>
        </p:nvCxnSpPr>
        <p:spPr>
          <a:xfrm>
            <a:off x="9450590" y="3190933"/>
            <a:ext cx="0" cy="888508"/>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3" name="TextBox 92">
            <a:extLst>
              <a:ext uri="{FF2B5EF4-FFF2-40B4-BE49-F238E27FC236}">
                <a16:creationId xmlns:a16="http://schemas.microsoft.com/office/drawing/2014/main" id="{E8B3B2FE-53B9-4E04-BED5-C0B4C098D62C}"/>
              </a:ext>
            </a:extLst>
          </p:cNvPr>
          <p:cNvSpPr txBox="1"/>
          <p:nvPr/>
        </p:nvSpPr>
        <p:spPr>
          <a:xfrm>
            <a:off x="5451190" y="2695552"/>
            <a:ext cx="1398510" cy="414353"/>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816">
                <a:solidFill>
                  <a:prstClr val="black"/>
                </a:solidFill>
                <a:latin typeface="Segoe UI"/>
              </a:rPr>
              <a:t>Devices</a:t>
            </a:r>
          </a:p>
        </p:txBody>
      </p:sp>
      <p:sp>
        <p:nvSpPr>
          <p:cNvPr id="96" name="TextBox 95">
            <a:extLst>
              <a:ext uri="{FF2B5EF4-FFF2-40B4-BE49-F238E27FC236}">
                <a16:creationId xmlns:a16="http://schemas.microsoft.com/office/drawing/2014/main" id="{F4A4535D-931B-436C-AEF5-3E58E4F69644}"/>
              </a:ext>
            </a:extLst>
          </p:cNvPr>
          <p:cNvSpPr txBox="1"/>
          <p:nvPr/>
        </p:nvSpPr>
        <p:spPr>
          <a:xfrm>
            <a:off x="6953637" y="2697195"/>
            <a:ext cx="1398510" cy="414353"/>
          </a:xfrm>
          <a:prstGeom prst="rect">
            <a:avLst/>
          </a:prstGeom>
          <a:noFill/>
        </p:spPr>
        <p:txBody>
          <a:bodyPr wrap="square" lIns="186521" tIns="149217" rIns="186521" bIns="149217" rtlCol="0">
            <a:spAutoFit/>
          </a:bodyPr>
          <a:lstStyle/>
          <a:p>
            <a:pPr algn="ctr" defTabSz="932597">
              <a:lnSpc>
                <a:spcPct val="90000"/>
              </a:lnSpc>
              <a:defRPr/>
            </a:pPr>
            <a:r>
              <a:rPr lang="en-US" sz="816">
                <a:solidFill>
                  <a:prstClr val="black"/>
                </a:solidFill>
                <a:latin typeface="Segoe UI"/>
              </a:rPr>
              <a:t>Event Hubs</a:t>
            </a:r>
          </a:p>
        </p:txBody>
      </p:sp>
      <p:grpSp>
        <p:nvGrpSpPr>
          <p:cNvPr id="98" name="Group 97">
            <a:extLst>
              <a:ext uri="{FF2B5EF4-FFF2-40B4-BE49-F238E27FC236}">
                <a16:creationId xmlns:a16="http://schemas.microsoft.com/office/drawing/2014/main" id="{3AEDE9F8-5DEE-49C8-958B-AACFD1ECF48D}"/>
              </a:ext>
            </a:extLst>
          </p:cNvPr>
          <p:cNvGrpSpPr>
            <a:grpSpLocks noChangeAspect="1"/>
          </p:cNvGrpSpPr>
          <p:nvPr/>
        </p:nvGrpSpPr>
        <p:grpSpPr>
          <a:xfrm>
            <a:off x="8561044" y="1371971"/>
            <a:ext cx="754346" cy="466170"/>
            <a:chOff x="990205" y="1782500"/>
            <a:chExt cx="1538304" cy="950640"/>
          </a:xfrm>
        </p:grpSpPr>
        <p:grpSp>
          <p:nvGrpSpPr>
            <p:cNvPr id="100" name="Group 99">
              <a:extLst>
                <a:ext uri="{FF2B5EF4-FFF2-40B4-BE49-F238E27FC236}">
                  <a16:creationId xmlns:a16="http://schemas.microsoft.com/office/drawing/2014/main" id="{30A774DA-A723-45EF-8B11-66E7A474FE10}"/>
                </a:ext>
              </a:extLst>
            </p:cNvPr>
            <p:cNvGrpSpPr/>
            <p:nvPr/>
          </p:nvGrpSpPr>
          <p:grpSpPr>
            <a:xfrm rot="2700000">
              <a:off x="2283545" y="2335090"/>
              <a:ext cx="244119" cy="245808"/>
              <a:chOff x="2601720" y="3509190"/>
              <a:chExt cx="551360" cy="557440"/>
            </a:xfrm>
          </p:grpSpPr>
          <p:sp>
            <p:nvSpPr>
              <p:cNvPr id="112" name="Freeform 39">
                <a:extLst>
                  <a:ext uri="{FF2B5EF4-FFF2-40B4-BE49-F238E27FC236}">
                    <a16:creationId xmlns:a16="http://schemas.microsoft.com/office/drawing/2014/main" id="{F8775068-161E-4372-B15A-7FE0A92BC67A}"/>
                  </a:ext>
                </a:extLst>
              </p:cNvPr>
              <p:cNvSpPr>
                <a:spLocks/>
              </p:cNvSpPr>
              <p:nvPr/>
            </p:nvSpPr>
            <p:spPr bwMode="auto">
              <a:xfrm>
                <a:off x="2601720" y="3542515"/>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3" name="Rectangle 33">
                <a:extLst>
                  <a:ext uri="{FF2B5EF4-FFF2-40B4-BE49-F238E27FC236}">
                    <a16:creationId xmlns:a16="http://schemas.microsoft.com/office/drawing/2014/main" id="{8AD2B5F3-50EA-4C68-8621-73C644A9D167}"/>
                  </a:ext>
                </a:extLst>
              </p:cNvPr>
              <p:cNvSpPr>
                <a:spLocks noChangeArrowheads="1"/>
              </p:cNvSpPr>
              <p:nvPr/>
            </p:nvSpPr>
            <p:spPr bwMode="auto">
              <a:xfrm>
                <a:off x="3062608" y="3509190"/>
                <a:ext cx="90472" cy="302614"/>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4" name="Rectangle 34">
                <a:extLst>
                  <a:ext uri="{FF2B5EF4-FFF2-40B4-BE49-F238E27FC236}">
                    <a16:creationId xmlns:a16="http://schemas.microsoft.com/office/drawing/2014/main" id="{7F5E5ED3-5F5D-4FB0-A57A-1AE2976306FB}"/>
                  </a:ext>
                </a:extLst>
              </p:cNvPr>
              <p:cNvSpPr>
                <a:spLocks noChangeArrowheads="1"/>
              </p:cNvSpPr>
              <p:nvPr/>
            </p:nvSpPr>
            <p:spPr bwMode="auto">
              <a:xfrm>
                <a:off x="2841230" y="3509190"/>
                <a:ext cx="302614" cy="93592"/>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01" name="Freeform 182">
              <a:extLst>
                <a:ext uri="{FF2B5EF4-FFF2-40B4-BE49-F238E27FC236}">
                  <a16:creationId xmlns:a16="http://schemas.microsoft.com/office/drawing/2014/main" id="{428330B2-D99E-45A2-9C0A-8078C600F6D1}"/>
                </a:ext>
              </a:extLst>
            </p:cNvPr>
            <p:cNvSpPr/>
            <p:nvPr/>
          </p:nvSpPr>
          <p:spPr bwMode="auto">
            <a:xfrm>
              <a:off x="1132069" y="2309421"/>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82">
              <a:extLst>
                <a:ext uri="{FF2B5EF4-FFF2-40B4-BE49-F238E27FC236}">
                  <a16:creationId xmlns:a16="http://schemas.microsoft.com/office/drawing/2014/main" id="{6370EF1D-EB5C-4DF2-B64D-45D8CDBC250B}"/>
                </a:ext>
              </a:extLst>
            </p:cNvPr>
            <p:cNvSpPr/>
            <p:nvPr/>
          </p:nvSpPr>
          <p:spPr bwMode="auto">
            <a:xfrm>
              <a:off x="1506845" y="2313932"/>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182">
              <a:extLst>
                <a:ext uri="{FF2B5EF4-FFF2-40B4-BE49-F238E27FC236}">
                  <a16:creationId xmlns:a16="http://schemas.microsoft.com/office/drawing/2014/main" id="{561058D8-0A7F-49AE-B7DA-F7D466A9C471}"/>
                </a:ext>
              </a:extLst>
            </p:cNvPr>
            <p:cNvSpPr/>
            <p:nvPr/>
          </p:nvSpPr>
          <p:spPr bwMode="auto">
            <a:xfrm>
              <a:off x="1868998" y="2317595"/>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C7BE4F23-0C45-4D76-AB62-10AF55425617}"/>
                </a:ext>
              </a:extLst>
            </p:cNvPr>
            <p:cNvSpPr/>
            <p:nvPr/>
          </p:nvSpPr>
          <p:spPr bwMode="auto">
            <a:xfrm>
              <a:off x="2256087" y="2608751"/>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EE08B8E5-9A6E-44E1-A1CB-5E76A7086CDD}"/>
                </a:ext>
              </a:extLst>
            </p:cNvPr>
            <p:cNvSpPr/>
            <p:nvPr/>
          </p:nvSpPr>
          <p:spPr bwMode="auto">
            <a:xfrm>
              <a:off x="2332567"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3CA5E17-0DAB-4D56-A81F-77973A2E0758}"/>
                </a:ext>
              </a:extLst>
            </p:cNvPr>
            <p:cNvSpPr/>
            <p:nvPr/>
          </p:nvSpPr>
          <p:spPr bwMode="auto">
            <a:xfrm>
              <a:off x="2411255" y="2608764"/>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E6FAB2D3-A916-48EC-9894-A419F9F2AC25}"/>
                </a:ext>
              </a:extLst>
            </p:cNvPr>
            <p:cNvSpPr/>
            <p:nvPr/>
          </p:nvSpPr>
          <p:spPr bwMode="auto">
            <a:xfrm>
              <a:off x="2477929"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E50D8195-BAEF-4896-B52C-9DF96E7A6469}"/>
                </a:ext>
              </a:extLst>
            </p:cNvPr>
            <p:cNvCxnSpPr/>
            <p:nvPr/>
          </p:nvCxnSpPr>
          <p:spPr>
            <a:xfrm>
              <a:off x="1303399" y="2551754"/>
              <a:ext cx="717374"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Freeform 182">
              <a:extLst>
                <a:ext uri="{FF2B5EF4-FFF2-40B4-BE49-F238E27FC236}">
                  <a16:creationId xmlns:a16="http://schemas.microsoft.com/office/drawing/2014/main" id="{ED012EB8-802C-4292-873D-D16C6FD9587D}"/>
                </a:ext>
              </a:extLst>
            </p:cNvPr>
            <p:cNvSpPr/>
            <p:nvPr/>
          </p:nvSpPr>
          <p:spPr bwMode="auto">
            <a:xfrm>
              <a:off x="1510125" y="1782500"/>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Arc 109">
              <a:extLst>
                <a:ext uri="{FF2B5EF4-FFF2-40B4-BE49-F238E27FC236}">
                  <a16:creationId xmlns:a16="http://schemas.microsoft.com/office/drawing/2014/main" id="{2783611B-D3A5-4017-807C-42A1ACD7EAD2}"/>
                </a:ext>
              </a:extLst>
            </p:cNvPr>
            <p:cNvSpPr/>
            <p:nvPr/>
          </p:nvSpPr>
          <p:spPr>
            <a:xfrm>
              <a:off x="994193" y="2027556"/>
              <a:ext cx="1351211" cy="561480"/>
            </a:xfrm>
            <a:prstGeom prst="arc">
              <a:avLst>
                <a:gd name="adj1" fmla="val 10559377"/>
                <a:gd name="adj2" fmla="val 16332211"/>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prstClr val="black"/>
                </a:solidFill>
                <a:latin typeface="Calibri" panose="020F0502020204030204"/>
              </a:endParaRPr>
            </a:p>
          </p:txBody>
        </p:sp>
        <p:sp>
          <p:nvSpPr>
            <p:cNvPr id="111" name="Arc 110">
              <a:extLst>
                <a:ext uri="{FF2B5EF4-FFF2-40B4-BE49-F238E27FC236}">
                  <a16:creationId xmlns:a16="http://schemas.microsoft.com/office/drawing/2014/main" id="{D29E8B09-9805-44B0-8EEC-D6681B3F73BD}"/>
                </a:ext>
              </a:extLst>
            </p:cNvPr>
            <p:cNvSpPr/>
            <p:nvPr/>
          </p:nvSpPr>
          <p:spPr>
            <a:xfrm>
              <a:off x="990205" y="2027556"/>
              <a:ext cx="1351211" cy="561480"/>
            </a:xfrm>
            <a:prstGeom prst="arc">
              <a:avLst>
                <a:gd name="adj1" fmla="val 14308087"/>
                <a:gd name="adj2" fmla="val 157228"/>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prstClr val="black"/>
                </a:solidFill>
                <a:latin typeface="Calibri" panose="020F0502020204030204"/>
              </a:endParaRPr>
            </a:p>
          </p:txBody>
        </p:sp>
      </p:grpSp>
      <p:sp>
        <p:nvSpPr>
          <p:cNvPr id="99" name="TextBox 98">
            <a:extLst>
              <a:ext uri="{FF2B5EF4-FFF2-40B4-BE49-F238E27FC236}">
                <a16:creationId xmlns:a16="http://schemas.microsoft.com/office/drawing/2014/main" id="{52C1E3DE-6AD0-4499-8695-8C50E2681064}"/>
              </a:ext>
            </a:extLst>
          </p:cNvPr>
          <p:cNvSpPr txBox="1"/>
          <p:nvPr/>
        </p:nvSpPr>
        <p:spPr>
          <a:xfrm>
            <a:off x="8734310" y="2665737"/>
            <a:ext cx="1398510" cy="414353"/>
          </a:xfrm>
          <a:prstGeom prst="rect">
            <a:avLst/>
          </a:prstGeom>
          <a:noFill/>
        </p:spPr>
        <p:txBody>
          <a:bodyPr wrap="square" lIns="186521" tIns="149217" rIns="186521" bIns="149217" rtlCol="0">
            <a:spAutoFit/>
          </a:bodyPr>
          <a:lstStyle/>
          <a:p>
            <a:pPr algn="ctr" defTabSz="932597">
              <a:lnSpc>
                <a:spcPct val="90000"/>
              </a:lnSpc>
              <a:defRPr/>
            </a:pPr>
            <a:r>
              <a:rPr lang="en-US" sz="816">
                <a:solidFill>
                  <a:prstClr val="black"/>
                </a:solidFill>
                <a:latin typeface="Segoe UI"/>
              </a:rPr>
              <a:t>Raw Events</a:t>
            </a:r>
          </a:p>
        </p:txBody>
      </p:sp>
      <p:sp>
        <p:nvSpPr>
          <p:cNvPr id="117" name="TextBox 116">
            <a:extLst>
              <a:ext uri="{FF2B5EF4-FFF2-40B4-BE49-F238E27FC236}">
                <a16:creationId xmlns:a16="http://schemas.microsoft.com/office/drawing/2014/main" id="{6ED71CB9-CD67-4E4F-9419-2E2AA5A7906C}"/>
              </a:ext>
            </a:extLst>
          </p:cNvPr>
          <p:cNvSpPr txBox="1"/>
          <p:nvPr/>
        </p:nvSpPr>
        <p:spPr>
          <a:xfrm>
            <a:off x="10558265" y="2713519"/>
            <a:ext cx="1398510" cy="414353"/>
          </a:xfrm>
          <a:prstGeom prst="rect">
            <a:avLst/>
          </a:prstGeom>
          <a:noFill/>
        </p:spPr>
        <p:txBody>
          <a:bodyPr wrap="square" lIns="186521" tIns="149217" rIns="186521" bIns="149217" rtlCol="0">
            <a:spAutoFit/>
          </a:bodyPr>
          <a:lstStyle/>
          <a:p>
            <a:pPr algn="ctr" defTabSz="932597">
              <a:lnSpc>
                <a:spcPct val="90000"/>
              </a:lnSpc>
              <a:defRPr/>
            </a:pPr>
            <a:r>
              <a:rPr lang="en-US" sz="816">
                <a:solidFill>
                  <a:prstClr val="black"/>
                </a:solidFill>
                <a:latin typeface="Segoe UI"/>
              </a:rPr>
              <a:t>Azure Databricks</a:t>
            </a:r>
          </a:p>
        </p:txBody>
      </p:sp>
      <p:sp>
        <p:nvSpPr>
          <p:cNvPr id="118" name="Clock_E917" title="Icon of a clock">
            <a:extLst>
              <a:ext uri="{FF2B5EF4-FFF2-40B4-BE49-F238E27FC236}">
                <a16:creationId xmlns:a16="http://schemas.microsoft.com/office/drawing/2014/main" id="{7B557D3D-79A0-41C0-9B0C-67EC78B9385F}"/>
              </a:ext>
            </a:extLst>
          </p:cNvPr>
          <p:cNvSpPr>
            <a:spLocks noChangeAspect="1" noEditPoints="1"/>
          </p:cNvSpPr>
          <p:nvPr/>
        </p:nvSpPr>
        <p:spPr bwMode="auto">
          <a:xfrm>
            <a:off x="9633754" y="3324732"/>
            <a:ext cx="251247" cy="25137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119" name="TextBox 118">
            <a:extLst>
              <a:ext uri="{FF2B5EF4-FFF2-40B4-BE49-F238E27FC236}">
                <a16:creationId xmlns:a16="http://schemas.microsoft.com/office/drawing/2014/main" id="{7FDC5DC5-0488-4FFF-9B40-3A7AE78438F7}"/>
              </a:ext>
            </a:extLst>
          </p:cNvPr>
          <p:cNvSpPr txBox="1"/>
          <p:nvPr/>
        </p:nvSpPr>
        <p:spPr>
          <a:xfrm>
            <a:off x="9315320" y="3490121"/>
            <a:ext cx="923238" cy="527358"/>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algn="ctr" defTabSz="932597">
              <a:lnSpc>
                <a:spcPct val="90000"/>
              </a:lnSpc>
              <a:defRPr/>
            </a:pPr>
            <a:r>
              <a:rPr lang="en-US" sz="816">
                <a:solidFill>
                  <a:prstClr val="black"/>
                </a:solidFill>
                <a:latin typeface="Segoe UI"/>
              </a:rPr>
              <a:t>Scheduled </a:t>
            </a:r>
          </a:p>
          <a:p>
            <a:pPr algn="ctr" defTabSz="932597">
              <a:lnSpc>
                <a:spcPct val="90000"/>
              </a:lnSpc>
              <a:defRPr/>
            </a:pPr>
            <a:r>
              <a:rPr lang="en-US" sz="816">
                <a:solidFill>
                  <a:prstClr val="black"/>
                </a:solidFill>
                <a:latin typeface="Segoe UI"/>
              </a:rPr>
              <a:t>process</a:t>
            </a:r>
          </a:p>
        </p:txBody>
      </p:sp>
      <p:sp>
        <p:nvSpPr>
          <p:cNvPr id="124" name="TextBox 123">
            <a:extLst>
              <a:ext uri="{FF2B5EF4-FFF2-40B4-BE49-F238E27FC236}">
                <a16:creationId xmlns:a16="http://schemas.microsoft.com/office/drawing/2014/main" id="{4267655B-8D5C-4056-BA2F-FF8C5168B0FD}"/>
              </a:ext>
            </a:extLst>
          </p:cNvPr>
          <p:cNvSpPr txBox="1"/>
          <p:nvPr/>
        </p:nvSpPr>
        <p:spPr>
          <a:xfrm>
            <a:off x="5451190" y="4605532"/>
            <a:ext cx="1398510" cy="414353"/>
          </a:xfrm>
          <a:prstGeom prst="rect">
            <a:avLst/>
          </a:prstGeom>
          <a:noFill/>
        </p:spPr>
        <p:txBody>
          <a:bodyPr wrap="square" lIns="186521" tIns="149217" rIns="186521" bIns="149217" rtlCol="0" anchor="ctr">
            <a:spAutoFit/>
          </a:bodyPr>
          <a:lstStyle/>
          <a:p>
            <a:pPr algn="ctr" defTabSz="932597">
              <a:lnSpc>
                <a:spcPct val="90000"/>
              </a:lnSpc>
              <a:defRPr/>
            </a:pPr>
            <a:r>
              <a:rPr lang="en-US" sz="816">
                <a:solidFill>
                  <a:prstClr val="black"/>
                </a:solidFill>
                <a:latin typeface="Segoe UI"/>
              </a:rPr>
              <a:t>Browser</a:t>
            </a:r>
          </a:p>
        </p:txBody>
      </p:sp>
      <p:sp>
        <p:nvSpPr>
          <p:cNvPr id="128" name="TextBox 127">
            <a:extLst>
              <a:ext uri="{FF2B5EF4-FFF2-40B4-BE49-F238E27FC236}">
                <a16:creationId xmlns:a16="http://schemas.microsoft.com/office/drawing/2014/main" id="{6F7BD7A4-7137-4C4A-81F8-0B6B22DBA6DA}"/>
              </a:ext>
            </a:extLst>
          </p:cNvPr>
          <p:cNvSpPr txBox="1"/>
          <p:nvPr/>
        </p:nvSpPr>
        <p:spPr>
          <a:xfrm>
            <a:off x="8762123" y="4615681"/>
            <a:ext cx="1398510" cy="414353"/>
          </a:xfrm>
          <a:prstGeom prst="rect">
            <a:avLst/>
          </a:prstGeom>
          <a:noFill/>
        </p:spPr>
        <p:txBody>
          <a:bodyPr wrap="square" lIns="186521" tIns="149217" rIns="186521" bIns="149217" rtlCol="0">
            <a:spAutoFit/>
          </a:bodyPr>
          <a:lstStyle/>
          <a:p>
            <a:pPr algn="ctr" defTabSz="932597">
              <a:lnSpc>
                <a:spcPct val="90000"/>
              </a:lnSpc>
              <a:defRPr/>
            </a:pPr>
            <a:r>
              <a:rPr lang="en-US" sz="816">
                <a:solidFill>
                  <a:prstClr val="black"/>
                </a:solidFill>
                <a:latin typeface="Segoe UI"/>
              </a:rPr>
              <a:t>Aggregations</a:t>
            </a:r>
          </a:p>
        </p:txBody>
      </p:sp>
      <p:cxnSp>
        <p:nvCxnSpPr>
          <p:cNvPr id="8" name="Connector: Elbow 7">
            <a:extLst>
              <a:ext uri="{FF2B5EF4-FFF2-40B4-BE49-F238E27FC236}">
                <a16:creationId xmlns:a16="http://schemas.microsoft.com/office/drawing/2014/main" id="{FC097D44-5EE2-4A0A-92EC-6B9D0A3360B5}"/>
              </a:ext>
            </a:extLst>
          </p:cNvPr>
          <p:cNvCxnSpPr>
            <a:cxnSpLocks/>
          </p:cNvCxnSpPr>
          <p:nvPr/>
        </p:nvCxnSpPr>
        <p:spPr>
          <a:xfrm rot="5400000" flipH="1" flipV="1">
            <a:off x="9901624" y="3148000"/>
            <a:ext cx="1360193" cy="1243120"/>
          </a:xfrm>
          <a:prstGeom prst="bentConnector3">
            <a:avLst>
              <a:gd name="adj1" fmla="val 407"/>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1" name="TextBox 120">
            <a:extLst>
              <a:ext uri="{FF2B5EF4-FFF2-40B4-BE49-F238E27FC236}">
                <a16:creationId xmlns:a16="http://schemas.microsoft.com/office/drawing/2014/main" id="{7E5C8BBD-6FB8-4194-9892-E585B1D31301}"/>
              </a:ext>
            </a:extLst>
          </p:cNvPr>
          <p:cNvSpPr txBox="1"/>
          <p:nvPr/>
        </p:nvSpPr>
        <p:spPr>
          <a:xfrm>
            <a:off x="6962870" y="4611507"/>
            <a:ext cx="1398510" cy="414353"/>
          </a:xfrm>
          <a:prstGeom prst="rect">
            <a:avLst/>
          </a:prstGeom>
          <a:noFill/>
        </p:spPr>
        <p:txBody>
          <a:bodyPr wrap="square" lIns="186521" tIns="149217" rIns="186521" bIns="149217" rtlCol="0" anchor="ctr">
            <a:spAutoFit/>
          </a:bodyPr>
          <a:lstStyle/>
          <a:p>
            <a:pPr algn="ctr" defTabSz="932597">
              <a:lnSpc>
                <a:spcPct val="90000"/>
              </a:lnSpc>
              <a:defRPr/>
            </a:pPr>
            <a:r>
              <a:rPr lang="en-US" sz="816">
                <a:solidFill>
                  <a:prstClr val="black"/>
                </a:solidFill>
                <a:latin typeface="Segoe UI"/>
              </a:rPr>
              <a:t>App Service</a:t>
            </a:r>
          </a:p>
        </p:txBody>
      </p:sp>
      <p:sp>
        <p:nvSpPr>
          <p:cNvPr id="82" name="Freeform: Shape 81">
            <a:extLst>
              <a:ext uri="{FF2B5EF4-FFF2-40B4-BE49-F238E27FC236}">
                <a16:creationId xmlns:a16="http://schemas.microsoft.com/office/drawing/2014/main" id="{A1FE5792-B0E4-4CED-BCA4-6B77C40476C9}"/>
              </a:ext>
            </a:extLst>
          </p:cNvPr>
          <p:cNvSpPr>
            <a:spLocks noChangeAspect="1"/>
          </p:cNvSpPr>
          <p:nvPr/>
        </p:nvSpPr>
        <p:spPr bwMode="auto">
          <a:xfrm>
            <a:off x="7428014" y="4182897"/>
            <a:ext cx="467196" cy="466170"/>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3" name="Straight Connector 82">
            <a:extLst>
              <a:ext uri="{FF2B5EF4-FFF2-40B4-BE49-F238E27FC236}">
                <a16:creationId xmlns:a16="http://schemas.microsoft.com/office/drawing/2014/main" id="{9C90A96F-303A-4B98-919D-EBF25EA6F7F0}"/>
              </a:ext>
            </a:extLst>
          </p:cNvPr>
          <p:cNvCxnSpPr>
            <a:cxnSpLocks/>
          </p:cNvCxnSpPr>
          <p:nvPr/>
        </p:nvCxnSpPr>
        <p:spPr>
          <a:xfrm>
            <a:off x="7653646" y="5003987"/>
            <a:ext cx="0" cy="46617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Devices3_EA6C" title="Icon of a cellphone in front of a monitor">
            <a:extLst>
              <a:ext uri="{FF2B5EF4-FFF2-40B4-BE49-F238E27FC236}">
                <a16:creationId xmlns:a16="http://schemas.microsoft.com/office/drawing/2014/main" id="{1A9817D6-1FD8-9C4E-8F97-7E3AF418C75D}"/>
              </a:ext>
            </a:extLst>
          </p:cNvPr>
          <p:cNvSpPr>
            <a:spLocks noChangeAspect="1" noEditPoints="1"/>
          </p:cNvSpPr>
          <p:nvPr/>
        </p:nvSpPr>
        <p:spPr bwMode="auto">
          <a:xfrm>
            <a:off x="5876571" y="2318675"/>
            <a:ext cx="572921" cy="396907"/>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rgbClr val="FFFFFF"/>
          </a:solidFill>
          <a:ln w="381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 name="Browser" title="Icon of a browser window">
            <a:extLst>
              <a:ext uri="{FF2B5EF4-FFF2-40B4-BE49-F238E27FC236}">
                <a16:creationId xmlns:a16="http://schemas.microsoft.com/office/drawing/2014/main" id="{10AB4D0A-6261-1A43-9959-F4F642C9CB21}"/>
              </a:ext>
            </a:extLst>
          </p:cNvPr>
          <p:cNvSpPr>
            <a:spLocks noChangeAspect="1" noEditPoints="1"/>
          </p:cNvSpPr>
          <p:nvPr/>
        </p:nvSpPr>
        <p:spPr bwMode="auto">
          <a:xfrm>
            <a:off x="5927574" y="4191628"/>
            <a:ext cx="489381" cy="3916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74" name="Freeform: Shape 60">
            <a:extLst>
              <a:ext uri="{FF2B5EF4-FFF2-40B4-BE49-F238E27FC236}">
                <a16:creationId xmlns:a16="http://schemas.microsoft.com/office/drawing/2014/main" id="{41165E1E-6771-CD49-B069-C8E15A541449}"/>
              </a:ext>
            </a:extLst>
          </p:cNvPr>
          <p:cNvSpPr/>
          <p:nvPr/>
        </p:nvSpPr>
        <p:spPr bwMode="auto">
          <a:xfrm>
            <a:off x="7451489" y="5584733"/>
            <a:ext cx="417207" cy="406821"/>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CB089D36-416A-BC46-B08F-15CCDFBA81F0}"/>
              </a:ext>
            </a:extLst>
          </p:cNvPr>
          <p:cNvGrpSpPr/>
          <p:nvPr/>
        </p:nvGrpSpPr>
        <p:grpSpPr>
          <a:xfrm>
            <a:off x="7352098" y="2280049"/>
            <a:ext cx="623512" cy="465236"/>
            <a:chOff x="4058560" y="1837853"/>
            <a:chExt cx="693919" cy="517770"/>
          </a:xfrm>
        </p:grpSpPr>
        <p:sp>
          <p:nvSpPr>
            <p:cNvPr id="13" name="Frame 12">
              <a:extLst>
                <a:ext uri="{FF2B5EF4-FFF2-40B4-BE49-F238E27FC236}">
                  <a16:creationId xmlns:a16="http://schemas.microsoft.com/office/drawing/2014/main" id="{93F72EF9-7FE8-9140-AF79-001EB1917EC6}"/>
                </a:ext>
              </a:extLst>
            </p:cNvPr>
            <p:cNvSpPr/>
            <p:nvPr/>
          </p:nvSpPr>
          <p:spPr bwMode="auto">
            <a:xfrm>
              <a:off x="4095813" y="1837853"/>
              <a:ext cx="536512" cy="51777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B6B648-9221-E145-842D-21A982F1894C}"/>
                </a:ext>
              </a:extLst>
            </p:cNvPr>
            <p:cNvSpPr/>
            <p:nvPr/>
          </p:nvSpPr>
          <p:spPr bwMode="auto">
            <a:xfrm>
              <a:off x="4058560" y="1947580"/>
              <a:ext cx="693919" cy="2846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20E2B76A-52AC-1848-B056-8DDA876E430D}"/>
                </a:ext>
              </a:extLst>
            </p:cNvPr>
            <p:cNvGrpSpPr/>
            <p:nvPr/>
          </p:nvGrpSpPr>
          <p:grpSpPr>
            <a:xfrm>
              <a:off x="4255400" y="1948747"/>
              <a:ext cx="279466" cy="287492"/>
              <a:chOff x="4414365" y="3854209"/>
              <a:chExt cx="480469" cy="494267"/>
            </a:xfrm>
          </p:grpSpPr>
          <p:sp>
            <p:nvSpPr>
              <p:cNvPr id="16" name="Rounded Rectangle 15">
                <a:extLst>
                  <a:ext uri="{FF2B5EF4-FFF2-40B4-BE49-F238E27FC236}">
                    <a16:creationId xmlns:a16="http://schemas.microsoft.com/office/drawing/2014/main" id="{17F10BCD-7290-144E-B69E-2D5529DC19EE}"/>
                  </a:ext>
                </a:extLst>
              </p:cNvPr>
              <p:cNvSpPr/>
              <p:nvPr/>
            </p:nvSpPr>
            <p:spPr bwMode="auto">
              <a:xfrm>
                <a:off x="4416184" y="3854209"/>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ounded Rectangle 160">
                <a:extLst>
                  <a:ext uri="{FF2B5EF4-FFF2-40B4-BE49-F238E27FC236}">
                    <a16:creationId xmlns:a16="http://schemas.microsoft.com/office/drawing/2014/main" id="{605D9560-63A0-1B47-8F2D-715DBA732398}"/>
                  </a:ext>
                </a:extLst>
              </p:cNvPr>
              <p:cNvSpPr/>
              <p:nvPr/>
            </p:nvSpPr>
            <p:spPr bwMode="auto">
              <a:xfrm>
                <a:off x="4414365"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ounded Rectangle 161">
                <a:extLst>
                  <a:ext uri="{FF2B5EF4-FFF2-40B4-BE49-F238E27FC236}">
                    <a16:creationId xmlns:a16="http://schemas.microsoft.com/office/drawing/2014/main" id="{E91B16C5-B7A4-1542-8436-E5F1B737511C}"/>
                  </a:ext>
                </a:extLst>
              </p:cNvPr>
              <p:cNvSpPr/>
              <p:nvPr/>
            </p:nvSpPr>
            <p:spPr bwMode="auto">
              <a:xfrm>
                <a:off x="4414365" y="421171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ounded Rectangle 162">
                <a:extLst>
                  <a:ext uri="{FF2B5EF4-FFF2-40B4-BE49-F238E27FC236}">
                    <a16:creationId xmlns:a16="http://schemas.microsoft.com/office/drawing/2014/main" id="{7B53F7F3-78D7-8C40-8C42-641D8E7D4639}"/>
                  </a:ext>
                </a:extLst>
              </p:cNvPr>
              <p:cNvSpPr/>
              <p:nvPr/>
            </p:nvSpPr>
            <p:spPr bwMode="auto">
              <a:xfrm>
                <a:off x="4588884" y="395568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ounded Rectangle 163">
                <a:extLst>
                  <a:ext uri="{FF2B5EF4-FFF2-40B4-BE49-F238E27FC236}">
                    <a16:creationId xmlns:a16="http://schemas.microsoft.com/office/drawing/2014/main" id="{DE113384-1D36-2642-8F78-85FAA3B920F2}"/>
                  </a:ext>
                </a:extLst>
              </p:cNvPr>
              <p:cNvSpPr/>
              <p:nvPr/>
            </p:nvSpPr>
            <p:spPr bwMode="auto">
              <a:xfrm>
                <a:off x="4588884" y="412914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ounded Rectangle 164">
                <a:extLst>
                  <a:ext uri="{FF2B5EF4-FFF2-40B4-BE49-F238E27FC236}">
                    <a16:creationId xmlns:a16="http://schemas.microsoft.com/office/drawing/2014/main" id="{F1E4D91D-E0AA-8A4E-8B5C-41D686F28A6B}"/>
                  </a:ext>
                </a:extLst>
              </p:cNvPr>
              <p:cNvSpPr/>
              <p:nvPr/>
            </p:nvSpPr>
            <p:spPr bwMode="auto">
              <a:xfrm>
                <a:off x="4758068"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5" name="Rectangle 74">
            <a:extLst>
              <a:ext uri="{FF2B5EF4-FFF2-40B4-BE49-F238E27FC236}">
                <a16:creationId xmlns:a16="http://schemas.microsoft.com/office/drawing/2014/main" id="{332CD126-7CFD-49FC-BC2D-A0EA67ED308E}"/>
              </a:ext>
            </a:extLst>
          </p:cNvPr>
          <p:cNvSpPr/>
          <p:nvPr/>
        </p:nvSpPr>
        <p:spPr>
          <a:xfrm>
            <a:off x="514437" y="1991016"/>
            <a:ext cx="4144499" cy="5028997"/>
          </a:xfrm>
          <a:prstGeom prst="rect">
            <a:avLst/>
          </a:prstGeom>
        </p:spPr>
        <p:txBody>
          <a:bodyPr wrap="square" anchor="t">
            <a:spAutoFit/>
          </a:bodyPr>
          <a:lstStyle/>
          <a:p>
            <a:pPr marL="349724" indent="-349724" defTabSz="932597">
              <a:buFont typeface="+mj-lt"/>
              <a:buAutoNum type="arabicPeriod"/>
              <a:defRPr/>
            </a:pPr>
            <a:r>
              <a:rPr lang="en-US" sz="1122">
                <a:solidFill>
                  <a:prstClr val="black"/>
                </a:solidFill>
                <a:latin typeface="Segoe UI"/>
              </a:rPr>
              <a:t>Stream millions of events per second from devices and sensors into a scalable system that speaks and understands Apache Kafka. Build downstream pipelines to process, manipulate, and ingest your data</a:t>
            </a:r>
          </a:p>
          <a:p>
            <a:pPr marL="349724" indent="-349724" defTabSz="932597">
              <a:spcBef>
                <a:spcPts val="1836"/>
              </a:spcBef>
              <a:buFont typeface="+mj-lt"/>
              <a:buAutoNum type="arabicPeriod"/>
              <a:defRPr/>
            </a:pPr>
            <a:r>
              <a:rPr lang="en-US" sz="1122">
                <a:solidFill>
                  <a:prstClr val="black"/>
                </a:solidFill>
                <a:latin typeface="Segoe UI"/>
              </a:rPr>
              <a:t>Ingest millions of raw transactional events into Hyperscale (Citus) per second, allowing you to query and alert on granular events</a:t>
            </a:r>
          </a:p>
          <a:p>
            <a:pPr marL="349724" indent="-349724" defTabSz="932597">
              <a:spcBef>
                <a:spcPts val="1836"/>
              </a:spcBef>
              <a:buFont typeface="+mj-lt"/>
              <a:buAutoNum type="arabicPeriod"/>
              <a:defRPr/>
            </a:pPr>
            <a:r>
              <a:rPr lang="en-US" sz="1122">
                <a:solidFill>
                  <a:prstClr val="black"/>
                </a:solidFill>
                <a:latin typeface="Segoe UI"/>
              </a:rPr>
              <a:t>Perform incremental rollups directly in your database at granularities you define such as minutely, hourly, daily, to real-time reporting and dashboarding for down stream applications</a:t>
            </a:r>
          </a:p>
          <a:p>
            <a:pPr marL="349724" indent="-349724" defTabSz="932597">
              <a:spcBef>
                <a:spcPts val="1836"/>
              </a:spcBef>
              <a:buFont typeface="+mj-lt"/>
              <a:buAutoNum type="arabicPeriod"/>
              <a:defRPr/>
            </a:pPr>
            <a:r>
              <a:rPr lang="en-US" sz="1122">
                <a:solidFill>
                  <a:srgbClr val="323237"/>
                </a:solidFill>
                <a:latin typeface="Segoe UI"/>
              </a:rPr>
              <a:t>Take advantage of Azure Databricks to clean, transform, and analyze the streaming data, and combine it with structured data from operational databases or data warehouses</a:t>
            </a:r>
          </a:p>
          <a:p>
            <a:pPr marL="349724" indent="-349724" defTabSz="932597">
              <a:spcBef>
                <a:spcPts val="1836"/>
              </a:spcBef>
              <a:buFont typeface="+mj-lt"/>
              <a:buAutoNum type="arabicPeriod"/>
              <a:defRPr/>
            </a:pPr>
            <a:r>
              <a:rPr lang="en-US" sz="1122">
                <a:solidFill>
                  <a:prstClr val="black"/>
                </a:solidFill>
                <a:latin typeface="Segoe UI"/>
              </a:rPr>
              <a:t>Provide insights to users and operators on current device status</a:t>
            </a:r>
            <a:endParaRPr lang="en-US" sz="1122">
              <a:solidFill>
                <a:prstClr val="black"/>
              </a:solidFill>
              <a:latin typeface="Segoe UI"/>
              <a:cs typeface="Segoe UI"/>
            </a:endParaRPr>
          </a:p>
          <a:p>
            <a:pPr marL="349724" indent="-349724" defTabSz="932597">
              <a:spcBef>
                <a:spcPts val="1836"/>
              </a:spcBef>
              <a:buFont typeface="+mj-lt"/>
              <a:buAutoNum type="arabicPeriod"/>
              <a:defRPr/>
            </a:pPr>
            <a:r>
              <a:rPr lang="en-US" sz="1122">
                <a:solidFill>
                  <a:prstClr val="black"/>
                </a:solidFill>
                <a:latin typeface="Segoe UI"/>
              </a:rPr>
              <a:t>Push timely notifications directly to your users on their preferred service or medium</a:t>
            </a:r>
          </a:p>
          <a:p>
            <a:pPr marL="349724" indent="-349724" defTabSz="932597">
              <a:spcBef>
                <a:spcPts val="1836"/>
              </a:spcBef>
              <a:buFont typeface="+mj-lt"/>
              <a:buAutoNum type="arabicPeriod"/>
              <a:defRPr/>
            </a:pPr>
            <a:endParaRPr lang="en-US" sz="1122">
              <a:solidFill>
                <a:prstClr val="black"/>
              </a:solidFill>
              <a:latin typeface="Segoe UI"/>
            </a:endParaRPr>
          </a:p>
        </p:txBody>
      </p:sp>
      <p:sp>
        <p:nvSpPr>
          <p:cNvPr id="76" name="Oval 75">
            <a:extLst>
              <a:ext uri="{FF2B5EF4-FFF2-40B4-BE49-F238E27FC236}">
                <a16:creationId xmlns:a16="http://schemas.microsoft.com/office/drawing/2014/main" id="{075030A0-2C6B-467B-8778-0DD548B9A451}"/>
              </a:ext>
            </a:extLst>
          </p:cNvPr>
          <p:cNvSpPr/>
          <p:nvPr/>
        </p:nvSpPr>
        <p:spPr bwMode="auto">
          <a:xfrm>
            <a:off x="6773685" y="2387823"/>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1</a:t>
            </a:r>
          </a:p>
        </p:txBody>
      </p:sp>
      <p:sp>
        <p:nvSpPr>
          <p:cNvPr id="91" name="Oval 90">
            <a:extLst>
              <a:ext uri="{FF2B5EF4-FFF2-40B4-BE49-F238E27FC236}">
                <a16:creationId xmlns:a16="http://schemas.microsoft.com/office/drawing/2014/main" id="{B68A1FE7-E9DF-47BE-9025-1CFEA6DC2A00}"/>
              </a:ext>
            </a:extLst>
          </p:cNvPr>
          <p:cNvSpPr/>
          <p:nvPr/>
        </p:nvSpPr>
        <p:spPr bwMode="auto">
          <a:xfrm>
            <a:off x="8273999" y="2364898"/>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2</a:t>
            </a:r>
          </a:p>
        </p:txBody>
      </p:sp>
      <p:sp>
        <p:nvSpPr>
          <p:cNvPr id="92" name="Oval 91">
            <a:extLst>
              <a:ext uri="{FF2B5EF4-FFF2-40B4-BE49-F238E27FC236}">
                <a16:creationId xmlns:a16="http://schemas.microsoft.com/office/drawing/2014/main" id="{8F075D23-0FE7-46C3-8E89-5F4D75FB1BC3}"/>
              </a:ext>
            </a:extLst>
          </p:cNvPr>
          <p:cNvSpPr/>
          <p:nvPr/>
        </p:nvSpPr>
        <p:spPr bwMode="auto">
          <a:xfrm>
            <a:off x="9335998" y="3438691"/>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3</a:t>
            </a:r>
          </a:p>
        </p:txBody>
      </p:sp>
      <p:sp>
        <p:nvSpPr>
          <p:cNvPr id="94" name="Oval 93">
            <a:extLst>
              <a:ext uri="{FF2B5EF4-FFF2-40B4-BE49-F238E27FC236}">
                <a16:creationId xmlns:a16="http://schemas.microsoft.com/office/drawing/2014/main" id="{C1ADF0EB-22C2-4A12-9C6E-EFFC1DC21F2F}"/>
              </a:ext>
            </a:extLst>
          </p:cNvPr>
          <p:cNvSpPr/>
          <p:nvPr/>
        </p:nvSpPr>
        <p:spPr bwMode="auto">
          <a:xfrm>
            <a:off x="10651866" y="4349993"/>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4</a:t>
            </a:r>
          </a:p>
        </p:txBody>
      </p:sp>
      <p:sp>
        <p:nvSpPr>
          <p:cNvPr id="95" name="Oval 94">
            <a:extLst>
              <a:ext uri="{FF2B5EF4-FFF2-40B4-BE49-F238E27FC236}">
                <a16:creationId xmlns:a16="http://schemas.microsoft.com/office/drawing/2014/main" id="{09ED0AD4-6572-42B2-B0E6-69DC613FCCFD}"/>
              </a:ext>
            </a:extLst>
          </p:cNvPr>
          <p:cNvSpPr/>
          <p:nvPr/>
        </p:nvSpPr>
        <p:spPr bwMode="auto">
          <a:xfrm>
            <a:off x="8284387" y="4344002"/>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5</a:t>
            </a:r>
          </a:p>
        </p:txBody>
      </p:sp>
      <p:sp>
        <p:nvSpPr>
          <p:cNvPr id="97" name="Oval 96">
            <a:extLst>
              <a:ext uri="{FF2B5EF4-FFF2-40B4-BE49-F238E27FC236}">
                <a16:creationId xmlns:a16="http://schemas.microsoft.com/office/drawing/2014/main" id="{9C28F621-9AD6-4431-A234-2FF86C38740F}"/>
              </a:ext>
            </a:extLst>
          </p:cNvPr>
          <p:cNvSpPr/>
          <p:nvPr/>
        </p:nvSpPr>
        <p:spPr bwMode="auto">
          <a:xfrm>
            <a:off x="7557816" y="5110243"/>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6</a:t>
            </a:r>
          </a:p>
        </p:txBody>
      </p:sp>
      <p:sp>
        <p:nvSpPr>
          <p:cNvPr id="123" name="Oval 122">
            <a:extLst>
              <a:ext uri="{FF2B5EF4-FFF2-40B4-BE49-F238E27FC236}">
                <a16:creationId xmlns:a16="http://schemas.microsoft.com/office/drawing/2014/main" id="{A4CD80BD-DC49-426C-903F-FAEFA7A3DF9B}"/>
              </a:ext>
            </a:extLst>
          </p:cNvPr>
          <p:cNvSpPr/>
          <p:nvPr/>
        </p:nvSpPr>
        <p:spPr bwMode="auto">
          <a:xfrm>
            <a:off x="10471707" y="2376980"/>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4</a:t>
            </a:r>
          </a:p>
        </p:txBody>
      </p:sp>
      <p:pic>
        <p:nvPicPr>
          <p:cNvPr id="115" name="Graphic 114" descr="Web design">
            <a:extLst>
              <a:ext uri="{FF2B5EF4-FFF2-40B4-BE49-F238E27FC236}">
                <a16:creationId xmlns:a16="http://schemas.microsoft.com/office/drawing/2014/main" id="{79CCE2BE-8223-47BD-9382-E8973BD01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2185" y="2173986"/>
            <a:ext cx="588959" cy="588959"/>
          </a:xfrm>
          <a:prstGeom prst="rect">
            <a:avLst/>
          </a:prstGeom>
        </p:spPr>
      </p:pic>
      <p:pic>
        <p:nvPicPr>
          <p:cNvPr id="116" name="Graphic 115" descr="Web design">
            <a:extLst>
              <a:ext uri="{FF2B5EF4-FFF2-40B4-BE49-F238E27FC236}">
                <a16:creationId xmlns:a16="http://schemas.microsoft.com/office/drawing/2014/main" id="{08FAC3EE-A578-4D07-8DC0-09EFF9FCBA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53776" y="4149424"/>
            <a:ext cx="588959" cy="588959"/>
          </a:xfrm>
          <a:prstGeom prst="rect">
            <a:avLst/>
          </a:prstGeom>
        </p:spPr>
      </p:pic>
      <p:sp>
        <p:nvSpPr>
          <p:cNvPr id="120" name="TextBox 119">
            <a:extLst>
              <a:ext uri="{FF2B5EF4-FFF2-40B4-BE49-F238E27FC236}">
                <a16:creationId xmlns:a16="http://schemas.microsoft.com/office/drawing/2014/main" id="{73299FE2-AC0F-4339-B90F-705C3EA01FB9}"/>
              </a:ext>
            </a:extLst>
          </p:cNvPr>
          <p:cNvSpPr txBox="1"/>
          <p:nvPr/>
        </p:nvSpPr>
        <p:spPr>
          <a:xfrm>
            <a:off x="8270891" y="1741708"/>
            <a:ext cx="1398510" cy="414353"/>
          </a:xfrm>
          <a:prstGeom prst="rect">
            <a:avLst/>
          </a:prstGeom>
          <a:noFill/>
        </p:spPr>
        <p:txBody>
          <a:bodyPr wrap="square" lIns="186521" tIns="149217" rIns="186521" bIns="149217" rtlCol="0" anchor="ctr">
            <a:spAutoFit/>
          </a:bodyPr>
          <a:lstStyle/>
          <a:p>
            <a:pPr algn="ctr" defTabSz="932597">
              <a:lnSpc>
                <a:spcPct val="90000"/>
              </a:lnSpc>
              <a:defRPr/>
            </a:pPr>
            <a:r>
              <a:rPr lang="en-US" sz="816">
                <a:solidFill>
                  <a:prstClr val="black"/>
                </a:solidFill>
                <a:latin typeface="Segoe UI"/>
              </a:rPr>
              <a:t>Hyperscale (Citus)</a:t>
            </a:r>
          </a:p>
        </p:txBody>
      </p:sp>
    </p:spTree>
    <p:extLst>
      <p:ext uri="{BB962C8B-B14F-4D97-AF65-F5344CB8AC3E}">
        <p14:creationId xmlns:p14="http://schemas.microsoft.com/office/powerpoint/2010/main" val="6740219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A1614B-D992-405D-A493-B7EE192C5232}"/>
              </a:ext>
            </a:extLst>
          </p:cNvPr>
          <p:cNvSpPr txBox="1">
            <a:spLocks/>
          </p:cNvSpPr>
          <p:nvPr/>
        </p:nvSpPr>
        <p:spPr>
          <a:xfrm>
            <a:off x="612255" y="2116087"/>
            <a:ext cx="5987998" cy="19389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defTabSz="951304">
              <a:defRPr/>
            </a:pPr>
            <a:r>
              <a:rPr lang="en-US" sz="4200" spc="-51" dirty="0" err="1">
                <a:solidFill>
                  <a:srgbClr val="FFFFFF"/>
                </a:solidFill>
                <a:latin typeface="Hiragino Kaku Gothic Pro W3" panose="020B0300000000000000" pitchFamily="34" charset="-128"/>
                <a:ea typeface="Hiragino Kaku Gothic Pro W3" panose="020B0300000000000000" pitchFamily="34" charset="-128"/>
              </a:rPr>
              <a:t>オープンソースは</a:t>
            </a:r>
            <a:endParaRPr lang="en-US" sz="4200" spc="-51" dirty="0">
              <a:solidFill>
                <a:srgbClr val="FFFFFF"/>
              </a:solidFill>
              <a:latin typeface="Hiragino Kaku Gothic Pro W3" panose="020B0300000000000000" pitchFamily="34" charset="-128"/>
              <a:ea typeface="Hiragino Kaku Gothic Pro W3" panose="020B0300000000000000" pitchFamily="34" charset="-128"/>
            </a:endParaRPr>
          </a:p>
          <a:p>
            <a:pPr defTabSz="951304">
              <a:defRPr/>
            </a:pPr>
            <a:r>
              <a:rPr lang="en-US" sz="4200" spc="-51" dirty="0" err="1">
                <a:solidFill>
                  <a:srgbClr val="FFFFFF"/>
                </a:solidFill>
                <a:latin typeface="Hiragino Kaku Gothic Pro W3" panose="020B0300000000000000" pitchFamily="34" charset="-128"/>
                <a:ea typeface="Hiragino Kaku Gothic Pro W3" panose="020B0300000000000000" pitchFamily="34" charset="-128"/>
              </a:rPr>
              <a:t>ソフトウェアの作り方を</a:t>
            </a:r>
            <a:endParaRPr lang="en-US" sz="4200" spc="-51" dirty="0">
              <a:solidFill>
                <a:srgbClr val="FFFFFF"/>
              </a:solidFill>
              <a:latin typeface="Hiragino Kaku Gothic Pro W3" panose="020B0300000000000000" pitchFamily="34" charset="-128"/>
              <a:ea typeface="Hiragino Kaku Gothic Pro W3" panose="020B0300000000000000" pitchFamily="34" charset="-128"/>
            </a:endParaRPr>
          </a:p>
          <a:p>
            <a:pPr defTabSz="951304">
              <a:defRPr/>
            </a:pPr>
            <a:r>
              <a:rPr lang="en-US" sz="4200" spc="-51" dirty="0" err="1">
                <a:solidFill>
                  <a:srgbClr val="FFFFFF"/>
                </a:solidFill>
                <a:latin typeface="Hiragino Kaku Gothic Pro W3" panose="020B0300000000000000" pitchFamily="34" charset="-128"/>
                <a:ea typeface="Hiragino Kaku Gothic Pro W3" panose="020B0300000000000000" pitchFamily="34" charset="-128"/>
              </a:rPr>
              <a:t>変えています</a:t>
            </a:r>
            <a:endParaRPr lang="en-US" sz="4200" spc="-51" dirty="0">
              <a:solidFill>
                <a:srgbClr val="FFFFFF"/>
              </a:solidFill>
              <a:latin typeface="Hiragino Kaku Gothic Pro W3" panose="020B0300000000000000" pitchFamily="34" charset="-128"/>
              <a:ea typeface="Hiragino Kaku Gothic Pro W3" panose="020B0300000000000000" pitchFamily="34" charset="-128"/>
            </a:endParaRPr>
          </a:p>
        </p:txBody>
      </p:sp>
      <p:sp>
        <p:nvSpPr>
          <p:cNvPr id="12" name="Rectangle 11">
            <a:extLst>
              <a:ext uri="{FF2B5EF4-FFF2-40B4-BE49-F238E27FC236}">
                <a16:creationId xmlns:a16="http://schemas.microsoft.com/office/drawing/2014/main" id="{DF60DFD7-812C-4EBC-B30F-9091B9B26061}"/>
              </a:ext>
            </a:extLst>
          </p:cNvPr>
          <p:cNvSpPr/>
          <p:nvPr/>
        </p:nvSpPr>
        <p:spPr>
          <a:xfrm>
            <a:off x="612255" y="6079145"/>
            <a:ext cx="5121303" cy="414353"/>
          </a:xfrm>
          <a:prstGeom prst="rect">
            <a:avLst/>
          </a:prstGeom>
        </p:spPr>
        <p:txBody>
          <a:bodyPr wrap="square" lIns="0" rIns="0">
            <a:spAutoFit/>
          </a:bodyPr>
          <a:lstStyle/>
          <a:p>
            <a:pPr indent="-293089" defTabSz="932418">
              <a:defRPr/>
            </a:pPr>
            <a:r>
              <a:rPr lang="en-US" sz="1020" kern="0" baseline="30000">
                <a:gradFill>
                  <a:gsLst>
                    <a:gs pos="0">
                      <a:srgbClr val="FFFFFF">
                        <a:alpha val="50000"/>
                      </a:srgbClr>
                    </a:gs>
                    <a:gs pos="100000">
                      <a:srgbClr val="FFFFFF">
                        <a:alpha val="50000"/>
                      </a:srgbClr>
                    </a:gs>
                  </a:gsLst>
                  <a:lin ang="5400000" scaled="1"/>
                </a:gradFill>
                <a:latin typeface="Segoe UI Semibold" panose="020B0702040204020203" pitchFamily="34" charset="0"/>
                <a:cs typeface="Segoe UI Semibold" panose="020B0702040204020203" pitchFamily="34" charset="0"/>
              </a:rPr>
              <a:t>1</a:t>
            </a:r>
            <a:r>
              <a:rPr lang="en-US" sz="1020" kern="0">
                <a:gradFill>
                  <a:gsLst>
                    <a:gs pos="0">
                      <a:srgbClr val="FFFFFF">
                        <a:alpha val="50000"/>
                      </a:srgbClr>
                    </a:gs>
                    <a:gs pos="100000">
                      <a:srgbClr val="FFFFFF">
                        <a:alpha val="50000"/>
                      </a:srgbClr>
                    </a:gs>
                  </a:gsLst>
                  <a:lin ang="5400000" scaled="1"/>
                </a:gradFill>
                <a:latin typeface="Segoe UI Semibold" panose="020B0702040204020203" pitchFamily="34" charset="0"/>
                <a:cs typeface="Segoe UI Semibold" panose="020B0702040204020203" pitchFamily="34" charset="0"/>
              </a:rPr>
              <a:t>Forrester 2017: </a:t>
            </a:r>
            <a:r>
              <a:rPr lang="en-US" sz="1020" i="1" kern="0">
                <a:gradFill>
                  <a:gsLst>
                    <a:gs pos="0">
                      <a:srgbClr val="FFFFFF">
                        <a:alpha val="50000"/>
                      </a:srgbClr>
                    </a:gs>
                    <a:gs pos="100000">
                      <a:srgbClr val="FFFFFF">
                        <a:alpha val="50000"/>
                      </a:srgbClr>
                    </a:gs>
                  </a:gsLst>
                  <a:lin ang="5400000" scaled="1"/>
                </a:gradFill>
                <a:latin typeface="Segoe UI"/>
              </a:rPr>
              <a:t>Microsoft CMR, Altoros 2016–2017 trends in Open Source</a:t>
            </a:r>
          </a:p>
          <a:p>
            <a:pPr indent="-293089" defTabSz="932418">
              <a:defRPr/>
            </a:pPr>
            <a:r>
              <a:rPr lang="en-US" sz="1020" kern="0" baseline="30000">
                <a:gradFill>
                  <a:gsLst>
                    <a:gs pos="0">
                      <a:srgbClr val="FFFFFF">
                        <a:alpha val="50000"/>
                      </a:srgbClr>
                    </a:gs>
                    <a:gs pos="100000">
                      <a:srgbClr val="FFFFFF">
                        <a:alpha val="50000"/>
                      </a:srgbClr>
                    </a:gs>
                  </a:gsLst>
                  <a:lin ang="5400000" scaled="1"/>
                </a:gradFill>
                <a:latin typeface="Segoe UI Semibold" panose="020B0702040204020203" pitchFamily="34" charset="0"/>
                <a:cs typeface="Segoe UI Semibold" panose="020B0702040204020203" pitchFamily="34" charset="0"/>
              </a:rPr>
              <a:t>2</a:t>
            </a:r>
            <a:r>
              <a:rPr lang="en-US" sz="1020" kern="0">
                <a:gradFill>
                  <a:gsLst>
                    <a:gs pos="0">
                      <a:srgbClr val="FFFFFF">
                        <a:alpha val="50000"/>
                      </a:srgbClr>
                    </a:gs>
                    <a:gs pos="100000">
                      <a:srgbClr val="FFFFFF">
                        <a:alpha val="50000"/>
                      </a:srgbClr>
                    </a:gs>
                  </a:gsLst>
                  <a:lin ang="5400000" scaled="1"/>
                </a:gradFill>
                <a:latin typeface="Segoe UI Semibold" panose="020B0702040204020203" pitchFamily="34" charset="0"/>
                <a:cs typeface="Segoe UI Semibold" panose="020B0702040204020203" pitchFamily="34" charset="0"/>
              </a:rPr>
              <a:t>Synopsis 2018: </a:t>
            </a:r>
            <a:r>
              <a:rPr lang="en-US" sz="1020" i="1" kern="0">
                <a:gradFill>
                  <a:gsLst>
                    <a:gs pos="0">
                      <a:srgbClr val="FFFFFF">
                        <a:alpha val="50000"/>
                      </a:srgbClr>
                    </a:gs>
                    <a:gs pos="100000">
                      <a:srgbClr val="FFFFFF">
                        <a:alpha val="50000"/>
                      </a:srgbClr>
                    </a:gs>
                  </a:gsLst>
                  <a:lin ang="5400000" scaled="1"/>
                </a:gradFill>
                <a:latin typeface="Segoe UI"/>
              </a:rPr>
              <a:t>Open Source Security and Risk Analysis</a:t>
            </a:r>
          </a:p>
        </p:txBody>
      </p:sp>
      <p:grpSp>
        <p:nvGrpSpPr>
          <p:cNvPr id="13" name="Group 12" descr="+30% more innovative&#10;&#10;">
            <a:extLst>
              <a:ext uri="{FF2B5EF4-FFF2-40B4-BE49-F238E27FC236}">
                <a16:creationId xmlns:a16="http://schemas.microsoft.com/office/drawing/2014/main" id="{BC09D3AC-590C-4DA8-9C75-BA7BE1AD52AA}"/>
              </a:ext>
            </a:extLst>
          </p:cNvPr>
          <p:cNvGrpSpPr/>
          <p:nvPr/>
        </p:nvGrpSpPr>
        <p:grpSpPr>
          <a:xfrm>
            <a:off x="8086310" y="487674"/>
            <a:ext cx="3793931" cy="1942402"/>
            <a:chOff x="7927610" y="1577816"/>
            <a:chExt cx="3719878" cy="1904488"/>
          </a:xfrm>
        </p:grpSpPr>
        <p:sp>
          <p:nvSpPr>
            <p:cNvPr id="14" name="Text Placeholder 1">
              <a:extLst>
                <a:ext uri="{FF2B5EF4-FFF2-40B4-BE49-F238E27FC236}">
                  <a16:creationId xmlns:a16="http://schemas.microsoft.com/office/drawing/2014/main" id="{F8F9E622-6B3F-44E7-859E-84A6CAB6429E}"/>
                </a:ext>
              </a:extLst>
            </p:cNvPr>
            <p:cNvSpPr txBox="1">
              <a:spLocks/>
            </p:cNvSpPr>
            <p:nvPr/>
          </p:nvSpPr>
          <p:spPr>
            <a:xfrm>
              <a:off x="8003810" y="2558891"/>
              <a:ext cx="3643678" cy="923413"/>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lnSpc>
                  <a:spcPct val="100000"/>
                </a:lnSpc>
                <a:spcBef>
                  <a:spcPts val="0"/>
                </a:spcBef>
                <a:spcAft>
                  <a:spcPts val="1224"/>
                </a:spcAft>
                <a:defRPr/>
              </a:pPr>
              <a:r>
                <a:rPr lang="en-US" sz="2040" dirty="0" err="1">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の</a:t>
              </a:r>
              <a:r>
                <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 CIO がオープンソースを最優先のソフトウェア戦略と考えている</a:t>
              </a:r>
              <a:r>
                <a:rPr lang="en-US" sz="2040" baseline="30000" dirty="0">
                  <a:ln w="3175">
                    <a:noFill/>
                  </a:ln>
                  <a:solidFill>
                    <a:srgbClr val="FFFFFF"/>
                  </a:solidFill>
                  <a:latin typeface="Segoe UI"/>
                  <a:cs typeface="Segoe UI" pitchFamily="34" charset="0"/>
                </a:rPr>
                <a:t>1</a:t>
              </a:r>
            </a:p>
          </p:txBody>
        </p:sp>
        <p:sp>
          <p:nvSpPr>
            <p:cNvPr id="15" name="Text Placeholder 1">
              <a:extLst>
                <a:ext uri="{FF2B5EF4-FFF2-40B4-BE49-F238E27FC236}">
                  <a16:creationId xmlns:a16="http://schemas.microsoft.com/office/drawing/2014/main" id="{87C38E24-0332-4FEC-9AAF-49C8C0947FA0}"/>
                </a:ext>
              </a:extLst>
            </p:cNvPr>
            <p:cNvSpPr txBox="1">
              <a:spLocks/>
            </p:cNvSpPr>
            <p:nvPr/>
          </p:nvSpPr>
          <p:spPr>
            <a:xfrm>
              <a:off x="7927610" y="1577816"/>
              <a:ext cx="2286000" cy="932243"/>
            </a:xfrm>
            <a:prstGeom prst="rect">
              <a:avLst/>
            </a:prstGeom>
            <a:solidFill>
              <a:schemeClr val="bg1"/>
            </a:solidFill>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defTabSz="932563" fontAlgn="base">
                <a:spcBef>
                  <a:spcPts val="0"/>
                </a:spcBef>
                <a:spcAft>
                  <a:spcPts val="1224"/>
                </a:spcAft>
                <a:defRPr/>
              </a:pPr>
              <a:r>
                <a:rPr lang="en-US" sz="6731" b="1" spc="-184">
                  <a:solidFill>
                    <a:srgbClr val="50E6FF"/>
                  </a:solidFill>
                  <a:latin typeface="Segoe UI"/>
                </a:rPr>
                <a:t>&gt;40</a:t>
              </a:r>
              <a:r>
                <a:rPr lang="en-US" sz="4896" b="1" spc="-184">
                  <a:solidFill>
                    <a:srgbClr val="50E6FF"/>
                  </a:solidFill>
                  <a:latin typeface="Segoe UI"/>
                </a:rPr>
                <a:t>%</a:t>
              </a:r>
            </a:p>
          </p:txBody>
        </p:sp>
      </p:grpSp>
      <p:grpSp>
        <p:nvGrpSpPr>
          <p:cNvPr id="16" name="Group 15" descr="+20% developer satisfaction&#10;and retention rates&#10;&#10;">
            <a:extLst>
              <a:ext uri="{FF2B5EF4-FFF2-40B4-BE49-F238E27FC236}">
                <a16:creationId xmlns:a16="http://schemas.microsoft.com/office/drawing/2014/main" id="{1046947D-D4C9-446D-BE08-90BFAABA1125}"/>
              </a:ext>
            </a:extLst>
          </p:cNvPr>
          <p:cNvGrpSpPr/>
          <p:nvPr/>
        </p:nvGrpSpPr>
        <p:grpSpPr>
          <a:xfrm>
            <a:off x="8125169" y="2607981"/>
            <a:ext cx="3699050" cy="1973727"/>
            <a:chOff x="8560542" y="3781504"/>
            <a:chExt cx="3626849" cy="1935201"/>
          </a:xfrm>
        </p:grpSpPr>
        <p:sp>
          <p:nvSpPr>
            <p:cNvPr id="18" name="Rectangle 17">
              <a:extLst>
                <a:ext uri="{FF2B5EF4-FFF2-40B4-BE49-F238E27FC236}">
                  <a16:creationId xmlns:a16="http://schemas.microsoft.com/office/drawing/2014/main" id="{3A10E867-8843-4C9E-84D2-796BFE9FEBFB}"/>
                </a:ext>
              </a:extLst>
            </p:cNvPr>
            <p:cNvSpPr/>
            <p:nvPr/>
          </p:nvSpPr>
          <p:spPr>
            <a:xfrm>
              <a:off x="8560542" y="3781504"/>
              <a:ext cx="2676719" cy="932243"/>
            </a:xfrm>
            <a:prstGeom prst="rect">
              <a:avLst/>
            </a:prstGeom>
          </p:spPr>
          <p:txBody>
            <a:bodyPr wrap="square" lIns="0" tIns="0" rIns="0" bIns="0" anchor="b" anchorCtr="0">
              <a:spAutoFit/>
            </a:bodyPr>
            <a:lstStyle/>
            <a:p>
              <a:pPr marL="0" lvl="1" defTabSz="932563" fontAlgn="base">
                <a:lnSpc>
                  <a:spcPct val="90000"/>
                </a:lnSpc>
                <a:defRPr/>
              </a:pPr>
              <a:r>
                <a:rPr lang="en-US" sz="6731" b="1" spc="-184">
                  <a:solidFill>
                    <a:srgbClr val="50E6FF"/>
                  </a:solidFill>
                  <a:latin typeface="Segoe UI"/>
                </a:rPr>
                <a:t>96</a:t>
              </a:r>
              <a:r>
                <a:rPr lang="en-US" sz="4896" b="1" spc="-184">
                  <a:solidFill>
                    <a:srgbClr val="50E6FF"/>
                  </a:solidFill>
                  <a:latin typeface="Segoe UI"/>
                  <a:cs typeface="Segoe UI Light" panose="020B0502040204020203" pitchFamily="34" charset="0"/>
                </a:rPr>
                <a:t>%</a:t>
              </a:r>
              <a:endParaRPr lang="en-US" sz="6731" b="1" spc="-184">
                <a:solidFill>
                  <a:srgbClr val="50E6FF"/>
                </a:solidFill>
                <a:latin typeface="Segoe UI"/>
              </a:endParaRPr>
            </a:p>
          </p:txBody>
        </p:sp>
        <p:sp>
          <p:nvSpPr>
            <p:cNvPr id="19" name="Rectangle 18">
              <a:extLst>
                <a:ext uri="{FF2B5EF4-FFF2-40B4-BE49-F238E27FC236}">
                  <a16:creationId xmlns:a16="http://schemas.microsoft.com/office/drawing/2014/main" id="{56A9E89C-C4A6-4C60-998E-518C8EE550B8}"/>
                </a:ext>
              </a:extLst>
            </p:cNvPr>
            <p:cNvSpPr/>
            <p:nvPr/>
          </p:nvSpPr>
          <p:spPr>
            <a:xfrm>
              <a:off x="8598642" y="4608625"/>
              <a:ext cx="3588749" cy="1108080"/>
            </a:xfrm>
            <a:prstGeom prst="rect">
              <a:avLst/>
            </a:prstGeom>
          </p:spPr>
          <p:txBody>
            <a:bodyPr wrap="square" lIns="0" tIns="186521" rIns="0" bIns="0">
              <a:spAutoFit/>
            </a:bodyPr>
            <a:lstStyle/>
            <a:p>
              <a:pPr defTabSz="970235">
                <a:spcBef>
                  <a:spcPct val="0"/>
                </a:spcBef>
                <a:defRPr/>
              </a:pPr>
              <a:r>
                <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のデプロイされたアプリケーションでオープンソースソフトウェアが使われている</a:t>
              </a:r>
              <a:r>
                <a:rPr lang="en-US" sz="2040" baseline="30000" dirty="0">
                  <a:ln w="3175">
                    <a:noFill/>
                  </a:ln>
                  <a:solidFill>
                    <a:srgbClr val="FFFFFF"/>
                  </a:solidFill>
                  <a:latin typeface="Segoe UI"/>
                  <a:cs typeface="Segoe UI" pitchFamily="34" charset="0"/>
                </a:rPr>
                <a:t>2</a:t>
              </a:r>
            </a:p>
          </p:txBody>
        </p:sp>
      </p:grpSp>
      <p:grpSp>
        <p:nvGrpSpPr>
          <p:cNvPr id="20" name="Group 19" descr="+20% developer satisfaction&#10;and retention rates&#10;&#10;">
            <a:extLst>
              <a:ext uri="{FF2B5EF4-FFF2-40B4-BE49-F238E27FC236}">
                <a16:creationId xmlns:a16="http://schemas.microsoft.com/office/drawing/2014/main" id="{FBA78657-9AEC-4A7E-A809-E54129AA21F6}"/>
              </a:ext>
            </a:extLst>
          </p:cNvPr>
          <p:cNvGrpSpPr/>
          <p:nvPr/>
        </p:nvGrpSpPr>
        <p:grpSpPr>
          <a:xfrm>
            <a:off x="8125168" y="4759608"/>
            <a:ext cx="3716214" cy="1973727"/>
            <a:chOff x="8560542" y="3781504"/>
            <a:chExt cx="3643678" cy="1935201"/>
          </a:xfrm>
        </p:grpSpPr>
        <p:sp>
          <p:nvSpPr>
            <p:cNvPr id="21" name="Rectangle 20">
              <a:extLst>
                <a:ext uri="{FF2B5EF4-FFF2-40B4-BE49-F238E27FC236}">
                  <a16:creationId xmlns:a16="http://schemas.microsoft.com/office/drawing/2014/main" id="{42F9A86B-281F-4137-AA72-BDAA9BB883E4}"/>
                </a:ext>
              </a:extLst>
            </p:cNvPr>
            <p:cNvSpPr/>
            <p:nvPr/>
          </p:nvSpPr>
          <p:spPr>
            <a:xfrm>
              <a:off x="8560542" y="3781504"/>
              <a:ext cx="3643678" cy="932243"/>
            </a:xfrm>
            <a:prstGeom prst="rect">
              <a:avLst/>
            </a:prstGeom>
          </p:spPr>
          <p:txBody>
            <a:bodyPr wrap="square" lIns="0" tIns="0" rIns="0" bIns="0" anchor="b" anchorCtr="0">
              <a:spAutoFit/>
            </a:bodyPr>
            <a:lstStyle/>
            <a:p>
              <a:pPr marL="0" lvl="1" defTabSz="932563" fontAlgn="base">
                <a:lnSpc>
                  <a:spcPct val="90000"/>
                </a:lnSpc>
                <a:defRPr/>
              </a:pPr>
              <a:r>
                <a:rPr lang="en-US" sz="6731" b="1" spc="-184">
                  <a:solidFill>
                    <a:srgbClr val="50E6FF"/>
                  </a:solidFill>
                  <a:latin typeface="Segoe UI"/>
                </a:rPr>
                <a:t>80–90</a:t>
              </a:r>
              <a:r>
                <a:rPr lang="en-US" sz="4896" b="1" spc="-184">
                  <a:solidFill>
                    <a:srgbClr val="50E6FF"/>
                  </a:solidFill>
                  <a:latin typeface="Segoe UI"/>
                  <a:cs typeface="Segoe UI Light" panose="020B0502040204020203" pitchFamily="34" charset="0"/>
                </a:rPr>
                <a:t>%</a:t>
              </a:r>
              <a:endParaRPr lang="en-US" sz="6731" b="1" spc="-184">
                <a:solidFill>
                  <a:srgbClr val="50E6FF"/>
                </a:solidFill>
                <a:latin typeface="Segoe UI"/>
              </a:endParaRPr>
            </a:p>
          </p:txBody>
        </p:sp>
        <p:sp>
          <p:nvSpPr>
            <p:cNvPr id="22" name="Rectangle 21">
              <a:extLst>
                <a:ext uri="{FF2B5EF4-FFF2-40B4-BE49-F238E27FC236}">
                  <a16:creationId xmlns:a16="http://schemas.microsoft.com/office/drawing/2014/main" id="{5EEA4FC7-02A2-40A6-94E1-F8253761DF53}"/>
                </a:ext>
              </a:extLst>
            </p:cNvPr>
            <p:cNvSpPr/>
            <p:nvPr/>
          </p:nvSpPr>
          <p:spPr>
            <a:xfrm>
              <a:off x="8598642" y="4608625"/>
              <a:ext cx="3588749" cy="1108080"/>
            </a:xfrm>
            <a:prstGeom prst="rect">
              <a:avLst/>
            </a:prstGeom>
          </p:spPr>
          <p:txBody>
            <a:bodyPr wrap="square" lIns="0" tIns="186521" rIns="0" bIns="0">
              <a:spAutoFit/>
            </a:bodyPr>
            <a:lstStyle/>
            <a:p>
              <a:pPr defTabSz="970235">
                <a:spcBef>
                  <a:spcPct val="0"/>
                </a:spcBef>
                <a:defRPr/>
              </a:pPr>
              <a:r>
                <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新規アプリケーションにおけるコードがオープンソース由来である</a:t>
              </a:r>
              <a:r>
                <a:rPr lang="en-US" sz="2040" baseline="30000" dirty="0">
                  <a:ln w="3175">
                    <a:noFill/>
                  </a:ln>
                  <a:solidFill>
                    <a:srgbClr val="FFFFFF"/>
                  </a:solidFill>
                  <a:latin typeface="Segoe UI"/>
                  <a:cs typeface="Segoe UI" pitchFamily="34" charset="0"/>
                </a:rPr>
                <a:t>2</a:t>
              </a:r>
            </a:p>
          </p:txBody>
        </p:sp>
      </p:grpSp>
    </p:spTree>
    <p:extLst>
      <p:ext uri="{BB962C8B-B14F-4D97-AF65-F5344CB8AC3E}">
        <p14:creationId xmlns:p14="http://schemas.microsoft.com/office/powerpoint/2010/main" val="40703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3.95833E-6 0 L -3.95833E-6 0.01898 " pathEditMode="relative" rAng="0" ptsTypes="AA">
                                      <p:cBhvr>
                                        <p:cTn id="9" dur="500" spd="-100000" fill="hold"/>
                                        <p:tgtEl>
                                          <p:spTgt spid="11"/>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100"/>
                                  </p:stCondLst>
                                  <p:childTnLst>
                                    <p:animMotion origin="layout" path="M -4.375E-6 -1.11111E-6 L -4.375E-6 0.03611 " pathEditMode="relative" rAng="0" ptsTypes="AA">
                                      <p:cBhvr>
                                        <p:cTn id="14" dur="500" spd="-100000" fill="hold"/>
                                        <p:tgtEl>
                                          <p:spTgt spid="13"/>
                                        </p:tgtEl>
                                        <p:attrNameLst>
                                          <p:attrName>ppt_x</p:attrName>
                                          <p:attrName>ppt_y</p:attrName>
                                        </p:attrNameLst>
                                      </p:cBhvr>
                                      <p:rCtr x="0" y="1806"/>
                                    </p:animMotion>
                                  </p:childTnLst>
                                </p:cTn>
                              </p:par>
                              <p:par>
                                <p:cTn id="15" presetID="10" presetClass="entr" presetSubtype="0" fill="hold" nodeType="withEffect">
                                  <p:stCondLst>
                                    <p:cond delay="2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200"/>
                                  </p:stCondLst>
                                  <p:childTnLst>
                                    <p:animMotion origin="layout" path="M -3.33333E-6 -4.07407E-6 L -3.33333E-6 0.03612 " pathEditMode="relative" rAng="0" ptsTypes="AA">
                                      <p:cBhvr>
                                        <p:cTn id="19" dur="500" spd="-100000" fill="hold"/>
                                        <p:tgtEl>
                                          <p:spTgt spid="16"/>
                                        </p:tgtEl>
                                        <p:attrNameLst>
                                          <p:attrName>ppt_x</p:attrName>
                                          <p:attrName>ppt_y</p:attrName>
                                        </p:attrNameLst>
                                      </p:cBhvr>
                                      <p:rCtr x="0" y="1806"/>
                                    </p:animMotion>
                                  </p:childTnLst>
                                </p:cTn>
                              </p:par>
                              <p:par>
                                <p:cTn id="20" presetID="10" presetClass="entr" presetSubtype="0" fill="hold" grpId="0" nodeType="withEffect">
                                  <p:stCondLst>
                                    <p:cond delay="2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200"/>
                                  </p:stCondLst>
                                  <p:childTnLst>
                                    <p:animMotion origin="layout" path="M 0 0 L 0 0.03611 " pathEditMode="relative" rAng="0" ptsTypes="AA">
                                      <p:cBhvr>
                                        <p:cTn id="24" dur="500" spd="-100000" fill="hold"/>
                                        <p:tgtEl>
                                          <p:spTgt spid="12"/>
                                        </p:tgtEl>
                                        <p:attrNameLst>
                                          <p:attrName>ppt_x</p:attrName>
                                          <p:attrName>ppt_y</p:attrName>
                                        </p:attrNameLst>
                                      </p:cBhvr>
                                      <p:rCtr x="0" y="1806"/>
                                    </p:animMotion>
                                  </p:childTnLst>
                                </p:cTn>
                              </p:par>
                              <p:par>
                                <p:cTn id="25" presetID="10" presetClass="entr" presetSubtype="0" fill="hold" nodeType="withEffect">
                                  <p:stCondLst>
                                    <p:cond delay="3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nodeType="withEffect">
                                  <p:stCondLst>
                                    <p:cond delay="300"/>
                                  </p:stCondLst>
                                  <p:childTnLst>
                                    <p:animMotion origin="layout" path="M -4.375E-6 -2.96296E-6 L -4.375E-6 0.03611 " pathEditMode="relative" rAng="0" ptsTypes="AA">
                                      <p:cBhvr>
                                        <p:cTn id="29" dur="500" spd="-100000" fill="hold"/>
                                        <p:tgtEl>
                                          <p:spTgt spid="20"/>
                                        </p:tgtEl>
                                        <p:attrNameLst>
                                          <p:attrName>ppt_x</p:attrName>
                                          <p:attrName>ppt_y</p:attrName>
                                        </p:attrNameLst>
                                      </p:cBhvr>
                                      <p:rCtr x="0" y="1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067ED-1605-44E7-BD4A-042CF598F59F}"/>
              </a:ext>
            </a:extLst>
          </p:cNvPr>
          <p:cNvSpPr>
            <a:spLocks noGrp="1"/>
          </p:cNvSpPr>
          <p:nvPr>
            <p:ph type="title"/>
          </p:nvPr>
        </p:nvSpPr>
        <p:spPr>
          <a:xfrm>
            <a:off x="575718" y="3094029"/>
            <a:ext cx="8572613" cy="508601"/>
          </a:xfrm>
        </p:spPr>
        <p:txBody>
          <a:bodyPr/>
          <a:lstStyle/>
          <a:p>
            <a:r>
              <a:rPr lang="en-US"/>
              <a:t>Using key features – Hyperscale (Citus)</a:t>
            </a:r>
          </a:p>
        </p:txBody>
      </p:sp>
      <p:grpSp>
        <p:nvGrpSpPr>
          <p:cNvPr id="7" name="Group 6">
            <a:extLst>
              <a:ext uri="{FF2B5EF4-FFF2-40B4-BE49-F238E27FC236}">
                <a16:creationId xmlns:a16="http://schemas.microsoft.com/office/drawing/2014/main" id="{D0B827F8-0C5C-460F-B8BA-37900FA7C12A}"/>
              </a:ext>
            </a:extLst>
          </p:cNvPr>
          <p:cNvGrpSpPr/>
          <p:nvPr/>
        </p:nvGrpSpPr>
        <p:grpSpPr>
          <a:xfrm>
            <a:off x="533680" y="1998683"/>
            <a:ext cx="1351757" cy="835735"/>
            <a:chOff x="9291033" y="2157707"/>
            <a:chExt cx="1325372" cy="819422"/>
          </a:xfrm>
        </p:grpSpPr>
        <p:grpSp>
          <p:nvGrpSpPr>
            <p:cNvPr id="8" name="Group 7">
              <a:extLst>
                <a:ext uri="{FF2B5EF4-FFF2-40B4-BE49-F238E27FC236}">
                  <a16:creationId xmlns:a16="http://schemas.microsoft.com/office/drawing/2014/main" id="{0C1F4780-323E-4564-8443-E4AA814BAB8E}"/>
                </a:ext>
              </a:extLst>
            </p:cNvPr>
            <p:cNvGrpSpPr/>
            <p:nvPr/>
          </p:nvGrpSpPr>
          <p:grpSpPr>
            <a:xfrm>
              <a:off x="9291033" y="2157707"/>
              <a:ext cx="1066529" cy="819422"/>
              <a:chOff x="9291033" y="2157707"/>
              <a:chExt cx="1066529" cy="819422"/>
            </a:xfrm>
          </p:grpSpPr>
          <p:grpSp>
            <p:nvGrpSpPr>
              <p:cNvPr id="15" name="Group 14">
                <a:extLst>
                  <a:ext uri="{FF2B5EF4-FFF2-40B4-BE49-F238E27FC236}">
                    <a16:creationId xmlns:a16="http://schemas.microsoft.com/office/drawing/2014/main" id="{A9607C7F-1AC7-43FB-B1CF-CF792361386F}"/>
                  </a:ext>
                </a:extLst>
              </p:cNvPr>
              <p:cNvGrpSpPr/>
              <p:nvPr/>
            </p:nvGrpSpPr>
            <p:grpSpPr>
              <a:xfrm>
                <a:off x="9367838" y="2617396"/>
                <a:ext cx="912918" cy="359733"/>
                <a:chOff x="9363968" y="2617396"/>
                <a:chExt cx="912918" cy="359733"/>
              </a:xfrm>
            </p:grpSpPr>
            <p:sp>
              <p:nvSpPr>
                <p:cNvPr id="18" name="Freeform 182">
                  <a:extLst>
                    <a:ext uri="{FF2B5EF4-FFF2-40B4-BE49-F238E27FC236}">
                      <a16:creationId xmlns:a16="http://schemas.microsoft.com/office/drawing/2014/main" id="{F0412E76-8119-4B05-8C60-9BAEBFC7FC79}"/>
                    </a:ext>
                  </a:extLst>
                </p:cNvPr>
                <p:cNvSpPr/>
                <p:nvPr/>
              </p:nvSpPr>
              <p:spPr bwMode="auto">
                <a:xfrm>
                  <a:off x="9363968" y="2617396"/>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82">
                  <a:extLst>
                    <a:ext uri="{FF2B5EF4-FFF2-40B4-BE49-F238E27FC236}">
                      <a16:creationId xmlns:a16="http://schemas.microsoft.com/office/drawing/2014/main" id="{0194984D-9400-4A34-A991-21C65E5EFFBD}"/>
                    </a:ext>
                  </a:extLst>
                </p:cNvPr>
                <p:cNvSpPr/>
                <p:nvPr/>
              </p:nvSpPr>
              <p:spPr bwMode="auto">
                <a:xfrm>
                  <a:off x="9682944" y="2617396"/>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82">
                  <a:extLst>
                    <a:ext uri="{FF2B5EF4-FFF2-40B4-BE49-F238E27FC236}">
                      <a16:creationId xmlns:a16="http://schemas.microsoft.com/office/drawing/2014/main" id="{B8C01EEF-8811-4972-8C1D-3BF6FE49F2EC}"/>
                    </a:ext>
                  </a:extLst>
                </p:cNvPr>
                <p:cNvSpPr/>
                <p:nvPr/>
              </p:nvSpPr>
              <p:spPr bwMode="auto">
                <a:xfrm>
                  <a:off x="10001921" y="2617396"/>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1037B81C-20FF-4972-907D-5B7C22138E77}"/>
                    </a:ext>
                  </a:extLst>
                </p:cNvPr>
                <p:cNvCxnSpPr/>
                <p:nvPr/>
              </p:nvCxnSpPr>
              <p:spPr>
                <a:xfrm>
                  <a:off x="9512287" y="2797262"/>
                  <a:ext cx="6210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Freeform 182">
                <a:extLst>
                  <a:ext uri="{FF2B5EF4-FFF2-40B4-BE49-F238E27FC236}">
                    <a16:creationId xmlns:a16="http://schemas.microsoft.com/office/drawing/2014/main" id="{0FEE0CDA-30DE-4D7E-861B-CF55BB47D193}"/>
                  </a:ext>
                </a:extLst>
              </p:cNvPr>
              <p:cNvSpPr/>
              <p:nvPr/>
            </p:nvSpPr>
            <p:spPr bwMode="auto">
              <a:xfrm>
                <a:off x="9686815" y="2157707"/>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
                <a:extLst>
                  <a:ext uri="{FF2B5EF4-FFF2-40B4-BE49-F238E27FC236}">
                    <a16:creationId xmlns:a16="http://schemas.microsoft.com/office/drawing/2014/main" id="{3FC9FE6E-0860-4D5A-9DDF-8B86283660F8}"/>
                  </a:ext>
                </a:extLst>
              </p:cNvPr>
              <p:cNvSpPr/>
              <p:nvPr/>
            </p:nvSpPr>
            <p:spPr bwMode="auto">
              <a:xfrm>
                <a:off x="9291033" y="2372466"/>
                <a:ext cx="1066529" cy="243323"/>
              </a:xfrm>
              <a:custGeom>
                <a:avLst/>
                <a:gdLst>
                  <a:gd name="connsiteX0" fmla="*/ 0 w 974271"/>
                  <a:gd name="connsiteY0" fmla="*/ 218395 h 436789"/>
                  <a:gd name="connsiteX1" fmla="*/ 487136 w 974271"/>
                  <a:gd name="connsiteY1" fmla="*/ 0 h 436789"/>
                  <a:gd name="connsiteX2" fmla="*/ 974272 w 974271"/>
                  <a:gd name="connsiteY2" fmla="*/ 218395 h 436789"/>
                  <a:gd name="connsiteX3" fmla="*/ 487136 w 974271"/>
                  <a:gd name="connsiteY3" fmla="*/ 436790 h 436789"/>
                  <a:gd name="connsiteX4" fmla="*/ 0 w 974271"/>
                  <a:gd name="connsiteY4" fmla="*/ 218395 h 436789"/>
                  <a:gd name="connsiteX0" fmla="*/ 487136 w 974272"/>
                  <a:gd name="connsiteY0" fmla="*/ 436790 h 528230"/>
                  <a:gd name="connsiteX1" fmla="*/ 0 w 974272"/>
                  <a:gd name="connsiteY1" fmla="*/ 218395 h 528230"/>
                  <a:gd name="connsiteX2" fmla="*/ 487136 w 974272"/>
                  <a:gd name="connsiteY2" fmla="*/ 0 h 528230"/>
                  <a:gd name="connsiteX3" fmla="*/ 974272 w 974272"/>
                  <a:gd name="connsiteY3" fmla="*/ 218395 h 528230"/>
                  <a:gd name="connsiteX4" fmla="*/ 578576 w 974272"/>
                  <a:gd name="connsiteY4" fmla="*/ 528230 h 528230"/>
                  <a:gd name="connsiteX0" fmla="*/ 0 w 974272"/>
                  <a:gd name="connsiteY0" fmla="*/ 218395 h 528230"/>
                  <a:gd name="connsiteX1" fmla="*/ 487136 w 974272"/>
                  <a:gd name="connsiteY1" fmla="*/ 0 h 528230"/>
                  <a:gd name="connsiteX2" fmla="*/ 974272 w 974272"/>
                  <a:gd name="connsiteY2" fmla="*/ 218395 h 528230"/>
                  <a:gd name="connsiteX3" fmla="*/ 578576 w 974272"/>
                  <a:gd name="connsiteY3" fmla="*/ 528230 h 528230"/>
                  <a:gd name="connsiteX0" fmla="*/ 0 w 974272"/>
                  <a:gd name="connsiteY0" fmla="*/ 218395 h 218395"/>
                  <a:gd name="connsiteX1" fmla="*/ 487136 w 974272"/>
                  <a:gd name="connsiteY1" fmla="*/ 0 h 218395"/>
                  <a:gd name="connsiteX2" fmla="*/ 974272 w 974272"/>
                  <a:gd name="connsiteY2" fmla="*/ 218395 h 218395"/>
                </a:gdLst>
                <a:ahLst/>
                <a:cxnLst>
                  <a:cxn ang="0">
                    <a:pos x="connsiteX0" y="connsiteY0"/>
                  </a:cxn>
                  <a:cxn ang="0">
                    <a:pos x="connsiteX1" y="connsiteY1"/>
                  </a:cxn>
                  <a:cxn ang="0">
                    <a:pos x="connsiteX2" y="connsiteY2"/>
                  </a:cxn>
                </a:cxnLst>
                <a:rect l="l" t="t" r="r" b="b"/>
                <a:pathLst>
                  <a:path w="974272" h="218395">
                    <a:moveTo>
                      <a:pt x="0" y="218395"/>
                    </a:moveTo>
                    <a:cubicBezTo>
                      <a:pt x="0" y="97779"/>
                      <a:pt x="218098" y="0"/>
                      <a:pt x="487136" y="0"/>
                    </a:cubicBezTo>
                    <a:cubicBezTo>
                      <a:pt x="756174" y="0"/>
                      <a:pt x="974272" y="97779"/>
                      <a:pt x="974272" y="218395"/>
                    </a:cubicBez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err="1">
                  <a:ln>
                    <a:noFill/>
                  </a:ln>
                  <a:solidFill>
                    <a:prstClr val="black"/>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A57BE05-0335-4762-B913-84D54097752F}"/>
                </a:ext>
              </a:extLst>
            </p:cNvPr>
            <p:cNvGrpSpPr/>
            <p:nvPr/>
          </p:nvGrpSpPr>
          <p:grpSpPr>
            <a:xfrm>
              <a:off x="10334188" y="2657438"/>
              <a:ext cx="282217" cy="243979"/>
              <a:chOff x="10334188" y="2657438"/>
              <a:chExt cx="282217" cy="243979"/>
            </a:xfrm>
          </p:grpSpPr>
          <p:sp>
            <p:nvSpPr>
              <p:cNvPr id="10" name="Oval 9">
                <a:extLst>
                  <a:ext uri="{FF2B5EF4-FFF2-40B4-BE49-F238E27FC236}">
                    <a16:creationId xmlns:a16="http://schemas.microsoft.com/office/drawing/2014/main" id="{0439ED7E-6A05-462D-9B0A-5ED215FBFFC7}"/>
                  </a:ext>
                </a:extLst>
              </p:cNvPr>
              <p:cNvSpPr/>
              <p:nvPr/>
            </p:nvSpPr>
            <p:spPr bwMode="auto">
              <a:xfrm>
                <a:off x="10337020" y="2872985"/>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29435F92-9C77-46F0-B4A7-2CC3504DDB4E}"/>
                  </a:ext>
                </a:extLst>
              </p:cNvPr>
              <p:cNvSpPr/>
              <p:nvPr/>
            </p:nvSpPr>
            <p:spPr bwMode="auto">
              <a:xfrm>
                <a:off x="10401035" y="2872984"/>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F789AEA-7F72-4815-9ED0-922607429D9A}"/>
                  </a:ext>
                </a:extLst>
              </p:cNvPr>
              <p:cNvSpPr/>
              <p:nvPr/>
            </p:nvSpPr>
            <p:spPr bwMode="auto">
              <a:xfrm>
                <a:off x="10465050" y="2872996"/>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7C1968AE-9205-4769-8C19-04823CE433BC}"/>
                  </a:ext>
                </a:extLst>
              </p:cNvPr>
              <p:cNvSpPr/>
              <p:nvPr/>
            </p:nvSpPr>
            <p:spPr bwMode="auto">
              <a:xfrm>
                <a:off x="10529066" y="2872984"/>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CAAAB523-FAA5-4E47-89BD-9BD3F5FB4561}"/>
                  </a:ext>
                </a:extLst>
              </p:cNvPr>
              <p:cNvSpPr>
                <a:spLocks/>
              </p:cNvSpPr>
              <p:nvPr/>
            </p:nvSpPr>
            <p:spPr bwMode="auto">
              <a:xfrm>
                <a:off x="10334188" y="2657438"/>
                <a:ext cx="282217" cy="166204"/>
              </a:xfrm>
              <a:custGeom>
                <a:avLst/>
                <a:gdLst>
                  <a:gd name="connsiteX0" fmla="*/ 197698 w 282217"/>
                  <a:gd name="connsiteY0" fmla="*/ 0 h 166204"/>
                  <a:gd name="connsiteX1" fmla="*/ 279715 w 282217"/>
                  <a:gd name="connsiteY1" fmla="*/ 82017 h 166204"/>
                  <a:gd name="connsiteX2" fmla="*/ 279714 w 282217"/>
                  <a:gd name="connsiteY2" fmla="*/ 82018 h 166204"/>
                  <a:gd name="connsiteX3" fmla="*/ 282217 w 282217"/>
                  <a:gd name="connsiteY3" fmla="*/ 84520 h 166204"/>
                  <a:gd name="connsiteX4" fmla="*/ 200534 w 282217"/>
                  <a:gd name="connsiteY4" fmla="*/ 166204 h 166204"/>
                  <a:gd name="connsiteX5" fmla="*/ 176014 w 282217"/>
                  <a:gd name="connsiteY5" fmla="*/ 141683 h 166204"/>
                  <a:gd name="connsiteX6" fmla="*/ 214683 w 282217"/>
                  <a:gd name="connsiteY6" fmla="*/ 103015 h 166204"/>
                  <a:gd name="connsiteX7" fmla="*/ 72 w 282217"/>
                  <a:gd name="connsiteY7" fmla="*/ 103310 h 166204"/>
                  <a:gd name="connsiteX8" fmla="*/ 0 w 282217"/>
                  <a:gd name="connsiteY8" fmla="*/ 67870 h 166204"/>
                  <a:gd name="connsiteX9" fmla="*/ 215481 w 282217"/>
                  <a:gd name="connsiteY9" fmla="*/ 68308 h 166204"/>
                  <a:gd name="connsiteX10" fmla="*/ 172435 w 282217"/>
                  <a:gd name="connsiteY10" fmla="*/ 25263 h 166204"/>
                  <a:gd name="connsiteX11" fmla="*/ 197698 w 282217"/>
                  <a:gd name="connsiteY11" fmla="*/ 0 h 16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217" h="166204">
                    <a:moveTo>
                      <a:pt x="197698" y="0"/>
                    </a:moveTo>
                    <a:lnTo>
                      <a:pt x="279715" y="82017"/>
                    </a:lnTo>
                    <a:lnTo>
                      <a:pt x="279714" y="82018"/>
                    </a:lnTo>
                    <a:lnTo>
                      <a:pt x="282217" y="84520"/>
                    </a:lnTo>
                    <a:lnTo>
                      <a:pt x="200534" y="166204"/>
                    </a:lnTo>
                    <a:lnTo>
                      <a:pt x="176014" y="141683"/>
                    </a:lnTo>
                    <a:lnTo>
                      <a:pt x="214683" y="103015"/>
                    </a:lnTo>
                    <a:lnTo>
                      <a:pt x="72" y="103310"/>
                    </a:lnTo>
                    <a:lnTo>
                      <a:pt x="0" y="67870"/>
                    </a:lnTo>
                    <a:lnTo>
                      <a:pt x="215481" y="68308"/>
                    </a:lnTo>
                    <a:lnTo>
                      <a:pt x="172435" y="25263"/>
                    </a:lnTo>
                    <a:lnTo>
                      <a:pt x="197698" y="0"/>
                    </a:lnTo>
                    <a:close/>
                  </a:path>
                </a:pathLst>
              </a:custGeom>
              <a:solidFill>
                <a:srgbClr val="50E6FF"/>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238009743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A8C50658-BE4E-DC44-8ACD-D919F0395563}"/>
              </a:ext>
            </a:extLst>
          </p:cNvPr>
          <p:cNvSpPr>
            <a:spLocks noGrp="1"/>
          </p:cNvSpPr>
          <p:nvPr>
            <p:ph type="title"/>
          </p:nvPr>
        </p:nvSpPr>
        <p:spPr/>
        <p:txBody>
          <a:bodyPr/>
          <a:lstStyle/>
          <a:p>
            <a:r>
              <a:rPr lang="en-US"/>
              <a:t>Scaling out your Postgres database horizontally</a:t>
            </a:r>
          </a:p>
        </p:txBody>
      </p:sp>
      <p:grpSp>
        <p:nvGrpSpPr>
          <p:cNvPr id="123" name="Group 122">
            <a:extLst>
              <a:ext uri="{FF2B5EF4-FFF2-40B4-BE49-F238E27FC236}">
                <a16:creationId xmlns:a16="http://schemas.microsoft.com/office/drawing/2014/main" id="{3B62BE4F-991D-5341-BBD5-D172A0827FF4}"/>
              </a:ext>
            </a:extLst>
          </p:cNvPr>
          <p:cNvGrpSpPr/>
          <p:nvPr/>
        </p:nvGrpSpPr>
        <p:grpSpPr>
          <a:xfrm>
            <a:off x="1092185" y="6233712"/>
            <a:ext cx="10363126" cy="320182"/>
            <a:chOff x="1109759" y="6083326"/>
            <a:chExt cx="8063918" cy="313932"/>
          </a:xfrm>
        </p:grpSpPr>
        <p:sp>
          <p:nvSpPr>
            <p:cNvPr id="115" name="TextBox 114">
              <a:extLst>
                <a:ext uri="{FF2B5EF4-FFF2-40B4-BE49-F238E27FC236}">
                  <a16:creationId xmlns:a16="http://schemas.microsoft.com/office/drawing/2014/main" id="{C6A479B4-41B8-D845-9EE9-E092A1F56D42}"/>
                </a:ext>
              </a:extLst>
            </p:cNvPr>
            <p:cNvSpPr txBox="1"/>
            <p:nvPr/>
          </p:nvSpPr>
          <p:spPr>
            <a:xfrm>
              <a:off x="1109759" y="6083326"/>
              <a:ext cx="8063918" cy="313932"/>
            </a:xfrm>
            <a:prstGeom prst="rect">
              <a:avLst/>
            </a:prstGeom>
            <a:noFill/>
          </p:spPr>
          <p:txBody>
            <a:bodyPr wrap="square" lIns="0" tIns="0" rIns="0" bIns="0" rtlCol="0">
              <a:spAutoFit/>
            </a:bodyPr>
            <a:lstStyle/>
            <a:p>
              <a:pPr algn="ctr" defTabSz="932597">
                <a:defRPr/>
              </a:pPr>
              <a:r>
                <a:rPr lang="en-US" sz="2040">
                  <a:solidFill>
                    <a:srgbClr val="0078D4"/>
                  </a:solidFill>
                  <a:latin typeface="Segoe UI Semibold"/>
                </a:rPr>
                <a:t>Each node has PostgreSQL with Citus installed. Each shard [    ] is 1 PostgreSQL table. </a:t>
              </a:r>
            </a:p>
          </p:txBody>
        </p:sp>
        <p:sp>
          <p:nvSpPr>
            <p:cNvPr id="117" name="Rectangle 116">
              <a:extLst>
                <a:ext uri="{FF2B5EF4-FFF2-40B4-BE49-F238E27FC236}">
                  <a16:creationId xmlns:a16="http://schemas.microsoft.com/office/drawing/2014/main" id="{528163BA-1EB1-5840-B228-72FDDAC7D64A}"/>
                </a:ext>
              </a:extLst>
            </p:cNvPr>
            <p:cNvSpPr/>
            <p:nvPr/>
          </p:nvSpPr>
          <p:spPr bwMode="auto">
            <a:xfrm>
              <a:off x="6710579" y="6156573"/>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8" name="TextBox 117">
            <a:extLst>
              <a:ext uri="{FF2B5EF4-FFF2-40B4-BE49-F238E27FC236}">
                <a16:creationId xmlns:a16="http://schemas.microsoft.com/office/drawing/2014/main" id="{8E9D2195-7449-654A-A8AE-7CAB1BA4425E}"/>
              </a:ext>
            </a:extLst>
          </p:cNvPr>
          <p:cNvSpPr txBox="1"/>
          <p:nvPr/>
        </p:nvSpPr>
        <p:spPr>
          <a:xfrm>
            <a:off x="696237" y="1232847"/>
            <a:ext cx="10576562" cy="448228"/>
          </a:xfrm>
          <a:prstGeom prst="rect">
            <a:avLst/>
          </a:prstGeom>
          <a:noFill/>
        </p:spPr>
        <p:txBody>
          <a:bodyPr wrap="square" lIns="0" tIns="0" rIns="0" bIns="0" rtlCol="0">
            <a:spAutoFit/>
          </a:bodyPr>
          <a:lstStyle/>
          <a:p>
            <a:pPr defTabSz="932597">
              <a:defRPr/>
            </a:pPr>
            <a:r>
              <a:rPr lang="en-US" sz="2856">
                <a:latin typeface="Segoe UI" panose="020B0502040204020203" pitchFamily="34" charset="0"/>
                <a:cs typeface="Segoe UI" panose="020B0502040204020203" pitchFamily="34" charset="0"/>
              </a:rPr>
              <a:t>Coordinator sends DMS/DDL queries to selective worker nodes.</a:t>
            </a:r>
          </a:p>
        </p:txBody>
      </p:sp>
      <p:grpSp>
        <p:nvGrpSpPr>
          <p:cNvPr id="2" name="Group 1">
            <a:extLst>
              <a:ext uri="{FF2B5EF4-FFF2-40B4-BE49-F238E27FC236}">
                <a16:creationId xmlns:a16="http://schemas.microsoft.com/office/drawing/2014/main" id="{8A8222CC-2FDD-4200-9A55-672A77E0F287}"/>
              </a:ext>
            </a:extLst>
          </p:cNvPr>
          <p:cNvGrpSpPr/>
          <p:nvPr/>
        </p:nvGrpSpPr>
        <p:grpSpPr>
          <a:xfrm>
            <a:off x="513066" y="2499459"/>
            <a:ext cx="10823276" cy="3424622"/>
            <a:chOff x="502187" y="2450673"/>
            <a:chExt cx="10612018" cy="3357777"/>
          </a:xfrm>
        </p:grpSpPr>
        <p:cxnSp>
          <p:nvCxnSpPr>
            <p:cNvPr id="61" name="Straight Arrow Connector 60">
              <a:extLst>
                <a:ext uri="{FF2B5EF4-FFF2-40B4-BE49-F238E27FC236}">
                  <a16:creationId xmlns:a16="http://schemas.microsoft.com/office/drawing/2014/main" id="{149248B8-EB7C-EE4E-A5CC-592453937B3A}"/>
                </a:ext>
              </a:extLst>
            </p:cNvPr>
            <p:cNvCxnSpPr>
              <a:cxnSpLocks/>
            </p:cNvCxnSpPr>
            <p:nvPr/>
          </p:nvCxnSpPr>
          <p:spPr>
            <a:xfrm>
              <a:off x="1484247" y="4178211"/>
              <a:ext cx="2073007"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ACF9B09-E6C6-AD42-91EE-9BA698CCF1CD}"/>
                </a:ext>
              </a:extLst>
            </p:cNvPr>
            <p:cNvSpPr txBox="1"/>
            <p:nvPr/>
          </p:nvSpPr>
          <p:spPr>
            <a:xfrm>
              <a:off x="1587123" y="3853590"/>
              <a:ext cx="1849946" cy="282513"/>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Semibold"/>
                </a:rPr>
                <a:t>Select from table</a:t>
              </a:r>
            </a:p>
          </p:txBody>
        </p:sp>
        <p:cxnSp>
          <p:nvCxnSpPr>
            <p:cNvPr id="65" name="Straight Connector 64">
              <a:extLst>
                <a:ext uri="{FF2B5EF4-FFF2-40B4-BE49-F238E27FC236}">
                  <a16:creationId xmlns:a16="http://schemas.microsoft.com/office/drawing/2014/main" id="{790CECBE-0C7D-8240-813A-78AD409C6048}"/>
                </a:ext>
              </a:extLst>
            </p:cNvPr>
            <p:cNvCxnSpPr>
              <a:cxnSpLocks/>
            </p:cNvCxnSpPr>
            <p:nvPr/>
          </p:nvCxnSpPr>
          <p:spPr>
            <a:xfrm>
              <a:off x="5714720" y="2807187"/>
              <a:ext cx="2348" cy="2765096"/>
            </a:xfrm>
            <a:prstGeom prst="line">
              <a:avLst/>
            </a:prstGeom>
            <a:ln w="28575">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839A320-07F0-0D47-9DC2-F4AE76C42DFE}"/>
                </a:ext>
              </a:extLst>
            </p:cNvPr>
            <p:cNvCxnSpPr>
              <a:cxnSpLocks/>
            </p:cNvCxnSpPr>
            <p:nvPr/>
          </p:nvCxnSpPr>
          <p:spPr>
            <a:xfrm>
              <a:off x="5714720" y="2822942"/>
              <a:ext cx="3017520"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73820F0-BE6F-B34F-B4C0-E117AD3E503D}"/>
                </a:ext>
              </a:extLst>
            </p:cNvPr>
            <p:cNvCxnSpPr>
              <a:cxnSpLocks/>
            </p:cNvCxnSpPr>
            <p:nvPr/>
          </p:nvCxnSpPr>
          <p:spPr>
            <a:xfrm>
              <a:off x="5717068" y="3197907"/>
              <a:ext cx="3017520"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DB03EE8-F595-7447-86C9-7EC95C8E7875}"/>
                </a:ext>
              </a:extLst>
            </p:cNvPr>
            <p:cNvCxnSpPr>
              <a:cxnSpLocks/>
            </p:cNvCxnSpPr>
            <p:nvPr/>
          </p:nvCxnSpPr>
          <p:spPr>
            <a:xfrm>
              <a:off x="5717068" y="4055046"/>
              <a:ext cx="3017520"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6EDF822-2713-3942-A56C-2047067E5BBB}"/>
                </a:ext>
              </a:extLst>
            </p:cNvPr>
            <p:cNvCxnSpPr>
              <a:cxnSpLocks/>
            </p:cNvCxnSpPr>
            <p:nvPr/>
          </p:nvCxnSpPr>
          <p:spPr>
            <a:xfrm>
              <a:off x="5717068" y="4434004"/>
              <a:ext cx="3017520"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437F033-070D-5147-84B6-0EF657B5BDEB}"/>
                </a:ext>
              </a:extLst>
            </p:cNvPr>
            <p:cNvSpPr txBox="1"/>
            <p:nvPr/>
          </p:nvSpPr>
          <p:spPr>
            <a:xfrm>
              <a:off x="5924632" y="2515384"/>
              <a:ext cx="2664026" cy="282513"/>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Semibold"/>
                </a:rPr>
                <a:t>Select from table_1001</a:t>
              </a:r>
            </a:p>
          </p:txBody>
        </p:sp>
        <p:sp>
          <p:nvSpPr>
            <p:cNvPr id="71" name="TextBox 70">
              <a:extLst>
                <a:ext uri="{FF2B5EF4-FFF2-40B4-BE49-F238E27FC236}">
                  <a16:creationId xmlns:a16="http://schemas.microsoft.com/office/drawing/2014/main" id="{D3A5558F-26F5-6F46-A4D7-16A844CD76C2}"/>
                </a:ext>
              </a:extLst>
            </p:cNvPr>
            <p:cNvSpPr txBox="1"/>
            <p:nvPr/>
          </p:nvSpPr>
          <p:spPr>
            <a:xfrm>
              <a:off x="5924632" y="2903202"/>
              <a:ext cx="2897031" cy="282513"/>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Semibold"/>
                </a:rPr>
                <a:t>Select from table_1003</a:t>
              </a:r>
            </a:p>
          </p:txBody>
        </p:sp>
        <p:sp>
          <p:nvSpPr>
            <p:cNvPr id="72" name="TextBox 71">
              <a:extLst>
                <a:ext uri="{FF2B5EF4-FFF2-40B4-BE49-F238E27FC236}">
                  <a16:creationId xmlns:a16="http://schemas.microsoft.com/office/drawing/2014/main" id="{A7AB4862-B059-074C-8307-8A01C44072A7}"/>
                </a:ext>
              </a:extLst>
            </p:cNvPr>
            <p:cNvSpPr txBox="1"/>
            <p:nvPr/>
          </p:nvSpPr>
          <p:spPr>
            <a:xfrm>
              <a:off x="5924632" y="3745178"/>
              <a:ext cx="2629367" cy="282513"/>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Semibold"/>
                </a:rPr>
                <a:t>Select from table_1002</a:t>
              </a:r>
            </a:p>
          </p:txBody>
        </p:sp>
        <p:sp>
          <p:nvSpPr>
            <p:cNvPr id="73" name="TextBox 72">
              <a:extLst>
                <a:ext uri="{FF2B5EF4-FFF2-40B4-BE49-F238E27FC236}">
                  <a16:creationId xmlns:a16="http://schemas.microsoft.com/office/drawing/2014/main" id="{CFC25931-EE3A-4D4E-BEF7-EE5EF4D97FFA}"/>
                </a:ext>
              </a:extLst>
            </p:cNvPr>
            <p:cNvSpPr txBox="1"/>
            <p:nvPr/>
          </p:nvSpPr>
          <p:spPr>
            <a:xfrm>
              <a:off x="5924632" y="4121367"/>
              <a:ext cx="2731162" cy="282513"/>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Semibold"/>
                </a:rPr>
                <a:t>Select from table_1004</a:t>
              </a:r>
            </a:p>
          </p:txBody>
        </p:sp>
        <p:cxnSp>
          <p:nvCxnSpPr>
            <p:cNvPr id="74" name="Straight Arrow Connector 73">
              <a:extLst>
                <a:ext uri="{FF2B5EF4-FFF2-40B4-BE49-F238E27FC236}">
                  <a16:creationId xmlns:a16="http://schemas.microsoft.com/office/drawing/2014/main" id="{56D5FD9C-28E2-FA4D-91B8-5966F7B034B3}"/>
                </a:ext>
              </a:extLst>
            </p:cNvPr>
            <p:cNvCxnSpPr>
              <a:cxnSpLocks/>
            </p:cNvCxnSpPr>
            <p:nvPr/>
          </p:nvCxnSpPr>
          <p:spPr>
            <a:xfrm>
              <a:off x="5714720" y="5106393"/>
              <a:ext cx="3017520"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2B30A08-2F12-4A42-A4D8-0329FC39CB6A}"/>
                </a:ext>
              </a:extLst>
            </p:cNvPr>
            <p:cNvCxnSpPr>
              <a:cxnSpLocks/>
            </p:cNvCxnSpPr>
            <p:nvPr/>
          </p:nvCxnSpPr>
          <p:spPr>
            <a:xfrm>
              <a:off x="5714720" y="5258793"/>
              <a:ext cx="3017520"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C444120-2382-6E48-9D4C-35B5D79ADC76}"/>
                </a:ext>
              </a:extLst>
            </p:cNvPr>
            <p:cNvCxnSpPr>
              <a:cxnSpLocks/>
            </p:cNvCxnSpPr>
            <p:nvPr/>
          </p:nvCxnSpPr>
          <p:spPr>
            <a:xfrm>
              <a:off x="5714720" y="5411193"/>
              <a:ext cx="3017520"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E964152-DF4B-6E49-A810-9102A19A927C}"/>
                </a:ext>
              </a:extLst>
            </p:cNvPr>
            <p:cNvCxnSpPr>
              <a:cxnSpLocks/>
            </p:cNvCxnSpPr>
            <p:nvPr/>
          </p:nvCxnSpPr>
          <p:spPr>
            <a:xfrm>
              <a:off x="5714720" y="5563593"/>
              <a:ext cx="3017520"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4620258-BC13-024D-A941-7A640ECF1E39}"/>
                </a:ext>
              </a:extLst>
            </p:cNvPr>
            <p:cNvCxnSpPr/>
            <p:nvPr/>
          </p:nvCxnSpPr>
          <p:spPr>
            <a:xfrm flipV="1">
              <a:off x="5526582" y="4177002"/>
              <a:ext cx="188138" cy="2419"/>
            </a:xfrm>
            <a:prstGeom prst="line">
              <a:avLst/>
            </a:prstGeom>
            <a:ln w="28575">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Rounded Rectangle 56">
              <a:extLst>
                <a:ext uri="{FF2B5EF4-FFF2-40B4-BE49-F238E27FC236}">
                  <a16:creationId xmlns:a16="http://schemas.microsoft.com/office/drawing/2014/main" id="{C995483D-363A-B74B-B273-8B7CB53012B0}"/>
                </a:ext>
              </a:extLst>
            </p:cNvPr>
            <p:cNvSpPr/>
            <p:nvPr/>
          </p:nvSpPr>
          <p:spPr bwMode="auto">
            <a:xfrm>
              <a:off x="9059413" y="2450673"/>
              <a:ext cx="1992490" cy="979755"/>
            </a:xfrm>
            <a:prstGeom prst="roundRect">
              <a:avLst>
                <a:gd name="adj" fmla="val 6230"/>
              </a:avLst>
            </a:prstGeom>
            <a:solidFill>
              <a:schemeClr val="bg1">
                <a:lumMod val="95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1F0250EB-7580-D243-843D-11DA9F65D0B2}"/>
                </a:ext>
              </a:extLst>
            </p:cNvPr>
            <p:cNvSpPr txBox="1"/>
            <p:nvPr/>
          </p:nvSpPr>
          <p:spPr>
            <a:xfrm>
              <a:off x="9248270" y="2496882"/>
              <a:ext cx="1865935" cy="376706"/>
            </a:xfrm>
            <a:prstGeom prst="rect">
              <a:avLst/>
            </a:prstGeom>
            <a:noFill/>
          </p:spPr>
          <p:txBody>
            <a:bodyPr wrap="square" lIns="0" tIns="0" rIns="0" bIns="0" rtlCol="0">
              <a:spAutoFit/>
            </a:bodyPr>
            <a:lstStyle/>
            <a:p>
              <a:pPr defTabSz="932597">
                <a:defRPr/>
              </a:pPr>
              <a:r>
                <a:rPr lang="en-US" sz="2448">
                  <a:gradFill>
                    <a:gsLst>
                      <a:gs pos="2917">
                        <a:prstClr val="black"/>
                      </a:gs>
                      <a:gs pos="30000">
                        <a:prstClr val="black"/>
                      </a:gs>
                    </a:gsLst>
                    <a:lin ang="5400000" scaled="0"/>
                  </a:gradFill>
                  <a:latin typeface="Segoe UI Semibold"/>
                </a:rPr>
                <a:t>Data node 1</a:t>
              </a:r>
            </a:p>
          </p:txBody>
        </p:sp>
        <p:grpSp>
          <p:nvGrpSpPr>
            <p:cNvPr id="4" name="Group 3">
              <a:extLst>
                <a:ext uri="{FF2B5EF4-FFF2-40B4-BE49-F238E27FC236}">
                  <a16:creationId xmlns:a16="http://schemas.microsoft.com/office/drawing/2014/main" id="{73846296-6725-6F4B-924B-906171F560C2}"/>
                </a:ext>
              </a:extLst>
            </p:cNvPr>
            <p:cNvGrpSpPr/>
            <p:nvPr/>
          </p:nvGrpSpPr>
          <p:grpSpPr>
            <a:xfrm>
              <a:off x="9260237" y="2871442"/>
              <a:ext cx="1558791" cy="565026"/>
              <a:chOff x="9260237" y="2871442"/>
              <a:chExt cx="1558791" cy="565026"/>
            </a:xfrm>
          </p:grpSpPr>
          <p:sp>
            <p:nvSpPr>
              <p:cNvPr id="111" name="TextBox 110">
                <a:extLst>
                  <a:ext uri="{FF2B5EF4-FFF2-40B4-BE49-F238E27FC236}">
                    <a16:creationId xmlns:a16="http://schemas.microsoft.com/office/drawing/2014/main" id="{8B818661-A580-2B4B-9D0E-A257F42E0201}"/>
                  </a:ext>
                </a:extLst>
              </p:cNvPr>
              <p:cNvSpPr txBox="1"/>
              <p:nvPr/>
            </p:nvSpPr>
            <p:spPr>
              <a:xfrm>
                <a:off x="9553983" y="2871442"/>
                <a:ext cx="1265045" cy="565026"/>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a:rPr>
                  <a:t>Table_1001</a:t>
                </a:r>
              </a:p>
              <a:p>
                <a:pPr defTabSz="932597">
                  <a:defRPr/>
                </a:pPr>
                <a:r>
                  <a:rPr lang="en-US" sz="1836">
                    <a:gradFill>
                      <a:gsLst>
                        <a:gs pos="2917">
                          <a:prstClr val="black"/>
                        </a:gs>
                        <a:gs pos="30000">
                          <a:prstClr val="black"/>
                        </a:gs>
                      </a:gsLst>
                      <a:lin ang="5400000" scaled="0"/>
                    </a:gradFill>
                    <a:latin typeface="Segoe UI"/>
                  </a:rPr>
                  <a:t>Table_1003</a:t>
                </a:r>
                <a:endParaRPr lang="en-US" sz="1632">
                  <a:gradFill>
                    <a:gsLst>
                      <a:gs pos="2917">
                        <a:prstClr val="black"/>
                      </a:gs>
                      <a:gs pos="30000">
                        <a:prstClr val="black"/>
                      </a:gs>
                    </a:gsLst>
                    <a:lin ang="5400000" scaled="0"/>
                  </a:gradFill>
                  <a:latin typeface="Segoe UI"/>
                </a:endParaRPr>
              </a:p>
            </p:txBody>
          </p:sp>
          <p:grpSp>
            <p:nvGrpSpPr>
              <p:cNvPr id="3" name="Group 2">
                <a:extLst>
                  <a:ext uri="{FF2B5EF4-FFF2-40B4-BE49-F238E27FC236}">
                    <a16:creationId xmlns:a16="http://schemas.microsoft.com/office/drawing/2014/main" id="{CFD58F15-4A7A-8C41-B0DA-5C9241B5868C}"/>
                  </a:ext>
                </a:extLst>
              </p:cNvPr>
              <p:cNvGrpSpPr/>
              <p:nvPr/>
            </p:nvGrpSpPr>
            <p:grpSpPr>
              <a:xfrm>
                <a:off x="9260237" y="2929181"/>
                <a:ext cx="185205" cy="442679"/>
                <a:chOff x="9260237" y="2929181"/>
                <a:chExt cx="185205" cy="442679"/>
              </a:xfrm>
            </p:grpSpPr>
            <p:sp>
              <p:nvSpPr>
                <p:cNvPr id="113" name="Rectangle 112">
                  <a:extLst>
                    <a:ext uri="{FF2B5EF4-FFF2-40B4-BE49-F238E27FC236}">
                      <a16:creationId xmlns:a16="http://schemas.microsoft.com/office/drawing/2014/main" id="{30A09577-D800-414B-B60D-65927EE99908}"/>
                    </a:ext>
                  </a:extLst>
                </p:cNvPr>
                <p:cNvSpPr/>
                <p:nvPr/>
              </p:nvSpPr>
              <p:spPr bwMode="auto">
                <a:xfrm>
                  <a:off x="9260237" y="2929181"/>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E5E447E7-5DBA-1046-A239-5F48BD05A0D0}"/>
                    </a:ext>
                  </a:extLst>
                </p:cNvPr>
                <p:cNvSpPr/>
                <p:nvPr/>
              </p:nvSpPr>
              <p:spPr bwMode="auto">
                <a:xfrm>
                  <a:off x="9262562" y="318898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03" name="Rounded Rectangle 57">
              <a:extLst>
                <a:ext uri="{FF2B5EF4-FFF2-40B4-BE49-F238E27FC236}">
                  <a16:creationId xmlns:a16="http://schemas.microsoft.com/office/drawing/2014/main" id="{C33585C9-4FE9-F24C-BD4A-1D420F938E94}"/>
                </a:ext>
              </a:extLst>
            </p:cNvPr>
            <p:cNvSpPr/>
            <p:nvPr/>
          </p:nvSpPr>
          <p:spPr bwMode="auto">
            <a:xfrm>
              <a:off x="9059413" y="3678724"/>
              <a:ext cx="1992490" cy="979755"/>
            </a:xfrm>
            <a:prstGeom prst="roundRect">
              <a:avLst>
                <a:gd name="adj" fmla="val 6230"/>
              </a:avLst>
            </a:prstGeom>
            <a:solidFill>
              <a:schemeClr val="bg1">
                <a:lumMod val="95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extBox 103">
              <a:extLst>
                <a:ext uri="{FF2B5EF4-FFF2-40B4-BE49-F238E27FC236}">
                  <a16:creationId xmlns:a16="http://schemas.microsoft.com/office/drawing/2014/main" id="{C2E882EF-4CD7-EE4B-B026-72EDA6178375}"/>
                </a:ext>
              </a:extLst>
            </p:cNvPr>
            <p:cNvSpPr txBox="1"/>
            <p:nvPr/>
          </p:nvSpPr>
          <p:spPr>
            <a:xfrm>
              <a:off x="9210790" y="3723778"/>
              <a:ext cx="1802279" cy="376706"/>
            </a:xfrm>
            <a:prstGeom prst="rect">
              <a:avLst/>
            </a:prstGeom>
            <a:noFill/>
          </p:spPr>
          <p:txBody>
            <a:bodyPr wrap="square" lIns="0" tIns="0" rIns="0" bIns="0" rtlCol="0">
              <a:spAutoFit/>
            </a:bodyPr>
            <a:lstStyle/>
            <a:p>
              <a:pPr defTabSz="932597">
                <a:defRPr/>
              </a:pPr>
              <a:r>
                <a:rPr lang="en-US" sz="2448">
                  <a:gradFill>
                    <a:gsLst>
                      <a:gs pos="2917">
                        <a:prstClr val="black"/>
                      </a:gs>
                      <a:gs pos="30000">
                        <a:prstClr val="black"/>
                      </a:gs>
                    </a:gsLst>
                    <a:lin ang="5400000" scaled="0"/>
                  </a:gradFill>
                  <a:latin typeface="Segoe UI Semibold"/>
                </a:rPr>
                <a:t>Data node 2</a:t>
              </a:r>
            </a:p>
          </p:txBody>
        </p:sp>
        <p:sp>
          <p:nvSpPr>
            <p:cNvPr id="82" name="Rounded Rectangle 58">
              <a:extLst>
                <a:ext uri="{FF2B5EF4-FFF2-40B4-BE49-F238E27FC236}">
                  <a16:creationId xmlns:a16="http://schemas.microsoft.com/office/drawing/2014/main" id="{A7C02CF9-AAF6-1546-9012-AB0315EE4AA0}"/>
                </a:ext>
              </a:extLst>
            </p:cNvPr>
            <p:cNvSpPr/>
            <p:nvPr/>
          </p:nvSpPr>
          <p:spPr bwMode="auto">
            <a:xfrm>
              <a:off x="9059413" y="4828695"/>
              <a:ext cx="1992490" cy="979755"/>
            </a:xfrm>
            <a:prstGeom prst="roundRect">
              <a:avLst>
                <a:gd name="adj" fmla="val 6230"/>
              </a:avLst>
            </a:prstGeom>
            <a:solidFill>
              <a:schemeClr val="bg1">
                <a:lumMod val="95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985827F-E37A-D54F-B403-69656EF14947}"/>
                </a:ext>
              </a:extLst>
            </p:cNvPr>
            <p:cNvSpPr txBox="1"/>
            <p:nvPr/>
          </p:nvSpPr>
          <p:spPr>
            <a:xfrm>
              <a:off x="9165389" y="4881571"/>
              <a:ext cx="1802279" cy="376706"/>
            </a:xfrm>
            <a:prstGeom prst="rect">
              <a:avLst/>
            </a:prstGeom>
            <a:noFill/>
          </p:spPr>
          <p:txBody>
            <a:bodyPr wrap="square" lIns="0" tIns="0" rIns="0" bIns="0" rtlCol="0">
              <a:spAutoFit/>
            </a:bodyPr>
            <a:lstStyle/>
            <a:p>
              <a:pPr defTabSz="932597">
                <a:defRPr/>
              </a:pPr>
              <a:r>
                <a:rPr lang="en-US" sz="2448">
                  <a:gradFill>
                    <a:gsLst>
                      <a:gs pos="2917">
                        <a:prstClr val="black"/>
                      </a:gs>
                      <a:gs pos="30000">
                        <a:prstClr val="black"/>
                      </a:gs>
                    </a:gsLst>
                    <a:lin ang="5400000" scaled="0"/>
                  </a:gradFill>
                  <a:latin typeface="Segoe UI Semibold"/>
                </a:rPr>
                <a:t>Data node N</a:t>
              </a:r>
            </a:p>
          </p:txBody>
        </p:sp>
        <p:grpSp>
          <p:nvGrpSpPr>
            <p:cNvPr id="84" name="Group 83">
              <a:extLst>
                <a:ext uri="{FF2B5EF4-FFF2-40B4-BE49-F238E27FC236}">
                  <a16:creationId xmlns:a16="http://schemas.microsoft.com/office/drawing/2014/main" id="{B34D1FB1-8A8F-504F-A166-88F20407B543}"/>
                </a:ext>
              </a:extLst>
            </p:cNvPr>
            <p:cNvGrpSpPr/>
            <p:nvPr/>
          </p:nvGrpSpPr>
          <p:grpSpPr>
            <a:xfrm>
              <a:off x="9238354" y="5286348"/>
              <a:ext cx="1392575" cy="429427"/>
              <a:chOff x="9321865" y="5650461"/>
              <a:chExt cx="1392575" cy="429427"/>
            </a:xfrm>
          </p:grpSpPr>
          <p:grpSp>
            <p:nvGrpSpPr>
              <p:cNvPr id="85" name="Group 84">
                <a:extLst>
                  <a:ext uri="{FF2B5EF4-FFF2-40B4-BE49-F238E27FC236}">
                    <a16:creationId xmlns:a16="http://schemas.microsoft.com/office/drawing/2014/main" id="{97296E8C-0550-A140-8C04-E22721F45E3A}"/>
                  </a:ext>
                </a:extLst>
              </p:cNvPr>
              <p:cNvGrpSpPr/>
              <p:nvPr/>
            </p:nvGrpSpPr>
            <p:grpSpPr>
              <a:xfrm>
                <a:off x="9321865" y="5650461"/>
                <a:ext cx="185205" cy="429427"/>
                <a:chOff x="7721781" y="2547650"/>
                <a:chExt cx="185205" cy="429427"/>
              </a:xfrm>
            </p:grpSpPr>
            <p:sp>
              <p:nvSpPr>
                <p:cNvPr id="101" name="Rectangle 100">
                  <a:extLst>
                    <a:ext uri="{FF2B5EF4-FFF2-40B4-BE49-F238E27FC236}">
                      <a16:creationId xmlns:a16="http://schemas.microsoft.com/office/drawing/2014/main" id="{B203F368-A80C-9D44-96D7-FE61347F750D}"/>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826FB995-C6A7-854F-A141-B99ECD80EF3F}"/>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6F31B177-5453-5E40-A26A-7E71FA8DEBDE}"/>
                  </a:ext>
                </a:extLst>
              </p:cNvPr>
              <p:cNvGrpSpPr/>
              <p:nvPr/>
            </p:nvGrpSpPr>
            <p:grpSpPr>
              <a:xfrm>
                <a:off x="9563339" y="5650461"/>
                <a:ext cx="185205" cy="429427"/>
                <a:chOff x="7721781" y="2547650"/>
                <a:chExt cx="185205" cy="429427"/>
              </a:xfrm>
            </p:grpSpPr>
            <p:sp>
              <p:nvSpPr>
                <p:cNvPr id="99" name="Rectangle 98">
                  <a:extLst>
                    <a:ext uri="{FF2B5EF4-FFF2-40B4-BE49-F238E27FC236}">
                      <a16:creationId xmlns:a16="http://schemas.microsoft.com/office/drawing/2014/main" id="{8FA54888-F0B8-4644-A757-EC31E527D529}"/>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9A387EC7-A44E-4F4F-9B48-47C5CA99E1AF}"/>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412BB8E0-03A8-E54B-9EB5-599631F9AE37}"/>
                  </a:ext>
                </a:extLst>
              </p:cNvPr>
              <p:cNvGrpSpPr/>
              <p:nvPr/>
            </p:nvGrpSpPr>
            <p:grpSpPr>
              <a:xfrm>
                <a:off x="9804813" y="5650461"/>
                <a:ext cx="185205" cy="429427"/>
                <a:chOff x="7721781" y="2547650"/>
                <a:chExt cx="185205" cy="429427"/>
              </a:xfrm>
            </p:grpSpPr>
            <p:sp>
              <p:nvSpPr>
                <p:cNvPr id="97" name="Rectangle 96">
                  <a:extLst>
                    <a:ext uri="{FF2B5EF4-FFF2-40B4-BE49-F238E27FC236}">
                      <a16:creationId xmlns:a16="http://schemas.microsoft.com/office/drawing/2014/main" id="{24B50DAC-DEAD-9D4C-934A-7F0AF11E682C}"/>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FD4EAD4F-638D-FC49-80AD-97097C64D595}"/>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67A025E1-5934-DB42-8FC3-1DCCADACF1A5}"/>
                  </a:ext>
                </a:extLst>
              </p:cNvPr>
              <p:cNvGrpSpPr/>
              <p:nvPr/>
            </p:nvGrpSpPr>
            <p:grpSpPr>
              <a:xfrm>
                <a:off x="10046287" y="5650461"/>
                <a:ext cx="185205" cy="429427"/>
                <a:chOff x="7721781" y="2547650"/>
                <a:chExt cx="185205" cy="429427"/>
              </a:xfrm>
            </p:grpSpPr>
            <p:sp>
              <p:nvSpPr>
                <p:cNvPr id="95" name="Rectangle 94">
                  <a:extLst>
                    <a:ext uri="{FF2B5EF4-FFF2-40B4-BE49-F238E27FC236}">
                      <a16:creationId xmlns:a16="http://schemas.microsoft.com/office/drawing/2014/main" id="{46DD642C-6BD0-0548-98C9-2EB63BD9D8A4}"/>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0C329778-98E7-6D49-9A4D-17B557F65C07}"/>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227ABEC1-6AC8-DC42-A330-3502FB48B501}"/>
                  </a:ext>
                </a:extLst>
              </p:cNvPr>
              <p:cNvGrpSpPr/>
              <p:nvPr/>
            </p:nvGrpSpPr>
            <p:grpSpPr>
              <a:xfrm>
                <a:off x="10287761" y="5650461"/>
                <a:ext cx="185205" cy="429427"/>
                <a:chOff x="7721781" y="2547650"/>
                <a:chExt cx="185205" cy="429427"/>
              </a:xfrm>
            </p:grpSpPr>
            <p:sp>
              <p:nvSpPr>
                <p:cNvPr id="93" name="Rectangle 92">
                  <a:extLst>
                    <a:ext uri="{FF2B5EF4-FFF2-40B4-BE49-F238E27FC236}">
                      <a16:creationId xmlns:a16="http://schemas.microsoft.com/office/drawing/2014/main" id="{B98BD933-7490-6F49-BF07-8CE13E6A5FF2}"/>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4761329F-B952-1A4B-A454-2F71F093D31F}"/>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AB183059-70CD-5646-80A0-103D14394917}"/>
                  </a:ext>
                </a:extLst>
              </p:cNvPr>
              <p:cNvGrpSpPr/>
              <p:nvPr/>
            </p:nvGrpSpPr>
            <p:grpSpPr>
              <a:xfrm>
                <a:off x="10529235" y="5650461"/>
                <a:ext cx="185205" cy="429427"/>
                <a:chOff x="7721781" y="2547650"/>
                <a:chExt cx="185205" cy="429427"/>
              </a:xfrm>
            </p:grpSpPr>
            <p:sp>
              <p:nvSpPr>
                <p:cNvPr id="91" name="Rectangle 90">
                  <a:extLst>
                    <a:ext uri="{FF2B5EF4-FFF2-40B4-BE49-F238E27FC236}">
                      <a16:creationId xmlns:a16="http://schemas.microsoft.com/office/drawing/2014/main" id="{F55B6D92-B030-B547-9ECB-190C9915744C}"/>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B39F7613-2D66-5344-968A-06BF84BF18C8}"/>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26" name="Rounded Rectangle 56">
              <a:extLst>
                <a:ext uri="{FF2B5EF4-FFF2-40B4-BE49-F238E27FC236}">
                  <a16:creationId xmlns:a16="http://schemas.microsoft.com/office/drawing/2014/main" id="{8C06B8A4-B773-2A45-8F28-85D693B07FC1}"/>
                </a:ext>
              </a:extLst>
            </p:cNvPr>
            <p:cNvSpPr/>
            <p:nvPr/>
          </p:nvSpPr>
          <p:spPr bwMode="auto">
            <a:xfrm>
              <a:off x="3596094" y="3617846"/>
              <a:ext cx="1903984" cy="979755"/>
            </a:xfrm>
            <a:prstGeom prst="roundRect">
              <a:avLst>
                <a:gd name="adj" fmla="val 623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chemeClr val="bg1"/>
                </a:solidFill>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00C5BF7-F1E2-8F42-B0C2-052393F01E92}"/>
                </a:ext>
              </a:extLst>
            </p:cNvPr>
            <p:cNvSpPr txBox="1"/>
            <p:nvPr/>
          </p:nvSpPr>
          <p:spPr>
            <a:xfrm>
              <a:off x="3708532" y="3760850"/>
              <a:ext cx="1672544" cy="738705"/>
            </a:xfrm>
            <a:prstGeom prst="rect">
              <a:avLst/>
            </a:prstGeom>
            <a:noFill/>
          </p:spPr>
          <p:txBody>
            <a:bodyPr wrap="square" lIns="0" tIns="0" rIns="0" bIns="0" rtlCol="0">
              <a:spAutoFit/>
            </a:bodyPr>
            <a:lstStyle/>
            <a:p>
              <a:pPr algn="ctr" defTabSz="932597">
                <a:spcAft>
                  <a:spcPts val="102"/>
                </a:spcAft>
                <a:defRPr/>
              </a:pPr>
              <a:r>
                <a:rPr lang="en-US" sz="2448" b="1">
                  <a:solidFill>
                    <a:schemeClr val="bg1"/>
                  </a:solidFill>
                  <a:latin typeface="Segoe UI Semibold" panose="020B0502040204020203" pitchFamily="34" charset="0"/>
                  <a:cs typeface="Segoe UI Semibold" panose="020B0502040204020203" pitchFamily="34" charset="0"/>
                </a:rPr>
                <a:t>Coordinator</a:t>
              </a:r>
              <a:br>
                <a:rPr lang="en-US" sz="2448" b="1">
                  <a:solidFill>
                    <a:schemeClr val="bg1"/>
                  </a:solidFill>
                  <a:latin typeface="Segoe UI Semibold" panose="020B0502040204020203" pitchFamily="34" charset="0"/>
                  <a:cs typeface="Segoe UI Semibold" panose="020B0502040204020203" pitchFamily="34" charset="0"/>
                </a:rPr>
              </a:br>
              <a:r>
                <a:rPr lang="en-US" sz="2448" b="1">
                  <a:solidFill>
                    <a:schemeClr val="bg1"/>
                  </a:solidFill>
                  <a:latin typeface="Segoe UI Semibold" panose="020B0502040204020203" pitchFamily="34" charset="0"/>
                  <a:cs typeface="Segoe UI Semibold" panose="020B0502040204020203" pitchFamily="34" charset="0"/>
                </a:rPr>
                <a:t>node</a:t>
              </a:r>
              <a:endParaRPr lang="en-US" sz="1836" b="1">
                <a:solidFill>
                  <a:schemeClr val="bg1"/>
                </a:solidFill>
                <a:latin typeface="Segoe UI Semibold" panose="020B0502040204020203" pitchFamily="34" charset="0"/>
                <a:cs typeface="Segoe UI Semibold" panose="020B0502040204020203" pitchFamily="34" charset="0"/>
              </a:endParaRPr>
            </a:p>
          </p:txBody>
        </p:sp>
        <p:grpSp>
          <p:nvGrpSpPr>
            <p:cNvPr id="63" name="Group 62">
              <a:extLst>
                <a:ext uri="{FF2B5EF4-FFF2-40B4-BE49-F238E27FC236}">
                  <a16:creationId xmlns:a16="http://schemas.microsoft.com/office/drawing/2014/main" id="{EDCB1F50-9274-9A43-9BC7-93D0BA0B8694}"/>
                </a:ext>
              </a:extLst>
            </p:cNvPr>
            <p:cNvGrpSpPr/>
            <p:nvPr/>
          </p:nvGrpSpPr>
          <p:grpSpPr>
            <a:xfrm>
              <a:off x="9260237" y="4072500"/>
              <a:ext cx="1558791" cy="565026"/>
              <a:chOff x="9260237" y="2871442"/>
              <a:chExt cx="1558791" cy="565026"/>
            </a:xfrm>
          </p:grpSpPr>
          <p:sp>
            <p:nvSpPr>
              <p:cNvPr id="79" name="TextBox 78">
                <a:extLst>
                  <a:ext uri="{FF2B5EF4-FFF2-40B4-BE49-F238E27FC236}">
                    <a16:creationId xmlns:a16="http://schemas.microsoft.com/office/drawing/2014/main" id="{BEB456DF-6E29-1448-A260-6308EAEAC50A}"/>
                  </a:ext>
                </a:extLst>
              </p:cNvPr>
              <p:cNvSpPr txBox="1"/>
              <p:nvPr/>
            </p:nvSpPr>
            <p:spPr>
              <a:xfrm>
                <a:off x="9553983" y="2871442"/>
                <a:ext cx="1265045" cy="565026"/>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a:rPr>
                  <a:t>Table_1002</a:t>
                </a:r>
              </a:p>
              <a:p>
                <a:pPr defTabSz="932597">
                  <a:defRPr/>
                </a:pPr>
                <a:r>
                  <a:rPr lang="en-US" sz="1836">
                    <a:gradFill>
                      <a:gsLst>
                        <a:gs pos="2917">
                          <a:prstClr val="black"/>
                        </a:gs>
                        <a:gs pos="30000">
                          <a:prstClr val="black"/>
                        </a:gs>
                      </a:gsLst>
                      <a:lin ang="5400000" scaled="0"/>
                    </a:gradFill>
                    <a:latin typeface="Segoe UI"/>
                  </a:rPr>
                  <a:t>Table_1004</a:t>
                </a:r>
                <a:endParaRPr lang="en-US" sz="1632">
                  <a:gradFill>
                    <a:gsLst>
                      <a:gs pos="2917">
                        <a:prstClr val="black"/>
                      </a:gs>
                      <a:gs pos="30000">
                        <a:prstClr val="black"/>
                      </a:gs>
                    </a:gsLst>
                    <a:lin ang="5400000" scaled="0"/>
                  </a:gradFill>
                  <a:latin typeface="Segoe UI"/>
                </a:endParaRPr>
              </a:p>
            </p:txBody>
          </p:sp>
          <p:grpSp>
            <p:nvGrpSpPr>
              <p:cNvPr id="80" name="Group 79">
                <a:extLst>
                  <a:ext uri="{FF2B5EF4-FFF2-40B4-BE49-F238E27FC236}">
                    <a16:creationId xmlns:a16="http://schemas.microsoft.com/office/drawing/2014/main" id="{9A31D753-A001-BB49-969F-700278D85944}"/>
                  </a:ext>
                </a:extLst>
              </p:cNvPr>
              <p:cNvGrpSpPr/>
              <p:nvPr/>
            </p:nvGrpSpPr>
            <p:grpSpPr>
              <a:xfrm>
                <a:off x="9260237" y="2929181"/>
                <a:ext cx="185205" cy="442679"/>
                <a:chOff x="9260237" y="2929181"/>
                <a:chExt cx="185205" cy="442679"/>
              </a:xfrm>
            </p:grpSpPr>
            <p:sp>
              <p:nvSpPr>
                <p:cNvPr id="81" name="Rectangle 80">
                  <a:extLst>
                    <a:ext uri="{FF2B5EF4-FFF2-40B4-BE49-F238E27FC236}">
                      <a16:creationId xmlns:a16="http://schemas.microsoft.com/office/drawing/2014/main" id="{84431A03-C82D-0440-8C98-3056342ADDDF}"/>
                    </a:ext>
                  </a:extLst>
                </p:cNvPr>
                <p:cNvSpPr/>
                <p:nvPr/>
              </p:nvSpPr>
              <p:spPr bwMode="auto">
                <a:xfrm>
                  <a:off x="9260237" y="2929181"/>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4E44BB70-E2D6-7444-8DC4-22D165EB344E}"/>
                    </a:ext>
                  </a:extLst>
                </p:cNvPr>
                <p:cNvSpPr/>
                <p:nvPr/>
              </p:nvSpPr>
              <p:spPr bwMode="auto">
                <a:xfrm>
                  <a:off x="9262562" y="318898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62D47588-9238-4D5E-B3B0-610B44C470EC}"/>
                </a:ext>
              </a:extLst>
            </p:cNvPr>
            <p:cNvGrpSpPr/>
            <p:nvPr/>
          </p:nvGrpSpPr>
          <p:grpSpPr>
            <a:xfrm>
              <a:off x="502187" y="3584006"/>
              <a:ext cx="810463" cy="942079"/>
              <a:chOff x="5964872" y="7446720"/>
              <a:chExt cx="634112" cy="737087"/>
            </a:xfrm>
          </p:grpSpPr>
          <p:sp>
            <p:nvSpPr>
              <p:cNvPr id="105" name="Oval 104">
                <a:extLst>
                  <a:ext uri="{FF2B5EF4-FFF2-40B4-BE49-F238E27FC236}">
                    <a16:creationId xmlns:a16="http://schemas.microsoft.com/office/drawing/2014/main" id="{5AD40E94-779D-41A6-9F87-CBECD3DCAF0C}"/>
                  </a:ext>
                </a:extLst>
              </p:cNvPr>
              <p:cNvSpPr>
                <a:spLocks noChangeArrowheads="1"/>
              </p:cNvSpPr>
              <p:nvPr/>
            </p:nvSpPr>
            <p:spPr bwMode="auto">
              <a:xfrm>
                <a:off x="6122045" y="7446720"/>
                <a:ext cx="314346" cy="3143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p>
            </p:txBody>
          </p:sp>
          <p:sp>
            <p:nvSpPr>
              <p:cNvPr id="106" name="Freeform 70">
                <a:extLst>
                  <a:ext uri="{FF2B5EF4-FFF2-40B4-BE49-F238E27FC236}">
                    <a16:creationId xmlns:a16="http://schemas.microsoft.com/office/drawing/2014/main" id="{172FAFA8-41DB-42B5-B69B-43FE340C8FC8}"/>
                  </a:ext>
                </a:extLst>
              </p:cNvPr>
              <p:cNvSpPr>
                <a:spLocks/>
              </p:cNvSpPr>
              <p:nvPr/>
            </p:nvSpPr>
            <p:spPr bwMode="auto">
              <a:xfrm>
                <a:off x="5964872" y="7869461"/>
                <a:ext cx="634112" cy="314346"/>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p>
            </p:txBody>
          </p:sp>
        </p:grpSp>
      </p:grpSp>
      <p:pic>
        <p:nvPicPr>
          <p:cNvPr id="107" name="Picture 2">
            <a:extLst>
              <a:ext uri="{FF2B5EF4-FFF2-40B4-BE49-F238E27FC236}">
                <a16:creationId xmlns:a16="http://schemas.microsoft.com/office/drawing/2014/main" id="{1BAE6ECE-DF60-4196-AB52-954DA1E82C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01532" y="309022"/>
            <a:ext cx="1803639" cy="694401"/>
          </a:xfrm>
          <a:prstGeom prst="rect">
            <a:avLst/>
          </a:prstGeom>
          <a:solidFill>
            <a:srgbClr val="FFFFFF"/>
          </a:solidFill>
        </p:spPr>
      </p:pic>
    </p:spTree>
    <p:extLst>
      <p:ext uri="{BB962C8B-B14F-4D97-AF65-F5344CB8AC3E}">
        <p14:creationId xmlns:p14="http://schemas.microsoft.com/office/powerpoint/2010/main" val="160352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1000"/>
                                        <p:tgtEl>
                                          <p:spTgt spid="123"/>
                                        </p:tgtEl>
                                      </p:cBhvr>
                                    </p:animEffect>
                                    <p:anim calcmode="lin" valueType="num">
                                      <p:cBhvr>
                                        <p:cTn id="14" dur="1000" fill="hold"/>
                                        <p:tgtEl>
                                          <p:spTgt spid="123"/>
                                        </p:tgtEl>
                                        <p:attrNameLst>
                                          <p:attrName>ppt_x</p:attrName>
                                        </p:attrNameLst>
                                      </p:cBhvr>
                                      <p:tavLst>
                                        <p:tav tm="0">
                                          <p:val>
                                            <p:strVal val="#ppt_x"/>
                                          </p:val>
                                        </p:tav>
                                        <p:tav tm="100000">
                                          <p:val>
                                            <p:strVal val="#ppt_x"/>
                                          </p:val>
                                        </p:tav>
                                      </p:tavLst>
                                    </p:anim>
                                    <p:anim calcmode="lin" valueType="num">
                                      <p:cBhvr>
                                        <p:cTn id="15"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A8C50658-BE4E-DC44-8ACD-D919F0395563}"/>
              </a:ext>
            </a:extLst>
          </p:cNvPr>
          <p:cNvSpPr>
            <a:spLocks noGrp="1"/>
          </p:cNvSpPr>
          <p:nvPr>
            <p:ph type="title"/>
          </p:nvPr>
        </p:nvSpPr>
        <p:spPr/>
        <p:txBody>
          <a:bodyPr/>
          <a:lstStyle/>
          <a:p>
            <a:r>
              <a:rPr lang="en-US"/>
              <a:t>Scaling out your Postgres database horizontally</a:t>
            </a:r>
          </a:p>
        </p:txBody>
      </p:sp>
      <p:sp>
        <p:nvSpPr>
          <p:cNvPr id="118" name="TextBox 117">
            <a:extLst>
              <a:ext uri="{FF2B5EF4-FFF2-40B4-BE49-F238E27FC236}">
                <a16:creationId xmlns:a16="http://schemas.microsoft.com/office/drawing/2014/main" id="{8E9D2195-7449-654A-A8AE-7CAB1BA4425E}"/>
              </a:ext>
            </a:extLst>
          </p:cNvPr>
          <p:cNvSpPr txBox="1"/>
          <p:nvPr/>
        </p:nvSpPr>
        <p:spPr>
          <a:xfrm>
            <a:off x="600855" y="1272205"/>
            <a:ext cx="10576562" cy="448228"/>
          </a:xfrm>
          <a:prstGeom prst="rect">
            <a:avLst/>
          </a:prstGeom>
          <a:noFill/>
        </p:spPr>
        <p:txBody>
          <a:bodyPr wrap="square" lIns="0" tIns="0" rIns="0" bIns="0" rtlCol="0">
            <a:spAutoFit/>
          </a:bodyPr>
          <a:lstStyle/>
          <a:p>
            <a:pPr defTabSz="932597">
              <a:defRPr/>
            </a:pPr>
            <a:r>
              <a:rPr lang="en-US" sz="2856">
                <a:latin typeface="Segoe UI" panose="020B0502040204020203" pitchFamily="34" charset="0"/>
                <a:cs typeface="Segoe UI" panose="020B0502040204020203" pitchFamily="34" charset="0"/>
              </a:rPr>
              <a:t>2. Coordinator aggregates and sends the result back to the client</a:t>
            </a:r>
          </a:p>
        </p:txBody>
      </p:sp>
      <p:grpSp>
        <p:nvGrpSpPr>
          <p:cNvPr id="2" name="Group 1">
            <a:extLst>
              <a:ext uri="{FF2B5EF4-FFF2-40B4-BE49-F238E27FC236}">
                <a16:creationId xmlns:a16="http://schemas.microsoft.com/office/drawing/2014/main" id="{298153E1-B6FF-4B1F-A196-059EF4BF27A0}"/>
              </a:ext>
            </a:extLst>
          </p:cNvPr>
          <p:cNvGrpSpPr/>
          <p:nvPr/>
        </p:nvGrpSpPr>
        <p:grpSpPr>
          <a:xfrm>
            <a:off x="513066" y="2499459"/>
            <a:ext cx="10823276" cy="3424622"/>
            <a:chOff x="502187" y="2450673"/>
            <a:chExt cx="10612018" cy="3357777"/>
          </a:xfrm>
        </p:grpSpPr>
        <p:cxnSp>
          <p:nvCxnSpPr>
            <p:cNvPr id="61" name="Straight Arrow Connector 60">
              <a:extLst>
                <a:ext uri="{FF2B5EF4-FFF2-40B4-BE49-F238E27FC236}">
                  <a16:creationId xmlns:a16="http://schemas.microsoft.com/office/drawing/2014/main" id="{149248B8-EB7C-EE4E-A5CC-592453937B3A}"/>
                </a:ext>
              </a:extLst>
            </p:cNvPr>
            <p:cNvCxnSpPr>
              <a:cxnSpLocks/>
            </p:cNvCxnSpPr>
            <p:nvPr/>
          </p:nvCxnSpPr>
          <p:spPr>
            <a:xfrm>
              <a:off x="1484247" y="4178211"/>
              <a:ext cx="2073007" cy="0"/>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ACF9B09-E6C6-AD42-91EE-9BA698CCF1CD}"/>
                </a:ext>
              </a:extLst>
            </p:cNvPr>
            <p:cNvSpPr txBox="1"/>
            <p:nvPr/>
          </p:nvSpPr>
          <p:spPr>
            <a:xfrm>
              <a:off x="1587123" y="3853590"/>
              <a:ext cx="1849946" cy="282513"/>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Semibold"/>
                </a:rPr>
                <a:t>Select from table</a:t>
              </a:r>
            </a:p>
          </p:txBody>
        </p:sp>
        <p:cxnSp>
          <p:nvCxnSpPr>
            <p:cNvPr id="65" name="Straight Connector 64">
              <a:extLst>
                <a:ext uri="{FF2B5EF4-FFF2-40B4-BE49-F238E27FC236}">
                  <a16:creationId xmlns:a16="http://schemas.microsoft.com/office/drawing/2014/main" id="{790CECBE-0C7D-8240-813A-78AD409C6048}"/>
                </a:ext>
              </a:extLst>
            </p:cNvPr>
            <p:cNvCxnSpPr>
              <a:cxnSpLocks/>
            </p:cNvCxnSpPr>
            <p:nvPr/>
          </p:nvCxnSpPr>
          <p:spPr>
            <a:xfrm>
              <a:off x="5714720" y="2807187"/>
              <a:ext cx="2348" cy="2765096"/>
            </a:xfrm>
            <a:prstGeom prst="line">
              <a:avLst/>
            </a:prstGeom>
            <a:ln w="28575">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839A320-07F0-0D47-9DC2-F4AE76C42DFE}"/>
                </a:ext>
              </a:extLst>
            </p:cNvPr>
            <p:cNvCxnSpPr>
              <a:cxnSpLocks/>
            </p:cNvCxnSpPr>
            <p:nvPr/>
          </p:nvCxnSpPr>
          <p:spPr>
            <a:xfrm>
              <a:off x="5714720" y="2822942"/>
              <a:ext cx="3017520" cy="0"/>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73820F0-BE6F-B34F-B4C0-E117AD3E503D}"/>
                </a:ext>
              </a:extLst>
            </p:cNvPr>
            <p:cNvCxnSpPr>
              <a:cxnSpLocks/>
            </p:cNvCxnSpPr>
            <p:nvPr/>
          </p:nvCxnSpPr>
          <p:spPr>
            <a:xfrm>
              <a:off x="5717068" y="3197907"/>
              <a:ext cx="3017520" cy="0"/>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DB03EE8-F595-7447-86C9-7EC95C8E7875}"/>
                </a:ext>
              </a:extLst>
            </p:cNvPr>
            <p:cNvCxnSpPr>
              <a:cxnSpLocks/>
            </p:cNvCxnSpPr>
            <p:nvPr/>
          </p:nvCxnSpPr>
          <p:spPr>
            <a:xfrm>
              <a:off x="5717068" y="4055046"/>
              <a:ext cx="3017520" cy="0"/>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6EDF822-2713-3942-A56C-2047067E5BBB}"/>
                </a:ext>
              </a:extLst>
            </p:cNvPr>
            <p:cNvCxnSpPr>
              <a:cxnSpLocks/>
            </p:cNvCxnSpPr>
            <p:nvPr/>
          </p:nvCxnSpPr>
          <p:spPr>
            <a:xfrm>
              <a:off x="5717068" y="4434004"/>
              <a:ext cx="3017520" cy="0"/>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437F033-070D-5147-84B6-0EF657B5BDEB}"/>
                </a:ext>
              </a:extLst>
            </p:cNvPr>
            <p:cNvSpPr txBox="1"/>
            <p:nvPr/>
          </p:nvSpPr>
          <p:spPr>
            <a:xfrm>
              <a:off x="5924632" y="2515384"/>
              <a:ext cx="2664026" cy="282513"/>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Semibold"/>
                </a:rPr>
                <a:t>Select from table_1001</a:t>
              </a:r>
            </a:p>
          </p:txBody>
        </p:sp>
        <p:sp>
          <p:nvSpPr>
            <p:cNvPr id="71" name="TextBox 70">
              <a:extLst>
                <a:ext uri="{FF2B5EF4-FFF2-40B4-BE49-F238E27FC236}">
                  <a16:creationId xmlns:a16="http://schemas.microsoft.com/office/drawing/2014/main" id="{D3A5558F-26F5-6F46-A4D7-16A844CD76C2}"/>
                </a:ext>
              </a:extLst>
            </p:cNvPr>
            <p:cNvSpPr txBox="1"/>
            <p:nvPr/>
          </p:nvSpPr>
          <p:spPr>
            <a:xfrm>
              <a:off x="5924632" y="2903202"/>
              <a:ext cx="2897031" cy="282513"/>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Semibold"/>
                </a:rPr>
                <a:t>Select from table_1003</a:t>
              </a:r>
            </a:p>
          </p:txBody>
        </p:sp>
        <p:sp>
          <p:nvSpPr>
            <p:cNvPr id="72" name="TextBox 71">
              <a:extLst>
                <a:ext uri="{FF2B5EF4-FFF2-40B4-BE49-F238E27FC236}">
                  <a16:creationId xmlns:a16="http://schemas.microsoft.com/office/drawing/2014/main" id="{A7AB4862-B059-074C-8307-8A01C44072A7}"/>
                </a:ext>
              </a:extLst>
            </p:cNvPr>
            <p:cNvSpPr txBox="1"/>
            <p:nvPr/>
          </p:nvSpPr>
          <p:spPr>
            <a:xfrm>
              <a:off x="5924632" y="3745178"/>
              <a:ext cx="2629367" cy="282513"/>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Semibold"/>
                </a:rPr>
                <a:t>Select from table_1002</a:t>
              </a:r>
            </a:p>
          </p:txBody>
        </p:sp>
        <p:sp>
          <p:nvSpPr>
            <p:cNvPr id="73" name="TextBox 72">
              <a:extLst>
                <a:ext uri="{FF2B5EF4-FFF2-40B4-BE49-F238E27FC236}">
                  <a16:creationId xmlns:a16="http://schemas.microsoft.com/office/drawing/2014/main" id="{CFC25931-EE3A-4D4E-BEF7-EE5EF4D97FFA}"/>
                </a:ext>
              </a:extLst>
            </p:cNvPr>
            <p:cNvSpPr txBox="1"/>
            <p:nvPr/>
          </p:nvSpPr>
          <p:spPr>
            <a:xfrm>
              <a:off x="5924632" y="4121367"/>
              <a:ext cx="2731162" cy="282513"/>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Semibold"/>
                </a:rPr>
                <a:t>Select from table_1004</a:t>
              </a:r>
            </a:p>
          </p:txBody>
        </p:sp>
        <p:cxnSp>
          <p:nvCxnSpPr>
            <p:cNvPr id="74" name="Straight Arrow Connector 73">
              <a:extLst>
                <a:ext uri="{FF2B5EF4-FFF2-40B4-BE49-F238E27FC236}">
                  <a16:creationId xmlns:a16="http://schemas.microsoft.com/office/drawing/2014/main" id="{56D5FD9C-28E2-FA4D-91B8-5966F7B034B3}"/>
                </a:ext>
              </a:extLst>
            </p:cNvPr>
            <p:cNvCxnSpPr>
              <a:cxnSpLocks/>
            </p:cNvCxnSpPr>
            <p:nvPr/>
          </p:nvCxnSpPr>
          <p:spPr>
            <a:xfrm>
              <a:off x="5714720" y="5106393"/>
              <a:ext cx="3017520" cy="0"/>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2B30A08-2F12-4A42-A4D8-0329FC39CB6A}"/>
                </a:ext>
              </a:extLst>
            </p:cNvPr>
            <p:cNvCxnSpPr>
              <a:cxnSpLocks/>
            </p:cNvCxnSpPr>
            <p:nvPr/>
          </p:nvCxnSpPr>
          <p:spPr>
            <a:xfrm>
              <a:off x="5714720" y="5258793"/>
              <a:ext cx="3017520" cy="0"/>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C444120-2382-6E48-9D4C-35B5D79ADC76}"/>
                </a:ext>
              </a:extLst>
            </p:cNvPr>
            <p:cNvCxnSpPr>
              <a:cxnSpLocks/>
            </p:cNvCxnSpPr>
            <p:nvPr/>
          </p:nvCxnSpPr>
          <p:spPr>
            <a:xfrm>
              <a:off x="5714720" y="5411193"/>
              <a:ext cx="3017520" cy="0"/>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E964152-DF4B-6E49-A810-9102A19A927C}"/>
                </a:ext>
              </a:extLst>
            </p:cNvPr>
            <p:cNvCxnSpPr>
              <a:cxnSpLocks/>
            </p:cNvCxnSpPr>
            <p:nvPr/>
          </p:nvCxnSpPr>
          <p:spPr>
            <a:xfrm>
              <a:off x="5714720" y="5563593"/>
              <a:ext cx="3017520" cy="0"/>
            </a:xfrm>
            <a:prstGeom prst="straightConnector1">
              <a:avLst/>
            </a:prstGeom>
            <a:ln w="28575">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4620258-BC13-024D-A941-7A640ECF1E39}"/>
                </a:ext>
              </a:extLst>
            </p:cNvPr>
            <p:cNvCxnSpPr/>
            <p:nvPr/>
          </p:nvCxnSpPr>
          <p:spPr>
            <a:xfrm flipV="1">
              <a:off x="5526582" y="4177002"/>
              <a:ext cx="188138" cy="2419"/>
            </a:xfrm>
            <a:prstGeom prst="line">
              <a:avLst/>
            </a:prstGeom>
            <a:ln w="28575">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Rounded Rectangle 56">
              <a:extLst>
                <a:ext uri="{FF2B5EF4-FFF2-40B4-BE49-F238E27FC236}">
                  <a16:creationId xmlns:a16="http://schemas.microsoft.com/office/drawing/2014/main" id="{C995483D-363A-B74B-B273-8B7CB53012B0}"/>
                </a:ext>
              </a:extLst>
            </p:cNvPr>
            <p:cNvSpPr/>
            <p:nvPr/>
          </p:nvSpPr>
          <p:spPr bwMode="auto">
            <a:xfrm>
              <a:off x="9059413" y="2450673"/>
              <a:ext cx="1992490" cy="979755"/>
            </a:xfrm>
            <a:prstGeom prst="roundRect">
              <a:avLst>
                <a:gd name="adj" fmla="val 6230"/>
              </a:avLst>
            </a:prstGeom>
            <a:solidFill>
              <a:schemeClr val="bg1">
                <a:lumMod val="95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1F0250EB-7580-D243-843D-11DA9F65D0B2}"/>
                </a:ext>
              </a:extLst>
            </p:cNvPr>
            <p:cNvSpPr txBox="1"/>
            <p:nvPr/>
          </p:nvSpPr>
          <p:spPr>
            <a:xfrm>
              <a:off x="9248270" y="2496882"/>
              <a:ext cx="1865935" cy="376706"/>
            </a:xfrm>
            <a:prstGeom prst="rect">
              <a:avLst/>
            </a:prstGeom>
            <a:noFill/>
          </p:spPr>
          <p:txBody>
            <a:bodyPr wrap="square" lIns="0" tIns="0" rIns="0" bIns="0" rtlCol="0">
              <a:spAutoFit/>
            </a:bodyPr>
            <a:lstStyle/>
            <a:p>
              <a:pPr defTabSz="932597">
                <a:defRPr/>
              </a:pPr>
              <a:r>
                <a:rPr lang="en-US" sz="2448">
                  <a:gradFill>
                    <a:gsLst>
                      <a:gs pos="2917">
                        <a:prstClr val="black"/>
                      </a:gs>
                      <a:gs pos="30000">
                        <a:prstClr val="black"/>
                      </a:gs>
                    </a:gsLst>
                    <a:lin ang="5400000" scaled="0"/>
                  </a:gradFill>
                  <a:latin typeface="Segoe UI Semibold"/>
                </a:rPr>
                <a:t>Data node 1</a:t>
              </a:r>
            </a:p>
          </p:txBody>
        </p:sp>
        <p:grpSp>
          <p:nvGrpSpPr>
            <p:cNvPr id="4" name="Group 3">
              <a:extLst>
                <a:ext uri="{FF2B5EF4-FFF2-40B4-BE49-F238E27FC236}">
                  <a16:creationId xmlns:a16="http://schemas.microsoft.com/office/drawing/2014/main" id="{73846296-6725-6F4B-924B-906171F560C2}"/>
                </a:ext>
              </a:extLst>
            </p:cNvPr>
            <p:cNvGrpSpPr/>
            <p:nvPr/>
          </p:nvGrpSpPr>
          <p:grpSpPr>
            <a:xfrm>
              <a:off x="9260237" y="2871442"/>
              <a:ext cx="1558791" cy="565026"/>
              <a:chOff x="9260237" y="2871442"/>
              <a:chExt cx="1558791" cy="565026"/>
            </a:xfrm>
          </p:grpSpPr>
          <p:sp>
            <p:nvSpPr>
              <p:cNvPr id="111" name="TextBox 110">
                <a:extLst>
                  <a:ext uri="{FF2B5EF4-FFF2-40B4-BE49-F238E27FC236}">
                    <a16:creationId xmlns:a16="http://schemas.microsoft.com/office/drawing/2014/main" id="{8B818661-A580-2B4B-9D0E-A257F42E0201}"/>
                  </a:ext>
                </a:extLst>
              </p:cNvPr>
              <p:cNvSpPr txBox="1"/>
              <p:nvPr/>
            </p:nvSpPr>
            <p:spPr>
              <a:xfrm>
                <a:off x="9553983" y="2871442"/>
                <a:ext cx="1265045" cy="565026"/>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a:rPr>
                  <a:t>Table_1001</a:t>
                </a:r>
              </a:p>
              <a:p>
                <a:pPr defTabSz="932597">
                  <a:defRPr/>
                </a:pPr>
                <a:r>
                  <a:rPr lang="en-US" sz="1836">
                    <a:gradFill>
                      <a:gsLst>
                        <a:gs pos="2917">
                          <a:prstClr val="black"/>
                        </a:gs>
                        <a:gs pos="30000">
                          <a:prstClr val="black"/>
                        </a:gs>
                      </a:gsLst>
                      <a:lin ang="5400000" scaled="0"/>
                    </a:gradFill>
                    <a:latin typeface="Segoe UI"/>
                  </a:rPr>
                  <a:t>Table_1003</a:t>
                </a:r>
                <a:endParaRPr lang="en-US" sz="1632">
                  <a:gradFill>
                    <a:gsLst>
                      <a:gs pos="2917">
                        <a:prstClr val="black"/>
                      </a:gs>
                      <a:gs pos="30000">
                        <a:prstClr val="black"/>
                      </a:gs>
                    </a:gsLst>
                    <a:lin ang="5400000" scaled="0"/>
                  </a:gradFill>
                  <a:latin typeface="Segoe UI"/>
                </a:endParaRPr>
              </a:p>
            </p:txBody>
          </p:sp>
          <p:grpSp>
            <p:nvGrpSpPr>
              <p:cNvPr id="3" name="Group 2">
                <a:extLst>
                  <a:ext uri="{FF2B5EF4-FFF2-40B4-BE49-F238E27FC236}">
                    <a16:creationId xmlns:a16="http://schemas.microsoft.com/office/drawing/2014/main" id="{CFD58F15-4A7A-8C41-B0DA-5C9241B5868C}"/>
                  </a:ext>
                </a:extLst>
              </p:cNvPr>
              <p:cNvGrpSpPr/>
              <p:nvPr/>
            </p:nvGrpSpPr>
            <p:grpSpPr>
              <a:xfrm>
                <a:off x="9260237" y="2929181"/>
                <a:ext cx="185205" cy="442679"/>
                <a:chOff x="9260237" y="2929181"/>
                <a:chExt cx="185205" cy="442679"/>
              </a:xfrm>
            </p:grpSpPr>
            <p:sp>
              <p:nvSpPr>
                <p:cNvPr id="113" name="Rectangle 112">
                  <a:extLst>
                    <a:ext uri="{FF2B5EF4-FFF2-40B4-BE49-F238E27FC236}">
                      <a16:creationId xmlns:a16="http://schemas.microsoft.com/office/drawing/2014/main" id="{30A09577-D800-414B-B60D-65927EE99908}"/>
                    </a:ext>
                  </a:extLst>
                </p:cNvPr>
                <p:cNvSpPr/>
                <p:nvPr/>
              </p:nvSpPr>
              <p:spPr bwMode="auto">
                <a:xfrm>
                  <a:off x="9260237" y="2929181"/>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E5E447E7-5DBA-1046-A239-5F48BD05A0D0}"/>
                    </a:ext>
                  </a:extLst>
                </p:cNvPr>
                <p:cNvSpPr/>
                <p:nvPr/>
              </p:nvSpPr>
              <p:spPr bwMode="auto">
                <a:xfrm>
                  <a:off x="9262562" y="318898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03" name="Rounded Rectangle 57">
              <a:extLst>
                <a:ext uri="{FF2B5EF4-FFF2-40B4-BE49-F238E27FC236}">
                  <a16:creationId xmlns:a16="http://schemas.microsoft.com/office/drawing/2014/main" id="{C33585C9-4FE9-F24C-BD4A-1D420F938E94}"/>
                </a:ext>
              </a:extLst>
            </p:cNvPr>
            <p:cNvSpPr/>
            <p:nvPr/>
          </p:nvSpPr>
          <p:spPr bwMode="auto">
            <a:xfrm>
              <a:off x="9059413" y="3678724"/>
              <a:ext cx="1992490" cy="979755"/>
            </a:xfrm>
            <a:prstGeom prst="roundRect">
              <a:avLst>
                <a:gd name="adj" fmla="val 6230"/>
              </a:avLst>
            </a:prstGeom>
            <a:solidFill>
              <a:schemeClr val="bg1">
                <a:lumMod val="95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extBox 103">
              <a:extLst>
                <a:ext uri="{FF2B5EF4-FFF2-40B4-BE49-F238E27FC236}">
                  <a16:creationId xmlns:a16="http://schemas.microsoft.com/office/drawing/2014/main" id="{C2E882EF-4CD7-EE4B-B026-72EDA6178375}"/>
                </a:ext>
              </a:extLst>
            </p:cNvPr>
            <p:cNvSpPr txBox="1"/>
            <p:nvPr/>
          </p:nvSpPr>
          <p:spPr>
            <a:xfrm>
              <a:off x="9210790" y="3723778"/>
              <a:ext cx="1802279" cy="376706"/>
            </a:xfrm>
            <a:prstGeom prst="rect">
              <a:avLst/>
            </a:prstGeom>
            <a:noFill/>
          </p:spPr>
          <p:txBody>
            <a:bodyPr wrap="square" lIns="0" tIns="0" rIns="0" bIns="0" rtlCol="0">
              <a:spAutoFit/>
            </a:bodyPr>
            <a:lstStyle/>
            <a:p>
              <a:pPr defTabSz="932597">
                <a:defRPr/>
              </a:pPr>
              <a:r>
                <a:rPr lang="en-US" sz="2448">
                  <a:gradFill>
                    <a:gsLst>
                      <a:gs pos="2917">
                        <a:prstClr val="black"/>
                      </a:gs>
                      <a:gs pos="30000">
                        <a:prstClr val="black"/>
                      </a:gs>
                    </a:gsLst>
                    <a:lin ang="5400000" scaled="0"/>
                  </a:gradFill>
                  <a:latin typeface="Segoe UI Semibold"/>
                </a:rPr>
                <a:t>Data node 2</a:t>
              </a:r>
            </a:p>
          </p:txBody>
        </p:sp>
        <p:sp>
          <p:nvSpPr>
            <p:cNvPr id="82" name="Rounded Rectangle 58">
              <a:extLst>
                <a:ext uri="{FF2B5EF4-FFF2-40B4-BE49-F238E27FC236}">
                  <a16:creationId xmlns:a16="http://schemas.microsoft.com/office/drawing/2014/main" id="{A7C02CF9-AAF6-1546-9012-AB0315EE4AA0}"/>
                </a:ext>
              </a:extLst>
            </p:cNvPr>
            <p:cNvSpPr/>
            <p:nvPr/>
          </p:nvSpPr>
          <p:spPr bwMode="auto">
            <a:xfrm>
              <a:off x="9059413" y="4828695"/>
              <a:ext cx="1992490" cy="979755"/>
            </a:xfrm>
            <a:prstGeom prst="roundRect">
              <a:avLst>
                <a:gd name="adj" fmla="val 6230"/>
              </a:avLst>
            </a:prstGeom>
            <a:solidFill>
              <a:schemeClr val="bg1">
                <a:lumMod val="95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985827F-E37A-D54F-B403-69656EF14947}"/>
                </a:ext>
              </a:extLst>
            </p:cNvPr>
            <p:cNvSpPr txBox="1"/>
            <p:nvPr/>
          </p:nvSpPr>
          <p:spPr>
            <a:xfrm>
              <a:off x="9165389" y="4881571"/>
              <a:ext cx="1802279" cy="376706"/>
            </a:xfrm>
            <a:prstGeom prst="rect">
              <a:avLst/>
            </a:prstGeom>
            <a:noFill/>
          </p:spPr>
          <p:txBody>
            <a:bodyPr wrap="square" lIns="0" tIns="0" rIns="0" bIns="0" rtlCol="0">
              <a:spAutoFit/>
            </a:bodyPr>
            <a:lstStyle/>
            <a:p>
              <a:pPr defTabSz="932597">
                <a:defRPr/>
              </a:pPr>
              <a:r>
                <a:rPr lang="en-US" sz="2448">
                  <a:gradFill>
                    <a:gsLst>
                      <a:gs pos="2917">
                        <a:prstClr val="black"/>
                      </a:gs>
                      <a:gs pos="30000">
                        <a:prstClr val="black"/>
                      </a:gs>
                    </a:gsLst>
                    <a:lin ang="5400000" scaled="0"/>
                  </a:gradFill>
                  <a:latin typeface="Segoe UI Semibold"/>
                </a:rPr>
                <a:t>Data node N</a:t>
              </a:r>
            </a:p>
          </p:txBody>
        </p:sp>
        <p:grpSp>
          <p:nvGrpSpPr>
            <p:cNvPr id="84" name="Group 83">
              <a:extLst>
                <a:ext uri="{FF2B5EF4-FFF2-40B4-BE49-F238E27FC236}">
                  <a16:creationId xmlns:a16="http://schemas.microsoft.com/office/drawing/2014/main" id="{B34D1FB1-8A8F-504F-A166-88F20407B543}"/>
                </a:ext>
              </a:extLst>
            </p:cNvPr>
            <p:cNvGrpSpPr/>
            <p:nvPr/>
          </p:nvGrpSpPr>
          <p:grpSpPr>
            <a:xfrm>
              <a:off x="9238354" y="5286348"/>
              <a:ext cx="1392575" cy="429427"/>
              <a:chOff x="9321865" y="5650461"/>
              <a:chExt cx="1392575" cy="429427"/>
            </a:xfrm>
          </p:grpSpPr>
          <p:grpSp>
            <p:nvGrpSpPr>
              <p:cNvPr id="85" name="Group 84">
                <a:extLst>
                  <a:ext uri="{FF2B5EF4-FFF2-40B4-BE49-F238E27FC236}">
                    <a16:creationId xmlns:a16="http://schemas.microsoft.com/office/drawing/2014/main" id="{97296E8C-0550-A140-8C04-E22721F45E3A}"/>
                  </a:ext>
                </a:extLst>
              </p:cNvPr>
              <p:cNvGrpSpPr/>
              <p:nvPr/>
            </p:nvGrpSpPr>
            <p:grpSpPr>
              <a:xfrm>
                <a:off x="9321865" y="5650461"/>
                <a:ext cx="185205" cy="429427"/>
                <a:chOff x="7721781" y="2547650"/>
                <a:chExt cx="185205" cy="429427"/>
              </a:xfrm>
            </p:grpSpPr>
            <p:sp>
              <p:nvSpPr>
                <p:cNvPr id="101" name="Rectangle 100">
                  <a:extLst>
                    <a:ext uri="{FF2B5EF4-FFF2-40B4-BE49-F238E27FC236}">
                      <a16:creationId xmlns:a16="http://schemas.microsoft.com/office/drawing/2014/main" id="{B203F368-A80C-9D44-96D7-FE61347F750D}"/>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826FB995-C6A7-854F-A141-B99ECD80EF3F}"/>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6F31B177-5453-5E40-A26A-7E71FA8DEBDE}"/>
                  </a:ext>
                </a:extLst>
              </p:cNvPr>
              <p:cNvGrpSpPr/>
              <p:nvPr/>
            </p:nvGrpSpPr>
            <p:grpSpPr>
              <a:xfrm>
                <a:off x="9563339" y="5650461"/>
                <a:ext cx="185205" cy="429427"/>
                <a:chOff x="7721781" y="2547650"/>
                <a:chExt cx="185205" cy="429427"/>
              </a:xfrm>
            </p:grpSpPr>
            <p:sp>
              <p:nvSpPr>
                <p:cNvPr id="99" name="Rectangle 98">
                  <a:extLst>
                    <a:ext uri="{FF2B5EF4-FFF2-40B4-BE49-F238E27FC236}">
                      <a16:creationId xmlns:a16="http://schemas.microsoft.com/office/drawing/2014/main" id="{8FA54888-F0B8-4644-A757-EC31E527D529}"/>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9A387EC7-A44E-4F4F-9B48-47C5CA99E1AF}"/>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412BB8E0-03A8-E54B-9EB5-599631F9AE37}"/>
                  </a:ext>
                </a:extLst>
              </p:cNvPr>
              <p:cNvGrpSpPr/>
              <p:nvPr/>
            </p:nvGrpSpPr>
            <p:grpSpPr>
              <a:xfrm>
                <a:off x="9804813" y="5650461"/>
                <a:ext cx="185205" cy="429427"/>
                <a:chOff x="7721781" y="2547650"/>
                <a:chExt cx="185205" cy="429427"/>
              </a:xfrm>
            </p:grpSpPr>
            <p:sp>
              <p:nvSpPr>
                <p:cNvPr id="97" name="Rectangle 96">
                  <a:extLst>
                    <a:ext uri="{FF2B5EF4-FFF2-40B4-BE49-F238E27FC236}">
                      <a16:creationId xmlns:a16="http://schemas.microsoft.com/office/drawing/2014/main" id="{24B50DAC-DEAD-9D4C-934A-7F0AF11E682C}"/>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FD4EAD4F-638D-FC49-80AD-97097C64D595}"/>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67A025E1-5934-DB42-8FC3-1DCCADACF1A5}"/>
                  </a:ext>
                </a:extLst>
              </p:cNvPr>
              <p:cNvGrpSpPr/>
              <p:nvPr/>
            </p:nvGrpSpPr>
            <p:grpSpPr>
              <a:xfrm>
                <a:off x="10046287" y="5650461"/>
                <a:ext cx="185205" cy="429427"/>
                <a:chOff x="7721781" y="2547650"/>
                <a:chExt cx="185205" cy="429427"/>
              </a:xfrm>
            </p:grpSpPr>
            <p:sp>
              <p:nvSpPr>
                <p:cNvPr id="95" name="Rectangle 94">
                  <a:extLst>
                    <a:ext uri="{FF2B5EF4-FFF2-40B4-BE49-F238E27FC236}">
                      <a16:creationId xmlns:a16="http://schemas.microsoft.com/office/drawing/2014/main" id="{46DD642C-6BD0-0548-98C9-2EB63BD9D8A4}"/>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0C329778-98E7-6D49-9A4D-17B557F65C07}"/>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227ABEC1-6AC8-DC42-A330-3502FB48B501}"/>
                  </a:ext>
                </a:extLst>
              </p:cNvPr>
              <p:cNvGrpSpPr/>
              <p:nvPr/>
            </p:nvGrpSpPr>
            <p:grpSpPr>
              <a:xfrm>
                <a:off x="10287761" y="5650461"/>
                <a:ext cx="185205" cy="429427"/>
                <a:chOff x="7721781" y="2547650"/>
                <a:chExt cx="185205" cy="429427"/>
              </a:xfrm>
            </p:grpSpPr>
            <p:sp>
              <p:nvSpPr>
                <p:cNvPr id="93" name="Rectangle 92">
                  <a:extLst>
                    <a:ext uri="{FF2B5EF4-FFF2-40B4-BE49-F238E27FC236}">
                      <a16:creationId xmlns:a16="http://schemas.microsoft.com/office/drawing/2014/main" id="{B98BD933-7490-6F49-BF07-8CE13E6A5FF2}"/>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4761329F-B952-1A4B-A454-2F71F093D31F}"/>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AB183059-70CD-5646-80A0-103D14394917}"/>
                  </a:ext>
                </a:extLst>
              </p:cNvPr>
              <p:cNvGrpSpPr/>
              <p:nvPr/>
            </p:nvGrpSpPr>
            <p:grpSpPr>
              <a:xfrm>
                <a:off x="10529235" y="5650461"/>
                <a:ext cx="185205" cy="429427"/>
                <a:chOff x="7721781" y="2547650"/>
                <a:chExt cx="185205" cy="429427"/>
              </a:xfrm>
            </p:grpSpPr>
            <p:sp>
              <p:nvSpPr>
                <p:cNvPr id="91" name="Rectangle 90">
                  <a:extLst>
                    <a:ext uri="{FF2B5EF4-FFF2-40B4-BE49-F238E27FC236}">
                      <a16:creationId xmlns:a16="http://schemas.microsoft.com/office/drawing/2014/main" id="{F55B6D92-B030-B547-9ECB-190C9915744C}"/>
                    </a:ext>
                  </a:extLst>
                </p:cNvPr>
                <p:cNvSpPr/>
                <p:nvPr/>
              </p:nvSpPr>
              <p:spPr bwMode="auto">
                <a:xfrm>
                  <a:off x="7721781" y="254765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B39F7613-2D66-5344-968A-06BF84BF18C8}"/>
                    </a:ext>
                  </a:extLst>
                </p:cNvPr>
                <p:cNvSpPr/>
                <p:nvPr/>
              </p:nvSpPr>
              <p:spPr bwMode="auto">
                <a:xfrm>
                  <a:off x="7724106" y="2794197"/>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26" name="Rounded Rectangle 56">
              <a:extLst>
                <a:ext uri="{FF2B5EF4-FFF2-40B4-BE49-F238E27FC236}">
                  <a16:creationId xmlns:a16="http://schemas.microsoft.com/office/drawing/2014/main" id="{8C06B8A4-B773-2A45-8F28-85D693B07FC1}"/>
                </a:ext>
              </a:extLst>
            </p:cNvPr>
            <p:cNvSpPr/>
            <p:nvPr/>
          </p:nvSpPr>
          <p:spPr bwMode="auto">
            <a:xfrm>
              <a:off x="3596094" y="3617846"/>
              <a:ext cx="1903984" cy="979755"/>
            </a:xfrm>
            <a:prstGeom prst="roundRect">
              <a:avLst>
                <a:gd name="adj" fmla="val 623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chemeClr val="bg1"/>
                </a:solidFill>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00C5BF7-F1E2-8F42-B0C2-052393F01E92}"/>
                </a:ext>
              </a:extLst>
            </p:cNvPr>
            <p:cNvSpPr txBox="1"/>
            <p:nvPr/>
          </p:nvSpPr>
          <p:spPr>
            <a:xfrm>
              <a:off x="3708532" y="3760850"/>
              <a:ext cx="1672544" cy="738705"/>
            </a:xfrm>
            <a:prstGeom prst="rect">
              <a:avLst/>
            </a:prstGeom>
            <a:noFill/>
          </p:spPr>
          <p:txBody>
            <a:bodyPr wrap="square" lIns="0" tIns="0" rIns="0" bIns="0" rtlCol="0">
              <a:spAutoFit/>
            </a:bodyPr>
            <a:lstStyle/>
            <a:p>
              <a:pPr algn="ctr" defTabSz="932597">
                <a:spcAft>
                  <a:spcPts val="102"/>
                </a:spcAft>
                <a:defRPr/>
              </a:pPr>
              <a:r>
                <a:rPr lang="en-US" sz="2448" b="1">
                  <a:solidFill>
                    <a:schemeClr val="bg1"/>
                  </a:solidFill>
                  <a:latin typeface="Segoe UI Semibold" panose="020B0502040204020203" pitchFamily="34" charset="0"/>
                  <a:cs typeface="Segoe UI Semibold" panose="020B0502040204020203" pitchFamily="34" charset="0"/>
                </a:rPr>
                <a:t>Coordinator</a:t>
              </a:r>
              <a:br>
                <a:rPr lang="en-US" sz="2448" b="1">
                  <a:solidFill>
                    <a:schemeClr val="bg1"/>
                  </a:solidFill>
                  <a:latin typeface="Segoe UI Semibold" panose="020B0502040204020203" pitchFamily="34" charset="0"/>
                  <a:cs typeface="Segoe UI Semibold" panose="020B0502040204020203" pitchFamily="34" charset="0"/>
                </a:rPr>
              </a:br>
              <a:r>
                <a:rPr lang="en-US" sz="2448" b="1">
                  <a:solidFill>
                    <a:schemeClr val="bg1"/>
                  </a:solidFill>
                  <a:latin typeface="Segoe UI Semibold" panose="020B0502040204020203" pitchFamily="34" charset="0"/>
                  <a:cs typeface="Segoe UI Semibold" panose="020B0502040204020203" pitchFamily="34" charset="0"/>
                </a:rPr>
                <a:t>node</a:t>
              </a:r>
              <a:endParaRPr lang="en-US" sz="1836" b="1">
                <a:solidFill>
                  <a:schemeClr val="bg1"/>
                </a:solidFill>
                <a:latin typeface="Segoe UI Semibold" panose="020B0502040204020203" pitchFamily="34" charset="0"/>
                <a:cs typeface="Segoe UI Semibold" panose="020B0502040204020203" pitchFamily="34" charset="0"/>
              </a:endParaRPr>
            </a:p>
          </p:txBody>
        </p:sp>
        <p:grpSp>
          <p:nvGrpSpPr>
            <p:cNvPr id="63" name="Group 62">
              <a:extLst>
                <a:ext uri="{FF2B5EF4-FFF2-40B4-BE49-F238E27FC236}">
                  <a16:creationId xmlns:a16="http://schemas.microsoft.com/office/drawing/2014/main" id="{EDCB1F50-9274-9A43-9BC7-93D0BA0B8694}"/>
                </a:ext>
              </a:extLst>
            </p:cNvPr>
            <p:cNvGrpSpPr/>
            <p:nvPr/>
          </p:nvGrpSpPr>
          <p:grpSpPr>
            <a:xfrm>
              <a:off x="9260237" y="4072500"/>
              <a:ext cx="1558791" cy="565026"/>
              <a:chOff x="9260237" y="2871442"/>
              <a:chExt cx="1558791" cy="565026"/>
            </a:xfrm>
          </p:grpSpPr>
          <p:sp>
            <p:nvSpPr>
              <p:cNvPr id="79" name="TextBox 78">
                <a:extLst>
                  <a:ext uri="{FF2B5EF4-FFF2-40B4-BE49-F238E27FC236}">
                    <a16:creationId xmlns:a16="http://schemas.microsoft.com/office/drawing/2014/main" id="{BEB456DF-6E29-1448-A260-6308EAEAC50A}"/>
                  </a:ext>
                </a:extLst>
              </p:cNvPr>
              <p:cNvSpPr txBox="1"/>
              <p:nvPr/>
            </p:nvSpPr>
            <p:spPr>
              <a:xfrm>
                <a:off x="9553983" y="2871442"/>
                <a:ext cx="1265045" cy="565026"/>
              </a:xfrm>
              <a:prstGeom prst="rect">
                <a:avLst/>
              </a:prstGeom>
              <a:noFill/>
            </p:spPr>
            <p:txBody>
              <a:bodyPr wrap="square" lIns="0" tIns="0" rIns="0" bIns="0" rtlCol="0">
                <a:spAutoFit/>
              </a:bodyPr>
              <a:lstStyle/>
              <a:p>
                <a:pPr defTabSz="932597">
                  <a:defRPr/>
                </a:pPr>
                <a:r>
                  <a:rPr lang="en-US" sz="1836">
                    <a:gradFill>
                      <a:gsLst>
                        <a:gs pos="2917">
                          <a:prstClr val="black"/>
                        </a:gs>
                        <a:gs pos="30000">
                          <a:prstClr val="black"/>
                        </a:gs>
                      </a:gsLst>
                      <a:lin ang="5400000" scaled="0"/>
                    </a:gradFill>
                    <a:latin typeface="Segoe UI"/>
                  </a:rPr>
                  <a:t>Table_1002</a:t>
                </a:r>
              </a:p>
              <a:p>
                <a:pPr defTabSz="932597">
                  <a:defRPr/>
                </a:pPr>
                <a:r>
                  <a:rPr lang="en-US" sz="1836">
                    <a:gradFill>
                      <a:gsLst>
                        <a:gs pos="2917">
                          <a:prstClr val="black"/>
                        </a:gs>
                        <a:gs pos="30000">
                          <a:prstClr val="black"/>
                        </a:gs>
                      </a:gsLst>
                      <a:lin ang="5400000" scaled="0"/>
                    </a:gradFill>
                    <a:latin typeface="Segoe UI"/>
                  </a:rPr>
                  <a:t>Table_1004</a:t>
                </a:r>
                <a:endParaRPr lang="en-US" sz="1632">
                  <a:gradFill>
                    <a:gsLst>
                      <a:gs pos="2917">
                        <a:prstClr val="black"/>
                      </a:gs>
                      <a:gs pos="30000">
                        <a:prstClr val="black"/>
                      </a:gs>
                    </a:gsLst>
                    <a:lin ang="5400000" scaled="0"/>
                  </a:gradFill>
                  <a:latin typeface="Segoe UI"/>
                </a:endParaRPr>
              </a:p>
            </p:txBody>
          </p:sp>
          <p:grpSp>
            <p:nvGrpSpPr>
              <p:cNvPr id="80" name="Group 79">
                <a:extLst>
                  <a:ext uri="{FF2B5EF4-FFF2-40B4-BE49-F238E27FC236}">
                    <a16:creationId xmlns:a16="http://schemas.microsoft.com/office/drawing/2014/main" id="{9A31D753-A001-BB49-969F-700278D85944}"/>
                  </a:ext>
                </a:extLst>
              </p:cNvPr>
              <p:cNvGrpSpPr/>
              <p:nvPr/>
            </p:nvGrpSpPr>
            <p:grpSpPr>
              <a:xfrm>
                <a:off x="9260237" y="2929181"/>
                <a:ext cx="185205" cy="442679"/>
                <a:chOff x="9260237" y="2929181"/>
                <a:chExt cx="185205" cy="442679"/>
              </a:xfrm>
            </p:grpSpPr>
            <p:sp>
              <p:nvSpPr>
                <p:cNvPr id="81" name="Rectangle 80">
                  <a:extLst>
                    <a:ext uri="{FF2B5EF4-FFF2-40B4-BE49-F238E27FC236}">
                      <a16:creationId xmlns:a16="http://schemas.microsoft.com/office/drawing/2014/main" id="{84431A03-C82D-0440-8C98-3056342ADDDF}"/>
                    </a:ext>
                  </a:extLst>
                </p:cNvPr>
                <p:cNvSpPr/>
                <p:nvPr/>
              </p:nvSpPr>
              <p:spPr bwMode="auto">
                <a:xfrm>
                  <a:off x="9260237" y="2929181"/>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4E44BB70-E2D6-7444-8DC4-22D165EB344E}"/>
                    </a:ext>
                  </a:extLst>
                </p:cNvPr>
                <p:cNvSpPr/>
                <p:nvPr/>
              </p:nvSpPr>
              <p:spPr bwMode="auto">
                <a:xfrm>
                  <a:off x="9262562" y="3188980"/>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62D47588-9238-4D5E-B3B0-610B44C470EC}"/>
                </a:ext>
              </a:extLst>
            </p:cNvPr>
            <p:cNvGrpSpPr/>
            <p:nvPr/>
          </p:nvGrpSpPr>
          <p:grpSpPr>
            <a:xfrm>
              <a:off x="502187" y="3584006"/>
              <a:ext cx="810463" cy="942079"/>
              <a:chOff x="5964872" y="7446720"/>
              <a:chExt cx="634112" cy="737087"/>
            </a:xfrm>
          </p:grpSpPr>
          <p:sp>
            <p:nvSpPr>
              <p:cNvPr id="105" name="Oval 104">
                <a:extLst>
                  <a:ext uri="{FF2B5EF4-FFF2-40B4-BE49-F238E27FC236}">
                    <a16:creationId xmlns:a16="http://schemas.microsoft.com/office/drawing/2014/main" id="{5AD40E94-779D-41A6-9F87-CBECD3DCAF0C}"/>
                  </a:ext>
                </a:extLst>
              </p:cNvPr>
              <p:cNvSpPr>
                <a:spLocks noChangeArrowheads="1"/>
              </p:cNvSpPr>
              <p:nvPr/>
            </p:nvSpPr>
            <p:spPr bwMode="auto">
              <a:xfrm>
                <a:off x="6122045" y="7446720"/>
                <a:ext cx="314346" cy="3143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p>
            </p:txBody>
          </p:sp>
          <p:sp>
            <p:nvSpPr>
              <p:cNvPr id="106" name="Freeform 70">
                <a:extLst>
                  <a:ext uri="{FF2B5EF4-FFF2-40B4-BE49-F238E27FC236}">
                    <a16:creationId xmlns:a16="http://schemas.microsoft.com/office/drawing/2014/main" id="{172FAFA8-41DB-42B5-B69B-43FE340C8FC8}"/>
                  </a:ext>
                </a:extLst>
              </p:cNvPr>
              <p:cNvSpPr>
                <a:spLocks/>
              </p:cNvSpPr>
              <p:nvPr/>
            </p:nvSpPr>
            <p:spPr bwMode="auto">
              <a:xfrm>
                <a:off x="5964872" y="7869461"/>
                <a:ext cx="634112" cy="314346"/>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p>
            </p:txBody>
          </p:sp>
        </p:grpSp>
      </p:grpSp>
      <p:grpSp>
        <p:nvGrpSpPr>
          <p:cNvPr id="8" name="Group 7">
            <a:extLst>
              <a:ext uri="{FF2B5EF4-FFF2-40B4-BE49-F238E27FC236}">
                <a16:creationId xmlns:a16="http://schemas.microsoft.com/office/drawing/2014/main" id="{D6D284F7-0436-41B5-8351-72DA9702E6FB}"/>
              </a:ext>
            </a:extLst>
          </p:cNvPr>
          <p:cNvGrpSpPr/>
          <p:nvPr/>
        </p:nvGrpSpPr>
        <p:grpSpPr>
          <a:xfrm>
            <a:off x="91794" y="5090785"/>
            <a:ext cx="5403887" cy="822164"/>
            <a:chOff x="89138" y="4991419"/>
            <a:chExt cx="5298409" cy="806116"/>
          </a:xfrm>
        </p:grpSpPr>
        <p:sp>
          <p:nvSpPr>
            <p:cNvPr id="6" name="Rectangle 5">
              <a:extLst>
                <a:ext uri="{FF2B5EF4-FFF2-40B4-BE49-F238E27FC236}">
                  <a16:creationId xmlns:a16="http://schemas.microsoft.com/office/drawing/2014/main" id="{7665DD19-C07F-4B61-8F42-C6A17F216232}"/>
                </a:ext>
              </a:extLst>
            </p:cNvPr>
            <p:cNvSpPr/>
            <p:nvPr/>
          </p:nvSpPr>
          <p:spPr bwMode="auto">
            <a:xfrm>
              <a:off x="89138" y="4991419"/>
              <a:ext cx="5298409" cy="80611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60B73FA-C1D4-46BC-B1E6-8A6F0257B3F5}"/>
                </a:ext>
              </a:extLst>
            </p:cNvPr>
            <p:cNvSpPr txBox="1"/>
            <p:nvPr/>
          </p:nvSpPr>
          <p:spPr>
            <a:xfrm>
              <a:off x="753804" y="5148255"/>
              <a:ext cx="4497251" cy="502317"/>
            </a:xfrm>
            <a:prstGeom prst="rect">
              <a:avLst/>
            </a:prstGeom>
            <a:noFill/>
          </p:spPr>
          <p:txBody>
            <a:bodyPr wrap="square" lIns="0" tIns="0" rIns="0" bIns="0" rtlCol="0">
              <a:spAutoFit/>
            </a:bodyPr>
            <a:lstStyle/>
            <a:p>
              <a:pPr defTabSz="932563">
                <a:defRPr/>
              </a:pPr>
              <a:r>
                <a:rPr lang="en-US" sz="3264">
                  <a:solidFill>
                    <a:srgbClr val="FFFFFF"/>
                  </a:solidFill>
                  <a:latin typeface="Segoe UI Semibold"/>
                </a:rPr>
                <a:t>aka.ms/</a:t>
              </a:r>
              <a:r>
                <a:rPr lang="en-US" sz="3264" err="1">
                  <a:solidFill>
                    <a:srgbClr val="FFFFFF"/>
                  </a:solidFill>
                  <a:latin typeface="Segoe UI Semibold"/>
                </a:rPr>
                <a:t>hyperscalecitus</a:t>
              </a:r>
              <a:endParaRPr lang="en-US" sz="3264">
                <a:solidFill>
                  <a:srgbClr val="FFFFFF"/>
                </a:solidFill>
                <a:latin typeface="Segoe UI Semibold"/>
              </a:endParaRPr>
            </a:p>
          </p:txBody>
        </p:sp>
      </p:grpSp>
      <p:pic>
        <p:nvPicPr>
          <p:cNvPr id="119" name="Picture 2">
            <a:extLst>
              <a:ext uri="{FF2B5EF4-FFF2-40B4-BE49-F238E27FC236}">
                <a16:creationId xmlns:a16="http://schemas.microsoft.com/office/drawing/2014/main" id="{E023AE9D-7C82-4BBB-AB39-20F38F9AB8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01532" y="309022"/>
            <a:ext cx="1803639" cy="694401"/>
          </a:xfrm>
          <a:prstGeom prst="rect">
            <a:avLst/>
          </a:prstGeom>
          <a:solidFill>
            <a:srgbClr val="FFFFFF"/>
          </a:solidFill>
        </p:spPr>
      </p:pic>
    </p:spTree>
    <p:extLst>
      <p:ext uri="{BB962C8B-B14F-4D97-AF65-F5344CB8AC3E}">
        <p14:creationId xmlns:p14="http://schemas.microsoft.com/office/powerpoint/2010/main" val="319602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10"/>
          </p:nvPr>
        </p:nvSpPr>
        <p:spPr>
          <a:xfrm>
            <a:off x="598946" y="2017024"/>
            <a:ext cx="4270566" cy="1591427"/>
          </a:xfrm>
        </p:spPr>
        <p:txBody>
          <a:bodyPr/>
          <a:lstStyle/>
          <a:p>
            <a:pPr>
              <a:lnSpc>
                <a:spcPct val="100000"/>
              </a:lnSpc>
              <a:spcBef>
                <a:spcPts val="1836"/>
              </a:spcBef>
            </a:pPr>
            <a:r>
              <a:rPr lang="en-US" sz="1428">
                <a:solidFill>
                  <a:schemeClr val="tx1"/>
                </a:solidFill>
              </a:rPr>
              <a:t>Shard your Postgres database across multiple nodes to give your application more memory, compute, </a:t>
            </a:r>
            <a:br>
              <a:rPr lang="en-US" sz="1428">
                <a:solidFill>
                  <a:schemeClr val="tx1"/>
                </a:solidFill>
              </a:rPr>
            </a:br>
            <a:r>
              <a:rPr lang="en-US" sz="1428">
                <a:solidFill>
                  <a:schemeClr val="tx1"/>
                </a:solidFill>
              </a:rPr>
              <a:t>and disk storage</a:t>
            </a:r>
          </a:p>
          <a:p>
            <a:pPr>
              <a:lnSpc>
                <a:spcPct val="100000"/>
              </a:lnSpc>
              <a:spcBef>
                <a:spcPts val="1836"/>
              </a:spcBef>
            </a:pPr>
            <a:r>
              <a:rPr lang="en-US" sz="1428">
                <a:solidFill>
                  <a:schemeClr val="tx1"/>
                </a:solidFill>
              </a:rPr>
              <a:t>Easily add worker nodes to achieve horizontal scale</a:t>
            </a:r>
          </a:p>
          <a:p>
            <a:pPr>
              <a:lnSpc>
                <a:spcPct val="100000"/>
              </a:lnSpc>
              <a:spcBef>
                <a:spcPts val="1836"/>
              </a:spcBef>
            </a:pPr>
            <a:r>
              <a:rPr lang="en-US" sz="1428">
                <a:solidFill>
                  <a:schemeClr val="tx1"/>
                </a:solidFill>
              </a:rPr>
              <a:t>Scale up to 100s of nodes</a:t>
            </a:r>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145112" y="368457"/>
            <a:ext cx="12146250" cy="480272"/>
          </a:xfrm>
        </p:spPr>
        <p:txBody>
          <a:bodyPr/>
          <a:lstStyle/>
          <a:p>
            <a:r>
              <a:rPr lang="en-US" sz="3060"/>
              <a:t>Scale horizontally across hundreds of cores with Hyperscale (</a:t>
            </a:r>
            <a:r>
              <a:rPr lang="en-US" sz="3060" err="1"/>
              <a:t>Citus</a:t>
            </a:r>
            <a:r>
              <a:rPr lang="en-US" sz="3060"/>
              <a:t>)  </a:t>
            </a:r>
          </a:p>
        </p:txBody>
      </p:sp>
      <p:sp>
        <p:nvSpPr>
          <p:cNvPr id="90" name="Rounded Rectangle 58">
            <a:extLst>
              <a:ext uri="{FF2B5EF4-FFF2-40B4-BE49-F238E27FC236}">
                <a16:creationId xmlns:a16="http://schemas.microsoft.com/office/drawing/2014/main" id="{7A4B868D-499A-4818-A5FD-4D5C0DDBCD6B}"/>
              </a:ext>
            </a:extLst>
          </p:cNvPr>
          <p:cNvSpPr/>
          <p:nvPr/>
        </p:nvSpPr>
        <p:spPr bwMode="auto">
          <a:xfrm>
            <a:off x="10622676" y="4503746"/>
            <a:ext cx="1013093" cy="543078"/>
          </a:xfrm>
          <a:prstGeom prst="roundRect">
            <a:avLst>
              <a:gd name="adj" fmla="val 623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ounded Rectangle 57">
            <a:extLst>
              <a:ext uri="{FF2B5EF4-FFF2-40B4-BE49-F238E27FC236}">
                <a16:creationId xmlns:a16="http://schemas.microsoft.com/office/drawing/2014/main" id="{11B45BF0-D038-4D84-81AF-0261443FB3CE}"/>
              </a:ext>
            </a:extLst>
          </p:cNvPr>
          <p:cNvSpPr/>
          <p:nvPr/>
        </p:nvSpPr>
        <p:spPr bwMode="auto">
          <a:xfrm>
            <a:off x="10622676" y="3507963"/>
            <a:ext cx="1013093" cy="543078"/>
          </a:xfrm>
          <a:prstGeom prst="roundRect">
            <a:avLst>
              <a:gd name="adj" fmla="val 623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ounded Rectangle 56">
            <a:extLst>
              <a:ext uri="{FF2B5EF4-FFF2-40B4-BE49-F238E27FC236}">
                <a16:creationId xmlns:a16="http://schemas.microsoft.com/office/drawing/2014/main" id="{B477A8C6-AE8B-465A-8B43-BB87794EB676}"/>
              </a:ext>
            </a:extLst>
          </p:cNvPr>
          <p:cNvSpPr/>
          <p:nvPr/>
        </p:nvSpPr>
        <p:spPr bwMode="auto">
          <a:xfrm>
            <a:off x="10622676" y="2621433"/>
            <a:ext cx="1013093" cy="543078"/>
          </a:xfrm>
          <a:prstGeom prst="roundRect">
            <a:avLst>
              <a:gd name="adj" fmla="val 623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0DA4F1A0-5B1A-4315-BEBE-81610B506F65}"/>
              </a:ext>
            </a:extLst>
          </p:cNvPr>
          <p:cNvCxnSpPr>
            <a:cxnSpLocks/>
          </p:cNvCxnSpPr>
          <p:nvPr/>
        </p:nvCxnSpPr>
        <p:spPr>
          <a:xfrm>
            <a:off x="5604714" y="3771148"/>
            <a:ext cx="12281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CC4B2232-4B27-4CB1-9463-947C45DC5DDD}"/>
              </a:ext>
            </a:extLst>
          </p:cNvPr>
          <p:cNvSpPr txBox="1"/>
          <p:nvPr/>
        </p:nvSpPr>
        <p:spPr>
          <a:xfrm>
            <a:off x="5604714" y="3525414"/>
            <a:ext cx="2018249" cy="1921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Select from table</a:t>
            </a:r>
          </a:p>
        </p:txBody>
      </p:sp>
      <p:sp>
        <p:nvSpPr>
          <p:cNvPr id="97" name="Rectangle 96">
            <a:extLst>
              <a:ext uri="{FF2B5EF4-FFF2-40B4-BE49-F238E27FC236}">
                <a16:creationId xmlns:a16="http://schemas.microsoft.com/office/drawing/2014/main" id="{4CC4FCB2-7B2C-46B9-8CEC-697AB7A74324}"/>
              </a:ext>
            </a:extLst>
          </p:cNvPr>
          <p:cNvSpPr/>
          <p:nvPr/>
        </p:nvSpPr>
        <p:spPr bwMode="auto">
          <a:xfrm>
            <a:off x="6931297" y="3477019"/>
            <a:ext cx="1228167" cy="5882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TextBox 97">
            <a:extLst>
              <a:ext uri="{FF2B5EF4-FFF2-40B4-BE49-F238E27FC236}">
                <a16:creationId xmlns:a16="http://schemas.microsoft.com/office/drawing/2014/main" id="{5B0FFBC0-2594-4BC7-A018-7F9B2F559DDE}"/>
              </a:ext>
            </a:extLst>
          </p:cNvPr>
          <p:cNvSpPr txBox="1"/>
          <p:nvPr/>
        </p:nvSpPr>
        <p:spPr>
          <a:xfrm>
            <a:off x="7008243" y="3546738"/>
            <a:ext cx="1074073" cy="398657"/>
          </a:xfrm>
          <a:prstGeom prst="rect">
            <a:avLst/>
          </a:prstGeom>
          <a:noFill/>
        </p:spPr>
        <p:txBody>
          <a:bodyPr wrap="square" lIns="0" tIns="0" rIns="0" bIns="0" rtlCol="0">
            <a:spAutoFit/>
          </a:bodyPr>
          <a:lstStyle/>
          <a:p>
            <a:pPr algn="ctr" defTabSz="932597">
              <a:spcAft>
                <a:spcPts val="612"/>
              </a:spcAft>
              <a:defRPr/>
            </a:pPr>
            <a:r>
              <a:rPr lang="en-US" sz="1224">
                <a:solidFill>
                  <a:prstClr val="white"/>
                </a:solidFill>
                <a:latin typeface="+mj-lt"/>
              </a:rPr>
              <a:t>Coordinator</a:t>
            </a:r>
          </a:p>
          <a:p>
            <a:pPr algn="ctr" defTabSz="932597">
              <a:spcAft>
                <a:spcPts val="612"/>
              </a:spcAft>
              <a:defRPr/>
            </a:pPr>
            <a:r>
              <a:rPr lang="en-US" sz="816">
                <a:solidFill>
                  <a:prstClr val="white"/>
                </a:solidFill>
                <a:latin typeface="Segoe UI"/>
              </a:rPr>
              <a:t>Table metadata</a:t>
            </a:r>
          </a:p>
        </p:txBody>
      </p:sp>
      <p:cxnSp>
        <p:nvCxnSpPr>
          <p:cNvPr id="99" name="Straight Connector 98">
            <a:extLst>
              <a:ext uri="{FF2B5EF4-FFF2-40B4-BE49-F238E27FC236}">
                <a16:creationId xmlns:a16="http://schemas.microsoft.com/office/drawing/2014/main" id="{D3E248DB-8AA6-4722-9E92-DD9786403489}"/>
              </a:ext>
            </a:extLst>
          </p:cNvPr>
          <p:cNvCxnSpPr/>
          <p:nvPr/>
        </p:nvCxnSpPr>
        <p:spPr>
          <a:xfrm>
            <a:off x="8353742" y="2753580"/>
            <a:ext cx="0" cy="227411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35CB16C-15B9-4741-9695-E55E2A22459F}"/>
              </a:ext>
            </a:extLst>
          </p:cNvPr>
          <p:cNvCxnSpPr>
            <a:cxnSpLocks/>
          </p:cNvCxnSpPr>
          <p:nvPr/>
        </p:nvCxnSpPr>
        <p:spPr>
          <a:xfrm>
            <a:off x="8353742" y="2753579"/>
            <a:ext cx="20732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798E3B2-67E8-4BDC-8287-3B643B12495B}"/>
              </a:ext>
            </a:extLst>
          </p:cNvPr>
          <p:cNvCxnSpPr>
            <a:cxnSpLocks/>
          </p:cNvCxnSpPr>
          <p:nvPr/>
        </p:nvCxnSpPr>
        <p:spPr>
          <a:xfrm>
            <a:off x="8353742" y="3088360"/>
            <a:ext cx="20732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CCA672F-1731-4CAC-8C86-F3E704D02F13}"/>
              </a:ext>
            </a:extLst>
          </p:cNvPr>
          <p:cNvCxnSpPr>
            <a:cxnSpLocks/>
          </p:cNvCxnSpPr>
          <p:nvPr/>
        </p:nvCxnSpPr>
        <p:spPr>
          <a:xfrm>
            <a:off x="8353742" y="3645531"/>
            <a:ext cx="20732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25BED3-D3B4-4FDA-94AB-D822CB63BB95}"/>
              </a:ext>
            </a:extLst>
          </p:cNvPr>
          <p:cNvCxnSpPr>
            <a:cxnSpLocks/>
          </p:cNvCxnSpPr>
          <p:nvPr/>
        </p:nvCxnSpPr>
        <p:spPr>
          <a:xfrm>
            <a:off x="8353742" y="3959490"/>
            <a:ext cx="20732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C2A4FDF-E0E4-4BD9-8581-205CCDBA6473}"/>
              </a:ext>
            </a:extLst>
          </p:cNvPr>
          <p:cNvSpPr txBox="1"/>
          <p:nvPr/>
        </p:nvSpPr>
        <p:spPr>
          <a:xfrm>
            <a:off x="8599275" y="2527262"/>
            <a:ext cx="2018249" cy="1921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Select from table_1001</a:t>
            </a:r>
          </a:p>
        </p:txBody>
      </p:sp>
      <p:sp>
        <p:nvSpPr>
          <p:cNvPr id="105" name="TextBox 104">
            <a:extLst>
              <a:ext uri="{FF2B5EF4-FFF2-40B4-BE49-F238E27FC236}">
                <a16:creationId xmlns:a16="http://schemas.microsoft.com/office/drawing/2014/main" id="{3B8D7B7A-0DB0-4274-940F-6812ACA27849}"/>
              </a:ext>
            </a:extLst>
          </p:cNvPr>
          <p:cNvSpPr txBox="1"/>
          <p:nvPr/>
        </p:nvSpPr>
        <p:spPr>
          <a:xfrm>
            <a:off x="8599275" y="2862042"/>
            <a:ext cx="2018249" cy="1921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Select from table_1003</a:t>
            </a:r>
          </a:p>
        </p:txBody>
      </p:sp>
      <p:sp>
        <p:nvSpPr>
          <p:cNvPr id="106" name="TextBox 105">
            <a:extLst>
              <a:ext uri="{FF2B5EF4-FFF2-40B4-BE49-F238E27FC236}">
                <a16:creationId xmlns:a16="http://schemas.microsoft.com/office/drawing/2014/main" id="{92CEC6E7-FF45-41C5-BB67-3261749C061F}"/>
              </a:ext>
            </a:extLst>
          </p:cNvPr>
          <p:cNvSpPr txBox="1"/>
          <p:nvPr/>
        </p:nvSpPr>
        <p:spPr>
          <a:xfrm>
            <a:off x="8599275" y="3424138"/>
            <a:ext cx="2018249" cy="1921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Select from table_1002</a:t>
            </a:r>
          </a:p>
        </p:txBody>
      </p:sp>
      <p:sp>
        <p:nvSpPr>
          <p:cNvPr id="107" name="TextBox 106">
            <a:extLst>
              <a:ext uri="{FF2B5EF4-FFF2-40B4-BE49-F238E27FC236}">
                <a16:creationId xmlns:a16="http://schemas.microsoft.com/office/drawing/2014/main" id="{CCB5E9CC-FAE3-4ECA-A13B-0F4CA8F07865}"/>
              </a:ext>
            </a:extLst>
          </p:cNvPr>
          <p:cNvSpPr txBox="1"/>
          <p:nvPr/>
        </p:nvSpPr>
        <p:spPr>
          <a:xfrm>
            <a:off x="8599275" y="3757348"/>
            <a:ext cx="2018249" cy="1921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Select from table_1004</a:t>
            </a:r>
          </a:p>
        </p:txBody>
      </p:sp>
      <p:cxnSp>
        <p:nvCxnSpPr>
          <p:cNvPr id="108" name="Straight Arrow Connector 107">
            <a:extLst>
              <a:ext uri="{FF2B5EF4-FFF2-40B4-BE49-F238E27FC236}">
                <a16:creationId xmlns:a16="http://schemas.microsoft.com/office/drawing/2014/main" id="{10719688-C1DE-42E5-8FAE-D733193D95B3}"/>
              </a:ext>
            </a:extLst>
          </p:cNvPr>
          <p:cNvCxnSpPr>
            <a:cxnSpLocks/>
          </p:cNvCxnSpPr>
          <p:nvPr/>
        </p:nvCxnSpPr>
        <p:spPr>
          <a:xfrm>
            <a:off x="8351347" y="4552532"/>
            <a:ext cx="20732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CC99FF1-08C9-4F24-A6BC-B4BB38BFB2BF}"/>
              </a:ext>
            </a:extLst>
          </p:cNvPr>
          <p:cNvCxnSpPr>
            <a:cxnSpLocks/>
          </p:cNvCxnSpPr>
          <p:nvPr/>
        </p:nvCxnSpPr>
        <p:spPr>
          <a:xfrm>
            <a:off x="8351347" y="4707966"/>
            <a:ext cx="20732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D027C80-C34F-49E0-960F-BD1DAAA7BF31}"/>
              </a:ext>
            </a:extLst>
          </p:cNvPr>
          <p:cNvCxnSpPr>
            <a:cxnSpLocks/>
          </p:cNvCxnSpPr>
          <p:nvPr/>
        </p:nvCxnSpPr>
        <p:spPr>
          <a:xfrm>
            <a:off x="8351347" y="4863399"/>
            <a:ext cx="20732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6B4C6A5-3B51-4681-9C6B-9A7E8A209BEA}"/>
              </a:ext>
            </a:extLst>
          </p:cNvPr>
          <p:cNvCxnSpPr>
            <a:cxnSpLocks/>
          </p:cNvCxnSpPr>
          <p:nvPr/>
        </p:nvCxnSpPr>
        <p:spPr>
          <a:xfrm>
            <a:off x="8351347" y="5018833"/>
            <a:ext cx="20732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540988D0-B988-4217-8151-A4C3CED25512}"/>
              </a:ext>
            </a:extLst>
          </p:cNvPr>
          <p:cNvSpPr/>
          <p:nvPr/>
        </p:nvSpPr>
        <p:spPr bwMode="auto">
          <a:xfrm>
            <a:off x="10682012" y="2872454"/>
            <a:ext cx="100434" cy="100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8EAF5B33-38BD-4E37-9ACE-C9CC85B38C94}"/>
              </a:ext>
            </a:extLst>
          </p:cNvPr>
          <p:cNvSpPr/>
          <p:nvPr/>
        </p:nvSpPr>
        <p:spPr bwMode="auto">
          <a:xfrm>
            <a:off x="10682012" y="3000166"/>
            <a:ext cx="100434" cy="100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D5C2E5D0-944E-4E68-A3AC-126ECCEB6233}"/>
              </a:ext>
            </a:extLst>
          </p:cNvPr>
          <p:cNvSpPr/>
          <p:nvPr/>
        </p:nvSpPr>
        <p:spPr bwMode="auto">
          <a:xfrm>
            <a:off x="10682012" y="3768681"/>
            <a:ext cx="100434" cy="100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7CC39F9D-C86C-46C9-B5E5-F3FEE3E4DB68}"/>
              </a:ext>
            </a:extLst>
          </p:cNvPr>
          <p:cNvSpPr/>
          <p:nvPr/>
        </p:nvSpPr>
        <p:spPr bwMode="auto">
          <a:xfrm>
            <a:off x="10682012" y="3890637"/>
            <a:ext cx="100434" cy="100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05ECD55D-2834-43B9-B7FA-1F38D362C006}"/>
              </a:ext>
            </a:extLst>
          </p:cNvPr>
          <p:cNvGrpSpPr/>
          <p:nvPr/>
        </p:nvGrpSpPr>
        <p:grpSpPr>
          <a:xfrm>
            <a:off x="10687743" y="4735329"/>
            <a:ext cx="784378" cy="222391"/>
            <a:chOff x="10692522" y="4346916"/>
            <a:chExt cx="769068" cy="218050"/>
          </a:xfrm>
        </p:grpSpPr>
        <p:sp>
          <p:nvSpPr>
            <p:cNvPr id="117" name="Rectangle 116">
              <a:extLst>
                <a:ext uri="{FF2B5EF4-FFF2-40B4-BE49-F238E27FC236}">
                  <a16:creationId xmlns:a16="http://schemas.microsoft.com/office/drawing/2014/main" id="{29F6D702-7269-4CBD-8E6C-0904B9EB253F}"/>
                </a:ext>
              </a:extLst>
            </p:cNvPr>
            <p:cNvSpPr/>
            <p:nvPr/>
          </p:nvSpPr>
          <p:spPr bwMode="auto">
            <a:xfrm>
              <a:off x="10692522" y="4346916"/>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65F27265-D4A7-4698-8312-BB7792025071}"/>
                </a:ext>
              </a:extLst>
            </p:cNvPr>
            <p:cNvSpPr/>
            <p:nvPr/>
          </p:nvSpPr>
          <p:spPr bwMode="auto">
            <a:xfrm>
              <a:off x="10692522" y="4466492"/>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777712D2-5E3C-43BA-B258-3A19FAF5460A}"/>
                </a:ext>
              </a:extLst>
            </p:cNvPr>
            <p:cNvSpPr/>
            <p:nvPr/>
          </p:nvSpPr>
          <p:spPr bwMode="auto">
            <a:xfrm>
              <a:off x="10826641" y="4346916"/>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2A7E21E4-8540-4EA8-AD7D-7881C84A67E0}"/>
                </a:ext>
              </a:extLst>
            </p:cNvPr>
            <p:cNvSpPr/>
            <p:nvPr/>
          </p:nvSpPr>
          <p:spPr bwMode="auto">
            <a:xfrm>
              <a:off x="10826641" y="4466492"/>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270B3942-C063-4AD9-A895-3E2D771C3B74}"/>
                </a:ext>
              </a:extLst>
            </p:cNvPr>
            <p:cNvSpPr/>
            <p:nvPr/>
          </p:nvSpPr>
          <p:spPr bwMode="auto">
            <a:xfrm>
              <a:off x="10960760" y="4346916"/>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C0F20358-DEB7-4B72-B4C0-8E65E93A699A}"/>
                </a:ext>
              </a:extLst>
            </p:cNvPr>
            <p:cNvSpPr/>
            <p:nvPr/>
          </p:nvSpPr>
          <p:spPr bwMode="auto">
            <a:xfrm>
              <a:off x="10960760" y="4466492"/>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F3ECD9A2-AB72-45C0-AAB5-242E0F9FD5B6}"/>
                </a:ext>
              </a:extLst>
            </p:cNvPr>
            <p:cNvSpPr/>
            <p:nvPr/>
          </p:nvSpPr>
          <p:spPr bwMode="auto">
            <a:xfrm>
              <a:off x="11094879" y="4346916"/>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441F06A5-1032-4243-AE6C-4656BAFFA5D9}"/>
                </a:ext>
              </a:extLst>
            </p:cNvPr>
            <p:cNvSpPr/>
            <p:nvPr/>
          </p:nvSpPr>
          <p:spPr bwMode="auto">
            <a:xfrm>
              <a:off x="11094879" y="4466492"/>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17D41513-6C3C-44BF-B19F-36CAE3A0FB92}"/>
                </a:ext>
              </a:extLst>
            </p:cNvPr>
            <p:cNvSpPr/>
            <p:nvPr/>
          </p:nvSpPr>
          <p:spPr bwMode="auto">
            <a:xfrm>
              <a:off x="11228998" y="4346916"/>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6207F091-FD7E-4B02-853F-6A563B1734D7}"/>
                </a:ext>
              </a:extLst>
            </p:cNvPr>
            <p:cNvSpPr/>
            <p:nvPr/>
          </p:nvSpPr>
          <p:spPr bwMode="auto">
            <a:xfrm>
              <a:off x="11228998" y="4466492"/>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67B5B2DA-8DCF-4FE5-89AA-C9EC4AAA67AA}"/>
                </a:ext>
              </a:extLst>
            </p:cNvPr>
            <p:cNvSpPr/>
            <p:nvPr/>
          </p:nvSpPr>
          <p:spPr bwMode="auto">
            <a:xfrm>
              <a:off x="11363116" y="4346916"/>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830DB125-A1FB-4787-900F-11F49A499475}"/>
                </a:ext>
              </a:extLst>
            </p:cNvPr>
            <p:cNvSpPr/>
            <p:nvPr/>
          </p:nvSpPr>
          <p:spPr bwMode="auto">
            <a:xfrm>
              <a:off x="11363116" y="4466492"/>
              <a:ext cx="98474" cy="984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9" name="TextBox 128">
            <a:extLst>
              <a:ext uri="{FF2B5EF4-FFF2-40B4-BE49-F238E27FC236}">
                <a16:creationId xmlns:a16="http://schemas.microsoft.com/office/drawing/2014/main" id="{177B08F4-4B51-4A03-B9D5-ACB50DA41C34}"/>
              </a:ext>
            </a:extLst>
          </p:cNvPr>
          <p:cNvSpPr txBox="1"/>
          <p:nvPr/>
        </p:nvSpPr>
        <p:spPr>
          <a:xfrm>
            <a:off x="10668313" y="4507026"/>
            <a:ext cx="897851" cy="18838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Data node N</a:t>
            </a:r>
          </a:p>
        </p:txBody>
      </p:sp>
      <p:sp>
        <p:nvSpPr>
          <p:cNvPr id="130" name="TextBox 129">
            <a:extLst>
              <a:ext uri="{FF2B5EF4-FFF2-40B4-BE49-F238E27FC236}">
                <a16:creationId xmlns:a16="http://schemas.microsoft.com/office/drawing/2014/main" id="{DD1B706F-8D64-4B78-8433-270577F0CF64}"/>
              </a:ext>
            </a:extLst>
          </p:cNvPr>
          <p:cNvSpPr txBox="1"/>
          <p:nvPr/>
        </p:nvSpPr>
        <p:spPr>
          <a:xfrm>
            <a:off x="10673869" y="3525414"/>
            <a:ext cx="897851" cy="1921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Data node 2</a:t>
            </a:r>
          </a:p>
        </p:txBody>
      </p:sp>
      <p:sp>
        <p:nvSpPr>
          <p:cNvPr id="131" name="TextBox 130">
            <a:extLst>
              <a:ext uri="{FF2B5EF4-FFF2-40B4-BE49-F238E27FC236}">
                <a16:creationId xmlns:a16="http://schemas.microsoft.com/office/drawing/2014/main" id="{03133BE6-4B77-415B-B16E-0E86292EC659}"/>
              </a:ext>
            </a:extLst>
          </p:cNvPr>
          <p:cNvSpPr txBox="1"/>
          <p:nvPr/>
        </p:nvSpPr>
        <p:spPr>
          <a:xfrm>
            <a:off x="10671851" y="2636210"/>
            <a:ext cx="897851" cy="1921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Data node 1</a:t>
            </a:r>
          </a:p>
        </p:txBody>
      </p:sp>
      <p:sp>
        <p:nvSpPr>
          <p:cNvPr id="132" name="TextBox 131">
            <a:extLst>
              <a:ext uri="{FF2B5EF4-FFF2-40B4-BE49-F238E27FC236}">
                <a16:creationId xmlns:a16="http://schemas.microsoft.com/office/drawing/2014/main" id="{3C9FC46A-712A-4CE8-9E85-04FFF3F13BCF}"/>
              </a:ext>
            </a:extLst>
          </p:cNvPr>
          <p:cNvSpPr txBox="1"/>
          <p:nvPr/>
        </p:nvSpPr>
        <p:spPr>
          <a:xfrm>
            <a:off x="10808279" y="2856203"/>
            <a:ext cx="563407" cy="256093"/>
          </a:xfrm>
          <a:prstGeom prst="rect">
            <a:avLst/>
          </a:prstGeom>
          <a:noFill/>
        </p:spPr>
        <p:txBody>
          <a:bodyPr wrap="square" lIns="0" tIns="0" rIns="0" bIns="0" rtlCol="0">
            <a:spAutoFit/>
          </a:bodyPr>
          <a:lstStyle/>
          <a:p>
            <a:pPr defTabSz="932597">
              <a:defRPr/>
            </a:pPr>
            <a:r>
              <a:rPr lang="en-US" sz="816">
                <a:gradFill>
                  <a:gsLst>
                    <a:gs pos="2917">
                      <a:prstClr val="black"/>
                    </a:gs>
                    <a:gs pos="30000">
                      <a:prstClr val="black"/>
                    </a:gs>
                  </a:gsLst>
                  <a:lin ang="5400000" scaled="0"/>
                </a:gradFill>
                <a:latin typeface="Segoe UI"/>
              </a:rPr>
              <a:t>Table_1001</a:t>
            </a:r>
          </a:p>
          <a:p>
            <a:pPr defTabSz="932597">
              <a:defRPr/>
            </a:pPr>
            <a:r>
              <a:rPr lang="en-US" sz="816">
                <a:gradFill>
                  <a:gsLst>
                    <a:gs pos="2917">
                      <a:prstClr val="black"/>
                    </a:gs>
                    <a:gs pos="30000">
                      <a:prstClr val="black"/>
                    </a:gs>
                  </a:gsLst>
                  <a:lin ang="5400000" scaled="0"/>
                </a:gradFill>
                <a:latin typeface="Segoe UI"/>
              </a:rPr>
              <a:t>Table_1003</a:t>
            </a:r>
          </a:p>
        </p:txBody>
      </p:sp>
      <p:sp>
        <p:nvSpPr>
          <p:cNvPr id="133" name="TextBox 132">
            <a:extLst>
              <a:ext uri="{FF2B5EF4-FFF2-40B4-BE49-F238E27FC236}">
                <a16:creationId xmlns:a16="http://schemas.microsoft.com/office/drawing/2014/main" id="{633CC168-7995-47C9-8F80-1B9708820EB6}"/>
              </a:ext>
            </a:extLst>
          </p:cNvPr>
          <p:cNvSpPr txBox="1"/>
          <p:nvPr/>
        </p:nvSpPr>
        <p:spPr>
          <a:xfrm>
            <a:off x="10808279" y="3755742"/>
            <a:ext cx="563407" cy="256093"/>
          </a:xfrm>
          <a:prstGeom prst="rect">
            <a:avLst/>
          </a:prstGeom>
          <a:noFill/>
        </p:spPr>
        <p:txBody>
          <a:bodyPr wrap="square" lIns="0" tIns="0" rIns="0" bIns="0" rtlCol="0">
            <a:spAutoFit/>
          </a:bodyPr>
          <a:lstStyle/>
          <a:p>
            <a:pPr defTabSz="932597">
              <a:defRPr/>
            </a:pPr>
            <a:r>
              <a:rPr lang="en-US" sz="816">
                <a:gradFill>
                  <a:gsLst>
                    <a:gs pos="2917">
                      <a:prstClr val="black"/>
                    </a:gs>
                    <a:gs pos="30000">
                      <a:prstClr val="black"/>
                    </a:gs>
                  </a:gsLst>
                  <a:lin ang="5400000" scaled="0"/>
                </a:gradFill>
                <a:latin typeface="Segoe UI"/>
              </a:rPr>
              <a:t>Table_1002</a:t>
            </a:r>
          </a:p>
          <a:p>
            <a:pPr defTabSz="932597">
              <a:defRPr/>
            </a:pPr>
            <a:r>
              <a:rPr lang="en-US" sz="816">
                <a:gradFill>
                  <a:gsLst>
                    <a:gs pos="2917">
                      <a:prstClr val="black"/>
                    </a:gs>
                    <a:gs pos="30000">
                      <a:prstClr val="black"/>
                    </a:gs>
                  </a:gsLst>
                  <a:lin ang="5400000" scaled="0"/>
                </a:gradFill>
                <a:latin typeface="Segoe UI"/>
              </a:rPr>
              <a:t>Table_1004</a:t>
            </a:r>
          </a:p>
        </p:txBody>
      </p:sp>
      <p:sp>
        <p:nvSpPr>
          <p:cNvPr id="134" name="TextBox 133">
            <a:extLst>
              <a:ext uri="{FF2B5EF4-FFF2-40B4-BE49-F238E27FC236}">
                <a16:creationId xmlns:a16="http://schemas.microsoft.com/office/drawing/2014/main" id="{B273D56F-9811-46BD-9EC9-1D7229EE5CF2}"/>
              </a:ext>
            </a:extLst>
          </p:cNvPr>
          <p:cNvSpPr txBox="1"/>
          <p:nvPr/>
        </p:nvSpPr>
        <p:spPr>
          <a:xfrm>
            <a:off x="5604714" y="5411324"/>
            <a:ext cx="2994549" cy="188385"/>
          </a:xfrm>
          <a:prstGeom prst="rect">
            <a:avLst/>
          </a:prstGeom>
          <a:noFill/>
        </p:spPr>
        <p:txBody>
          <a:bodyPr wrap="square" lIns="0" tIns="0" rIns="0" bIns="0" rtlCol="0">
            <a:spAutoFit/>
          </a:bodyPr>
          <a:lstStyle/>
          <a:p>
            <a:pPr defTabSz="932597">
              <a:defRPr/>
            </a:pPr>
            <a:r>
              <a:rPr lang="en-US" sz="1224">
                <a:solidFill>
                  <a:srgbClr val="0078D4"/>
                </a:solidFill>
                <a:latin typeface="Segoe UI Semibold"/>
              </a:rPr>
              <a:t>Each node PostgreSQL with </a:t>
            </a:r>
            <a:r>
              <a:rPr lang="en-US" sz="1224" err="1">
                <a:solidFill>
                  <a:srgbClr val="0078D4"/>
                </a:solidFill>
                <a:latin typeface="Segoe UI Semibold"/>
              </a:rPr>
              <a:t>Citus</a:t>
            </a:r>
            <a:r>
              <a:rPr lang="en-US" sz="1224">
                <a:solidFill>
                  <a:srgbClr val="0078D4"/>
                </a:solidFill>
                <a:latin typeface="Segoe UI Semibold"/>
              </a:rPr>
              <a:t> installed</a:t>
            </a:r>
          </a:p>
        </p:txBody>
      </p:sp>
      <p:sp>
        <p:nvSpPr>
          <p:cNvPr id="135" name="TextBox 134">
            <a:extLst>
              <a:ext uri="{FF2B5EF4-FFF2-40B4-BE49-F238E27FC236}">
                <a16:creationId xmlns:a16="http://schemas.microsoft.com/office/drawing/2014/main" id="{9C96D50C-6E2A-4ECB-B198-8766AF599E42}"/>
              </a:ext>
            </a:extLst>
          </p:cNvPr>
          <p:cNvSpPr txBox="1"/>
          <p:nvPr/>
        </p:nvSpPr>
        <p:spPr>
          <a:xfrm>
            <a:off x="5604714" y="5631646"/>
            <a:ext cx="2200432" cy="192135"/>
          </a:xfrm>
          <a:prstGeom prst="rect">
            <a:avLst/>
          </a:prstGeom>
          <a:noFill/>
        </p:spPr>
        <p:txBody>
          <a:bodyPr wrap="square" lIns="0" tIns="0" rIns="0" bIns="0" rtlCol="0">
            <a:spAutoFit/>
          </a:bodyPr>
          <a:lstStyle/>
          <a:p>
            <a:pPr defTabSz="932597">
              <a:defRPr/>
            </a:pPr>
            <a:r>
              <a:rPr lang="en-US" sz="1224">
                <a:solidFill>
                  <a:srgbClr val="0078D4"/>
                </a:solidFill>
                <a:latin typeface="Segoe UI Semibold"/>
              </a:rPr>
              <a:t>1 shard = 1 </a:t>
            </a:r>
            <a:r>
              <a:rPr lang="en-US" sz="1224" err="1">
                <a:solidFill>
                  <a:srgbClr val="0078D4"/>
                </a:solidFill>
                <a:latin typeface="Segoe UI Semibold"/>
              </a:rPr>
              <a:t>Postgre</a:t>
            </a:r>
            <a:r>
              <a:rPr lang="en-US" sz="1224">
                <a:solidFill>
                  <a:srgbClr val="0078D4"/>
                </a:solidFill>
                <a:latin typeface="Segoe UI Semibold"/>
              </a:rPr>
              <a:t> SQL table</a:t>
            </a:r>
          </a:p>
        </p:txBody>
      </p:sp>
      <p:cxnSp>
        <p:nvCxnSpPr>
          <p:cNvPr id="136" name="Straight Connector 135">
            <a:extLst>
              <a:ext uri="{FF2B5EF4-FFF2-40B4-BE49-F238E27FC236}">
                <a16:creationId xmlns:a16="http://schemas.microsoft.com/office/drawing/2014/main" id="{27397B22-33C7-4C6B-A078-2A648E2F159E}"/>
              </a:ext>
            </a:extLst>
          </p:cNvPr>
          <p:cNvCxnSpPr/>
          <p:nvPr/>
        </p:nvCxnSpPr>
        <p:spPr>
          <a:xfrm flipV="1">
            <a:off x="8159464" y="3769915"/>
            <a:ext cx="191883" cy="246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96CF305-495B-4A13-A696-9678F4E484CA}"/>
              </a:ext>
            </a:extLst>
          </p:cNvPr>
          <p:cNvSpPr txBox="1"/>
          <p:nvPr/>
        </p:nvSpPr>
        <p:spPr>
          <a:xfrm>
            <a:off x="6389091" y="2025495"/>
            <a:ext cx="4871391" cy="256159"/>
          </a:xfrm>
          <a:prstGeom prst="rect">
            <a:avLst/>
          </a:prstGeom>
          <a:noFill/>
        </p:spPr>
        <p:txBody>
          <a:bodyPr wrap="square" lIns="0" tIns="0" rIns="0" bIns="0" rtlCol="0">
            <a:spAutoFit/>
          </a:bodyPr>
          <a:lstStyle/>
          <a:p>
            <a:pPr algn="ctr" defTabSz="932597">
              <a:defRPr/>
            </a:pPr>
            <a:r>
              <a:rPr lang="en-US" sz="1632">
                <a:solidFill>
                  <a:schemeClr val="accent1"/>
                </a:solidFill>
                <a:latin typeface="Segoe UI Semibold"/>
              </a:rPr>
              <a:t>Sharding data across multiple nodes</a:t>
            </a:r>
          </a:p>
        </p:txBody>
      </p:sp>
    </p:spTree>
    <p:extLst>
      <p:ext uri="{BB962C8B-B14F-4D97-AF65-F5344CB8AC3E}">
        <p14:creationId xmlns:p14="http://schemas.microsoft.com/office/powerpoint/2010/main" val="204354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3A5F41-A865-4987-996B-C0F17C3DD068}"/>
              </a:ext>
            </a:extLst>
          </p:cNvPr>
          <p:cNvSpPr>
            <a:spLocks noGrp="1"/>
          </p:cNvSpPr>
          <p:nvPr>
            <p:ph type="title"/>
          </p:nvPr>
        </p:nvSpPr>
        <p:spPr>
          <a:xfrm>
            <a:off x="286561" y="201553"/>
            <a:ext cx="11373837" cy="1024634"/>
          </a:xfrm>
        </p:spPr>
        <p:txBody>
          <a:bodyPr/>
          <a:lstStyle/>
          <a:p>
            <a:r>
              <a:rPr lang="en-US" sz="3264">
                <a:cs typeface="Segoe UI"/>
              </a:rPr>
              <a:t>Under the hood: ~10 yrs of engineering investment by Hyperscale (</a:t>
            </a:r>
            <a:r>
              <a:rPr lang="en-US" sz="3264" err="1">
                <a:cs typeface="Segoe UI"/>
              </a:rPr>
              <a:t>Citus</a:t>
            </a:r>
            <a:r>
              <a:rPr lang="en-US" sz="3264">
                <a:cs typeface="Segoe UI"/>
              </a:rPr>
              <a:t>) ​for horizontal scalability</a:t>
            </a:r>
          </a:p>
        </p:txBody>
      </p:sp>
      <p:sp>
        <p:nvSpPr>
          <p:cNvPr id="5" name="Slide Number Placeholder 4">
            <a:extLst>
              <a:ext uri="{FF2B5EF4-FFF2-40B4-BE49-F238E27FC236}">
                <a16:creationId xmlns:a16="http://schemas.microsoft.com/office/drawing/2014/main" id="{030323A7-2C58-45BD-BF55-461B877B611F}"/>
              </a:ext>
            </a:extLst>
          </p:cNvPr>
          <p:cNvSpPr>
            <a:spLocks noGrp="1"/>
          </p:cNvSpPr>
          <p:nvPr>
            <p:ph type="sldNum" sz="quarter" idx="4"/>
          </p:nvPr>
        </p:nvSpPr>
        <p:spPr>
          <a:xfrm>
            <a:off x="882" y="6746802"/>
            <a:ext cx="461769" cy="233698"/>
          </a:xfrm>
          <a:prstGeom prst="rect">
            <a:avLst/>
          </a:prstGeom>
        </p:spPr>
        <p:txBody>
          <a:bodyPr vert="horz" lIns="93260" tIns="0" rIns="93260" bIns="46630" rtlCol="0" anchor="ctr"/>
          <a:lstStyle>
            <a:defPPr>
              <a:defRPr lang="en-US"/>
            </a:defPPr>
            <a:lvl1pPr marL="0" algn="r" defTabSz="932597" rtl="0" eaLnBrk="1" latinLnBrk="0" hangingPunct="1">
              <a:defRPr sz="1020" b="1" kern="1200">
                <a:solidFill>
                  <a:srgbClr val="208F42"/>
                </a:solidFill>
                <a:latin typeface="+mn-lt"/>
                <a:ea typeface="+mn-ea"/>
                <a:cs typeface="Arial" panose="020B0604020202020204" pitchFamily="34" charset="0"/>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a:lstStyle>
          <a:p>
            <a:fld id="{3BC07B65-E2CE-41C0-9FAF-002BE42F6F0D}" type="slidenum">
              <a:rPr lang="en-US" dirty="0" smtClean="0"/>
              <a:pPr/>
              <a:t>44</a:t>
            </a:fld>
            <a:endParaRPr lang="en-US"/>
          </a:p>
        </p:txBody>
      </p:sp>
      <p:sp>
        <p:nvSpPr>
          <p:cNvPr id="35" name="Freeform 5">
            <a:extLst>
              <a:ext uri="{FF2B5EF4-FFF2-40B4-BE49-F238E27FC236}">
                <a16:creationId xmlns:a16="http://schemas.microsoft.com/office/drawing/2014/main" id="{F0A317F3-920C-4DF6-B924-A17C4A070050}"/>
              </a:ext>
            </a:extLst>
          </p:cNvPr>
          <p:cNvSpPr>
            <a:spLocks/>
          </p:cNvSpPr>
          <p:nvPr/>
        </p:nvSpPr>
        <p:spPr bwMode="auto">
          <a:xfrm>
            <a:off x="1225688" y="2375602"/>
            <a:ext cx="587915" cy="3354156"/>
          </a:xfrm>
          <a:custGeom>
            <a:avLst/>
            <a:gdLst>
              <a:gd name="T0" fmla="*/ 323 w 329"/>
              <a:gd name="T1" fmla="*/ 1977 h 1987"/>
              <a:gd name="T2" fmla="*/ 53 w 329"/>
              <a:gd name="T3" fmla="*/ 1631 h 1987"/>
              <a:gd name="T4" fmla="*/ 139 w 329"/>
              <a:gd name="T5" fmla="*/ 1042 h 1987"/>
              <a:gd name="T6" fmla="*/ 128 w 329"/>
              <a:gd name="T7" fmla="*/ 893 h 1987"/>
              <a:gd name="T8" fmla="*/ 72 w 329"/>
              <a:gd name="T9" fmla="*/ 850 h 1987"/>
              <a:gd name="T10" fmla="*/ 139 w 329"/>
              <a:gd name="T11" fmla="*/ 562 h 1987"/>
              <a:gd name="T12" fmla="*/ 78 w 329"/>
              <a:gd name="T13" fmla="*/ 162 h 1987"/>
              <a:gd name="T14" fmla="*/ 187 w 329"/>
              <a:gd name="T15" fmla="*/ 6 h 1987"/>
              <a:gd name="T16" fmla="*/ 186 w 329"/>
              <a:gd name="T17" fmla="*/ 2 h 1987"/>
              <a:gd name="T18" fmla="*/ 50 w 329"/>
              <a:gd name="T19" fmla="*/ 265 h 1987"/>
              <a:gd name="T20" fmla="*/ 121 w 329"/>
              <a:gd name="T21" fmla="*/ 678 h 1987"/>
              <a:gd name="T22" fmla="*/ 39 w 329"/>
              <a:gd name="T23" fmla="*/ 861 h 1987"/>
              <a:gd name="T24" fmla="*/ 50 w 329"/>
              <a:gd name="T25" fmla="*/ 867 h 1987"/>
              <a:gd name="T26" fmla="*/ 99 w 329"/>
              <a:gd name="T27" fmla="*/ 897 h 1987"/>
              <a:gd name="T28" fmla="*/ 112 w 329"/>
              <a:gd name="T29" fmla="*/ 968 h 1987"/>
              <a:gd name="T30" fmla="*/ 106 w 329"/>
              <a:gd name="T31" fmla="*/ 1113 h 1987"/>
              <a:gd name="T32" fmla="*/ 49 w 329"/>
              <a:gd name="T33" fmla="*/ 1390 h 1987"/>
              <a:gd name="T34" fmla="*/ 112 w 329"/>
              <a:gd name="T35" fmla="*/ 1879 h 1987"/>
              <a:gd name="T36" fmla="*/ 311 w 329"/>
              <a:gd name="T37" fmla="*/ 1987 h 1987"/>
              <a:gd name="T38" fmla="*/ 323 w 329"/>
              <a:gd name="T39" fmla="*/ 1977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9" h="1987">
                <a:moveTo>
                  <a:pt x="323" y="1977"/>
                </a:moveTo>
                <a:cubicBezTo>
                  <a:pt x="156" y="1954"/>
                  <a:pt x="63" y="1785"/>
                  <a:pt x="53" y="1631"/>
                </a:cubicBezTo>
                <a:cubicBezTo>
                  <a:pt x="39" y="1430"/>
                  <a:pt x="127" y="1241"/>
                  <a:pt x="139" y="1042"/>
                </a:cubicBezTo>
                <a:cubicBezTo>
                  <a:pt x="142" y="994"/>
                  <a:pt x="144" y="939"/>
                  <a:pt x="128" y="893"/>
                </a:cubicBezTo>
                <a:cubicBezTo>
                  <a:pt x="119" y="866"/>
                  <a:pt x="97" y="849"/>
                  <a:pt x="72" y="850"/>
                </a:cubicBezTo>
                <a:cubicBezTo>
                  <a:pt x="146" y="776"/>
                  <a:pt x="156" y="661"/>
                  <a:pt x="139" y="562"/>
                </a:cubicBezTo>
                <a:cubicBezTo>
                  <a:pt x="116" y="430"/>
                  <a:pt x="49" y="299"/>
                  <a:pt x="78" y="162"/>
                </a:cubicBezTo>
                <a:cubicBezTo>
                  <a:pt x="91" y="97"/>
                  <a:pt x="125" y="35"/>
                  <a:pt x="187" y="6"/>
                </a:cubicBezTo>
                <a:cubicBezTo>
                  <a:pt x="193" y="3"/>
                  <a:pt x="191" y="0"/>
                  <a:pt x="186" y="2"/>
                </a:cubicBezTo>
                <a:cubicBezTo>
                  <a:pt x="86" y="46"/>
                  <a:pt x="45" y="162"/>
                  <a:pt x="50" y="265"/>
                </a:cubicBezTo>
                <a:cubicBezTo>
                  <a:pt x="57" y="405"/>
                  <a:pt x="130" y="536"/>
                  <a:pt x="121" y="678"/>
                </a:cubicBezTo>
                <a:cubicBezTo>
                  <a:pt x="117" y="746"/>
                  <a:pt x="94" y="816"/>
                  <a:pt x="39" y="861"/>
                </a:cubicBezTo>
                <a:cubicBezTo>
                  <a:pt x="28" y="870"/>
                  <a:pt x="43" y="871"/>
                  <a:pt x="50" y="867"/>
                </a:cubicBezTo>
                <a:cubicBezTo>
                  <a:pt x="70" y="856"/>
                  <a:pt x="92" y="881"/>
                  <a:pt x="99" y="897"/>
                </a:cubicBezTo>
                <a:cubicBezTo>
                  <a:pt x="109" y="919"/>
                  <a:pt x="110" y="945"/>
                  <a:pt x="112" y="968"/>
                </a:cubicBezTo>
                <a:cubicBezTo>
                  <a:pt x="115" y="1016"/>
                  <a:pt x="112" y="1065"/>
                  <a:pt x="106" y="1113"/>
                </a:cubicBezTo>
                <a:cubicBezTo>
                  <a:pt x="93" y="1207"/>
                  <a:pt x="68" y="1298"/>
                  <a:pt x="49" y="1390"/>
                </a:cubicBezTo>
                <a:cubicBezTo>
                  <a:pt x="15" y="1554"/>
                  <a:pt x="0" y="1741"/>
                  <a:pt x="112" y="1879"/>
                </a:cubicBezTo>
                <a:cubicBezTo>
                  <a:pt x="162" y="1939"/>
                  <a:pt x="231" y="1983"/>
                  <a:pt x="311" y="1987"/>
                </a:cubicBezTo>
                <a:cubicBezTo>
                  <a:pt x="315" y="1987"/>
                  <a:pt x="329" y="1978"/>
                  <a:pt x="323" y="1977"/>
                </a:cubicBezTo>
                <a:close/>
              </a:path>
            </a:pathLst>
          </a:custGeom>
          <a:solidFill>
            <a:schemeClr val="accent1"/>
          </a:solidFill>
          <a:ln w="28575">
            <a:solidFill>
              <a:schemeClr val="accent1"/>
            </a:solidFill>
          </a:ln>
        </p:spPr>
        <p:txBody>
          <a:bodyPr vert="horz" wrap="square" lIns="93260" tIns="46630" rIns="93260" bIns="46630" numCol="1" anchor="t" anchorCtr="0" compatLnSpc="1">
            <a:prstTxWarp prst="textNoShape">
              <a:avLst/>
            </a:prstTxWarp>
          </a:bodyPr>
          <a:lstStyle/>
          <a:p>
            <a:endParaRPr lang="en-US" sz="1836"/>
          </a:p>
        </p:txBody>
      </p:sp>
      <p:grpSp>
        <p:nvGrpSpPr>
          <p:cNvPr id="36" name="Group 35">
            <a:extLst>
              <a:ext uri="{FF2B5EF4-FFF2-40B4-BE49-F238E27FC236}">
                <a16:creationId xmlns:a16="http://schemas.microsoft.com/office/drawing/2014/main" id="{63363215-43EB-4CCD-ACAF-3B3423CF2DD3}"/>
              </a:ext>
            </a:extLst>
          </p:cNvPr>
          <p:cNvGrpSpPr/>
          <p:nvPr/>
        </p:nvGrpSpPr>
        <p:grpSpPr>
          <a:xfrm>
            <a:off x="-84844" y="3398571"/>
            <a:ext cx="1132550" cy="1055488"/>
            <a:chOff x="-41292" y="2586402"/>
            <a:chExt cx="1296343" cy="1208138"/>
          </a:xfrm>
          <a:solidFill>
            <a:schemeClr val="bg1"/>
          </a:solidFill>
        </p:grpSpPr>
        <p:sp>
          <p:nvSpPr>
            <p:cNvPr id="37" name="Freeform 21">
              <a:extLst>
                <a:ext uri="{FF2B5EF4-FFF2-40B4-BE49-F238E27FC236}">
                  <a16:creationId xmlns:a16="http://schemas.microsoft.com/office/drawing/2014/main" id="{FC175E04-CE13-4272-B97A-B141E99D9EE6}"/>
                </a:ext>
              </a:extLst>
            </p:cNvPr>
            <p:cNvSpPr>
              <a:spLocks/>
            </p:cNvSpPr>
            <p:nvPr/>
          </p:nvSpPr>
          <p:spPr bwMode="auto">
            <a:xfrm>
              <a:off x="180235" y="2586402"/>
              <a:ext cx="1074816" cy="900463"/>
            </a:xfrm>
            <a:custGeom>
              <a:avLst/>
              <a:gdLst>
                <a:gd name="T0" fmla="*/ 340 w 442"/>
                <a:gd name="T1" fmla="*/ 137 h 371"/>
                <a:gd name="T2" fmla="*/ 296 w 442"/>
                <a:gd name="T3" fmla="*/ 263 h 371"/>
                <a:gd name="T4" fmla="*/ 280 w 442"/>
                <a:gd name="T5" fmla="*/ 212 h 371"/>
                <a:gd name="T6" fmla="*/ 149 w 442"/>
                <a:gd name="T7" fmla="*/ 230 h 371"/>
                <a:gd name="T8" fmla="*/ 334 w 442"/>
                <a:gd name="T9" fmla="*/ 275 h 371"/>
                <a:gd name="T10" fmla="*/ 394 w 442"/>
                <a:gd name="T11" fmla="*/ 84 h 371"/>
                <a:gd name="T12" fmla="*/ 0 w 442"/>
                <a:gd name="T13" fmla="*/ 247 h 371"/>
                <a:gd name="T14" fmla="*/ 340 w 442"/>
                <a:gd name="T15" fmla="*/ 137 h 3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371">
                  <a:moveTo>
                    <a:pt x="340" y="137"/>
                  </a:moveTo>
                  <a:cubicBezTo>
                    <a:pt x="372" y="170"/>
                    <a:pt x="354" y="235"/>
                    <a:pt x="296" y="263"/>
                  </a:cubicBezTo>
                  <a:cubicBezTo>
                    <a:pt x="203" y="306"/>
                    <a:pt x="212" y="211"/>
                    <a:pt x="280" y="212"/>
                  </a:cubicBezTo>
                  <a:cubicBezTo>
                    <a:pt x="286" y="182"/>
                    <a:pt x="199" y="169"/>
                    <a:pt x="149" y="230"/>
                  </a:cubicBezTo>
                  <a:cubicBezTo>
                    <a:pt x="93" y="299"/>
                    <a:pt x="206" y="371"/>
                    <a:pt x="334" y="275"/>
                  </a:cubicBezTo>
                  <a:cubicBezTo>
                    <a:pt x="416" y="213"/>
                    <a:pt x="442" y="128"/>
                    <a:pt x="394" y="84"/>
                  </a:cubicBezTo>
                  <a:cubicBezTo>
                    <a:pt x="301" y="0"/>
                    <a:pt x="75" y="79"/>
                    <a:pt x="0" y="247"/>
                  </a:cubicBezTo>
                  <a:cubicBezTo>
                    <a:pt x="75" y="120"/>
                    <a:pt x="265" y="60"/>
                    <a:pt x="340" y="13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38" name="Freeform 22">
              <a:extLst>
                <a:ext uri="{FF2B5EF4-FFF2-40B4-BE49-F238E27FC236}">
                  <a16:creationId xmlns:a16="http://schemas.microsoft.com/office/drawing/2014/main" id="{A872B1EB-3285-41F8-A1AA-AC911842A159}"/>
                </a:ext>
              </a:extLst>
            </p:cNvPr>
            <p:cNvSpPr>
              <a:spLocks/>
            </p:cNvSpPr>
            <p:nvPr/>
          </p:nvSpPr>
          <p:spPr bwMode="auto">
            <a:xfrm>
              <a:off x="-41292" y="2826388"/>
              <a:ext cx="1240962" cy="968152"/>
            </a:xfrm>
            <a:custGeom>
              <a:avLst/>
              <a:gdLst>
                <a:gd name="T0" fmla="*/ 168 w 510"/>
                <a:gd name="T1" fmla="*/ 256 h 399"/>
                <a:gd name="T2" fmla="*/ 366 w 510"/>
                <a:gd name="T3" fmla="*/ 46 h 399"/>
                <a:gd name="T4" fmla="*/ 108 w 510"/>
                <a:gd name="T5" fmla="*/ 316 h 399"/>
                <a:gd name="T6" fmla="*/ 510 w 510"/>
                <a:gd name="T7" fmla="*/ 107 h 399"/>
                <a:gd name="T8" fmla="*/ 168 w 510"/>
                <a:gd name="T9" fmla="*/ 256 h 399"/>
              </a:gdLst>
              <a:ahLst/>
              <a:cxnLst>
                <a:cxn ang="0">
                  <a:pos x="T0" y="T1"/>
                </a:cxn>
                <a:cxn ang="0">
                  <a:pos x="T2" y="T3"/>
                </a:cxn>
                <a:cxn ang="0">
                  <a:pos x="T4" y="T5"/>
                </a:cxn>
                <a:cxn ang="0">
                  <a:pos x="T6" y="T7"/>
                </a:cxn>
                <a:cxn ang="0">
                  <a:pos x="T8" y="T9"/>
                </a:cxn>
              </a:cxnLst>
              <a:rect l="0" t="0" r="r" b="b"/>
              <a:pathLst>
                <a:path w="510" h="399">
                  <a:moveTo>
                    <a:pt x="168" y="256"/>
                  </a:moveTo>
                  <a:cubicBezTo>
                    <a:pt x="88" y="197"/>
                    <a:pt x="187" y="33"/>
                    <a:pt x="366" y="46"/>
                  </a:cubicBezTo>
                  <a:cubicBezTo>
                    <a:pt x="211" y="0"/>
                    <a:pt x="0" y="190"/>
                    <a:pt x="108" y="316"/>
                  </a:cubicBezTo>
                  <a:cubicBezTo>
                    <a:pt x="180" y="399"/>
                    <a:pt x="430" y="359"/>
                    <a:pt x="510" y="107"/>
                  </a:cubicBezTo>
                  <a:cubicBezTo>
                    <a:pt x="415" y="281"/>
                    <a:pt x="236" y="306"/>
                    <a:pt x="168" y="256"/>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7" name="Rounded Rectangle 31">
            <a:extLst>
              <a:ext uri="{FF2B5EF4-FFF2-40B4-BE49-F238E27FC236}">
                <a16:creationId xmlns:a16="http://schemas.microsoft.com/office/drawing/2014/main" id="{FF4EA508-36E5-4728-A9F3-28A048F00B23}"/>
              </a:ext>
            </a:extLst>
          </p:cNvPr>
          <p:cNvSpPr/>
          <p:nvPr/>
        </p:nvSpPr>
        <p:spPr>
          <a:xfrm flipH="1">
            <a:off x="1911027" y="2225158"/>
            <a:ext cx="9893804" cy="3714052"/>
          </a:xfrm>
          <a:prstGeom prst="roundRect">
            <a:avLst>
              <a:gd name="adj"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a:extLst>
              <a:ext uri="{FF2B5EF4-FFF2-40B4-BE49-F238E27FC236}">
                <a16:creationId xmlns:a16="http://schemas.microsoft.com/office/drawing/2014/main" id="{7D74AB08-E96F-42A6-A24B-1270C1B51483}"/>
              </a:ext>
            </a:extLst>
          </p:cNvPr>
          <p:cNvSpPr/>
          <p:nvPr/>
        </p:nvSpPr>
        <p:spPr>
          <a:xfrm>
            <a:off x="4408501" y="5027107"/>
            <a:ext cx="2157803" cy="378652"/>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HyperLogLog</a:t>
            </a:r>
          </a:p>
        </p:txBody>
      </p:sp>
      <p:sp>
        <p:nvSpPr>
          <p:cNvPr id="9" name="Rectangle 8">
            <a:extLst>
              <a:ext uri="{FF2B5EF4-FFF2-40B4-BE49-F238E27FC236}">
                <a16:creationId xmlns:a16="http://schemas.microsoft.com/office/drawing/2014/main" id="{AE95DF21-61A6-43AF-ADA8-2D249D63D49D}"/>
              </a:ext>
            </a:extLst>
          </p:cNvPr>
          <p:cNvSpPr/>
          <p:nvPr/>
        </p:nvSpPr>
        <p:spPr>
          <a:xfrm>
            <a:off x="5266757" y="4338979"/>
            <a:ext cx="3069190"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Replication/HA</a:t>
            </a:r>
          </a:p>
        </p:txBody>
      </p:sp>
      <p:sp>
        <p:nvSpPr>
          <p:cNvPr id="10" name="Rectangle 9">
            <a:extLst>
              <a:ext uri="{FF2B5EF4-FFF2-40B4-BE49-F238E27FC236}">
                <a16:creationId xmlns:a16="http://schemas.microsoft.com/office/drawing/2014/main" id="{81C48E47-0500-47BA-B95E-7A7F29D6AB4F}"/>
              </a:ext>
            </a:extLst>
          </p:cNvPr>
          <p:cNvSpPr/>
          <p:nvPr/>
        </p:nvSpPr>
        <p:spPr>
          <a:xfrm>
            <a:off x="6566305" y="5027106"/>
            <a:ext cx="1769642" cy="378652"/>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TopN</a:t>
            </a:r>
          </a:p>
        </p:txBody>
      </p:sp>
      <p:grpSp>
        <p:nvGrpSpPr>
          <p:cNvPr id="2" name="Group 1"/>
          <p:cNvGrpSpPr/>
          <p:nvPr/>
        </p:nvGrpSpPr>
        <p:grpSpPr>
          <a:xfrm>
            <a:off x="8656327" y="2375602"/>
            <a:ext cx="3068265" cy="2457658"/>
            <a:chOff x="8486501" y="2548020"/>
            <a:chExt cx="3008376" cy="2190900"/>
          </a:xfrm>
          <a:solidFill>
            <a:schemeClr val="accent1"/>
          </a:solidFill>
        </p:grpSpPr>
        <p:sp>
          <p:nvSpPr>
            <p:cNvPr id="12" name="Rectangle 11">
              <a:extLst>
                <a:ext uri="{FF2B5EF4-FFF2-40B4-BE49-F238E27FC236}">
                  <a16:creationId xmlns:a16="http://schemas.microsoft.com/office/drawing/2014/main" id="{FEDBEF0E-B6CE-4A61-9DCF-A645157986B1}"/>
                </a:ext>
              </a:extLst>
            </p:cNvPr>
            <p:cNvSpPr/>
            <p:nvPr/>
          </p:nvSpPr>
          <p:spPr>
            <a:xfrm>
              <a:off x="8486501" y="4013474"/>
              <a:ext cx="3008376" cy="365760"/>
            </a:xfrm>
            <a:prstGeom prst="rect">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Upgrades</a:t>
              </a:r>
            </a:p>
          </p:txBody>
        </p:sp>
        <p:sp>
          <p:nvSpPr>
            <p:cNvPr id="13" name="Rectangle 12">
              <a:extLst>
                <a:ext uri="{FF2B5EF4-FFF2-40B4-BE49-F238E27FC236}">
                  <a16:creationId xmlns:a16="http://schemas.microsoft.com/office/drawing/2014/main" id="{845D547D-7721-4D86-A51F-C6AFBB32A81A}"/>
                </a:ext>
              </a:extLst>
            </p:cNvPr>
            <p:cNvSpPr/>
            <p:nvPr/>
          </p:nvSpPr>
          <p:spPr>
            <a:xfrm>
              <a:off x="8486501" y="3637449"/>
              <a:ext cx="3008376" cy="365760"/>
            </a:xfrm>
            <a:prstGeom prst="rect">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Recovery</a:t>
              </a:r>
            </a:p>
          </p:txBody>
        </p:sp>
        <p:sp>
          <p:nvSpPr>
            <p:cNvPr id="14" name="Rectangle 13">
              <a:extLst>
                <a:ext uri="{FF2B5EF4-FFF2-40B4-BE49-F238E27FC236}">
                  <a16:creationId xmlns:a16="http://schemas.microsoft.com/office/drawing/2014/main" id="{F015E2B5-19B7-4233-B3A0-21C266BBE9E1}"/>
                </a:ext>
              </a:extLst>
            </p:cNvPr>
            <p:cNvSpPr/>
            <p:nvPr/>
          </p:nvSpPr>
          <p:spPr>
            <a:xfrm>
              <a:off x="8486501" y="3280947"/>
              <a:ext cx="3008376" cy="365760"/>
            </a:xfrm>
            <a:prstGeom prst="rect">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Distributed Backups</a:t>
              </a:r>
            </a:p>
          </p:txBody>
        </p:sp>
        <p:sp>
          <p:nvSpPr>
            <p:cNvPr id="15" name="Rectangle 14">
              <a:extLst>
                <a:ext uri="{FF2B5EF4-FFF2-40B4-BE49-F238E27FC236}">
                  <a16:creationId xmlns:a16="http://schemas.microsoft.com/office/drawing/2014/main" id="{4F53DAEC-680E-483C-8F9C-F75C823CD255}"/>
                </a:ext>
              </a:extLst>
            </p:cNvPr>
            <p:cNvSpPr/>
            <p:nvPr/>
          </p:nvSpPr>
          <p:spPr>
            <a:xfrm>
              <a:off x="8486501" y="2902371"/>
              <a:ext cx="3008376" cy="365760"/>
            </a:xfrm>
            <a:prstGeom prst="rect">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Monitoring</a:t>
              </a:r>
            </a:p>
          </p:txBody>
        </p:sp>
        <p:sp>
          <p:nvSpPr>
            <p:cNvPr id="16" name="Rectangle 15">
              <a:extLst>
                <a:ext uri="{FF2B5EF4-FFF2-40B4-BE49-F238E27FC236}">
                  <a16:creationId xmlns:a16="http://schemas.microsoft.com/office/drawing/2014/main" id="{0A5A73F3-26AC-4FA3-836A-7C8B47DDF70A}"/>
                </a:ext>
              </a:extLst>
            </p:cNvPr>
            <p:cNvSpPr/>
            <p:nvPr/>
          </p:nvSpPr>
          <p:spPr>
            <a:xfrm>
              <a:off x="8486501" y="2548020"/>
              <a:ext cx="3008376" cy="365760"/>
            </a:xfrm>
            <a:prstGeom prst="rect">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Provisioning</a:t>
              </a:r>
            </a:p>
          </p:txBody>
        </p:sp>
        <p:sp>
          <p:nvSpPr>
            <p:cNvPr id="17" name="Rectangle 16">
              <a:extLst>
                <a:ext uri="{FF2B5EF4-FFF2-40B4-BE49-F238E27FC236}">
                  <a16:creationId xmlns:a16="http://schemas.microsoft.com/office/drawing/2014/main" id="{C1AF1D14-6818-47E0-98DC-B73E0DE377C5}"/>
                </a:ext>
              </a:extLst>
            </p:cNvPr>
            <p:cNvSpPr/>
            <p:nvPr/>
          </p:nvSpPr>
          <p:spPr>
            <a:xfrm>
              <a:off x="8486501" y="4373160"/>
              <a:ext cx="3008376" cy="365760"/>
            </a:xfrm>
            <a:prstGeom prst="rect">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Live Migration</a:t>
              </a:r>
            </a:p>
          </p:txBody>
        </p:sp>
      </p:grpSp>
      <p:sp>
        <p:nvSpPr>
          <p:cNvPr id="18" name="Rectangle 17">
            <a:extLst>
              <a:ext uri="{FF2B5EF4-FFF2-40B4-BE49-F238E27FC236}">
                <a16:creationId xmlns:a16="http://schemas.microsoft.com/office/drawing/2014/main" id="{60D2E212-FF06-410C-9070-6FFC162DD7D9}"/>
              </a:ext>
            </a:extLst>
          </p:cNvPr>
          <p:cNvSpPr/>
          <p:nvPr/>
        </p:nvSpPr>
        <p:spPr>
          <a:xfrm>
            <a:off x="2015919" y="5405758"/>
            <a:ext cx="9709597" cy="375288"/>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ea typeface="Arial" charset="0"/>
              <a:cs typeface="Arial" charset="0"/>
            </a:endParaRPr>
          </a:p>
        </p:txBody>
      </p:sp>
      <p:sp>
        <p:nvSpPr>
          <p:cNvPr id="19" name="Rectangle 18">
            <a:extLst>
              <a:ext uri="{FF2B5EF4-FFF2-40B4-BE49-F238E27FC236}">
                <a16:creationId xmlns:a16="http://schemas.microsoft.com/office/drawing/2014/main" id="{7FC0ACA0-3010-4AA8-9CDC-55343E50EB43}"/>
              </a:ext>
            </a:extLst>
          </p:cNvPr>
          <p:cNvSpPr/>
          <p:nvPr/>
        </p:nvSpPr>
        <p:spPr>
          <a:xfrm>
            <a:off x="8656327" y="5028243"/>
            <a:ext cx="3069189" cy="371811"/>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WAL Management</a:t>
            </a:r>
          </a:p>
        </p:txBody>
      </p:sp>
      <p:sp>
        <p:nvSpPr>
          <p:cNvPr id="20" name="Rectangle 19">
            <a:extLst>
              <a:ext uri="{FF2B5EF4-FFF2-40B4-BE49-F238E27FC236}">
                <a16:creationId xmlns:a16="http://schemas.microsoft.com/office/drawing/2014/main" id="{41C2306F-D312-45C5-9398-2DED31D90CA0}"/>
              </a:ext>
            </a:extLst>
          </p:cNvPr>
          <p:cNvSpPr/>
          <p:nvPr/>
        </p:nvSpPr>
        <p:spPr>
          <a:xfrm>
            <a:off x="2010438" y="2364769"/>
            <a:ext cx="3074670"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Distributed query planner </a:t>
            </a:r>
            <a:br>
              <a:rPr lang="en-US" sz="1224">
                <a:ea typeface="Arial" charset="0"/>
                <a:cs typeface="Arial" charset="0"/>
              </a:rPr>
            </a:br>
            <a:r>
              <a:rPr lang="en-US" sz="1224">
                <a:ea typeface="Arial" charset="0"/>
                <a:cs typeface="Arial" charset="0"/>
              </a:rPr>
              <a:t>&amp; optimizer</a:t>
            </a:r>
          </a:p>
        </p:txBody>
      </p:sp>
      <p:sp>
        <p:nvSpPr>
          <p:cNvPr id="21" name="Rectangle 20">
            <a:extLst>
              <a:ext uri="{FF2B5EF4-FFF2-40B4-BE49-F238E27FC236}">
                <a16:creationId xmlns:a16="http://schemas.microsoft.com/office/drawing/2014/main" id="{F419A18F-79DB-47B3-9049-499998C4DBB3}"/>
              </a:ext>
            </a:extLst>
          </p:cNvPr>
          <p:cNvSpPr/>
          <p:nvPr/>
        </p:nvSpPr>
        <p:spPr>
          <a:xfrm>
            <a:off x="2010438" y="2857121"/>
            <a:ext cx="3074672"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Dynamic executors</a:t>
            </a:r>
          </a:p>
        </p:txBody>
      </p:sp>
      <p:sp>
        <p:nvSpPr>
          <p:cNvPr id="22" name="Rectangle 21">
            <a:extLst>
              <a:ext uri="{FF2B5EF4-FFF2-40B4-BE49-F238E27FC236}">
                <a16:creationId xmlns:a16="http://schemas.microsoft.com/office/drawing/2014/main" id="{F6369601-D234-4AD5-A700-EB8EE4D108A8}"/>
              </a:ext>
            </a:extLst>
          </p:cNvPr>
          <p:cNvSpPr>
            <a:spLocks noChangeAspect="1"/>
          </p:cNvSpPr>
          <p:nvPr/>
        </p:nvSpPr>
        <p:spPr>
          <a:xfrm>
            <a:off x="2010437" y="3349472"/>
            <a:ext cx="944654"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a:ea typeface="Arial" charset="0"/>
                <a:cs typeface="Arial" charset="0"/>
              </a:rPr>
              <a:t>Router Exec</a:t>
            </a:r>
          </a:p>
        </p:txBody>
      </p:sp>
      <p:sp>
        <p:nvSpPr>
          <p:cNvPr id="23" name="Rectangle 22">
            <a:extLst>
              <a:ext uri="{FF2B5EF4-FFF2-40B4-BE49-F238E27FC236}">
                <a16:creationId xmlns:a16="http://schemas.microsoft.com/office/drawing/2014/main" id="{7F5537AD-5EF9-468E-839D-012C066F8079}"/>
              </a:ext>
            </a:extLst>
          </p:cNvPr>
          <p:cNvSpPr>
            <a:spLocks noChangeAspect="1"/>
          </p:cNvSpPr>
          <p:nvPr/>
        </p:nvSpPr>
        <p:spPr>
          <a:xfrm>
            <a:off x="2957622" y="3349472"/>
            <a:ext cx="1133123"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a:ea typeface="Arial" charset="0"/>
                <a:cs typeface="Arial" charset="0"/>
              </a:rPr>
              <a:t>Real-time parallelization</a:t>
            </a:r>
          </a:p>
        </p:txBody>
      </p:sp>
      <p:sp>
        <p:nvSpPr>
          <p:cNvPr id="24" name="Rectangle 23">
            <a:extLst>
              <a:ext uri="{FF2B5EF4-FFF2-40B4-BE49-F238E27FC236}">
                <a16:creationId xmlns:a16="http://schemas.microsoft.com/office/drawing/2014/main" id="{9CBA4D22-E6BB-4F47-9E6C-11351C158A5B}"/>
              </a:ext>
            </a:extLst>
          </p:cNvPr>
          <p:cNvSpPr>
            <a:spLocks noChangeAspect="1"/>
          </p:cNvSpPr>
          <p:nvPr/>
        </p:nvSpPr>
        <p:spPr>
          <a:xfrm>
            <a:off x="4065696" y="3349472"/>
            <a:ext cx="1019412"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a:ea typeface="Arial" charset="0"/>
                <a:cs typeface="Arial" charset="0"/>
              </a:rPr>
              <a:t>Task tracker</a:t>
            </a:r>
          </a:p>
        </p:txBody>
      </p:sp>
      <p:sp>
        <p:nvSpPr>
          <p:cNvPr id="25" name="Rectangle 24">
            <a:extLst>
              <a:ext uri="{FF2B5EF4-FFF2-40B4-BE49-F238E27FC236}">
                <a16:creationId xmlns:a16="http://schemas.microsoft.com/office/drawing/2014/main" id="{133797D3-9E0B-4C88-9F4E-140A97E1352F}"/>
              </a:ext>
            </a:extLst>
          </p:cNvPr>
          <p:cNvSpPr/>
          <p:nvPr/>
        </p:nvSpPr>
        <p:spPr>
          <a:xfrm>
            <a:off x="5266755" y="2364769"/>
            <a:ext cx="3069189"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Distributed Transactions</a:t>
            </a:r>
          </a:p>
        </p:txBody>
      </p:sp>
      <p:sp>
        <p:nvSpPr>
          <p:cNvPr id="26" name="Rectangle 25">
            <a:extLst>
              <a:ext uri="{FF2B5EF4-FFF2-40B4-BE49-F238E27FC236}">
                <a16:creationId xmlns:a16="http://schemas.microsoft.com/office/drawing/2014/main" id="{F5AC41F4-54BC-46E1-A751-184CFF7F6B94}"/>
              </a:ext>
            </a:extLst>
          </p:cNvPr>
          <p:cNvSpPr/>
          <p:nvPr/>
        </p:nvSpPr>
        <p:spPr>
          <a:xfrm>
            <a:off x="5266757" y="2857121"/>
            <a:ext cx="3069190"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Distributed Deadlock Detector</a:t>
            </a:r>
          </a:p>
        </p:txBody>
      </p:sp>
      <p:sp>
        <p:nvSpPr>
          <p:cNvPr id="27" name="Rectangle 26">
            <a:extLst>
              <a:ext uri="{FF2B5EF4-FFF2-40B4-BE49-F238E27FC236}">
                <a16:creationId xmlns:a16="http://schemas.microsoft.com/office/drawing/2014/main" id="{F531B2F5-F791-4044-BF0B-12E57F00DF85}"/>
              </a:ext>
            </a:extLst>
          </p:cNvPr>
          <p:cNvSpPr/>
          <p:nvPr/>
        </p:nvSpPr>
        <p:spPr>
          <a:xfrm>
            <a:off x="5267959" y="3349472"/>
            <a:ext cx="3067986"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Distributed DDLs</a:t>
            </a:r>
          </a:p>
        </p:txBody>
      </p:sp>
      <p:sp>
        <p:nvSpPr>
          <p:cNvPr id="28" name="Rectangle 27">
            <a:extLst>
              <a:ext uri="{FF2B5EF4-FFF2-40B4-BE49-F238E27FC236}">
                <a16:creationId xmlns:a16="http://schemas.microsoft.com/office/drawing/2014/main" id="{3DCEF1C8-5D90-441B-BE5A-4BC39AFEBC25}"/>
              </a:ext>
            </a:extLst>
          </p:cNvPr>
          <p:cNvSpPr/>
          <p:nvPr/>
        </p:nvSpPr>
        <p:spPr>
          <a:xfrm>
            <a:off x="2016118" y="5027106"/>
            <a:ext cx="2392383" cy="378654"/>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Task Scheduler</a:t>
            </a:r>
          </a:p>
        </p:txBody>
      </p:sp>
      <p:sp>
        <p:nvSpPr>
          <p:cNvPr id="29" name="Rectangle 28">
            <a:extLst>
              <a:ext uri="{FF2B5EF4-FFF2-40B4-BE49-F238E27FC236}">
                <a16:creationId xmlns:a16="http://schemas.microsoft.com/office/drawing/2014/main" id="{85DB4DC3-3FBC-4410-B04F-0E860CF760BB}"/>
              </a:ext>
            </a:extLst>
          </p:cNvPr>
          <p:cNvSpPr/>
          <p:nvPr/>
        </p:nvSpPr>
        <p:spPr>
          <a:xfrm>
            <a:off x="2010438" y="4338979"/>
            <a:ext cx="3074670"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Transparent Sharding</a:t>
            </a:r>
          </a:p>
        </p:txBody>
      </p:sp>
      <p:sp>
        <p:nvSpPr>
          <p:cNvPr id="30" name="Rectangle 29">
            <a:extLst>
              <a:ext uri="{FF2B5EF4-FFF2-40B4-BE49-F238E27FC236}">
                <a16:creationId xmlns:a16="http://schemas.microsoft.com/office/drawing/2014/main" id="{C0775B68-B1F8-47E8-8A0C-2EFE029D3507}"/>
              </a:ext>
            </a:extLst>
          </p:cNvPr>
          <p:cNvSpPr/>
          <p:nvPr/>
        </p:nvSpPr>
        <p:spPr>
          <a:xfrm>
            <a:off x="2010439" y="3848556"/>
            <a:ext cx="3074671"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Task Manager</a:t>
            </a:r>
          </a:p>
        </p:txBody>
      </p:sp>
      <p:sp>
        <p:nvSpPr>
          <p:cNvPr id="31" name="Rectangle 30">
            <a:extLst>
              <a:ext uri="{FF2B5EF4-FFF2-40B4-BE49-F238E27FC236}">
                <a16:creationId xmlns:a16="http://schemas.microsoft.com/office/drawing/2014/main" id="{C791F41F-6E9E-4407-8372-F764E34014E3}"/>
              </a:ext>
            </a:extLst>
          </p:cNvPr>
          <p:cNvSpPr/>
          <p:nvPr/>
        </p:nvSpPr>
        <p:spPr>
          <a:xfrm>
            <a:off x="5266757" y="3848686"/>
            <a:ext cx="1534596"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Intelligent Shard Rebalancer</a:t>
            </a:r>
          </a:p>
        </p:txBody>
      </p:sp>
      <p:sp>
        <p:nvSpPr>
          <p:cNvPr id="32" name="Rectangle 31">
            <a:extLst>
              <a:ext uri="{FF2B5EF4-FFF2-40B4-BE49-F238E27FC236}">
                <a16:creationId xmlns:a16="http://schemas.microsoft.com/office/drawing/2014/main" id="{AD11D205-4889-48EF-BA5D-507C1653C7E9}"/>
              </a:ext>
            </a:extLst>
          </p:cNvPr>
          <p:cNvSpPr/>
          <p:nvPr/>
        </p:nvSpPr>
        <p:spPr>
          <a:xfrm>
            <a:off x="6804998" y="3848686"/>
            <a:ext cx="1530949" cy="494280"/>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ea typeface="Arial" charset="0"/>
                <a:cs typeface="Arial" charset="0"/>
              </a:rPr>
              <a:t>Logical Replicator</a:t>
            </a:r>
          </a:p>
        </p:txBody>
      </p:sp>
      <p:sp>
        <p:nvSpPr>
          <p:cNvPr id="33" name="Rectangle 32">
            <a:extLst>
              <a:ext uri="{FF2B5EF4-FFF2-40B4-BE49-F238E27FC236}">
                <a16:creationId xmlns:a16="http://schemas.microsoft.com/office/drawing/2014/main" id="{9DC94F68-C91B-4B02-BD8C-F7AC11E8E348}"/>
              </a:ext>
            </a:extLst>
          </p:cNvPr>
          <p:cNvSpPr/>
          <p:nvPr/>
        </p:nvSpPr>
        <p:spPr>
          <a:xfrm>
            <a:off x="2015921" y="5823305"/>
            <a:ext cx="9709596" cy="80726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a:ea typeface="Arial" charset="0"/>
                <a:cs typeface="Arial" charset="0"/>
              </a:rPr>
              <a:t>Relational core &amp; ecosystem</a:t>
            </a:r>
          </a:p>
        </p:txBody>
      </p:sp>
      <p:sp>
        <p:nvSpPr>
          <p:cNvPr id="3" name="Right Triangle 2"/>
          <p:cNvSpPr/>
          <p:nvPr/>
        </p:nvSpPr>
        <p:spPr>
          <a:xfrm>
            <a:off x="2032460" y="5450350"/>
            <a:ext cx="9715079" cy="301080"/>
          </a:xfrm>
          <a:prstGeom prst="rtTriangl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p:cNvSpPr/>
          <p:nvPr/>
        </p:nvSpPr>
        <p:spPr>
          <a:xfrm>
            <a:off x="6316019" y="5420754"/>
            <a:ext cx="1548525" cy="350330"/>
          </a:xfrm>
          <a:prstGeom prst="rect">
            <a:avLst/>
          </a:prstGeom>
        </p:spPr>
        <p:txBody>
          <a:bodyPr wrap="none">
            <a:spAutoFit/>
          </a:bodyPr>
          <a:lstStyle/>
          <a:p>
            <a:pPr algn="ctr"/>
            <a:r>
              <a:rPr lang="en-US" sz="1632">
                <a:solidFill>
                  <a:schemeClr val="bg1"/>
                </a:solidFill>
                <a:ea typeface="Arial" charset="0"/>
                <a:cs typeface="Arial" charset="0"/>
              </a:rPr>
              <a:t>Extension APIs</a:t>
            </a:r>
          </a:p>
        </p:txBody>
      </p:sp>
      <p:sp>
        <p:nvSpPr>
          <p:cNvPr id="48" name="Rounded Rectangle 31">
            <a:extLst>
              <a:ext uri="{FF2B5EF4-FFF2-40B4-BE49-F238E27FC236}">
                <a16:creationId xmlns:a16="http://schemas.microsoft.com/office/drawing/2014/main" id="{D506ACE2-2DA8-44D5-B0D4-2284EEF19C42}"/>
              </a:ext>
            </a:extLst>
          </p:cNvPr>
          <p:cNvSpPr/>
          <p:nvPr/>
        </p:nvSpPr>
        <p:spPr>
          <a:xfrm flipH="1">
            <a:off x="1911027" y="6068047"/>
            <a:ext cx="9893804" cy="584944"/>
          </a:xfrm>
          <a:prstGeom prst="roundRect">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a:t>PostgreSQL relational core &amp; ecosystem</a:t>
            </a:r>
          </a:p>
        </p:txBody>
      </p:sp>
      <p:sp>
        <p:nvSpPr>
          <p:cNvPr id="50" name="Rounded Rectangle 49">
            <a:extLst>
              <a:ext uri="{FF2B5EF4-FFF2-40B4-BE49-F238E27FC236}">
                <a16:creationId xmlns:a16="http://schemas.microsoft.com/office/drawing/2014/main" id="{EC219F52-8CCC-0143-9ED7-25F6EE512BD9}"/>
              </a:ext>
            </a:extLst>
          </p:cNvPr>
          <p:cNvSpPr/>
          <p:nvPr/>
        </p:nvSpPr>
        <p:spPr>
          <a:xfrm flipH="1">
            <a:off x="878" y="1272604"/>
            <a:ext cx="12376390" cy="623274"/>
          </a:xfrm>
          <a:prstGeom prst="roundRect">
            <a:avLst>
              <a:gd name="adj" fmla="val 0"/>
            </a:avLst>
          </a:prstGeom>
          <a:solidFill>
            <a:schemeClr val="tx2">
              <a:lumMod val="75000"/>
            </a:schemeClr>
          </a:solidFill>
          <a:ln>
            <a:solidFill>
              <a:srgbClr val="229F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1" name="Rectangle 50">
            <a:extLst>
              <a:ext uri="{FF2B5EF4-FFF2-40B4-BE49-F238E27FC236}">
                <a16:creationId xmlns:a16="http://schemas.microsoft.com/office/drawing/2014/main" id="{EC9357A2-5B0C-164D-912C-16FAA2340ECD}"/>
              </a:ext>
            </a:extLst>
          </p:cNvPr>
          <p:cNvSpPr/>
          <p:nvPr/>
        </p:nvSpPr>
        <p:spPr>
          <a:xfrm>
            <a:off x="2669184" y="1482804"/>
            <a:ext cx="1316509" cy="270285"/>
          </a:xfrm>
          <a:prstGeom prst="rect">
            <a:avLst/>
          </a:prstGeom>
          <a:ln>
            <a:noFill/>
          </a:ln>
        </p:spPr>
        <p:txBody>
          <a:bodyPr wrap="square">
            <a:spAutoFit/>
          </a:bodyPr>
          <a:lstStyle/>
          <a:p>
            <a:pPr marL="0" lvl="1"/>
            <a:r>
              <a:rPr lang="en-US" sz="1122" b="1">
                <a:ln w="0">
                  <a:noFill/>
                </a:ln>
                <a:solidFill>
                  <a:schemeClr val="bg1"/>
                </a:solidFill>
                <a:ea typeface="Arial" charset="0"/>
                <a:cs typeface="Arial" charset="0"/>
              </a:rPr>
              <a:t>TOTAL NODES</a:t>
            </a:r>
          </a:p>
        </p:txBody>
      </p:sp>
      <p:grpSp>
        <p:nvGrpSpPr>
          <p:cNvPr id="52" name="Group 51">
            <a:extLst>
              <a:ext uri="{FF2B5EF4-FFF2-40B4-BE49-F238E27FC236}">
                <a16:creationId xmlns:a16="http://schemas.microsoft.com/office/drawing/2014/main" id="{B84975E7-60AC-49AB-92B5-26476A332346}"/>
              </a:ext>
            </a:extLst>
          </p:cNvPr>
          <p:cNvGrpSpPr/>
          <p:nvPr/>
        </p:nvGrpSpPr>
        <p:grpSpPr>
          <a:xfrm>
            <a:off x="3807395" y="1505132"/>
            <a:ext cx="6910268" cy="175023"/>
            <a:chOff x="2958802" y="2535672"/>
            <a:chExt cx="6775388" cy="171607"/>
          </a:xfrm>
        </p:grpSpPr>
        <p:sp>
          <p:nvSpPr>
            <p:cNvPr id="53" name="Rectangle: Rounded Corners 9">
              <a:extLst>
                <a:ext uri="{FF2B5EF4-FFF2-40B4-BE49-F238E27FC236}">
                  <a16:creationId xmlns:a16="http://schemas.microsoft.com/office/drawing/2014/main" id="{87445B98-0B67-4C40-849E-8758C95A6623}"/>
                </a:ext>
              </a:extLst>
            </p:cNvPr>
            <p:cNvSpPr/>
            <p:nvPr/>
          </p:nvSpPr>
          <p:spPr>
            <a:xfrm>
              <a:off x="3070860" y="2546878"/>
              <a:ext cx="6663330" cy="160401"/>
            </a:xfrm>
            <a:prstGeom prst="roundRect">
              <a:avLst>
                <a:gd name="adj" fmla="val 50000"/>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4" name="Freeform: Shape 44">
              <a:extLst>
                <a:ext uri="{FF2B5EF4-FFF2-40B4-BE49-F238E27FC236}">
                  <a16:creationId xmlns:a16="http://schemas.microsoft.com/office/drawing/2014/main" id="{4F8310D3-AA8C-4003-B2D6-233224C30CFE}"/>
                </a:ext>
              </a:extLst>
            </p:cNvPr>
            <p:cNvSpPr/>
            <p:nvPr/>
          </p:nvSpPr>
          <p:spPr>
            <a:xfrm>
              <a:off x="2958802" y="2535672"/>
              <a:ext cx="5689898" cy="171607"/>
            </a:xfrm>
            <a:custGeom>
              <a:avLst/>
              <a:gdLst>
                <a:gd name="connsiteX0" fmla="*/ 0 w 5577840"/>
                <a:gd name="connsiteY0" fmla="*/ 80200 h 160402"/>
                <a:gd name="connsiteX1" fmla="*/ 0 w 5577840"/>
                <a:gd name="connsiteY1" fmla="*/ 80201 h 160402"/>
                <a:gd name="connsiteX2" fmla="*/ 0 w 5577840"/>
                <a:gd name="connsiteY2" fmla="*/ 80201 h 160402"/>
                <a:gd name="connsiteX3" fmla="*/ 80201 w 5577840"/>
                <a:gd name="connsiteY3" fmla="*/ 0 h 160402"/>
                <a:gd name="connsiteX4" fmla="*/ 5577840 w 5577840"/>
                <a:gd name="connsiteY4" fmla="*/ 0 h 160402"/>
                <a:gd name="connsiteX5" fmla="*/ 5577840 w 5577840"/>
                <a:gd name="connsiteY5" fmla="*/ 160402 h 160402"/>
                <a:gd name="connsiteX6" fmla="*/ 80201 w 5577840"/>
                <a:gd name="connsiteY6" fmla="*/ 160401 h 160402"/>
                <a:gd name="connsiteX7" fmla="*/ 6303 w 5577840"/>
                <a:gd name="connsiteY7" fmla="*/ 111418 h 160402"/>
                <a:gd name="connsiteX8" fmla="*/ 0 w 5577840"/>
                <a:gd name="connsiteY8" fmla="*/ 80201 h 160402"/>
                <a:gd name="connsiteX9" fmla="*/ 6303 w 5577840"/>
                <a:gd name="connsiteY9" fmla="*/ 48983 h 160402"/>
                <a:gd name="connsiteX10" fmla="*/ 80201 w 5577840"/>
                <a:gd name="connsiteY10" fmla="*/ 0 h 16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7840" h="160402">
                  <a:moveTo>
                    <a:pt x="0" y="80200"/>
                  </a:moveTo>
                  <a:lnTo>
                    <a:pt x="0" y="80201"/>
                  </a:lnTo>
                  <a:lnTo>
                    <a:pt x="0" y="80201"/>
                  </a:lnTo>
                  <a:close/>
                  <a:moveTo>
                    <a:pt x="80201" y="0"/>
                  </a:moveTo>
                  <a:lnTo>
                    <a:pt x="5577840" y="0"/>
                  </a:lnTo>
                  <a:lnTo>
                    <a:pt x="5577840" y="160402"/>
                  </a:lnTo>
                  <a:lnTo>
                    <a:pt x="80201" y="160401"/>
                  </a:lnTo>
                  <a:cubicBezTo>
                    <a:pt x="46981" y="160401"/>
                    <a:pt x="18478" y="140203"/>
                    <a:pt x="6303" y="111418"/>
                  </a:cubicBezTo>
                  <a:lnTo>
                    <a:pt x="0" y="80201"/>
                  </a:lnTo>
                  <a:lnTo>
                    <a:pt x="6303" y="48983"/>
                  </a:lnTo>
                  <a:cubicBezTo>
                    <a:pt x="18478" y="20198"/>
                    <a:pt x="46981" y="0"/>
                    <a:pt x="80201" y="0"/>
                  </a:cubicBezTo>
                  <a:close/>
                </a:path>
              </a:pathLst>
            </a:custGeom>
            <a:pattFill prst="trellis">
              <a:fgClr>
                <a:schemeClr val="accent1"/>
              </a:fgClr>
              <a:bgClr>
                <a:schemeClr val="bg1"/>
              </a:bgClr>
            </a:patt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grpSp>
        <p:nvGrpSpPr>
          <p:cNvPr id="55" name="Group 54">
            <a:extLst>
              <a:ext uri="{FF2B5EF4-FFF2-40B4-BE49-F238E27FC236}">
                <a16:creationId xmlns:a16="http://schemas.microsoft.com/office/drawing/2014/main" id="{AD4F189F-205E-45EA-909F-59331C28B35A}"/>
              </a:ext>
            </a:extLst>
          </p:cNvPr>
          <p:cNvGrpSpPr/>
          <p:nvPr/>
        </p:nvGrpSpPr>
        <p:grpSpPr>
          <a:xfrm>
            <a:off x="9406557" y="1208499"/>
            <a:ext cx="408014" cy="550224"/>
            <a:chOff x="7486650" y="2244830"/>
            <a:chExt cx="400050" cy="539484"/>
          </a:xfrm>
        </p:grpSpPr>
        <p:sp>
          <p:nvSpPr>
            <p:cNvPr id="56" name="Oval 55">
              <a:extLst>
                <a:ext uri="{FF2B5EF4-FFF2-40B4-BE49-F238E27FC236}">
                  <a16:creationId xmlns:a16="http://schemas.microsoft.com/office/drawing/2014/main" id="{CAAFA1B6-9E86-44AD-AC78-5165AD152CD9}"/>
                </a:ext>
              </a:extLst>
            </p:cNvPr>
            <p:cNvSpPr/>
            <p:nvPr/>
          </p:nvSpPr>
          <p:spPr>
            <a:xfrm>
              <a:off x="7528833" y="2468630"/>
              <a:ext cx="315684" cy="315684"/>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7" name="Rectangle 56">
              <a:extLst>
                <a:ext uri="{FF2B5EF4-FFF2-40B4-BE49-F238E27FC236}">
                  <a16:creationId xmlns:a16="http://schemas.microsoft.com/office/drawing/2014/main" id="{A78E56FF-841E-406F-BAD4-A6D15AD24F0E}"/>
                </a:ext>
              </a:extLst>
            </p:cNvPr>
            <p:cNvSpPr/>
            <p:nvPr/>
          </p:nvSpPr>
          <p:spPr>
            <a:xfrm>
              <a:off x="7486650" y="2244830"/>
              <a:ext cx="400050" cy="265009"/>
            </a:xfrm>
            <a:prstGeom prst="rect">
              <a:avLst/>
            </a:prstGeom>
            <a:ln>
              <a:noFill/>
            </a:ln>
          </p:spPr>
          <p:txBody>
            <a:bodyPr wrap="square">
              <a:spAutoFit/>
            </a:bodyPr>
            <a:lstStyle/>
            <a:p>
              <a:pPr marL="0" lvl="1" algn="ctr"/>
              <a:r>
                <a:rPr lang="en-US" sz="1122" b="1">
                  <a:ln w="0">
                    <a:noFill/>
                  </a:ln>
                  <a:solidFill>
                    <a:schemeClr val="bg1"/>
                  </a:solidFill>
                  <a:ea typeface="Arial" charset="0"/>
                  <a:cs typeface="Arial" charset="0"/>
                </a:rPr>
                <a:t>18</a:t>
              </a:r>
            </a:p>
          </p:txBody>
        </p:sp>
      </p:grpSp>
    </p:spTree>
    <p:extLst>
      <p:ext uri="{BB962C8B-B14F-4D97-AF65-F5344CB8AC3E}">
        <p14:creationId xmlns:p14="http://schemas.microsoft.com/office/powerpoint/2010/main" val="12263091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10"/>
          </p:nvPr>
        </p:nvSpPr>
        <p:spPr>
          <a:xfrm>
            <a:off x="598945" y="2025459"/>
            <a:ext cx="4421460" cy="1780103"/>
          </a:xfrm>
        </p:spPr>
        <p:txBody>
          <a:bodyPr/>
          <a:lstStyle/>
          <a:p>
            <a:pPr>
              <a:lnSpc>
                <a:spcPct val="100000"/>
              </a:lnSpc>
              <a:spcBef>
                <a:spcPts val="1836"/>
              </a:spcBef>
            </a:pPr>
            <a:r>
              <a:rPr lang="en-US" sz="1428">
                <a:solidFill>
                  <a:schemeClr val="tx1"/>
                </a:solidFill>
              </a:rPr>
              <a:t>Shard rebalancer redistributes shards across old and new worker nodes for balanced data scale-out </a:t>
            </a:r>
          </a:p>
          <a:p>
            <a:pPr>
              <a:lnSpc>
                <a:spcPct val="100000"/>
              </a:lnSpc>
              <a:spcBef>
                <a:spcPts val="1836"/>
              </a:spcBef>
            </a:pPr>
            <a:r>
              <a:rPr lang="en-US" sz="1428">
                <a:solidFill>
                  <a:schemeClr val="tx1"/>
                </a:solidFill>
              </a:rPr>
              <a:t>Shard rebalancer will recommend rebalance when shards can be placed more evenly </a:t>
            </a:r>
          </a:p>
          <a:p>
            <a:pPr>
              <a:lnSpc>
                <a:spcPct val="100000"/>
              </a:lnSpc>
              <a:spcBef>
                <a:spcPts val="1836"/>
              </a:spcBef>
            </a:pPr>
            <a:r>
              <a:rPr lang="en-US" sz="1428">
                <a:solidFill>
                  <a:schemeClr val="tx1"/>
                </a:solidFill>
              </a:rPr>
              <a:t>For more control, use tenant isolation to easily allocate dedicated to specific tenants with greater needs </a:t>
            </a:r>
          </a:p>
        </p:txBody>
      </p:sp>
      <p:sp>
        <p:nvSpPr>
          <p:cNvPr id="2" name="Title 1">
            <a:extLst>
              <a:ext uri="{FF2B5EF4-FFF2-40B4-BE49-F238E27FC236}">
                <a16:creationId xmlns:a16="http://schemas.microsoft.com/office/drawing/2014/main" id="{66F15742-E4D5-A24C-A895-7DD91556247C}"/>
              </a:ext>
            </a:extLst>
          </p:cNvPr>
          <p:cNvSpPr>
            <a:spLocks noGrp="1"/>
          </p:cNvSpPr>
          <p:nvPr>
            <p:ph type="title"/>
          </p:nvPr>
        </p:nvSpPr>
        <p:spPr>
          <a:xfrm>
            <a:off x="600855" y="361968"/>
            <a:ext cx="11237870" cy="502317"/>
          </a:xfrm>
        </p:spPr>
        <p:txBody>
          <a:bodyPr/>
          <a:lstStyle/>
          <a:p>
            <a:r>
              <a:rPr lang="en-US"/>
              <a:t>Hyperscale (</a:t>
            </a:r>
            <a:r>
              <a:rPr lang="en-US" err="1"/>
              <a:t>Citus</a:t>
            </a:r>
            <a:r>
              <a:rPr lang="en-US"/>
              <a:t>) effectively manages data scale-out</a:t>
            </a:r>
          </a:p>
        </p:txBody>
      </p:sp>
      <p:sp>
        <p:nvSpPr>
          <p:cNvPr id="11" name="Rectangle 10">
            <a:extLst>
              <a:ext uri="{FF2B5EF4-FFF2-40B4-BE49-F238E27FC236}">
                <a16:creationId xmlns:a16="http://schemas.microsoft.com/office/drawing/2014/main" id="{F0D5399F-B132-4B03-9C39-DBBBF631C446}"/>
              </a:ext>
            </a:extLst>
          </p:cNvPr>
          <p:cNvSpPr/>
          <p:nvPr/>
        </p:nvSpPr>
        <p:spPr bwMode="auto">
          <a:xfrm>
            <a:off x="8114497" y="2183922"/>
            <a:ext cx="809886" cy="3420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38025450-DD56-48DE-A2B7-CE631F2F4D81}"/>
              </a:ext>
            </a:extLst>
          </p:cNvPr>
          <p:cNvSpPr/>
          <p:nvPr/>
        </p:nvSpPr>
        <p:spPr bwMode="auto">
          <a:xfrm>
            <a:off x="9681558" y="2183922"/>
            <a:ext cx="878336" cy="2189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14B8F72B-61EC-0C4E-A949-ECD753FF035D}"/>
              </a:ext>
            </a:extLst>
          </p:cNvPr>
          <p:cNvSpPr/>
          <p:nvPr/>
        </p:nvSpPr>
        <p:spPr bwMode="auto">
          <a:xfrm>
            <a:off x="6379422" y="5833504"/>
            <a:ext cx="100434" cy="1004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EEDFB65B-1016-D94D-B3CB-60264258AD4B}"/>
              </a:ext>
            </a:extLst>
          </p:cNvPr>
          <p:cNvSpPr txBox="1"/>
          <p:nvPr/>
        </p:nvSpPr>
        <p:spPr>
          <a:xfrm>
            <a:off x="6525651" y="5813094"/>
            <a:ext cx="981073" cy="144069"/>
          </a:xfrm>
          <a:prstGeom prst="rect">
            <a:avLst/>
          </a:prstGeom>
          <a:noFill/>
        </p:spPr>
        <p:txBody>
          <a:bodyPr wrap="square" lIns="0" tIns="0" rIns="0" bIns="0" rtlCol="0">
            <a:spAutoFit/>
          </a:bodyPr>
          <a:lstStyle/>
          <a:p>
            <a:pPr defTabSz="932597">
              <a:defRPr/>
            </a:pPr>
            <a:r>
              <a:rPr lang="en-US" sz="918">
                <a:gradFill>
                  <a:gsLst>
                    <a:gs pos="2917">
                      <a:prstClr val="black"/>
                    </a:gs>
                    <a:gs pos="30000">
                      <a:prstClr val="black"/>
                    </a:gs>
                  </a:gsLst>
                  <a:lin ang="5400000" scaled="0"/>
                </a:gradFill>
                <a:latin typeface="Segoe UI"/>
              </a:rPr>
              <a:t>Unaffected Shard</a:t>
            </a:r>
          </a:p>
        </p:txBody>
      </p:sp>
      <p:sp>
        <p:nvSpPr>
          <p:cNvPr id="17" name="Rectangle 16">
            <a:extLst>
              <a:ext uri="{FF2B5EF4-FFF2-40B4-BE49-F238E27FC236}">
                <a16:creationId xmlns:a16="http://schemas.microsoft.com/office/drawing/2014/main" id="{BC5B3531-07B4-3648-AF1F-1D1E88421A91}"/>
              </a:ext>
            </a:extLst>
          </p:cNvPr>
          <p:cNvSpPr/>
          <p:nvPr/>
        </p:nvSpPr>
        <p:spPr bwMode="auto">
          <a:xfrm>
            <a:off x="8180451" y="5853914"/>
            <a:ext cx="100434" cy="1004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8C062990-782B-6A44-A96F-30AF18A95951}"/>
              </a:ext>
            </a:extLst>
          </p:cNvPr>
          <p:cNvSpPr txBox="1"/>
          <p:nvPr/>
        </p:nvSpPr>
        <p:spPr>
          <a:xfrm>
            <a:off x="8326679" y="5833504"/>
            <a:ext cx="1576761" cy="144069"/>
          </a:xfrm>
          <a:prstGeom prst="rect">
            <a:avLst/>
          </a:prstGeom>
          <a:noFill/>
        </p:spPr>
        <p:txBody>
          <a:bodyPr wrap="square" lIns="0" tIns="0" rIns="0" bIns="0" rtlCol="0">
            <a:spAutoFit/>
          </a:bodyPr>
          <a:lstStyle/>
          <a:p>
            <a:pPr defTabSz="932597">
              <a:defRPr/>
            </a:pPr>
            <a:r>
              <a:rPr lang="en-US" sz="918">
                <a:gradFill>
                  <a:gsLst>
                    <a:gs pos="2917">
                      <a:prstClr val="black"/>
                    </a:gs>
                    <a:gs pos="30000">
                      <a:prstClr val="black"/>
                    </a:gs>
                  </a:gsLst>
                  <a:lin ang="5400000" scaled="0"/>
                </a:gradFill>
                <a:latin typeface="Segoe UI"/>
              </a:rPr>
              <a:t>Shard to be moved (Source)</a:t>
            </a:r>
          </a:p>
        </p:txBody>
      </p:sp>
      <p:sp>
        <p:nvSpPr>
          <p:cNvPr id="21" name="Rectangle 20">
            <a:extLst>
              <a:ext uri="{FF2B5EF4-FFF2-40B4-BE49-F238E27FC236}">
                <a16:creationId xmlns:a16="http://schemas.microsoft.com/office/drawing/2014/main" id="{51E6D549-0F6A-0847-B683-E12A589C8F4C}"/>
              </a:ext>
            </a:extLst>
          </p:cNvPr>
          <p:cNvSpPr/>
          <p:nvPr/>
        </p:nvSpPr>
        <p:spPr bwMode="auto">
          <a:xfrm>
            <a:off x="6379422" y="6075349"/>
            <a:ext cx="100434" cy="100434"/>
          </a:xfrm>
          <a:prstGeom prst="rect">
            <a:avLst/>
          </a:prstGeom>
          <a:noFill/>
          <a:ln>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A243FA3E-2C38-D14B-BCB5-3D936B4B9459}"/>
              </a:ext>
            </a:extLst>
          </p:cNvPr>
          <p:cNvSpPr txBox="1"/>
          <p:nvPr/>
        </p:nvSpPr>
        <p:spPr>
          <a:xfrm>
            <a:off x="6525650" y="6054939"/>
            <a:ext cx="1749849" cy="144069"/>
          </a:xfrm>
          <a:prstGeom prst="rect">
            <a:avLst/>
          </a:prstGeom>
          <a:noFill/>
        </p:spPr>
        <p:txBody>
          <a:bodyPr wrap="square" lIns="0" tIns="0" rIns="0" bIns="0" rtlCol="0">
            <a:spAutoFit/>
          </a:bodyPr>
          <a:lstStyle/>
          <a:p>
            <a:pPr defTabSz="932597">
              <a:defRPr/>
            </a:pPr>
            <a:r>
              <a:rPr lang="en-US" sz="918">
                <a:gradFill>
                  <a:gsLst>
                    <a:gs pos="2917">
                      <a:prstClr val="black"/>
                    </a:gs>
                    <a:gs pos="30000">
                      <a:prstClr val="black"/>
                    </a:gs>
                  </a:gsLst>
                  <a:lin ang="5400000" scaled="0"/>
                </a:gradFill>
                <a:latin typeface="Segoe UI"/>
              </a:rPr>
              <a:t>Shard being moved (target)</a:t>
            </a:r>
          </a:p>
        </p:txBody>
      </p:sp>
      <p:sp>
        <p:nvSpPr>
          <p:cNvPr id="23" name="Rectangle 22">
            <a:extLst>
              <a:ext uri="{FF2B5EF4-FFF2-40B4-BE49-F238E27FC236}">
                <a16:creationId xmlns:a16="http://schemas.microsoft.com/office/drawing/2014/main" id="{E29DF37D-3A65-FD49-AC64-9B9DC56B9412}"/>
              </a:ext>
            </a:extLst>
          </p:cNvPr>
          <p:cNvSpPr/>
          <p:nvPr/>
        </p:nvSpPr>
        <p:spPr bwMode="auto">
          <a:xfrm>
            <a:off x="8180453" y="6085131"/>
            <a:ext cx="100434" cy="100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BCC8EC45-E579-5946-B5D8-B1C2F7551159}"/>
              </a:ext>
            </a:extLst>
          </p:cNvPr>
          <p:cNvSpPr txBox="1"/>
          <p:nvPr/>
        </p:nvSpPr>
        <p:spPr>
          <a:xfrm>
            <a:off x="8326679" y="6064721"/>
            <a:ext cx="1445943" cy="144069"/>
          </a:xfrm>
          <a:prstGeom prst="rect">
            <a:avLst/>
          </a:prstGeom>
          <a:noFill/>
        </p:spPr>
        <p:txBody>
          <a:bodyPr wrap="square" lIns="0" tIns="0" rIns="0" bIns="0" rtlCol="0">
            <a:spAutoFit/>
          </a:bodyPr>
          <a:lstStyle/>
          <a:p>
            <a:pPr defTabSz="932597">
              <a:defRPr/>
            </a:pPr>
            <a:r>
              <a:rPr lang="en-US" sz="918">
                <a:gradFill>
                  <a:gsLst>
                    <a:gs pos="2917">
                      <a:prstClr val="black"/>
                    </a:gs>
                    <a:gs pos="30000">
                      <a:prstClr val="black"/>
                    </a:gs>
                  </a:gsLst>
                  <a:lin ang="5400000" scaled="0"/>
                </a:gradFill>
                <a:latin typeface="Segoe UI"/>
              </a:rPr>
              <a:t>Successfully moved shard</a:t>
            </a:r>
          </a:p>
        </p:txBody>
      </p:sp>
      <p:sp>
        <p:nvSpPr>
          <p:cNvPr id="25" name="TextBox 24">
            <a:extLst>
              <a:ext uri="{FF2B5EF4-FFF2-40B4-BE49-F238E27FC236}">
                <a16:creationId xmlns:a16="http://schemas.microsoft.com/office/drawing/2014/main" id="{6174BB97-C736-5A4C-B704-E469A0269635}"/>
              </a:ext>
            </a:extLst>
          </p:cNvPr>
          <p:cNvSpPr txBox="1"/>
          <p:nvPr/>
        </p:nvSpPr>
        <p:spPr>
          <a:xfrm>
            <a:off x="6389091" y="2025495"/>
            <a:ext cx="4871391" cy="256159"/>
          </a:xfrm>
          <a:prstGeom prst="rect">
            <a:avLst/>
          </a:prstGeom>
          <a:noFill/>
        </p:spPr>
        <p:txBody>
          <a:bodyPr wrap="square" lIns="0" tIns="0" rIns="0" bIns="0" rtlCol="0">
            <a:spAutoFit/>
          </a:bodyPr>
          <a:lstStyle/>
          <a:p>
            <a:pPr algn="ctr" defTabSz="932597">
              <a:defRPr/>
            </a:pPr>
            <a:r>
              <a:rPr lang="en-US" sz="1632">
                <a:solidFill>
                  <a:schemeClr val="accent1"/>
                </a:solidFill>
                <a:latin typeface="Segoe UI Semibold"/>
              </a:rPr>
              <a:t>Hyperscale (</a:t>
            </a:r>
            <a:r>
              <a:rPr lang="en-US" sz="1632" err="1">
                <a:solidFill>
                  <a:schemeClr val="accent1"/>
                </a:solidFill>
                <a:latin typeface="Segoe UI Semibold"/>
              </a:rPr>
              <a:t>Citus</a:t>
            </a:r>
            <a:r>
              <a:rPr lang="en-US" sz="1632">
                <a:solidFill>
                  <a:schemeClr val="accent1"/>
                </a:solidFill>
                <a:latin typeface="Segoe UI Semibold"/>
              </a:rPr>
              <a:t>) Cloud Shard Rebalancer</a:t>
            </a:r>
          </a:p>
        </p:txBody>
      </p:sp>
      <p:sp>
        <p:nvSpPr>
          <p:cNvPr id="26" name="TextBox 25">
            <a:extLst>
              <a:ext uri="{FF2B5EF4-FFF2-40B4-BE49-F238E27FC236}">
                <a16:creationId xmlns:a16="http://schemas.microsoft.com/office/drawing/2014/main" id="{828E0767-E484-8C43-9DC2-252F4A0CA472}"/>
              </a:ext>
            </a:extLst>
          </p:cNvPr>
          <p:cNvSpPr txBox="1"/>
          <p:nvPr/>
        </p:nvSpPr>
        <p:spPr>
          <a:xfrm>
            <a:off x="6516153" y="2496624"/>
            <a:ext cx="560329" cy="1921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Node 1</a:t>
            </a:r>
          </a:p>
        </p:txBody>
      </p:sp>
      <p:sp>
        <p:nvSpPr>
          <p:cNvPr id="27" name="TextBox 26">
            <a:extLst>
              <a:ext uri="{FF2B5EF4-FFF2-40B4-BE49-F238E27FC236}">
                <a16:creationId xmlns:a16="http://schemas.microsoft.com/office/drawing/2014/main" id="{45EF540C-19DE-444D-B7F7-6B94F4307683}"/>
              </a:ext>
            </a:extLst>
          </p:cNvPr>
          <p:cNvSpPr txBox="1"/>
          <p:nvPr/>
        </p:nvSpPr>
        <p:spPr>
          <a:xfrm>
            <a:off x="6614135" y="4240761"/>
            <a:ext cx="560329" cy="1921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Node 2</a:t>
            </a:r>
          </a:p>
        </p:txBody>
      </p:sp>
      <p:sp>
        <p:nvSpPr>
          <p:cNvPr id="28" name="TextBox 27">
            <a:extLst>
              <a:ext uri="{FF2B5EF4-FFF2-40B4-BE49-F238E27FC236}">
                <a16:creationId xmlns:a16="http://schemas.microsoft.com/office/drawing/2014/main" id="{4D1702FC-7EAB-4348-9BC7-B418A1E44E73}"/>
              </a:ext>
            </a:extLst>
          </p:cNvPr>
          <p:cNvSpPr txBox="1"/>
          <p:nvPr/>
        </p:nvSpPr>
        <p:spPr>
          <a:xfrm>
            <a:off x="10413324" y="4253385"/>
            <a:ext cx="560329" cy="1921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Node 4</a:t>
            </a:r>
          </a:p>
        </p:txBody>
      </p:sp>
      <p:sp>
        <p:nvSpPr>
          <p:cNvPr id="29" name="TextBox 28">
            <a:extLst>
              <a:ext uri="{FF2B5EF4-FFF2-40B4-BE49-F238E27FC236}">
                <a16:creationId xmlns:a16="http://schemas.microsoft.com/office/drawing/2014/main" id="{3B1D6B53-6431-E046-B2BE-BEE113F0DBE1}"/>
              </a:ext>
            </a:extLst>
          </p:cNvPr>
          <p:cNvSpPr txBox="1"/>
          <p:nvPr/>
        </p:nvSpPr>
        <p:spPr>
          <a:xfrm>
            <a:off x="10420131" y="2496624"/>
            <a:ext cx="560329" cy="192135"/>
          </a:xfrm>
          <a:prstGeom prst="rect">
            <a:avLst/>
          </a:prstGeom>
          <a:noFill/>
        </p:spPr>
        <p:txBody>
          <a:bodyPr wrap="square" lIns="0" tIns="0" rIns="0" bIns="0" rtlCol="0">
            <a:spAutoFit/>
          </a:bodyPr>
          <a:lstStyle/>
          <a:p>
            <a:pPr defTabSz="932597">
              <a:defRPr/>
            </a:pPr>
            <a:r>
              <a:rPr lang="en-US" sz="1224">
                <a:gradFill>
                  <a:gsLst>
                    <a:gs pos="2917">
                      <a:prstClr val="black"/>
                    </a:gs>
                    <a:gs pos="30000">
                      <a:prstClr val="black"/>
                    </a:gs>
                  </a:gsLst>
                  <a:lin ang="5400000" scaled="0"/>
                </a:gradFill>
                <a:latin typeface="Segoe UI Semibold"/>
              </a:rPr>
              <a:t>Node 3</a:t>
            </a:r>
          </a:p>
        </p:txBody>
      </p:sp>
      <p:grpSp>
        <p:nvGrpSpPr>
          <p:cNvPr id="8" name="Group 7">
            <a:extLst>
              <a:ext uri="{FF2B5EF4-FFF2-40B4-BE49-F238E27FC236}">
                <a16:creationId xmlns:a16="http://schemas.microsoft.com/office/drawing/2014/main" id="{534904CF-55F7-054D-BEAC-C2E31AC35339}"/>
              </a:ext>
            </a:extLst>
          </p:cNvPr>
          <p:cNvGrpSpPr/>
          <p:nvPr/>
        </p:nvGrpSpPr>
        <p:grpSpPr>
          <a:xfrm>
            <a:off x="6389092" y="2988210"/>
            <a:ext cx="1107769" cy="840441"/>
            <a:chOff x="5820051" y="2808536"/>
            <a:chExt cx="904970" cy="686582"/>
          </a:xfrm>
        </p:grpSpPr>
        <p:sp>
          <p:nvSpPr>
            <p:cNvPr id="31" name="Rectangle 30">
              <a:extLst>
                <a:ext uri="{FF2B5EF4-FFF2-40B4-BE49-F238E27FC236}">
                  <a16:creationId xmlns:a16="http://schemas.microsoft.com/office/drawing/2014/main" id="{AE848665-15F6-A74C-A20C-E2D942D6E587}"/>
                </a:ext>
              </a:extLst>
            </p:cNvPr>
            <p:cNvSpPr/>
            <p:nvPr/>
          </p:nvSpPr>
          <p:spPr bwMode="auto">
            <a:xfrm>
              <a:off x="5820051" y="2808538"/>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3999B20B-E374-C242-90CA-36DFA8AE1077}"/>
                </a:ext>
              </a:extLst>
            </p:cNvPr>
            <p:cNvSpPr/>
            <p:nvPr/>
          </p:nvSpPr>
          <p:spPr bwMode="auto">
            <a:xfrm>
              <a:off x="6059672" y="2808536"/>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AD19883-DB52-FB42-BB4B-C1D96E553456}"/>
                </a:ext>
              </a:extLst>
            </p:cNvPr>
            <p:cNvSpPr/>
            <p:nvPr/>
          </p:nvSpPr>
          <p:spPr bwMode="auto">
            <a:xfrm>
              <a:off x="5820051" y="3062598"/>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A89C3F54-BDC4-4A44-BDD9-CE23A7A44B9F}"/>
                </a:ext>
              </a:extLst>
            </p:cNvPr>
            <p:cNvSpPr/>
            <p:nvPr/>
          </p:nvSpPr>
          <p:spPr bwMode="auto">
            <a:xfrm>
              <a:off x="6059672" y="3061808"/>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4C0F5AB-3FBA-A04C-B143-164C3A61EC6A}"/>
                </a:ext>
              </a:extLst>
            </p:cNvPr>
            <p:cNvSpPr/>
            <p:nvPr/>
          </p:nvSpPr>
          <p:spPr bwMode="auto">
            <a:xfrm>
              <a:off x="6299292" y="3061807"/>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DB00D50D-1F6C-1941-BBD3-978A80CA4C81}"/>
                </a:ext>
              </a:extLst>
            </p:cNvPr>
            <p:cNvSpPr/>
            <p:nvPr/>
          </p:nvSpPr>
          <p:spPr bwMode="auto">
            <a:xfrm>
              <a:off x="5820051" y="3309009"/>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AF10E49-154D-4845-B157-45F6941306C5}"/>
                </a:ext>
              </a:extLst>
            </p:cNvPr>
            <p:cNvSpPr/>
            <p:nvPr/>
          </p:nvSpPr>
          <p:spPr bwMode="auto">
            <a:xfrm>
              <a:off x="6059672" y="3309009"/>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2CADC82E-A63E-BC4E-9291-97060AC46890}"/>
                </a:ext>
              </a:extLst>
            </p:cNvPr>
            <p:cNvSpPr/>
            <p:nvPr/>
          </p:nvSpPr>
          <p:spPr bwMode="auto">
            <a:xfrm>
              <a:off x="6299292" y="3309009"/>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8E7B37E-F3DE-6E42-8512-66FD3BBB35C4}"/>
                </a:ext>
              </a:extLst>
            </p:cNvPr>
            <p:cNvSpPr/>
            <p:nvPr/>
          </p:nvSpPr>
          <p:spPr bwMode="auto">
            <a:xfrm>
              <a:off x="6538912" y="3309009"/>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B5AA588D-8572-894C-A7FD-A8CE284B3758}"/>
              </a:ext>
            </a:extLst>
          </p:cNvPr>
          <p:cNvGrpSpPr/>
          <p:nvPr/>
        </p:nvGrpSpPr>
        <p:grpSpPr>
          <a:xfrm>
            <a:off x="6389092" y="4520279"/>
            <a:ext cx="1107769" cy="840442"/>
            <a:chOff x="5840681" y="4501688"/>
            <a:chExt cx="904970" cy="686583"/>
          </a:xfrm>
        </p:grpSpPr>
        <p:sp>
          <p:nvSpPr>
            <p:cNvPr id="41" name="Rectangle 40">
              <a:extLst>
                <a:ext uri="{FF2B5EF4-FFF2-40B4-BE49-F238E27FC236}">
                  <a16:creationId xmlns:a16="http://schemas.microsoft.com/office/drawing/2014/main" id="{A89C0992-03B5-FF40-9F2D-E67A11E9A361}"/>
                </a:ext>
              </a:extLst>
            </p:cNvPr>
            <p:cNvSpPr/>
            <p:nvPr/>
          </p:nvSpPr>
          <p:spPr bwMode="auto">
            <a:xfrm>
              <a:off x="6559542" y="4501688"/>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B7127537-916A-7B4E-B7A9-8EA72DA02E12}"/>
                </a:ext>
              </a:extLst>
            </p:cNvPr>
            <p:cNvSpPr/>
            <p:nvPr/>
          </p:nvSpPr>
          <p:spPr bwMode="auto">
            <a:xfrm>
              <a:off x="6080302" y="4501689"/>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1F1143B2-07CC-BF41-B727-01AC9043CE84}"/>
                </a:ext>
              </a:extLst>
            </p:cNvPr>
            <p:cNvSpPr/>
            <p:nvPr/>
          </p:nvSpPr>
          <p:spPr bwMode="auto">
            <a:xfrm>
              <a:off x="6319922" y="4501688"/>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AA11B353-EA79-A349-A7E8-48E6F6B2681C}"/>
                </a:ext>
              </a:extLst>
            </p:cNvPr>
            <p:cNvSpPr/>
            <p:nvPr/>
          </p:nvSpPr>
          <p:spPr bwMode="auto">
            <a:xfrm>
              <a:off x="5840681" y="4755751"/>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999B219A-B6D9-F94F-BB67-79DBB6A3F631}"/>
                </a:ext>
              </a:extLst>
            </p:cNvPr>
            <p:cNvSpPr/>
            <p:nvPr/>
          </p:nvSpPr>
          <p:spPr bwMode="auto">
            <a:xfrm>
              <a:off x="6080302" y="4754961"/>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75140E0A-A183-7F44-B817-8160A44C9D68}"/>
                </a:ext>
              </a:extLst>
            </p:cNvPr>
            <p:cNvSpPr/>
            <p:nvPr/>
          </p:nvSpPr>
          <p:spPr bwMode="auto">
            <a:xfrm>
              <a:off x="6319922" y="4754960"/>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645A8917-FD6F-8B42-9EB2-4C2F1C9D43E6}"/>
                </a:ext>
              </a:extLst>
            </p:cNvPr>
            <p:cNvSpPr/>
            <p:nvPr/>
          </p:nvSpPr>
          <p:spPr bwMode="auto">
            <a:xfrm>
              <a:off x="5840681" y="5002162"/>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D9D9299-55CF-5843-8724-DDDAFE129FCD}"/>
                </a:ext>
              </a:extLst>
            </p:cNvPr>
            <p:cNvSpPr/>
            <p:nvPr/>
          </p:nvSpPr>
          <p:spPr bwMode="auto">
            <a:xfrm>
              <a:off x="6080302" y="5002162"/>
              <a:ext cx="186109" cy="1861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1F8814FB-235D-274C-B53C-F41E597F324A}"/>
                </a:ext>
              </a:extLst>
            </p:cNvPr>
            <p:cNvSpPr/>
            <p:nvPr/>
          </p:nvSpPr>
          <p:spPr bwMode="auto">
            <a:xfrm>
              <a:off x="6319922" y="5002162"/>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71E0E396-4676-8544-B898-A01A5D5297E0}"/>
                </a:ext>
              </a:extLst>
            </p:cNvPr>
            <p:cNvSpPr/>
            <p:nvPr/>
          </p:nvSpPr>
          <p:spPr bwMode="auto">
            <a:xfrm>
              <a:off x="6559542" y="5002162"/>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8B53F1C-AE41-5740-86E5-6422F30025B6}"/>
                </a:ext>
              </a:extLst>
            </p:cNvPr>
            <p:cNvSpPr/>
            <p:nvPr/>
          </p:nvSpPr>
          <p:spPr bwMode="auto">
            <a:xfrm>
              <a:off x="6559542" y="4754960"/>
              <a:ext cx="186109" cy="186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7211F3C9-BD29-2046-83AF-73FB8B4E96DF}"/>
              </a:ext>
            </a:extLst>
          </p:cNvPr>
          <p:cNvGrpSpPr/>
          <p:nvPr/>
        </p:nvGrpSpPr>
        <p:grpSpPr>
          <a:xfrm>
            <a:off x="10152713" y="4520600"/>
            <a:ext cx="1107769" cy="1129490"/>
            <a:chOff x="10056094" y="4270573"/>
            <a:chExt cx="904970" cy="922715"/>
          </a:xfrm>
        </p:grpSpPr>
        <p:sp>
          <p:nvSpPr>
            <p:cNvPr id="61" name="Rectangle 60">
              <a:extLst>
                <a:ext uri="{FF2B5EF4-FFF2-40B4-BE49-F238E27FC236}">
                  <a16:creationId xmlns:a16="http://schemas.microsoft.com/office/drawing/2014/main" id="{0DBDD5A5-36BB-1340-9D1F-3A646E46B535}"/>
                </a:ext>
              </a:extLst>
            </p:cNvPr>
            <p:cNvSpPr/>
            <p:nvPr/>
          </p:nvSpPr>
          <p:spPr bwMode="auto">
            <a:xfrm>
              <a:off x="10774955" y="4506705"/>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7EEDD989-8095-BC43-8A9A-FEB9FE5B63EB}"/>
                </a:ext>
              </a:extLst>
            </p:cNvPr>
            <p:cNvSpPr/>
            <p:nvPr/>
          </p:nvSpPr>
          <p:spPr bwMode="auto">
            <a:xfrm>
              <a:off x="10056094" y="4506708"/>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1E1FF4DE-2C5D-0942-BB2C-E602046C7280}"/>
                </a:ext>
              </a:extLst>
            </p:cNvPr>
            <p:cNvSpPr/>
            <p:nvPr/>
          </p:nvSpPr>
          <p:spPr bwMode="auto">
            <a:xfrm>
              <a:off x="10295715" y="4506706"/>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A07F0745-C082-614C-8D61-263D041EE2B4}"/>
                </a:ext>
              </a:extLst>
            </p:cNvPr>
            <p:cNvSpPr/>
            <p:nvPr/>
          </p:nvSpPr>
          <p:spPr bwMode="auto">
            <a:xfrm>
              <a:off x="10535335" y="4506705"/>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5049850C-CFCF-8042-85BA-0A16D31B3547}"/>
                </a:ext>
              </a:extLst>
            </p:cNvPr>
            <p:cNvSpPr/>
            <p:nvPr/>
          </p:nvSpPr>
          <p:spPr bwMode="auto">
            <a:xfrm>
              <a:off x="10056094" y="4760768"/>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880F8EE-3C26-B241-A508-9CB8B473A2A3}"/>
                </a:ext>
              </a:extLst>
            </p:cNvPr>
            <p:cNvSpPr/>
            <p:nvPr/>
          </p:nvSpPr>
          <p:spPr bwMode="auto">
            <a:xfrm>
              <a:off x="10535335" y="5007179"/>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sp>
          <p:nvSpPr>
            <p:cNvPr id="71" name="Rectangle 70">
              <a:extLst>
                <a:ext uri="{FF2B5EF4-FFF2-40B4-BE49-F238E27FC236}">
                  <a16:creationId xmlns:a16="http://schemas.microsoft.com/office/drawing/2014/main" id="{F875CF87-92AD-314E-9266-06ED6A896BDE}"/>
                </a:ext>
              </a:extLst>
            </p:cNvPr>
            <p:cNvSpPr/>
            <p:nvPr/>
          </p:nvSpPr>
          <p:spPr bwMode="auto">
            <a:xfrm>
              <a:off x="10774955" y="5007179"/>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sp>
          <p:nvSpPr>
            <p:cNvPr id="72" name="Rectangle 71">
              <a:extLst>
                <a:ext uri="{FF2B5EF4-FFF2-40B4-BE49-F238E27FC236}">
                  <a16:creationId xmlns:a16="http://schemas.microsoft.com/office/drawing/2014/main" id="{C7840366-B851-4D45-AF65-71F2AB3FD740}"/>
                </a:ext>
              </a:extLst>
            </p:cNvPr>
            <p:cNvSpPr/>
            <p:nvPr/>
          </p:nvSpPr>
          <p:spPr bwMode="auto">
            <a:xfrm>
              <a:off x="10774955" y="4759977"/>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sp>
          <p:nvSpPr>
            <p:cNvPr id="73" name="Rectangle 72">
              <a:extLst>
                <a:ext uri="{FF2B5EF4-FFF2-40B4-BE49-F238E27FC236}">
                  <a16:creationId xmlns:a16="http://schemas.microsoft.com/office/drawing/2014/main" id="{D0FFCF86-C5FC-5C4F-AE36-E94FCF49002F}"/>
                </a:ext>
              </a:extLst>
            </p:cNvPr>
            <p:cNvSpPr/>
            <p:nvPr/>
          </p:nvSpPr>
          <p:spPr bwMode="auto">
            <a:xfrm>
              <a:off x="10774955" y="4270573"/>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BC8A77D2-41A0-0749-9E83-2470F5D0EC0F}"/>
                </a:ext>
              </a:extLst>
            </p:cNvPr>
            <p:cNvSpPr/>
            <p:nvPr/>
          </p:nvSpPr>
          <p:spPr bwMode="auto">
            <a:xfrm>
              <a:off x="10056094" y="4270576"/>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97CF963E-499D-F54B-996F-774B85F8AD5C}"/>
                </a:ext>
              </a:extLst>
            </p:cNvPr>
            <p:cNvSpPr/>
            <p:nvPr/>
          </p:nvSpPr>
          <p:spPr bwMode="auto">
            <a:xfrm>
              <a:off x="10295715" y="4270574"/>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B4CB0144-45FF-384C-9539-B41DEA77252B}"/>
                </a:ext>
              </a:extLst>
            </p:cNvPr>
            <p:cNvSpPr/>
            <p:nvPr/>
          </p:nvSpPr>
          <p:spPr bwMode="auto">
            <a:xfrm>
              <a:off x="10535335" y="4270573"/>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CA88E6E5-97F3-284A-B3F9-3927F35832EA}"/>
              </a:ext>
            </a:extLst>
          </p:cNvPr>
          <p:cNvGrpSpPr/>
          <p:nvPr/>
        </p:nvGrpSpPr>
        <p:grpSpPr>
          <a:xfrm>
            <a:off x="10155892" y="2768959"/>
            <a:ext cx="1107769" cy="1129490"/>
            <a:chOff x="10051233" y="2568052"/>
            <a:chExt cx="904970" cy="922715"/>
          </a:xfrm>
        </p:grpSpPr>
        <p:sp>
          <p:nvSpPr>
            <p:cNvPr id="77" name="Rectangle 76">
              <a:extLst>
                <a:ext uri="{FF2B5EF4-FFF2-40B4-BE49-F238E27FC236}">
                  <a16:creationId xmlns:a16="http://schemas.microsoft.com/office/drawing/2014/main" id="{F2782BE3-BCD9-9F42-A46D-3AFCEB31FE72}"/>
                </a:ext>
              </a:extLst>
            </p:cNvPr>
            <p:cNvSpPr/>
            <p:nvPr/>
          </p:nvSpPr>
          <p:spPr bwMode="auto">
            <a:xfrm>
              <a:off x="10770094" y="2804184"/>
              <a:ext cx="186109" cy="186109"/>
            </a:xfrm>
            <a:prstGeom prst="rect">
              <a:avLst/>
            </a:prstGeom>
            <a:solidFill>
              <a:schemeClr val="accent1"/>
            </a:solid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09E2F233-CFFC-E749-B1ED-937F6FCEDC70}"/>
                </a:ext>
              </a:extLst>
            </p:cNvPr>
            <p:cNvSpPr/>
            <p:nvPr/>
          </p:nvSpPr>
          <p:spPr bwMode="auto">
            <a:xfrm>
              <a:off x="10051233" y="2804187"/>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sp>
          <p:nvSpPr>
            <p:cNvPr id="79" name="Rectangle 78">
              <a:extLst>
                <a:ext uri="{FF2B5EF4-FFF2-40B4-BE49-F238E27FC236}">
                  <a16:creationId xmlns:a16="http://schemas.microsoft.com/office/drawing/2014/main" id="{9F3CFEFD-0446-1649-89F1-D8C690A63B7A}"/>
                </a:ext>
              </a:extLst>
            </p:cNvPr>
            <p:cNvSpPr/>
            <p:nvPr/>
          </p:nvSpPr>
          <p:spPr bwMode="auto">
            <a:xfrm>
              <a:off x="10290854" y="2804185"/>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7D536CEE-35A6-0B40-A781-C831E8AD70AE}"/>
                </a:ext>
              </a:extLst>
            </p:cNvPr>
            <p:cNvSpPr/>
            <p:nvPr/>
          </p:nvSpPr>
          <p:spPr bwMode="auto">
            <a:xfrm>
              <a:off x="10530474" y="2804184"/>
              <a:ext cx="186109" cy="186109"/>
            </a:xfrm>
            <a:prstGeom prst="rect">
              <a:avLst/>
            </a:prstGeom>
            <a:solidFill>
              <a:schemeClr val="accent1"/>
            </a:solid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03ECB408-E039-D842-AAFB-30E1797BE41C}"/>
                </a:ext>
              </a:extLst>
            </p:cNvPr>
            <p:cNvSpPr/>
            <p:nvPr/>
          </p:nvSpPr>
          <p:spPr bwMode="auto">
            <a:xfrm>
              <a:off x="10530474" y="3304658"/>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sp>
          <p:nvSpPr>
            <p:cNvPr id="83" name="Rectangle 82">
              <a:extLst>
                <a:ext uri="{FF2B5EF4-FFF2-40B4-BE49-F238E27FC236}">
                  <a16:creationId xmlns:a16="http://schemas.microsoft.com/office/drawing/2014/main" id="{E8746FCE-FB78-5249-B764-B6725DFD1AFC}"/>
                </a:ext>
              </a:extLst>
            </p:cNvPr>
            <p:cNvSpPr/>
            <p:nvPr/>
          </p:nvSpPr>
          <p:spPr bwMode="auto">
            <a:xfrm>
              <a:off x="10770094" y="3304658"/>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sp>
          <p:nvSpPr>
            <p:cNvPr id="84" name="Rectangle 83">
              <a:extLst>
                <a:ext uri="{FF2B5EF4-FFF2-40B4-BE49-F238E27FC236}">
                  <a16:creationId xmlns:a16="http://schemas.microsoft.com/office/drawing/2014/main" id="{DC71111E-4DB4-094A-B98F-B4FBF371BB67}"/>
                </a:ext>
              </a:extLst>
            </p:cNvPr>
            <p:cNvSpPr/>
            <p:nvPr/>
          </p:nvSpPr>
          <p:spPr bwMode="auto">
            <a:xfrm>
              <a:off x="10770094" y="3057456"/>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18B220B-5198-CC40-B0B5-2B8CA6191550}"/>
                </a:ext>
              </a:extLst>
            </p:cNvPr>
            <p:cNvSpPr/>
            <p:nvPr/>
          </p:nvSpPr>
          <p:spPr bwMode="auto">
            <a:xfrm>
              <a:off x="10770094" y="2568052"/>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9E858A75-C0AA-FD4E-B810-A2BD7CAE81B7}"/>
                </a:ext>
              </a:extLst>
            </p:cNvPr>
            <p:cNvSpPr/>
            <p:nvPr/>
          </p:nvSpPr>
          <p:spPr bwMode="auto">
            <a:xfrm>
              <a:off x="10051233" y="2568055"/>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C8E836F4-05F3-884E-9E70-B31ECD0DF0B4}"/>
                </a:ext>
              </a:extLst>
            </p:cNvPr>
            <p:cNvSpPr/>
            <p:nvPr/>
          </p:nvSpPr>
          <p:spPr bwMode="auto">
            <a:xfrm>
              <a:off x="10290854" y="2568053"/>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5110128D-E3A0-5045-BC03-9F62EAFE1417}"/>
                </a:ext>
              </a:extLst>
            </p:cNvPr>
            <p:cNvSpPr/>
            <p:nvPr/>
          </p:nvSpPr>
          <p:spPr bwMode="auto">
            <a:xfrm>
              <a:off x="10530474" y="2568052"/>
              <a:ext cx="186109" cy="186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122D51ED-56D2-EB48-AFC4-CC554462621D}"/>
                </a:ext>
              </a:extLst>
            </p:cNvPr>
            <p:cNvSpPr/>
            <p:nvPr/>
          </p:nvSpPr>
          <p:spPr bwMode="auto">
            <a:xfrm>
              <a:off x="10051233" y="3304658"/>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sp>
          <p:nvSpPr>
            <p:cNvPr id="93" name="Rectangle 92">
              <a:extLst>
                <a:ext uri="{FF2B5EF4-FFF2-40B4-BE49-F238E27FC236}">
                  <a16:creationId xmlns:a16="http://schemas.microsoft.com/office/drawing/2014/main" id="{CDD4B48D-4C5B-3845-9DAE-3D1813CD61F6}"/>
                </a:ext>
              </a:extLst>
            </p:cNvPr>
            <p:cNvSpPr/>
            <p:nvPr/>
          </p:nvSpPr>
          <p:spPr bwMode="auto">
            <a:xfrm>
              <a:off x="10290854" y="3304658"/>
              <a:ext cx="186109" cy="186109"/>
            </a:xfrm>
            <a:prstGeom prst="rect">
              <a:avLst/>
            </a:prstGeom>
            <a:no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grpSp>
      <p:cxnSp>
        <p:nvCxnSpPr>
          <p:cNvPr id="5" name="Straight Arrow Connector 4">
            <a:extLst>
              <a:ext uri="{FF2B5EF4-FFF2-40B4-BE49-F238E27FC236}">
                <a16:creationId xmlns:a16="http://schemas.microsoft.com/office/drawing/2014/main" id="{4D3812A3-161D-F440-A869-59584D561043}"/>
              </a:ext>
            </a:extLst>
          </p:cNvPr>
          <p:cNvCxnSpPr>
            <a:cxnSpLocks/>
          </p:cNvCxnSpPr>
          <p:nvPr/>
        </p:nvCxnSpPr>
        <p:spPr>
          <a:xfrm>
            <a:off x="7711384" y="5011873"/>
            <a:ext cx="2160143"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038AB19-313D-3340-B5E0-1E335F1471EA}"/>
              </a:ext>
            </a:extLst>
          </p:cNvPr>
          <p:cNvCxnSpPr>
            <a:cxnSpLocks/>
          </p:cNvCxnSpPr>
          <p:nvPr/>
        </p:nvCxnSpPr>
        <p:spPr>
          <a:xfrm>
            <a:off x="7711384" y="3260232"/>
            <a:ext cx="2160143"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05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146D-82B1-49BA-8B41-CB3C1E13A667}"/>
              </a:ext>
            </a:extLst>
          </p:cNvPr>
          <p:cNvSpPr>
            <a:spLocks noGrp="1"/>
          </p:cNvSpPr>
          <p:nvPr>
            <p:ph type="title"/>
          </p:nvPr>
        </p:nvSpPr>
        <p:spPr>
          <a:xfrm>
            <a:off x="784257" y="498903"/>
            <a:ext cx="8322181" cy="577059"/>
          </a:xfrm>
        </p:spPr>
        <p:txBody>
          <a:bodyPr>
            <a:normAutofit fontScale="90000"/>
          </a:bodyPr>
          <a:lstStyle/>
          <a:p>
            <a:r>
              <a:rPr lang="en-US" sz="3264">
                <a:cs typeface="Segoe UI"/>
              </a:rPr>
              <a:t>Hyperscale (</a:t>
            </a:r>
            <a:r>
              <a:rPr lang="en-US" sz="3264" err="1">
                <a:cs typeface="Segoe UI"/>
              </a:rPr>
              <a:t>Citus</a:t>
            </a:r>
            <a:r>
              <a:rPr lang="en-US" sz="3264">
                <a:cs typeface="Segoe UI"/>
              </a:rPr>
              <a:t>) vs. scaling storage:</a:t>
            </a:r>
            <a:br>
              <a:rPr lang="en-US" sz="3264">
                <a:cs typeface="Segoe UI"/>
              </a:rPr>
            </a:br>
            <a:r>
              <a:rPr lang="en-US" sz="3264">
                <a:cs typeface="Segoe UI"/>
              </a:rPr>
              <a:t>Architectural differences</a:t>
            </a:r>
            <a:endParaRPr lang="en-US"/>
          </a:p>
        </p:txBody>
      </p:sp>
      <p:pic>
        <p:nvPicPr>
          <p:cNvPr id="8" name="Picture 7" descr="A picture containing drawing&#10;&#10;Description generated with very high confidence">
            <a:extLst>
              <a:ext uri="{FF2B5EF4-FFF2-40B4-BE49-F238E27FC236}">
                <a16:creationId xmlns:a16="http://schemas.microsoft.com/office/drawing/2014/main" id="{302290F2-A156-4E24-8CAE-06940EE3E093}"/>
              </a:ext>
            </a:extLst>
          </p:cNvPr>
          <p:cNvPicPr>
            <a:picLocks noChangeAspect="1"/>
          </p:cNvPicPr>
          <p:nvPr/>
        </p:nvPicPr>
        <p:blipFill>
          <a:blip r:embed="rId3"/>
          <a:stretch>
            <a:fillRect/>
          </a:stretch>
        </p:blipFill>
        <p:spPr>
          <a:xfrm>
            <a:off x="10792283" y="298762"/>
            <a:ext cx="1119124" cy="661235"/>
          </a:xfrm>
          <a:prstGeom prst="rect">
            <a:avLst/>
          </a:prstGeom>
        </p:spPr>
      </p:pic>
      <p:sp>
        <p:nvSpPr>
          <p:cNvPr id="10" name="Rounded Rectangle 3">
            <a:extLst>
              <a:ext uri="{FF2B5EF4-FFF2-40B4-BE49-F238E27FC236}">
                <a16:creationId xmlns:a16="http://schemas.microsoft.com/office/drawing/2014/main" id="{3C3AA7F9-3B1A-44A8-BDC6-934D8DB42EDB}"/>
              </a:ext>
            </a:extLst>
          </p:cNvPr>
          <p:cNvSpPr/>
          <p:nvPr/>
        </p:nvSpPr>
        <p:spPr>
          <a:xfrm>
            <a:off x="1871194" y="2424768"/>
            <a:ext cx="2598855" cy="273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Query endpoint</a:t>
            </a:r>
          </a:p>
        </p:txBody>
      </p:sp>
      <p:sp>
        <p:nvSpPr>
          <p:cNvPr id="12" name="Rounded Rectangle 51">
            <a:extLst>
              <a:ext uri="{FF2B5EF4-FFF2-40B4-BE49-F238E27FC236}">
                <a16:creationId xmlns:a16="http://schemas.microsoft.com/office/drawing/2014/main" id="{45E8871B-7462-410A-B8EC-ADAD9E201ED4}"/>
              </a:ext>
            </a:extLst>
          </p:cNvPr>
          <p:cNvSpPr/>
          <p:nvPr/>
        </p:nvSpPr>
        <p:spPr>
          <a:xfrm>
            <a:off x="7580929" y="2424768"/>
            <a:ext cx="2598855" cy="273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Query endpoint</a:t>
            </a:r>
          </a:p>
        </p:txBody>
      </p:sp>
      <p:cxnSp>
        <p:nvCxnSpPr>
          <p:cNvPr id="15" name="Straight Arrow Connector 14">
            <a:extLst>
              <a:ext uri="{FF2B5EF4-FFF2-40B4-BE49-F238E27FC236}">
                <a16:creationId xmlns:a16="http://schemas.microsoft.com/office/drawing/2014/main" id="{4C5496B0-31BE-48A0-9A7D-58A9CD8C40D8}"/>
              </a:ext>
            </a:extLst>
          </p:cNvPr>
          <p:cNvCxnSpPr>
            <a:cxnSpLocks/>
          </p:cNvCxnSpPr>
          <p:nvPr/>
        </p:nvCxnSpPr>
        <p:spPr>
          <a:xfrm flipH="1">
            <a:off x="1871194" y="2790884"/>
            <a:ext cx="419514" cy="5291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D52700-8210-4F27-88C1-1C5668A328B4}"/>
              </a:ext>
            </a:extLst>
          </p:cNvPr>
          <p:cNvCxnSpPr>
            <a:cxnSpLocks/>
          </p:cNvCxnSpPr>
          <p:nvPr/>
        </p:nvCxnSpPr>
        <p:spPr>
          <a:xfrm flipV="1">
            <a:off x="2080951" y="2798519"/>
            <a:ext cx="444698" cy="5215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AE6BF8B-602A-4A06-BF42-9C9EC7E3057C}"/>
              </a:ext>
            </a:extLst>
          </p:cNvPr>
          <p:cNvSpPr/>
          <p:nvPr/>
        </p:nvSpPr>
        <p:spPr>
          <a:xfrm>
            <a:off x="1515830" y="3427268"/>
            <a:ext cx="952888" cy="1024358"/>
          </a:xfrm>
          <a:prstGeom prst="rect">
            <a:avLst/>
          </a:prstGeom>
          <a:solidFill>
            <a:schemeClr val="bg2">
              <a:lumMod val="9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632">
                <a:solidFill>
                  <a:schemeClr val="tx1"/>
                </a:solidFill>
              </a:rPr>
              <a:t>Primary</a:t>
            </a:r>
          </a:p>
        </p:txBody>
      </p:sp>
      <p:sp>
        <p:nvSpPr>
          <p:cNvPr id="20" name="Rectangle 19">
            <a:extLst>
              <a:ext uri="{FF2B5EF4-FFF2-40B4-BE49-F238E27FC236}">
                <a16:creationId xmlns:a16="http://schemas.microsoft.com/office/drawing/2014/main" id="{6F0F075C-6034-44AB-9DDB-63755A499362}"/>
              </a:ext>
            </a:extLst>
          </p:cNvPr>
          <p:cNvSpPr/>
          <p:nvPr/>
        </p:nvSpPr>
        <p:spPr>
          <a:xfrm>
            <a:off x="2756351" y="3427268"/>
            <a:ext cx="952888" cy="1024358"/>
          </a:xfrm>
          <a:prstGeom prst="rect">
            <a:avLst/>
          </a:prstGeom>
          <a:solidFill>
            <a:schemeClr val="bg2">
              <a:lumMod val="9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632"/>
              <a:t>Replica</a:t>
            </a:r>
          </a:p>
        </p:txBody>
      </p:sp>
      <p:sp>
        <p:nvSpPr>
          <p:cNvPr id="39" name="Rectangle 38">
            <a:extLst>
              <a:ext uri="{FF2B5EF4-FFF2-40B4-BE49-F238E27FC236}">
                <a16:creationId xmlns:a16="http://schemas.microsoft.com/office/drawing/2014/main" id="{894D240E-F389-4D22-8FA3-46D8CE7046C1}"/>
              </a:ext>
            </a:extLst>
          </p:cNvPr>
          <p:cNvSpPr/>
          <p:nvPr/>
        </p:nvSpPr>
        <p:spPr>
          <a:xfrm>
            <a:off x="3981170" y="3427268"/>
            <a:ext cx="952888" cy="1024358"/>
          </a:xfrm>
          <a:prstGeom prst="rect">
            <a:avLst/>
          </a:prstGeom>
          <a:solidFill>
            <a:schemeClr val="bg2">
              <a:lumMod val="9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632"/>
              <a:t>Replica</a:t>
            </a:r>
          </a:p>
        </p:txBody>
      </p:sp>
      <p:sp>
        <p:nvSpPr>
          <p:cNvPr id="41" name="TextBox 40">
            <a:extLst>
              <a:ext uri="{FF2B5EF4-FFF2-40B4-BE49-F238E27FC236}">
                <a16:creationId xmlns:a16="http://schemas.microsoft.com/office/drawing/2014/main" id="{2A709093-6768-424A-9DBF-D36E7912D96D}"/>
              </a:ext>
            </a:extLst>
          </p:cNvPr>
          <p:cNvSpPr txBox="1"/>
          <p:nvPr/>
        </p:nvSpPr>
        <p:spPr>
          <a:xfrm>
            <a:off x="2149224" y="1886449"/>
            <a:ext cx="2236464" cy="382308"/>
          </a:xfrm>
          <a:prstGeom prst="rect">
            <a:avLst/>
          </a:prstGeom>
          <a:noFill/>
        </p:spPr>
        <p:txBody>
          <a:bodyPr wrap="square" lIns="93260" tIns="46630" rIns="93260" bIns="46630" rtlCol="0" anchor="t">
            <a:spAutoFit/>
          </a:bodyPr>
          <a:lstStyle/>
          <a:p>
            <a:r>
              <a:rPr lang="en-US" sz="1836"/>
              <a:t>Scale-out storage</a:t>
            </a:r>
          </a:p>
        </p:txBody>
      </p:sp>
      <p:sp>
        <p:nvSpPr>
          <p:cNvPr id="43" name="Rectangle 42">
            <a:extLst>
              <a:ext uri="{FF2B5EF4-FFF2-40B4-BE49-F238E27FC236}">
                <a16:creationId xmlns:a16="http://schemas.microsoft.com/office/drawing/2014/main" id="{D734A1E4-3895-4CD9-9D77-B83C3E027CDD}"/>
              </a:ext>
            </a:extLst>
          </p:cNvPr>
          <p:cNvSpPr/>
          <p:nvPr/>
        </p:nvSpPr>
        <p:spPr>
          <a:xfrm>
            <a:off x="1515829" y="4613277"/>
            <a:ext cx="3418228" cy="4227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36">
                <a:solidFill>
                  <a:schemeClr val="bg1"/>
                </a:solidFill>
              </a:rPr>
              <a:t>Shared storage layer</a:t>
            </a:r>
          </a:p>
        </p:txBody>
      </p:sp>
      <p:sp>
        <p:nvSpPr>
          <p:cNvPr id="45" name="Rectangle 44">
            <a:extLst>
              <a:ext uri="{FF2B5EF4-FFF2-40B4-BE49-F238E27FC236}">
                <a16:creationId xmlns:a16="http://schemas.microsoft.com/office/drawing/2014/main" id="{0D61A18F-57AF-4D14-82B9-F1A0728AA5A5}"/>
              </a:ext>
            </a:extLst>
          </p:cNvPr>
          <p:cNvSpPr/>
          <p:nvPr/>
        </p:nvSpPr>
        <p:spPr>
          <a:xfrm>
            <a:off x="7184489" y="3427268"/>
            <a:ext cx="952888" cy="1024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solidFill>
                  <a:schemeClr val="bg1"/>
                </a:solidFill>
              </a:rPr>
              <a:t>Data</a:t>
            </a:r>
          </a:p>
          <a:p>
            <a:pPr algn="ctr"/>
            <a:r>
              <a:rPr lang="en-US" sz="1632">
                <a:solidFill>
                  <a:schemeClr val="bg1"/>
                </a:solidFill>
              </a:rPr>
              <a:t>Node 1</a:t>
            </a:r>
          </a:p>
        </p:txBody>
      </p:sp>
      <p:sp>
        <p:nvSpPr>
          <p:cNvPr id="47" name="Rectangle 46">
            <a:extLst>
              <a:ext uri="{FF2B5EF4-FFF2-40B4-BE49-F238E27FC236}">
                <a16:creationId xmlns:a16="http://schemas.microsoft.com/office/drawing/2014/main" id="{3D96E2C3-36B5-4C99-9562-FEB121B41875}"/>
              </a:ext>
            </a:extLst>
          </p:cNvPr>
          <p:cNvSpPr/>
          <p:nvPr/>
        </p:nvSpPr>
        <p:spPr>
          <a:xfrm>
            <a:off x="8425009" y="3427268"/>
            <a:ext cx="952888" cy="1024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Data</a:t>
            </a:r>
          </a:p>
          <a:p>
            <a:pPr algn="ctr"/>
            <a:r>
              <a:rPr lang="en-US" sz="1632"/>
              <a:t>Node 2</a:t>
            </a:r>
          </a:p>
        </p:txBody>
      </p:sp>
      <p:sp>
        <p:nvSpPr>
          <p:cNvPr id="49" name="Rectangle 48">
            <a:extLst>
              <a:ext uri="{FF2B5EF4-FFF2-40B4-BE49-F238E27FC236}">
                <a16:creationId xmlns:a16="http://schemas.microsoft.com/office/drawing/2014/main" id="{D7CB87D1-1666-4DAC-867E-1589BD64BD84}"/>
              </a:ext>
            </a:extLst>
          </p:cNvPr>
          <p:cNvSpPr/>
          <p:nvPr/>
        </p:nvSpPr>
        <p:spPr>
          <a:xfrm>
            <a:off x="9649828" y="3427268"/>
            <a:ext cx="952888" cy="1024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a:t>Data</a:t>
            </a:r>
          </a:p>
          <a:p>
            <a:pPr algn="ctr"/>
            <a:r>
              <a:rPr lang="en-US" sz="1632"/>
              <a:t>Node 3</a:t>
            </a:r>
          </a:p>
        </p:txBody>
      </p:sp>
      <p:cxnSp>
        <p:nvCxnSpPr>
          <p:cNvPr id="51" name="Straight Arrow Connector 50">
            <a:extLst>
              <a:ext uri="{FF2B5EF4-FFF2-40B4-BE49-F238E27FC236}">
                <a16:creationId xmlns:a16="http://schemas.microsoft.com/office/drawing/2014/main" id="{A47EED29-04B5-4688-B8A2-EFF6CBD5104B}"/>
              </a:ext>
            </a:extLst>
          </p:cNvPr>
          <p:cNvCxnSpPr>
            <a:cxnSpLocks/>
          </p:cNvCxnSpPr>
          <p:nvPr/>
        </p:nvCxnSpPr>
        <p:spPr>
          <a:xfrm>
            <a:off x="8901452" y="3091929"/>
            <a:ext cx="0" cy="3353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56D943E-1D31-4FDB-8F8D-DC612C2F2A9B}"/>
              </a:ext>
            </a:extLst>
          </p:cNvPr>
          <p:cNvCxnSpPr>
            <a:cxnSpLocks/>
          </p:cNvCxnSpPr>
          <p:nvPr/>
        </p:nvCxnSpPr>
        <p:spPr>
          <a:xfrm>
            <a:off x="7649503" y="3091929"/>
            <a:ext cx="0" cy="3353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60334FB-A76C-4F51-9066-C5E68539195A}"/>
              </a:ext>
            </a:extLst>
          </p:cNvPr>
          <p:cNvCxnSpPr>
            <a:cxnSpLocks/>
          </p:cNvCxnSpPr>
          <p:nvPr/>
        </p:nvCxnSpPr>
        <p:spPr>
          <a:xfrm>
            <a:off x="10137700" y="3091929"/>
            <a:ext cx="0" cy="3353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E79BD8-57CE-4228-891B-272730D55805}"/>
              </a:ext>
            </a:extLst>
          </p:cNvPr>
          <p:cNvCxnSpPr/>
          <p:nvPr/>
        </p:nvCxnSpPr>
        <p:spPr>
          <a:xfrm flipV="1">
            <a:off x="7649599" y="3069071"/>
            <a:ext cx="2482483" cy="17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0EA23F-F1EC-437B-BE92-145C737C8902}"/>
              </a:ext>
            </a:extLst>
          </p:cNvPr>
          <p:cNvCxnSpPr/>
          <p:nvPr/>
        </p:nvCxnSpPr>
        <p:spPr>
          <a:xfrm>
            <a:off x="8901452" y="2775661"/>
            <a:ext cx="0" cy="2934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 Placeholder 44">
            <a:extLst>
              <a:ext uri="{FF2B5EF4-FFF2-40B4-BE49-F238E27FC236}">
                <a16:creationId xmlns:a16="http://schemas.microsoft.com/office/drawing/2014/main" id="{B0CC87C8-BFCF-4F08-A3CC-A8B9A8F33162}"/>
              </a:ext>
            </a:extLst>
          </p:cNvPr>
          <p:cNvSpPr txBox="1">
            <a:spLocks/>
          </p:cNvSpPr>
          <p:nvPr/>
        </p:nvSpPr>
        <p:spPr>
          <a:xfrm>
            <a:off x="10567606" y="3757161"/>
            <a:ext cx="1427539" cy="85279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672" b="1">
                <a:solidFill>
                  <a:schemeClr val="accent1"/>
                </a:solidFill>
                <a:latin typeface="+mj-lt"/>
              </a:rPr>
              <a:t>N#</a:t>
            </a:r>
          </a:p>
        </p:txBody>
      </p:sp>
      <p:sp>
        <p:nvSpPr>
          <p:cNvPr id="63" name="Rectangle 62">
            <a:extLst>
              <a:ext uri="{FF2B5EF4-FFF2-40B4-BE49-F238E27FC236}">
                <a16:creationId xmlns:a16="http://schemas.microsoft.com/office/drawing/2014/main" id="{4D047F12-79F2-478F-996A-252D099CEFA8}"/>
              </a:ext>
            </a:extLst>
          </p:cNvPr>
          <p:cNvSpPr/>
          <p:nvPr/>
        </p:nvSpPr>
        <p:spPr>
          <a:xfrm>
            <a:off x="7184489" y="4613277"/>
            <a:ext cx="952888" cy="4227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p>
        </p:txBody>
      </p:sp>
      <p:sp>
        <p:nvSpPr>
          <p:cNvPr id="65" name="Rectangle 64">
            <a:extLst>
              <a:ext uri="{FF2B5EF4-FFF2-40B4-BE49-F238E27FC236}">
                <a16:creationId xmlns:a16="http://schemas.microsoft.com/office/drawing/2014/main" id="{489B8B25-83F5-4A10-B432-9A0560E4E421}"/>
              </a:ext>
            </a:extLst>
          </p:cNvPr>
          <p:cNvSpPr/>
          <p:nvPr/>
        </p:nvSpPr>
        <p:spPr>
          <a:xfrm>
            <a:off x="8425009" y="4613277"/>
            <a:ext cx="952888" cy="4227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p>
        </p:txBody>
      </p:sp>
      <p:sp>
        <p:nvSpPr>
          <p:cNvPr id="67" name="Rectangle 66">
            <a:extLst>
              <a:ext uri="{FF2B5EF4-FFF2-40B4-BE49-F238E27FC236}">
                <a16:creationId xmlns:a16="http://schemas.microsoft.com/office/drawing/2014/main" id="{049F8B52-0714-4FC0-A98B-10B50DD4C40C}"/>
              </a:ext>
            </a:extLst>
          </p:cNvPr>
          <p:cNvSpPr/>
          <p:nvPr/>
        </p:nvSpPr>
        <p:spPr>
          <a:xfrm>
            <a:off x="9649827" y="4613277"/>
            <a:ext cx="952888" cy="4227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p>
        </p:txBody>
      </p:sp>
      <p:sp>
        <p:nvSpPr>
          <p:cNvPr id="69" name="TextBox 68">
            <a:extLst>
              <a:ext uri="{FF2B5EF4-FFF2-40B4-BE49-F238E27FC236}">
                <a16:creationId xmlns:a16="http://schemas.microsoft.com/office/drawing/2014/main" id="{EBF90D60-FA6C-4F43-A7A6-9721878E9C0F}"/>
              </a:ext>
            </a:extLst>
          </p:cNvPr>
          <p:cNvSpPr txBox="1"/>
          <p:nvPr/>
        </p:nvSpPr>
        <p:spPr>
          <a:xfrm>
            <a:off x="7830728" y="1851286"/>
            <a:ext cx="2291912" cy="382308"/>
          </a:xfrm>
          <a:prstGeom prst="rect">
            <a:avLst/>
          </a:prstGeom>
          <a:noFill/>
        </p:spPr>
        <p:txBody>
          <a:bodyPr wrap="square" lIns="93260" tIns="46630" rIns="93260" bIns="46630" rtlCol="0" anchor="t">
            <a:spAutoFit/>
          </a:bodyPr>
          <a:lstStyle/>
          <a:p>
            <a:pPr algn="ctr"/>
            <a:r>
              <a:rPr lang="en-US" sz="1836"/>
              <a:t>Hyperscale (</a:t>
            </a:r>
            <a:r>
              <a:rPr lang="en-US" sz="1836" err="1"/>
              <a:t>Citus</a:t>
            </a:r>
            <a:r>
              <a:rPr lang="en-US" sz="1836"/>
              <a:t>)</a:t>
            </a:r>
          </a:p>
        </p:txBody>
      </p:sp>
      <p:cxnSp>
        <p:nvCxnSpPr>
          <p:cNvPr id="71" name="Straight Connector 70">
            <a:extLst>
              <a:ext uri="{FF2B5EF4-FFF2-40B4-BE49-F238E27FC236}">
                <a16:creationId xmlns:a16="http://schemas.microsoft.com/office/drawing/2014/main" id="{41D8A19E-3463-44D8-A56E-55821BF25CB6}"/>
              </a:ext>
            </a:extLst>
          </p:cNvPr>
          <p:cNvCxnSpPr/>
          <p:nvPr/>
        </p:nvCxnSpPr>
        <p:spPr>
          <a:xfrm>
            <a:off x="6094027" y="1653314"/>
            <a:ext cx="5714" cy="5213390"/>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 Placeholder 44">
            <a:extLst>
              <a:ext uri="{FF2B5EF4-FFF2-40B4-BE49-F238E27FC236}">
                <a16:creationId xmlns:a16="http://schemas.microsoft.com/office/drawing/2014/main" id="{1FB70D2B-73A3-4333-8875-88B0BE033880}"/>
              </a:ext>
            </a:extLst>
          </p:cNvPr>
          <p:cNvSpPr txBox="1">
            <a:spLocks/>
          </p:cNvSpPr>
          <p:nvPr/>
        </p:nvSpPr>
        <p:spPr>
          <a:xfrm>
            <a:off x="1338681" y="5343884"/>
            <a:ext cx="3722488" cy="898895"/>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436" indent="-291436">
              <a:buFont typeface="Arial" panose="020B0604020202020204" pitchFamily="34" charset="0"/>
              <a:buChar char="•"/>
            </a:pPr>
            <a:r>
              <a:rPr lang="en-US" sz="1428" b="1">
                <a:gradFill>
                  <a:gsLst>
                    <a:gs pos="1250">
                      <a:srgbClr val="000000"/>
                    </a:gs>
                    <a:gs pos="100000">
                      <a:srgbClr val="000000"/>
                    </a:gs>
                  </a:gsLst>
                  <a:lin ang="5400000" scaled="0"/>
                </a:gradFill>
                <a:cs typeface="Segoe UI"/>
              </a:rPr>
              <a:t>Shared disk: Scale out storage</a:t>
            </a:r>
            <a:endParaRPr lang="en-US" sz="1122" b="1">
              <a:gradFill>
                <a:gsLst>
                  <a:gs pos="1250">
                    <a:srgbClr val="000000"/>
                  </a:gs>
                  <a:gs pos="100000">
                    <a:srgbClr val="000000"/>
                  </a:gs>
                </a:gsLst>
                <a:lin ang="5400000" scaled="0"/>
              </a:gradFill>
            </a:endParaRPr>
          </a:p>
          <a:p>
            <a:endParaRPr lang="en-US" sz="1428" b="1">
              <a:gradFill>
                <a:gsLst>
                  <a:gs pos="1250">
                    <a:srgbClr val="000000"/>
                  </a:gs>
                  <a:gs pos="100000">
                    <a:srgbClr val="000000"/>
                  </a:gs>
                </a:gsLst>
                <a:lin ang="5400000" scaled="0"/>
              </a:gradFill>
              <a:cs typeface="Segoe UI"/>
            </a:endParaRPr>
          </a:p>
          <a:p>
            <a:pPr marL="291436" indent="-291436">
              <a:buFont typeface="Arial" panose="020B0604020202020204" pitchFamily="34" charset="0"/>
              <a:buChar char="•"/>
            </a:pPr>
            <a:r>
              <a:rPr lang="en-US" sz="1428" b="1">
                <a:gradFill>
                  <a:gsLst>
                    <a:gs pos="1250">
                      <a:srgbClr val="000000"/>
                    </a:gs>
                    <a:gs pos="100000">
                      <a:srgbClr val="000000"/>
                    </a:gs>
                  </a:gsLst>
                  <a:lin ang="5400000" scaled="0"/>
                </a:gradFill>
                <a:cs typeface="Segoe UI"/>
              </a:rPr>
              <a:t>1 query processed by 1 node</a:t>
            </a:r>
            <a:endParaRPr lang="en-US" sz="1428" b="1">
              <a:gradFill>
                <a:gsLst>
                  <a:gs pos="1250">
                    <a:srgbClr val="000000"/>
                  </a:gs>
                  <a:gs pos="100000">
                    <a:srgbClr val="000000"/>
                  </a:gs>
                </a:gsLst>
                <a:lin ang="5400000" scaled="0"/>
              </a:gradFill>
            </a:endParaRPr>
          </a:p>
          <a:p>
            <a:pPr marL="291436" indent="-291436">
              <a:buFont typeface="Arial" panose="020B0604020202020204" pitchFamily="34" charset="0"/>
              <a:buChar char="•"/>
            </a:pPr>
            <a:r>
              <a:rPr lang="en-US" sz="1428" b="1">
                <a:gradFill>
                  <a:gsLst>
                    <a:gs pos="1250">
                      <a:srgbClr val="000000"/>
                    </a:gs>
                    <a:gs pos="100000">
                      <a:srgbClr val="000000"/>
                    </a:gs>
                  </a:gsLst>
                  <a:lin ang="5400000" scaled="0"/>
                </a:gradFill>
                <a:cs typeface="Segoe UI"/>
              </a:rPr>
              <a:t>Database not sharded</a:t>
            </a:r>
          </a:p>
          <a:p>
            <a:endParaRPr lang="en-US" sz="1122" b="1">
              <a:gradFill>
                <a:gsLst>
                  <a:gs pos="1250">
                    <a:srgbClr val="000000"/>
                  </a:gs>
                  <a:gs pos="100000">
                    <a:srgbClr val="000000"/>
                  </a:gs>
                </a:gsLst>
                <a:lin ang="5400000" scaled="0"/>
              </a:gradFill>
            </a:endParaRPr>
          </a:p>
        </p:txBody>
      </p:sp>
      <p:sp>
        <p:nvSpPr>
          <p:cNvPr id="75" name="Text Placeholder 44">
            <a:extLst>
              <a:ext uri="{FF2B5EF4-FFF2-40B4-BE49-F238E27FC236}">
                <a16:creationId xmlns:a16="http://schemas.microsoft.com/office/drawing/2014/main" id="{EFA11140-8104-4645-893E-E2D2E6565B48}"/>
              </a:ext>
            </a:extLst>
          </p:cNvPr>
          <p:cNvSpPr txBox="1">
            <a:spLocks/>
          </p:cNvSpPr>
          <p:nvPr/>
        </p:nvSpPr>
        <p:spPr>
          <a:xfrm>
            <a:off x="6637577" y="5346466"/>
            <a:ext cx="4841764" cy="898329"/>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436" indent="-291436">
              <a:buFont typeface="Arial" panose="020B0604020202020204" pitchFamily="34" charset="0"/>
              <a:buChar char="•"/>
            </a:pPr>
            <a:r>
              <a:rPr lang="en-US" sz="1428" b="1">
                <a:gradFill>
                  <a:gsLst>
                    <a:gs pos="1250">
                      <a:srgbClr val="000000"/>
                    </a:gs>
                    <a:gs pos="100000">
                      <a:srgbClr val="000000"/>
                    </a:gs>
                  </a:gsLst>
                  <a:lin ang="5400000" scaled="0"/>
                </a:gradFill>
                <a:cs typeface="Segoe UI"/>
              </a:rPr>
              <a:t>Scale out each of Memory, CPU, and Storage</a:t>
            </a:r>
            <a:endParaRPr lang="en-US" sz="1122" b="1">
              <a:gradFill>
                <a:gsLst>
                  <a:gs pos="1250">
                    <a:srgbClr val="000000"/>
                  </a:gs>
                  <a:gs pos="100000">
                    <a:srgbClr val="000000"/>
                  </a:gs>
                </a:gsLst>
                <a:lin ang="5400000" scaled="0"/>
              </a:gradFill>
              <a:cs typeface="Segoe UI"/>
            </a:endParaRPr>
          </a:p>
          <a:p>
            <a:pPr marL="291436" indent="-291436">
              <a:buFont typeface="Arial" panose="020B0604020202020204" pitchFamily="34" charset="0"/>
              <a:buChar char="•"/>
            </a:pPr>
            <a:endParaRPr lang="en-US" sz="1428" b="1">
              <a:gradFill>
                <a:gsLst>
                  <a:gs pos="1250">
                    <a:srgbClr val="000000"/>
                  </a:gs>
                  <a:gs pos="100000">
                    <a:srgbClr val="000000"/>
                  </a:gs>
                </a:gsLst>
                <a:lin ang="5400000" scaled="0"/>
              </a:gradFill>
              <a:cs typeface="Segoe UI"/>
            </a:endParaRPr>
          </a:p>
          <a:p>
            <a:pPr marL="291436" indent="-291436">
              <a:buFont typeface="Arial" panose="020B0604020202020204" pitchFamily="34" charset="0"/>
              <a:buChar char="•"/>
            </a:pPr>
            <a:r>
              <a:rPr lang="en-US" sz="1428" b="1">
                <a:gradFill>
                  <a:gsLst>
                    <a:gs pos="1250">
                      <a:srgbClr val="000000"/>
                    </a:gs>
                    <a:gs pos="100000">
                      <a:srgbClr val="000000"/>
                    </a:gs>
                  </a:gsLst>
                  <a:lin ang="5400000" scaled="0"/>
                </a:gradFill>
                <a:cs typeface="Segoe UI"/>
              </a:rPr>
              <a:t>1 query can be processed by up to N nodes.</a:t>
            </a:r>
            <a:endParaRPr lang="en-US" sz="1428" b="1">
              <a:gradFill>
                <a:gsLst>
                  <a:gs pos="1250">
                    <a:srgbClr val="000000"/>
                  </a:gs>
                  <a:gs pos="100000">
                    <a:srgbClr val="000000"/>
                  </a:gs>
                </a:gsLst>
                <a:lin ang="5400000" scaled="0"/>
              </a:gradFill>
            </a:endParaRPr>
          </a:p>
          <a:p>
            <a:pPr marL="291436" indent="-291436">
              <a:buFont typeface="Arial" panose="020B0604020202020204" pitchFamily="34" charset="0"/>
              <a:buChar char="•"/>
            </a:pPr>
            <a:r>
              <a:rPr lang="en-US" sz="1428" b="1">
                <a:gradFill>
                  <a:gsLst>
                    <a:gs pos="1250">
                      <a:srgbClr val="000000"/>
                    </a:gs>
                    <a:gs pos="100000">
                      <a:srgbClr val="000000"/>
                    </a:gs>
                  </a:gsLst>
                  <a:lin ang="5400000" scaled="0"/>
                </a:gradFill>
                <a:cs typeface="Segoe UI"/>
              </a:rPr>
              <a:t>Database sharded transparently to the application</a:t>
            </a:r>
          </a:p>
          <a:p>
            <a:endParaRPr lang="en-US" sz="1122" b="1">
              <a:gradFill>
                <a:gsLst>
                  <a:gs pos="1250">
                    <a:srgbClr val="000000"/>
                  </a:gs>
                  <a:gs pos="100000">
                    <a:srgbClr val="000000"/>
                  </a:gs>
                </a:gsLst>
                <a:lin ang="5400000" scaled="0"/>
              </a:gradFill>
            </a:endParaRPr>
          </a:p>
        </p:txBody>
      </p:sp>
      <p:sp>
        <p:nvSpPr>
          <p:cNvPr id="88" name="Text Placeholder 44">
            <a:extLst>
              <a:ext uri="{FF2B5EF4-FFF2-40B4-BE49-F238E27FC236}">
                <a16:creationId xmlns:a16="http://schemas.microsoft.com/office/drawing/2014/main" id="{EE769838-6374-4338-B732-25CA90FC77FB}"/>
              </a:ext>
            </a:extLst>
          </p:cNvPr>
          <p:cNvSpPr txBox="1">
            <a:spLocks/>
          </p:cNvSpPr>
          <p:nvPr/>
        </p:nvSpPr>
        <p:spPr>
          <a:xfrm>
            <a:off x="7041350" y="5674432"/>
            <a:ext cx="4952576" cy="245251"/>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436" indent="-291436">
              <a:buFont typeface="Arial" panose="020B0604020202020204" pitchFamily="34" charset="0"/>
              <a:buChar char="•"/>
            </a:pPr>
            <a:r>
              <a:rPr lang="en-US" sz="1428" b="1">
                <a:gradFill>
                  <a:gsLst>
                    <a:gs pos="1250">
                      <a:srgbClr val="000000"/>
                    </a:gs>
                    <a:gs pos="100000">
                      <a:srgbClr val="000000"/>
                    </a:gs>
                  </a:gsLst>
                  <a:lin ang="5400000" scaled="0"/>
                </a:gradFill>
                <a:cs typeface="Segoe UI"/>
              </a:rPr>
              <a:t>Up to 10 TB of total memory, 100s of TBs of storage </a:t>
            </a:r>
            <a:endParaRPr lang="en-US" sz="1428" b="1">
              <a:gradFill>
                <a:gsLst>
                  <a:gs pos="1250">
                    <a:srgbClr val="000000"/>
                  </a:gs>
                  <a:gs pos="100000">
                    <a:srgbClr val="000000"/>
                  </a:gs>
                </a:gsLst>
                <a:lin ang="5400000" scaled="0"/>
              </a:gradFill>
            </a:endParaRPr>
          </a:p>
        </p:txBody>
      </p:sp>
      <p:grpSp>
        <p:nvGrpSpPr>
          <p:cNvPr id="97" name="Group 18">
            <a:extLst>
              <a:ext uri="{FF2B5EF4-FFF2-40B4-BE49-F238E27FC236}">
                <a16:creationId xmlns:a16="http://schemas.microsoft.com/office/drawing/2014/main" id="{E9456AD3-D6A8-447C-94CF-084AEF9EBE9E}"/>
              </a:ext>
            </a:extLst>
          </p:cNvPr>
          <p:cNvGrpSpPr>
            <a:grpSpLocks noChangeAspect="1"/>
          </p:cNvGrpSpPr>
          <p:nvPr/>
        </p:nvGrpSpPr>
        <p:grpSpPr bwMode="auto">
          <a:xfrm>
            <a:off x="10830218" y="4614939"/>
            <a:ext cx="907948" cy="401588"/>
            <a:chOff x="2204" y="1874"/>
            <a:chExt cx="312" cy="138"/>
          </a:xfrm>
        </p:grpSpPr>
        <p:sp>
          <p:nvSpPr>
            <p:cNvPr id="90" name="Freeform 19">
              <a:extLst>
                <a:ext uri="{FF2B5EF4-FFF2-40B4-BE49-F238E27FC236}">
                  <a16:creationId xmlns:a16="http://schemas.microsoft.com/office/drawing/2014/main" id="{CB9EB691-D931-47BE-A44E-D9B402144D3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91" name="Freeform 20">
              <a:extLst>
                <a:ext uri="{FF2B5EF4-FFF2-40B4-BE49-F238E27FC236}">
                  <a16:creationId xmlns:a16="http://schemas.microsoft.com/office/drawing/2014/main" id="{5D6CFCFF-839C-4107-8E3A-6092180BE23B}"/>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92" name="Freeform 21">
              <a:extLst>
                <a:ext uri="{FF2B5EF4-FFF2-40B4-BE49-F238E27FC236}">
                  <a16:creationId xmlns:a16="http://schemas.microsoft.com/office/drawing/2014/main" id="{4ADECBA9-CFB3-4CB5-9673-58972E3B13F1}"/>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93" name="Freeform 22">
              <a:extLst>
                <a:ext uri="{FF2B5EF4-FFF2-40B4-BE49-F238E27FC236}">
                  <a16:creationId xmlns:a16="http://schemas.microsoft.com/office/drawing/2014/main" id="{FA109C28-C947-463E-B2D2-4DD96AF3223D}"/>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94" name="Oval 23">
              <a:extLst>
                <a:ext uri="{FF2B5EF4-FFF2-40B4-BE49-F238E27FC236}">
                  <a16:creationId xmlns:a16="http://schemas.microsoft.com/office/drawing/2014/main" id="{6A41A311-913C-4DA5-B9BE-88C4A92DB4FA}"/>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95" name="Oval 24">
              <a:extLst>
                <a:ext uri="{FF2B5EF4-FFF2-40B4-BE49-F238E27FC236}">
                  <a16:creationId xmlns:a16="http://schemas.microsoft.com/office/drawing/2014/main" id="{00344B0F-4CFC-43AC-911B-C71737EAC759}"/>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96" name="Oval 25">
              <a:extLst>
                <a:ext uri="{FF2B5EF4-FFF2-40B4-BE49-F238E27FC236}">
                  <a16:creationId xmlns:a16="http://schemas.microsoft.com/office/drawing/2014/main" id="{523F05FC-9239-49E3-9FB0-614C9585B9B4}"/>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spTree>
    <p:extLst>
      <p:ext uri="{BB962C8B-B14F-4D97-AF65-F5344CB8AC3E}">
        <p14:creationId xmlns:p14="http://schemas.microsoft.com/office/powerpoint/2010/main" val="5799797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434" name="Picture 2" descr="Sketch Book, Sketch, Marker, Felt Tip Pens">
            <a:extLst>
              <a:ext uri="{FF2B5EF4-FFF2-40B4-BE49-F238E27FC236}">
                <a16:creationId xmlns:a16="http://schemas.microsoft.com/office/drawing/2014/main" id="{65053B4B-F55A-46C3-B57A-8F5DA97666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902" y="10"/>
            <a:ext cx="12434691" cy="6994515"/>
          </a:xfrm>
          <a:prstGeom prst="rect">
            <a:avLst/>
          </a:prstGeom>
          <a:solidFill>
            <a:srgbClr val="FFFFFF"/>
          </a:solidFill>
        </p:spPr>
      </p:pic>
      <p:sp>
        <p:nvSpPr>
          <p:cNvPr id="2" name="Title 1">
            <a:extLst>
              <a:ext uri="{FF2B5EF4-FFF2-40B4-BE49-F238E27FC236}">
                <a16:creationId xmlns:a16="http://schemas.microsoft.com/office/drawing/2014/main" id="{B5DC6091-D432-42EB-B8B3-49DCFB2031C1}"/>
              </a:ext>
            </a:extLst>
          </p:cNvPr>
          <p:cNvSpPr>
            <a:spLocks noGrp="1"/>
          </p:cNvSpPr>
          <p:nvPr>
            <p:ph type="title"/>
          </p:nvPr>
        </p:nvSpPr>
        <p:spPr>
          <a:xfrm>
            <a:off x="878" y="-1"/>
            <a:ext cx="5782141" cy="6994525"/>
          </a:xfrm>
        </p:spPr>
        <p:txBody>
          <a:bodyPr wrap="square" anchor="ctr">
            <a:normAutofit/>
          </a:bodyPr>
          <a:lstStyle/>
          <a:p>
            <a:r>
              <a:rPr lang="en-US"/>
              <a:t>Building applications with Hyperscale (Citus)</a:t>
            </a:r>
          </a:p>
        </p:txBody>
      </p:sp>
    </p:spTree>
    <p:extLst>
      <p:ext uri="{BB962C8B-B14F-4D97-AF65-F5344CB8AC3E}">
        <p14:creationId xmlns:p14="http://schemas.microsoft.com/office/powerpoint/2010/main" val="252804714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a:xfrm>
            <a:off x="599302" y="466302"/>
            <a:ext cx="11237870" cy="1004634"/>
          </a:xfrm>
        </p:spPr>
        <p:txBody>
          <a:bodyPr/>
          <a:lstStyle/>
          <a:p>
            <a:r>
              <a:rPr lang="en-US" sz="3264" dirty="0" err="1"/>
              <a:t>アプリケーションのスケールアウトに</a:t>
            </a:r>
            <a:br>
              <a:rPr lang="en-US" sz="3264" dirty="0"/>
            </a:br>
            <a:r>
              <a:rPr lang="en-US" sz="3264" dirty="0"/>
              <a:t>Hyperscale (</a:t>
            </a:r>
            <a:r>
              <a:rPr lang="en-US" sz="3264" dirty="0" err="1"/>
              <a:t>Citus</a:t>
            </a:r>
            <a:r>
              <a:rPr lang="en-US" sz="3264" dirty="0"/>
              <a:t>) </a:t>
            </a:r>
            <a:r>
              <a:rPr lang="en-US" sz="3264" dirty="0" err="1"/>
              <a:t>を利用するベネフィット</a:t>
            </a:r>
            <a:endParaRPr lang="en-US" sz="3264" dirty="0"/>
          </a:p>
        </p:txBody>
      </p:sp>
      <p:grpSp>
        <p:nvGrpSpPr>
          <p:cNvPr id="2" name="Group 1">
            <a:extLst>
              <a:ext uri="{FF2B5EF4-FFF2-40B4-BE49-F238E27FC236}">
                <a16:creationId xmlns:a16="http://schemas.microsoft.com/office/drawing/2014/main" id="{DAB1B051-3602-48B8-8561-DF4F075BB8D6}"/>
              </a:ext>
            </a:extLst>
          </p:cNvPr>
          <p:cNvGrpSpPr/>
          <p:nvPr/>
        </p:nvGrpSpPr>
        <p:grpSpPr>
          <a:xfrm>
            <a:off x="600856" y="2004821"/>
            <a:ext cx="2459502" cy="2742717"/>
            <a:chOff x="588263" y="1965690"/>
            <a:chExt cx="2411495" cy="2689182"/>
          </a:xfrm>
        </p:grpSpPr>
        <p:pic>
          <p:nvPicPr>
            <p:cNvPr id="3" name="Picture 2" descr="Icon for Hyperscale (Citus) on Azure Database for PostgreSQL.">
              <a:extLst>
                <a:ext uri="{FF2B5EF4-FFF2-40B4-BE49-F238E27FC236}">
                  <a16:creationId xmlns:a16="http://schemas.microsoft.com/office/drawing/2014/main" id="{82698A2E-7258-41CE-9A53-E95ECCD47E4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9203" y="1965690"/>
              <a:ext cx="1475188" cy="567518"/>
            </a:xfrm>
            <a:prstGeom prst="rect">
              <a:avLst/>
            </a:prstGeom>
          </p:spPr>
        </p:pic>
        <p:sp>
          <p:nvSpPr>
            <p:cNvPr id="52" name="Text Placeholder 47">
              <a:extLst>
                <a:ext uri="{FF2B5EF4-FFF2-40B4-BE49-F238E27FC236}">
                  <a16:creationId xmlns:a16="http://schemas.microsoft.com/office/drawing/2014/main" id="{2971E90E-A605-4572-A477-25CAB8DEB354}"/>
                </a:ext>
              </a:extLst>
            </p:cNvPr>
            <p:cNvSpPr txBox="1">
              <a:spLocks/>
            </p:cNvSpPr>
            <p:nvPr/>
          </p:nvSpPr>
          <p:spPr>
            <a:xfrm>
              <a:off x="588263" y="3524819"/>
              <a:ext cx="2194560" cy="11300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36">
                  <a:gradFill>
                    <a:gsLst>
                      <a:gs pos="1250">
                        <a:srgbClr val="000000"/>
                      </a:gs>
                      <a:gs pos="100000">
                        <a:srgbClr val="000000"/>
                      </a:gs>
                    </a:gsLst>
                    <a:lin ang="5400000" scaled="0"/>
                  </a:gradFill>
                </a:rPr>
                <a:t>Break free from the limits of single-node Postgres  &amp; </a:t>
              </a:r>
              <a:r>
                <a:rPr lang="en-US" sz="1836">
                  <a:solidFill>
                    <a:schemeClr val="accent1"/>
                  </a:solidFill>
                </a:rPr>
                <a:t>scale out across 100s of nodes</a:t>
              </a:r>
            </a:p>
          </p:txBody>
        </p:sp>
        <p:sp>
          <p:nvSpPr>
            <p:cNvPr id="53" name="Text Placeholder 11">
              <a:extLst>
                <a:ext uri="{FF2B5EF4-FFF2-40B4-BE49-F238E27FC236}">
                  <a16:creationId xmlns:a16="http://schemas.microsoft.com/office/drawing/2014/main" id="{586FD2EC-7CFF-4230-8379-4F6D46B6D3BF}"/>
                </a:ext>
              </a:extLst>
            </p:cNvPr>
            <p:cNvSpPr txBox="1">
              <a:spLocks/>
            </p:cNvSpPr>
            <p:nvPr/>
          </p:nvSpPr>
          <p:spPr>
            <a:xfrm>
              <a:off x="588263" y="2742503"/>
              <a:ext cx="2194560" cy="609386"/>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1836" dirty="0" err="1">
                  <a:latin typeface="Segoe UI Semibold"/>
                </a:rPr>
                <a:t>水平</a:t>
              </a:r>
              <a:endParaRPr lang="en-US" sz="1836" dirty="0">
                <a:latin typeface="Segoe UI Semibold"/>
              </a:endParaRPr>
            </a:p>
            <a:p>
              <a:pPr algn="ctr" defTabSz="951304">
                <a:defRPr/>
              </a:pPr>
              <a:r>
                <a:rPr lang="en-US" sz="1836" dirty="0" err="1">
                  <a:latin typeface="Segoe UI Semibold"/>
                </a:rPr>
                <a:t>スケールアウト</a:t>
              </a:r>
              <a:endParaRPr lang="en-US" sz="1836" dirty="0">
                <a:latin typeface="Segoe UI Semibold"/>
              </a:endParaRPr>
            </a:p>
          </p:txBody>
        </p:sp>
        <p:cxnSp>
          <p:nvCxnSpPr>
            <p:cNvPr id="57" name="Straight Connector 56">
              <a:extLst>
                <a:ext uri="{FF2B5EF4-FFF2-40B4-BE49-F238E27FC236}">
                  <a16:creationId xmlns:a16="http://schemas.microsoft.com/office/drawing/2014/main" id="{F43C715C-811A-4ED1-A0E6-0E2D0A1B7F26}"/>
                </a:ext>
              </a:extLst>
            </p:cNvPr>
            <p:cNvCxnSpPr>
              <a:cxnSpLocks/>
            </p:cNvCxnSpPr>
            <p:nvPr/>
          </p:nvCxnSpPr>
          <p:spPr>
            <a:xfrm>
              <a:off x="588263"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BE2B2CA0-BE24-4A01-8CAE-564D2A3ADBAD}"/>
              </a:ext>
            </a:extLst>
          </p:cNvPr>
          <p:cNvGrpSpPr/>
          <p:nvPr/>
        </p:nvGrpSpPr>
        <p:grpSpPr>
          <a:xfrm>
            <a:off x="6230017" y="1875919"/>
            <a:ext cx="2459503" cy="3447894"/>
            <a:chOff x="6107550" y="1839303"/>
            <a:chExt cx="2411496" cy="3380595"/>
          </a:xfrm>
        </p:grpSpPr>
        <p:sp>
          <p:nvSpPr>
            <p:cNvPr id="50" name="Text Placeholder 45">
              <a:extLst>
                <a:ext uri="{FF2B5EF4-FFF2-40B4-BE49-F238E27FC236}">
                  <a16:creationId xmlns:a16="http://schemas.microsoft.com/office/drawing/2014/main" id="{5FE877A0-2887-4366-A00E-EEE9E4628D06}"/>
                </a:ext>
              </a:extLst>
            </p:cNvPr>
            <p:cNvSpPr txBox="1">
              <a:spLocks/>
            </p:cNvSpPr>
            <p:nvPr/>
          </p:nvSpPr>
          <p:spPr>
            <a:xfrm>
              <a:off x="6107550" y="3524819"/>
              <a:ext cx="2411495" cy="16950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spcAft>
                  <a:spcPts val="612"/>
                </a:spcAft>
                <a:defRPr/>
              </a:pPr>
              <a:r>
                <a:rPr lang="en-US" sz="1836">
                  <a:gradFill>
                    <a:gsLst>
                      <a:gs pos="1250">
                        <a:srgbClr val="000000"/>
                      </a:gs>
                      <a:gs pos="100000">
                        <a:srgbClr val="000000"/>
                      </a:gs>
                    </a:gsLst>
                    <a:lin ang="5400000" scaled="0"/>
                  </a:gradFill>
                  <a:latin typeface="Segoe UI"/>
                </a:rPr>
                <a:t>Save time. Run </a:t>
              </a:r>
              <a:r>
                <a:rPr lang="en-US" sz="1836">
                  <a:solidFill>
                    <a:schemeClr val="accent1"/>
                  </a:solidFill>
                  <a:latin typeface="Segoe UI"/>
                </a:rPr>
                <a:t>both transactions and analytics  in one database</a:t>
              </a:r>
              <a:r>
                <a:rPr lang="en-US" sz="1836">
                  <a:gradFill>
                    <a:gsLst>
                      <a:gs pos="1250">
                        <a:srgbClr val="000000"/>
                      </a:gs>
                      <a:gs pos="100000">
                        <a:srgbClr val="000000"/>
                      </a:gs>
                    </a:gsLst>
                    <a:lin ang="5400000" scaled="0"/>
                  </a:gradFill>
                  <a:latin typeface="Segoe UI"/>
                </a:rPr>
                <a:t>. Also, avoid the painful costs of manual </a:t>
              </a:r>
              <a:r>
                <a:rPr lang="en-US" sz="1836" err="1">
                  <a:gradFill>
                    <a:gsLst>
                      <a:gs pos="1250">
                        <a:srgbClr val="000000"/>
                      </a:gs>
                      <a:gs pos="100000">
                        <a:srgbClr val="000000"/>
                      </a:gs>
                    </a:gsLst>
                    <a:lin ang="5400000" scaled="0"/>
                  </a:gradFill>
                  <a:latin typeface="Segoe UI"/>
                </a:rPr>
                <a:t>sharding</a:t>
              </a:r>
              <a:endParaRPr lang="en-US" sz="1836">
                <a:gradFill>
                  <a:gsLst>
                    <a:gs pos="1250">
                      <a:srgbClr val="000000"/>
                    </a:gs>
                    <a:gs pos="100000">
                      <a:srgbClr val="000000"/>
                    </a:gs>
                  </a:gsLst>
                  <a:lin ang="5400000" scaled="0"/>
                </a:gradFill>
                <a:latin typeface="Segoe UI"/>
              </a:endParaRPr>
            </a:p>
          </p:txBody>
        </p:sp>
        <p:sp>
          <p:nvSpPr>
            <p:cNvPr id="51" name="Text Placeholder 16">
              <a:extLst>
                <a:ext uri="{FF2B5EF4-FFF2-40B4-BE49-F238E27FC236}">
                  <a16:creationId xmlns:a16="http://schemas.microsoft.com/office/drawing/2014/main" id="{6F00259C-14C5-4133-90DD-84F576596DF9}"/>
                </a:ext>
              </a:extLst>
            </p:cNvPr>
            <p:cNvSpPr txBox="1">
              <a:spLocks/>
            </p:cNvSpPr>
            <p:nvPr/>
          </p:nvSpPr>
          <p:spPr>
            <a:xfrm>
              <a:off x="6107551" y="2742503"/>
              <a:ext cx="1824771" cy="609386"/>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1836" dirty="0" err="1">
                  <a:latin typeface="Segoe UI Semibold"/>
                </a:rPr>
                <a:t>インフラの</a:t>
              </a:r>
              <a:endParaRPr lang="en-US" sz="1836" dirty="0">
                <a:latin typeface="Segoe UI Semibold"/>
              </a:endParaRPr>
            </a:p>
            <a:p>
              <a:pPr algn="ctr" defTabSz="951304">
                <a:defRPr/>
              </a:pPr>
              <a:r>
                <a:rPr lang="en-US" sz="1836" dirty="0" err="1">
                  <a:latin typeface="Segoe UI Semibold"/>
                </a:rPr>
                <a:t>シンプル化</a:t>
              </a:r>
              <a:endParaRPr lang="en-US" sz="1836" dirty="0">
                <a:latin typeface="Segoe UI Semibold"/>
              </a:endParaRPr>
            </a:p>
          </p:txBody>
        </p:sp>
        <p:cxnSp>
          <p:nvCxnSpPr>
            <p:cNvPr id="59" name="Straight Connector 58">
              <a:extLst>
                <a:ext uri="{FF2B5EF4-FFF2-40B4-BE49-F238E27FC236}">
                  <a16:creationId xmlns:a16="http://schemas.microsoft.com/office/drawing/2014/main" id="{80F3346D-922F-4217-90A7-BA637ED1096E}"/>
                </a:ext>
              </a:extLst>
            </p:cNvPr>
            <p:cNvCxnSpPr>
              <a:cxnSpLocks/>
            </p:cNvCxnSpPr>
            <p:nvPr/>
          </p:nvCxnSpPr>
          <p:spPr>
            <a:xfrm>
              <a:off x="6107551"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1" name="Group 33">
              <a:extLst>
                <a:ext uri="{FF2B5EF4-FFF2-40B4-BE49-F238E27FC236}">
                  <a16:creationId xmlns:a16="http://schemas.microsoft.com/office/drawing/2014/main" id="{AC571370-D619-4F6E-9DF8-3CCC85B1B85B}"/>
                </a:ext>
              </a:extLst>
            </p:cNvPr>
            <p:cNvGrpSpPr>
              <a:grpSpLocks noChangeAspect="1"/>
            </p:cNvGrpSpPr>
            <p:nvPr/>
          </p:nvGrpSpPr>
          <p:grpSpPr bwMode="auto">
            <a:xfrm>
              <a:off x="6671832" y="1839303"/>
              <a:ext cx="645030" cy="645030"/>
              <a:chOff x="2204" y="999"/>
              <a:chExt cx="312" cy="312"/>
            </a:xfrm>
          </p:grpSpPr>
          <p:sp>
            <p:nvSpPr>
              <p:cNvPr id="72" name="AutoShape 32">
                <a:extLst>
                  <a:ext uri="{FF2B5EF4-FFF2-40B4-BE49-F238E27FC236}">
                    <a16:creationId xmlns:a16="http://schemas.microsoft.com/office/drawing/2014/main" id="{194593BE-745D-49DA-AD36-0F1AE658A83F}"/>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5" name="Rectangle 34">
                <a:extLst>
                  <a:ext uri="{FF2B5EF4-FFF2-40B4-BE49-F238E27FC236}">
                    <a16:creationId xmlns:a16="http://schemas.microsoft.com/office/drawing/2014/main" id="{4B2CFBEE-2346-42FD-B307-2F3DB8BA4557}"/>
                  </a:ext>
                </a:extLst>
              </p:cNvPr>
              <p:cNvSpPr>
                <a:spLocks noChangeArrowheads="1"/>
              </p:cNvSpPr>
              <p:nvPr/>
            </p:nvSpPr>
            <p:spPr bwMode="auto">
              <a:xfrm>
                <a:off x="2204" y="999"/>
                <a:ext cx="117" cy="1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6" name="Rectangle 35">
                <a:extLst>
                  <a:ext uri="{FF2B5EF4-FFF2-40B4-BE49-F238E27FC236}">
                    <a16:creationId xmlns:a16="http://schemas.microsoft.com/office/drawing/2014/main" id="{C67FB70E-CE77-44E6-86CF-7DA9DF485C68}"/>
                  </a:ext>
                </a:extLst>
              </p:cNvPr>
              <p:cNvSpPr>
                <a:spLocks noChangeArrowheads="1"/>
              </p:cNvSpPr>
              <p:nvPr/>
            </p:nvSpPr>
            <p:spPr bwMode="auto">
              <a:xfrm>
                <a:off x="2399" y="999"/>
                <a:ext cx="117" cy="1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7" name="Rectangle 36">
                <a:extLst>
                  <a:ext uri="{FF2B5EF4-FFF2-40B4-BE49-F238E27FC236}">
                    <a16:creationId xmlns:a16="http://schemas.microsoft.com/office/drawing/2014/main" id="{D70CA1C4-8E5F-4B13-974E-561689371B63}"/>
                  </a:ext>
                </a:extLst>
              </p:cNvPr>
              <p:cNvSpPr>
                <a:spLocks noChangeArrowheads="1"/>
              </p:cNvSpPr>
              <p:nvPr/>
            </p:nvSpPr>
            <p:spPr bwMode="auto">
              <a:xfrm>
                <a:off x="2204" y="1194"/>
                <a:ext cx="117" cy="1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8" name="Rectangle 37">
                <a:extLst>
                  <a:ext uri="{FF2B5EF4-FFF2-40B4-BE49-F238E27FC236}">
                    <a16:creationId xmlns:a16="http://schemas.microsoft.com/office/drawing/2014/main" id="{4F957096-62AE-4406-AE12-625E14E5CEE4}"/>
                  </a:ext>
                </a:extLst>
              </p:cNvPr>
              <p:cNvSpPr>
                <a:spLocks noChangeArrowheads="1"/>
              </p:cNvSpPr>
              <p:nvPr/>
            </p:nvSpPr>
            <p:spPr bwMode="auto">
              <a:xfrm>
                <a:off x="2399" y="1194"/>
                <a:ext cx="117" cy="1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9" name="Freeform 38">
                <a:extLst>
                  <a:ext uri="{FF2B5EF4-FFF2-40B4-BE49-F238E27FC236}">
                    <a16:creationId xmlns:a16="http://schemas.microsoft.com/office/drawing/2014/main" id="{902A65B6-2F50-44AA-81E4-8C0A4012984F}"/>
                  </a:ext>
                </a:extLst>
              </p:cNvPr>
              <p:cNvSpPr>
                <a:spLocks noEditPoints="1"/>
              </p:cNvSpPr>
              <p:nvPr/>
            </p:nvSpPr>
            <p:spPr bwMode="auto">
              <a:xfrm>
                <a:off x="2263" y="1058"/>
                <a:ext cx="195" cy="194"/>
              </a:xfrm>
              <a:custGeom>
                <a:avLst/>
                <a:gdLst>
                  <a:gd name="T0" fmla="*/ 190 w 195"/>
                  <a:gd name="T1" fmla="*/ 4 h 194"/>
                  <a:gd name="T2" fmla="*/ 190 w 195"/>
                  <a:gd name="T3" fmla="*/ 190 h 194"/>
                  <a:gd name="T4" fmla="*/ 4 w 195"/>
                  <a:gd name="T5" fmla="*/ 190 h 194"/>
                  <a:gd name="T6" fmla="*/ 4 w 195"/>
                  <a:gd name="T7" fmla="*/ 4 h 194"/>
                  <a:gd name="T8" fmla="*/ 190 w 195"/>
                  <a:gd name="T9" fmla="*/ 4 h 194"/>
                  <a:gd name="T10" fmla="*/ 195 w 195"/>
                  <a:gd name="T11" fmla="*/ 0 h 194"/>
                  <a:gd name="T12" fmla="*/ 0 w 195"/>
                  <a:gd name="T13" fmla="*/ 0 h 194"/>
                  <a:gd name="T14" fmla="*/ 0 w 195"/>
                  <a:gd name="T15" fmla="*/ 194 h 194"/>
                  <a:gd name="T16" fmla="*/ 195 w 195"/>
                  <a:gd name="T17" fmla="*/ 194 h 194"/>
                  <a:gd name="T18" fmla="*/ 195 w 195"/>
                  <a:gd name="T19" fmla="*/ 0 h 194"/>
                  <a:gd name="T20" fmla="*/ 195 w 195"/>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94">
                    <a:moveTo>
                      <a:pt x="190" y="4"/>
                    </a:moveTo>
                    <a:lnTo>
                      <a:pt x="190" y="190"/>
                    </a:lnTo>
                    <a:lnTo>
                      <a:pt x="4" y="190"/>
                    </a:lnTo>
                    <a:lnTo>
                      <a:pt x="4" y="4"/>
                    </a:lnTo>
                    <a:lnTo>
                      <a:pt x="190" y="4"/>
                    </a:lnTo>
                    <a:close/>
                    <a:moveTo>
                      <a:pt x="195" y="0"/>
                    </a:moveTo>
                    <a:lnTo>
                      <a:pt x="0" y="0"/>
                    </a:lnTo>
                    <a:lnTo>
                      <a:pt x="0" y="194"/>
                    </a:lnTo>
                    <a:lnTo>
                      <a:pt x="195" y="194"/>
                    </a:lnTo>
                    <a:lnTo>
                      <a:pt x="195" y="0"/>
                    </a:lnTo>
                    <a:lnTo>
                      <a:pt x="19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Freeform 39">
                <a:extLst>
                  <a:ext uri="{FF2B5EF4-FFF2-40B4-BE49-F238E27FC236}">
                    <a16:creationId xmlns:a16="http://schemas.microsoft.com/office/drawing/2014/main" id="{90DF3469-2E2E-41A3-A07A-6DC7E35CD33D}"/>
                  </a:ext>
                </a:extLst>
              </p:cNvPr>
              <p:cNvSpPr>
                <a:spLocks noEditPoints="1"/>
              </p:cNvSpPr>
              <p:nvPr/>
            </p:nvSpPr>
            <p:spPr bwMode="auto">
              <a:xfrm>
                <a:off x="2263" y="1058"/>
                <a:ext cx="195" cy="194"/>
              </a:xfrm>
              <a:custGeom>
                <a:avLst/>
                <a:gdLst>
                  <a:gd name="T0" fmla="*/ 190 w 195"/>
                  <a:gd name="T1" fmla="*/ 4 h 194"/>
                  <a:gd name="T2" fmla="*/ 190 w 195"/>
                  <a:gd name="T3" fmla="*/ 190 h 194"/>
                  <a:gd name="T4" fmla="*/ 4 w 195"/>
                  <a:gd name="T5" fmla="*/ 190 h 194"/>
                  <a:gd name="T6" fmla="*/ 4 w 195"/>
                  <a:gd name="T7" fmla="*/ 4 h 194"/>
                  <a:gd name="T8" fmla="*/ 190 w 195"/>
                  <a:gd name="T9" fmla="*/ 4 h 194"/>
                  <a:gd name="T10" fmla="*/ 195 w 195"/>
                  <a:gd name="T11" fmla="*/ 0 h 194"/>
                  <a:gd name="T12" fmla="*/ 0 w 195"/>
                  <a:gd name="T13" fmla="*/ 0 h 194"/>
                  <a:gd name="T14" fmla="*/ 0 w 195"/>
                  <a:gd name="T15" fmla="*/ 194 h 194"/>
                  <a:gd name="T16" fmla="*/ 195 w 195"/>
                  <a:gd name="T17" fmla="*/ 194 h 194"/>
                  <a:gd name="T18" fmla="*/ 195 w 195"/>
                  <a:gd name="T19" fmla="*/ 0 h 194"/>
                  <a:gd name="T20" fmla="*/ 195 w 195"/>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94">
                    <a:moveTo>
                      <a:pt x="190" y="4"/>
                    </a:moveTo>
                    <a:lnTo>
                      <a:pt x="190" y="190"/>
                    </a:lnTo>
                    <a:lnTo>
                      <a:pt x="4" y="190"/>
                    </a:lnTo>
                    <a:lnTo>
                      <a:pt x="4" y="4"/>
                    </a:lnTo>
                    <a:lnTo>
                      <a:pt x="190" y="4"/>
                    </a:lnTo>
                    <a:moveTo>
                      <a:pt x="195" y="0"/>
                    </a:moveTo>
                    <a:lnTo>
                      <a:pt x="0" y="0"/>
                    </a:lnTo>
                    <a:lnTo>
                      <a:pt x="0" y="194"/>
                    </a:lnTo>
                    <a:lnTo>
                      <a:pt x="195" y="194"/>
                    </a:lnTo>
                    <a:lnTo>
                      <a:pt x="195" y="0"/>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Oval 40">
                <a:extLst>
                  <a:ext uri="{FF2B5EF4-FFF2-40B4-BE49-F238E27FC236}">
                    <a16:creationId xmlns:a16="http://schemas.microsoft.com/office/drawing/2014/main" id="{C865BFC4-4672-47DA-BC8B-3CAE882E8F64}"/>
                  </a:ext>
                </a:extLst>
              </p:cNvPr>
              <p:cNvSpPr>
                <a:spLocks noChangeArrowheads="1"/>
              </p:cNvSpPr>
              <p:nvPr/>
            </p:nvSpPr>
            <p:spPr bwMode="auto">
              <a:xfrm>
                <a:off x="2438" y="1233"/>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Oval 41">
                <a:extLst>
                  <a:ext uri="{FF2B5EF4-FFF2-40B4-BE49-F238E27FC236}">
                    <a16:creationId xmlns:a16="http://schemas.microsoft.com/office/drawing/2014/main" id="{EC1C95E8-C8F9-4C77-AC81-1EC340320783}"/>
                  </a:ext>
                </a:extLst>
              </p:cNvPr>
              <p:cNvSpPr>
                <a:spLocks noChangeArrowheads="1"/>
              </p:cNvSpPr>
              <p:nvPr/>
            </p:nvSpPr>
            <p:spPr bwMode="auto">
              <a:xfrm>
                <a:off x="2243" y="1233"/>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Oval 42">
                <a:extLst>
                  <a:ext uri="{FF2B5EF4-FFF2-40B4-BE49-F238E27FC236}">
                    <a16:creationId xmlns:a16="http://schemas.microsoft.com/office/drawing/2014/main" id="{D9579D5D-36F3-4B31-BE6A-C6BAAD13E800}"/>
                  </a:ext>
                </a:extLst>
              </p:cNvPr>
              <p:cNvSpPr>
                <a:spLocks noChangeArrowheads="1"/>
              </p:cNvSpPr>
              <p:nvPr/>
            </p:nvSpPr>
            <p:spPr bwMode="auto">
              <a:xfrm>
                <a:off x="2243" y="1038"/>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Oval 43">
                <a:extLst>
                  <a:ext uri="{FF2B5EF4-FFF2-40B4-BE49-F238E27FC236}">
                    <a16:creationId xmlns:a16="http://schemas.microsoft.com/office/drawing/2014/main" id="{D5CF20BB-D7BA-49B9-A617-4EA1D16CBAFA}"/>
                  </a:ext>
                </a:extLst>
              </p:cNvPr>
              <p:cNvSpPr>
                <a:spLocks noChangeArrowheads="1"/>
              </p:cNvSpPr>
              <p:nvPr/>
            </p:nvSpPr>
            <p:spPr bwMode="auto">
              <a:xfrm>
                <a:off x="2438" y="1038"/>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4" name="Group 3">
            <a:extLst>
              <a:ext uri="{FF2B5EF4-FFF2-40B4-BE49-F238E27FC236}">
                <a16:creationId xmlns:a16="http://schemas.microsoft.com/office/drawing/2014/main" id="{76BE7FA2-3A1F-46C3-B665-759EE734A6E1}"/>
              </a:ext>
            </a:extLst>
          </p:cNvPr>
          <p:cNvGrpSpPr/>
          <p:nvPr/>
        </p:nvGrpSpPr>
        <p:grpSpPr>
          <a:xfrm>
            <a:off x="3385454" y="1852655"/>
            <a:ext cx="2489484" cy="3154899"/>
            <a:chOff x="3318510" y="1816494"/>
            <a:chExt cx="2440892" cy="3093319"/>
          </a:xfrm>
        </p:grpSpPr>
        <p:sp>
          <p:nvSpPr>
            <p:cNvPr id="55" name="Text Placeholder 12">
              <a:extLst>
                <a:ext uri="{FF2B5EF4-FFF2-40B4-BE49-F238E27FC236}">
                  <a16:creationId xmlns:a16="http://schemas.microsoft.com/office/drawing/2014/main" id="{BF572404-C26E-409B-A14F-45EE73FFE5FA}"/>
                </a:ext>
              </a:extLst>
            </p:cNvPr>
            <p:cNvSpPr txBox="1">
              <a:spLocks/>
            </p:cNvSpPr>
            <p:nvPr/>
          </p:nvSpPr>
          <p:spPr>
            <a:xfrm>
              <a:off x="3318510" y="2742503"/>
              <a:ext cx="2194560" cy="609386"/>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1836" dirty="0" err="1">
                  <a:latin typeface="Segoe UI Semibold"/>
                </a:rPr>
                <a:t>爆速</a:t>
              </a:r>
              <a:endParaRPr lang="en-US" sz="1836" dirty="0">
                <a:latin typeface="Segoe UI Semibold"/>
              </a:endParaRPr>
            </a:p>
            <a:p>
              <a:pPr algn="ctr" defTabSz="951304">
                <a:defRPr/>
              </a:pPr>
              <a:r>
                <a:rPr lang="en-US" sz="1836" dirty="0" err="1">
                  <a:latin typeface="Segoe UI Semibold"/>
                </a:rPr>
                <a:t>パフォーマンス</a:t>
              </a:r>
              <a:endParaRPr lang="en-US" sz="1836" dirty="0">
                <a:latin typeface="Segoe UI Semibold"/>
              </a:endParaRPr>
            </a:p>
          </p:txBody>
        </p:sp>
        <p:sp>
          <p:nvSpPr>
            <p:cNvPr id="56" name="Text Placeholder 44">
              <a:extLst>
                <a:ext uri="{FF2B5EF4-FFF2-40B4-BE49-F238E27FC236}">
                  <a16:creationId xmlns:a16="http://schemas.microsoft.com/office/drawing/2014/main" id="{3BBF579A-812D-4C1C-8F35-02BCF3E3C29A}"/>
                </a:ext>
              </a:extLst>
            </p:cNvPr>
            <p:cNvSpPr txBox="1">
              <a:spLocks/>
            </p:cNvSpPr>
            <p:nvPr/>
          </p:nvSpPr>
          <p:spPr>
            <a:xfrm>
              <a:off x="3347907" y="3524819"/>
              <a:ext cx="2194560" cy="138499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36">
                  <a:gradFill>
                    <a:gsLst>
                      <a:gs pos="1250">
                        <a:srgbClr val="000000"/>
                      </a:gs>
                      <a:gs pos="100000">
                        <a:srgbClr val="000000"/>
                      </a:gs>
                    </a:gsLst>
                    <a:lin ang="5400000" scaled="0"/>
                  </a:gradFill>
                </a:rPr>
                <a:t>Ingest &amp; query your database in real time, with </a:t>
              </a:r>
              <a:r>
                <a:rPr lang="en-US" sz="1836">
                  <a:solidFill>
                    <a:schemeClr val="accent1"/>
                  </a:solidFill>
                </a:rPr>
                <a:t>sub-second responses across billions of rows</a:t>
              </a:r>
            </a:p>
          </p:txBody>
        </p:sp>
        <p:cxnSp>
          <p:nvCxnSpPr>
            <p:cNvPr id="58" name="Straight Connector 57">
              <a:extLst>
                <a:ext uri="{FF2B5EF4-FFF2-40B4-BE49-F238E27FC236}">
                  <a16:creationId xmlns:a16="http://schemas.microsoft.com/office/drawing/2014/main" id="{248E73C5-D203-4297-88BF-4C0685934510}"/>
                </a:ext>
              </a:extLst>
            </p:cNvPr>
            <p:cNvCxnSpPr>
              <a:cxnSpLocks/>
            </p:cNvCxnSpPr>
            <p:nvPr/>
          </p:nvCxnSpPr>
          <p:spPr>
            <a:xfrm>
              <a:off x="3347907"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135">
              <a:extLst>
                <a:ext uri="{FF2B5EF4-FFF2-40B4-BE49-F238E27FC236}">
                  <a16:creationId xmlns:a16="http://schemas.microsoft.com/office/drawing/2014/main" id="{7F7ADB29-CA5A-4F53-9455-B1EB4A704222}"/>
                </a:ext>
              </a:extLst>
            </p:cNvPr>
            <p:cNvGrpSpPr>
              <a:grpSpLocks noChangeAspect="1"/>
            </p:cNvGrpSpPr>
            <p:nvPr/>
          </p:nvGrpSpPr>
          <p:grpSpPr bwMode="auto">
            <a:xfrm>
              <a:off x="3892670" y="1816494"/>
              <a:ext cx="768063" cy="637592"/>
              <a:chOff x="2204" y="1026"/>
              <a:chExt cx="312" cy="259"/>
            </a:xfrm>
          </p:grpSpPr>
          <p:sp>
            <p:nvSpPr>
              <p:cNvPr id="42" name="Freeform 136">
                <a:extLst>
                  <a:ext uri="{FF2B5EF4-FFF2-40B4-BE49-F238E27FC236}">
                    <a16:creationId xmlns:a16="http://schemas.microsoft.com/office/drawing/2014/main" id="{650781A5-B805-4711-9BB9-6EF51248A8EB}"/>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43" name="Freeform 137">
                <a:extLst>
                  <a:ext uri="{FF2B5EF4-FFF2-40B4-BE49-F238E27FC236}">
                    <a16:creationId xmlns:a16="http://schemas.microsoft.com/office/drawing/2014/main" id="{C6820F89-E58E-452F-BDF8-3B55EC79A574}"/>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44" name="Freeform 138">
                <a:extLst>
                  <a:ext uri="{FF2B5EF4-FFF2-40B4-BE49-F238E27FC236}">
                    <a16:creationId xmlns:a16="http://schemas.microsoft.com/office/drawing/2014/main" id="{8FBA10C4-D2CE-42E1-A8D4-9C5D9B590AE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45" name="Freeform 139">
                <a:extLst>
                  <a:ext uri="{FF2B5EF4-FFF2-40B4-BE49-F238E27FC236}">
                    <a16:creationId xmlns:a16="http://schemas.microsoft.com/office/drawing/2014/main" id="{D0819E3A-B86B-4222-9699-13640EC6C7D1}"/>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46" name="Freeform 140">
                <a:extLst>
                  <a:ext uri="{FF2B5EF4-FFF2-40B4-BE49-F238E27FC236}">
                    <a16:creationId xmlns:a16="http://schemas.microsoft.com/office/drawing/2014/main" id="{34C57585-5DB8-4CFC-9335-72176E87942C}"/>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47" name="Freeform 141">
                <a:extLst>
                  <a:ext uri="{FF2B5EF4-FFF2-40B4-BE49-F238E27FC236}">
                    <a16:creationId xmlns:a16="http://schemas.microsoft.com/office/drawing/2014/main" id="{C7026D75-04D9-4F35-AFA8-3B6FBD56C583}"/>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48" name="Oval 142">
                <a:extLst>
                  <a:ext uri="{FF2B5EF4-FFF2-40B4-BE49-F238E27FC236}">
                    <a16:creationId xmlns:a16="http://schemas.microsoft.com/office/drawing/2014/main" id="{1EF4CBD2-1800-4D3F-933E-AD4702B91BD6}"/>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61" name="Freeform 143">
                <a:extLst>
                  <a:ext uri="{FF2B5EF4-FFF2-40B4-BE49-F238E27FC236}">
                    <a16:creationId xmlns:a16="http://schemas.microsoft.com/office/drawing/2014/main" id="{73FEF6AE-7635-4D9A-ADB4-ABF718FBCE28}"/>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grpSp>
      <p:grpSp>
        <p:nvGrpSpPr>
          <p:cNvPr id="11" name="Group 10">
            <a:extLst>
              <a:ext uri="{FF2B5EF4-FFF2-40B4-BE49-F238E27FC236}">
                <a16:creationId xmlns:a16="http://schemas.microsoft.com/office/drawing/2014/main" id="{8429BC7B-A8D0-4AE6-9C46-84DACDD61633}"/>
              </a:ext>
            </a:extLst>
          </p:cNvPr>
          <p:cNvGrpSpPr/>
          <p:nvPr/>
        </p:nvGrpSpPr>
        <p:grpSpPr>
          <a:xfrm>
            <a:off x="8883739" y="1958153"/>
            <a:ext cx="2836653" cy="3077523"/>
            <a:chOff x="8709474" y="1919932"/>
            <a:chExt cx="2781285" cy="3017453"/>
          </a:xfrm>
        </p:grpSpPr>
        <p:grpSp>
          <p:nvGrpSpPr>
            <p:cNvPr id="7" name="Group 6">
              <a:extLst>
                <a:ext uri="{FF2B5EF4-FFF2-40B4-BE49-F238E27FC236}">
                  <a16:creationId xmlns:a16="http://schemas.microsoft.com/office/drawing/2014/main" id="{C48A3039-04FD-4ED9-B93A-D81BF6FC341E}"/>
                </a:ext>
              </a:extLst>
            </p:cNvPr>
            <p:cNvGrpSpPr/>
            <p:nvPr/>
          </p:nvGrpSpPr>
          <p:grpSpPr>
            <a:xfrm>
              <a:off x="8709474" y="2006284"/>
              <a:ext cx="2781285" cy="2931101"/>
              <a:chOff x="8709474" y="2006284"/>
              <a:chExt cx="2781285" cy="2931101"/>
            </a:xfrm>
          </p:grpSpPr>
          <p:sp>
            <p:nvSpPr>
              <p:cNvPr id="54" name="Text Placeholder 10">
                <a:extLst>
                  <a:ext uri="{FF2B5EF4-FFF2-40B4-BE49-F238E27FC236}">
                    <a16:creationId xmlns:a16="http://schemas.microsoft.com/office/drawing/2014/main" id="{61FFDE06-1289-4E1B-9266-FABF38369FE9}"/>
                  </a:ext>
                </a:extLst>
              </p:cNvPr>
              <p:cNvSpPr txBox="1">
                <a:spLocks/>
              </p:cNvSpPr>
              <p:nvPr/>
            </p:nvSpPr>
            <p:spPr>
              <a:xfrm>
                <a:off x="8709474" y="2742503"/>
                <a:ext cx="2781285" cy="609386"/>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1836" dirty="0">
                    <a:latin typeface="Segoe UI Semibold"/>
                  </a:rPr>
                  <a:t>PostgreSQL </a:t>
                </a:r>
                <a:r>
                  <a:rPr lang="en-US" sz="1836" dirty="0" err="1">
                    <a:latin typeface="Segoe UI Semibold"/>
                  </a:rPr>
                  <a:t>による革新は</a:t>
                </a:r>
                <a:endParaRPr lang="en-US" sz="1836" dirty="0">
                  <a:latin typeface="Segoe UI Semibold"/>
                </a:endParaRPr>
              </a:p>
              <a:p>
                <a:pPr algn="ctr" defTabSz="951304">
                  <a:defRPr/>
                </a:pPr>
                <a:r>
                  <a:rPr lang="en-US" sz="1836" dirty="0" err="1">
                    <a:latin typeface="Segoe UI Semibold"/>
                  </a:rPr>
                  <a:t>現状維持</a:t>
                </a:r>
                <a:endParaRPr lang="en-US" sz="1836" dirty="0">
                  <a:latin typeface="Segoe UI Semibold"/>
                </a:endParaRPr>
              </a:p>
            </p:txBody>
          </p:sp>
          <p:grpSp>
            <p:nvGrpSpPr>
              <p:cNvPr id="6" name="Group 5">
                <a:extLst>
                  <a:ext uri="{FF2B5EF4-FFF2-40B4-BE49-F238E27FC236}">
                    <a16:creationId xmlns:a16="http://schemas.microsoft.com/office/drawing/2014/main" id="{2E4C5559-35A4-4B87-A64B-8B30725D9C28}"/>
                  </a:ext>
                </a:extLst>
              </p:cNvPr>
              <p:cNvGrpSpPr/>
              <p:nvPr/>
            </p:nvGrpSpPr>
            <p:grpSpPr>
              <a:xfrm>
                <a:off x="8867196" y="2006284"/>
                <a:ext cx="2623563" cy="2931101"/>
                <a:chOff x="8867196" y="2006284"/>
                <a:chExt cx="2623563" cy="2931101"/>
              </a:xfrm>
            </p:grpSpPr>
            <p:grpSp>
              <p:nvGrpSpPr>
                <p:cNvPr id="80" name="Group 79">
                  <a:extLst>
                    <a:ext uri="{FF2B5EF4-FFF2-40B4-BE49-F238E27FC236}">
                      <a16:creationId xmlns:a16="http://schemas.microsoft.com/office/drawing/2014/main" id="{47A35C13-0FAE-4AD6-920B-6076B705C5D9}"/>
                    </a:ext>
                  </a:extLst>
                </p:cNvPr>
                <p:cNvGrpSpPr/>
                <p:nvPr/>
              </p:nvGrpSpPr>
              <p:grpSpPr>
                <a:xfrm>
                  <a:off x="9868699" y="2093699"/>
                  <a:ext cx="295112" cy="291731"/>
                  <a:chOff x="10970759" y="2371811"/>
                  <a:chExt cx="661987" cy="685800"/>
                </a:xfrm>
              </p:grpSpPr>
              <p:sp>
                <p:nvSpPr>
                  <p:cNvPr id="81" name="Freeform 66">
                    <a:extLst>
                      <a:ext uri="{FF2B5EF4-FFF2-40B4-BE49-F238E27FC236}">
                        <a16:creationId xmlns:a16="http://schemas.microsoft.com/office/drawing/2014/main" id="{E98B617A-3925-4512-AF21-D5737759AA98}"/>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67">
                    <a:extLst>
                      <a:ext uri="{FF2B5EF4-FFF2-40B4-BE49-F238E27FC236}">
                        <a16:creationId xmlns:a16="http://schemas.microsoft.com/office/drawing/2014/main" id="{58708B8B-6F29-4B42-A957-E1A6215BFE48}"/>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prstClr val="black"/>
                      </a:solidFill>
                      <a:latin typeface="Segoe UI"/>
                    </a:endParaRPr>
                  </a:p>
                </p:txBody>
              </p:sp>
            </p:grpSp>
            <p:grpSp>
              <p:nvGrpSpPr>
                <p:cNvPr id="75" name="Group 74">
                  <a:extLst>
                    <a:ext uri="{FF2B5EF4-FFF2-40B4-BE49-F238E27FC236}">
                      <a16:creationId xmlns:a16="http://schemas.microsoft.com/office/drawing/2014/main" id="{DF09C976-0440-476E-B1B1-3CAF9339ADA0}"/>
                    </a:ext>
                  </a:extLst>
                </p:cNvPr>
                <p:cNvGrpSpPr/>
                <p:nvPr/>
              </p:nvGrpSpPr>
              <p:grpSpPr>
                <a:xfrm rot="2700000">
                  <a:off x="9035276" y="2005061"/>
                  <a:ext cx="408801" cy="411248"/>
                  <a:chOff x="2756227" y="3388005"/>
                  <a:chExt cx="520995" cy="524114"/>
                </a:xfrm>
              </p:grpSpPr>
              <p:sp>
                <p:nvSpPr>
                  <p:cNvPr id="76" name="Freeform 39">
                    <a:extLst>
                      <a:ext uri="{FF2B5EF4-FFF2-40B4-BE49-F238E27FC236}">
                        <a16:creationId xmlns:a16="http://schemas.microsoft.com/office/drawing/2014/main" id="{3B4A533C-8CAF-4E55-B485-0F84E81F7DEA}"/>
                      </a:ext>
                    </a:extLst>
                  </p:cNvPr>
                  <p:cNvSpPr>
                    <a:spLocks/>
                  </p:cNvSpPr>
                  <p:nvPr/>
                </p:nvSpPr>
                <p:spPr bwMode="auto">
                  <a:xfrm>
                    <a:off x="2756227" y="3388005"/>
                    <a:ext cx="520995" cy="524114"/>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7" name="Rectangle 33">
                    <a:extLst>
                      <a:ext uri="{FF2B5EF4-FFF2-40B4-BE49-F238E27FC236}">
                        <a16:creationId xmlns:a16="http://schemas.microsoft.com/office/drawing/2014/main" id="{E7B8FE66-A6C5-44EE-8AAB-711ECEF9F689}"/>
                      </a:ext>
                    </a:extLst>
                  </p:cNvPr>
                  <p:cNvSpPr>
                    <a:spLocks noChangeArrowheads="1"/>
                  </p:cNvSpPr>
                  <p:nvPr/>
                </p:nvSpPr>
                <p:spPr bwMode="auto">
                  <a:xfrm>
                    <a:off x="3175912" y="3395886"/>
                    <a:ext cx="90472" cy="302614"/>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8" name="Rectangle 34">
                    <a:extLst>
                      <a:ext uri="{FF2B5EF4-FFF2-40B4-BE49-F238E27FC236}">
                        <a16:creationId xmlns:a16="http://schemas.microsoft.com/office/drawing/2014/main" id="{3B50FEE7-1BE4-42E3-B4C6-039633F3A880}"/>
                      </a:ext>
                    </a:extLst>
                  </p:cNvPr>
                  <p:cNvSpPr>
                    <a:spLocks noChangeArrowheads="1"/>
                  </p:cNvSpPr>
                  <p:nvPr/>
                </p:nvSpPr>
                <p:spPr bwMode="auto">
                  <a:xfrm>
                    <a:off x="2944236" y="3406187"/>
                    <a:ext cx="302613" cy="93592"/>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49" name="Text Placeholder 47">
                  <a:extLst>
                    <a:ext uri="{FF2B5EF4-FFF2-40B4-BE49-F238E27FC236}">
                      <a16:creationId xmlns:a16="http://schemas.microsoft.com/office/drawing/2014/main" id="{B82906CA-A50D-4764-A9D9-C961FD68E555}"/>
                    </a:ext>
                  </a:extLst>
                </p:cNvPr>
                <p:cNvSpPr txBox="1">
                  <a:spLocks/>
                </p:cNvSpPr>
                <p:nvPr/>
              </p:nvSpPr>
              <p:spPr>
                <a:xfrm>
                  <a:off x="8867196" y="3524819"/>
                  <a:ext cx="2623563" cy="14125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836">
                      <a:gradFill>
                        <a:gsLst>
                          <a:gs pos="1250">
                            <a:srgbClr val="000000"/>
                          </a:gs>
                          <a:gs pos="100000">
                            <a:srgbClr val="000000"/>
                          </a:gs>
                        </a:gsLst>
                        <a:lin ang="5400000" scaled="0"/>
                      </a:gradFill>
                    </a:rPr>
                    <a:t>Developed as an </a:t>
                  </a:r>
                  <a:r>
                    <a:rPr lang="en-US" sz="1836">
                      <a:solidFill>
                        <a:schemeClr val="accent1"/>
                      </a:solidFill>
                    </a:rPr>
                    <a:t>open source extension</a:t>
                  </a:r>
                  <a:r>
                    <a:rPr lang="en-US" sz="1836">
                      <a:gradFill>
                        <a:gsLst>
                          <a:gs pos="1250">
                            <a:srgbClr val="000000"/>
                          </a:gs>
                          <a:gs pos="100000">
                            <a:srgbClr val="000000"/>
                          </a:gs>
                        </a:gsLst>
                        <a:lin ang="5400000" scaled="0"/>
                      </a:gradFill>
                    </a:rPr>
                    <a:t>, leverage all your PostgreSQL expertise and its latest innovations</a:t>
                  </a:r>
                </a:p>
              </p:txBody>
            </p:sp>
            <p:cxnSp>
              <p:nvCxnSpPr>
                <p:cNvPr id="60" name="Straight Connector 59">
                  <a:extLst>
                    <a:ext uri="{FF2B5EF4-FFF2-40B4-BE49-F238E27FC236}">
                      <a16:creationId xmlns:a16="http://schemas.microsoft.com/office/drawing/2014/main" id="{A80A6485-1A33-4345-B271-24CB5202C9A1}"/>
                    </a:ext>
                  </a:extLst>
                </p:cNvPr>
                <p:cNvCxnSpPr>
                  <a:cxnSpLocks/>
                </p:cNvCxnSpPr>
                <p:nvPr/>
              </p:nvCxnSpPr>
              <p:spPr>
                <a:xfrm>
                  <a:off x="8867196" y="3368833"/>
                  <a:ext cx="241149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4" name="Group 63">
              <a:extLst>
                <a:ext uri="{FF2B5EF4-FFF2-40B4-BE49-F238E27FC236}">
                  <a16:creationId xmlns:a16="http://schemas.microsoft.com/office/drawing/2014/main" id="{2786DD62-DABE-49EF-8A22-A71062017261}"/>
                </a:ext>
              </a:extLst>
            </p:cNvPr>
            <p:cNvGrpSpPr/>
            <p:nvPr/>
          </p:nvGrpSpPr>
          <p:grpSpPr>
            <a:xfrm>
              <a:off x="9654957" y="1919932"/>
              <a:ext cx="774964" cy="743249"/>
              <a:chOff x="2235201" y="1839913"/>
              <a:chExt cx="3659187" cy="3790951"/>
            </a:xfrm>
            <a:solidFill>
              <a:srgbClr val="0078D4"/>
            </a:solidFill>
          </p:grpSpPr>
          <p:sp>
            <p:nvSpPr>
              <p:cNvPr id="65" name="Freeform 28">
                <a:extLst>
                  <a:ext uri="{FF2B5EF4-FFF2-40B4-BE49-F238E27FC236}">
                    <a16:creationId xmlns:a16="http://schemas.microsoft.com/office/drawing/2014/main" id="{B1CAF798-3252-467E-A9CE-561F035FBFEB}"/>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66" name="Freeform 29">
                <a:extLst>
                  <a:ext uri="{FF2B5EF4-FFF2-40B4-BE49-F238E27FC236}">
                    <a16:creationId xmlns:a16="http://schemas.microsoft.com/office/drawing/2014/main" id="{1D72D447-D52E-4EDB-9DD7-E514580B760A}"/>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67" name="Freeform 30">
                <a:extLst>
                  <a:ext uri="{FF2B5EF4-FFF2-40B4-BE49-F238E27FC236}">
                    <a16:creationId xmlns:a16="http://schemas.microsoft.com/office/drawing/2014/main" id="{10201289-253D-44B6-B8B8-59091535DF95}"/>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68" name="Freeform 31">
                <a:extLst>
                  <a:ext uri="{FF2B5EF4-FFF2-40B4-BE49-F238E27FC236}">
                    <a16:creationId xmlns:a16="http://schemas.microsoft.com/office/drawing/2014/main" id="{3F3DCA79-63E1-4F30-8B9F-C89E3826425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69" name="Freeform 32">
                <a:extLst>
                  <a:ext uri="{FF2B5EF4-FFF2-40B4-BE49-F238E27FC236}">
                    <a16:creationId xmlns:a16="http://schemas.microsoft.com/office/drawing/2014/main" id="{53FF883F-F123-47B3-B106-E8B63FFFB82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70" name="Freeform 33">
                <a:extLst>
                  <a:ext uri="{FF2B5EF4-FFF2-40B4-BE49-F238E27FC236}">
                    <a16:creationId xmlns:a16="http://schemas.microsoft.com/office/drawing/2014/main" id="{5E9A27C5-2394-4910-A5A1-71CBE150AE7C}"/>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sp>
            <p:nvSpPr>
              <p:cNvPr id="73" name="Freeform 31">
                <a:extLst>
                  <a:ext uri="{FF2B5EF4-FFF2-40B4-BE49-F238E27FC236}">
                    <a16:creationId xmlns:a16="http://schemas.microsoft.com/office/drawing/2014/main" id="{B15EF5A3-3D16-4D1C-8A59-6F2F6EE0D6E7}"/>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FFFFFF"/>
                  </a:solidFill>
                  <a:latin typeface="Segoe UI"/>
                </a:endParaRPr>
              </a:p>
            </p:txBody>
          </p:sp>
        </p:grpSp>
      </p:grpSp>
    </p:spTree>
    <p:extLst>
      <p:ext uri="{BB962C8B-B14F-4D97-AF65-F5344CB8AC3E}">
        <p14:creationId xmlns:p14="http://schemas.microsoft.com/office/powerpoint/2010/main" val="802426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E17044D-7793-480D-9000-7C1501D5858F}"/>
              </a:ext>
            </a:extLst>
          </p:cNvPr>
          <p:cNvSpPr>
            <a:spLocks noGrp="1"/>
          </p:cNvSpPr>
          <p:nvPr>
            <p:ph sz="quarter" idx="10"/>
          </p:nvPr>
        </p:nvSpPr>
        <p:spPr>
          <a:xfrm>
            <a:off x="596712" y="1463669"/>
            <a:ext cx="3436025" cy="5250888"/>
          </a:xfrm>
        </p:spPr>
        <p:txBody>
          <a:bodyPr/>
          <a:lstStyle/>
          <a:p>
            <a:pPr marL="466298" indent="-466298">
              <a:buFont typeface="+mj-lt"/>
              <a:buAutoNum type="arabicParenR"/>
            </a:pPr>
            <a:r>
              <a:rPr lang="en-US" sz="2040">
                <a:latin typeface="+mj-lt"/>
              </a:rPr>
              <a:t>AKS</a:t>
            </a:r>
            <a:r>
              <a:rPr lang="en-US" sz="2040"/>
              <a:t> – Containerized applications</a:t>
            </a:r>
          </a:p>
          <a:p>
            <a:pPr marL="466298" indent="-466298">
              <a:buFont typeface="+mj-lt"/>
              <a:buAutoNum type="arabicParenR"/>
            </a:pPr>
            <a:r>
              <a:rPr lang="en-US" sz="2040">
                <a:solidFill>
                  <a:schemeClr val="accent1"/>
                </a:solidFill>
                <a:latin typeface="+mj-lt"/>
              </a:rPr>
              <a:t>Flexible Server </a:t>
            </a:r>
            <a:r>
              <a:rPr lang="en-US" sz="2040"/>
              <a:t>(HA) – PostgreSQL database </a:t>
            </a:r>
          </a:p>
          <a:p>
            <a:pPr marL="466298" indent="-466298">
              <a:buFont typeface="+mj-lt"/>
              <a:buAutoNum type="arabicParenR"/>
            </a:pPr>
            <a:r>
              <a:rPr lang="en-US" sz="2040">
                <a:latin typeface="+mj-lt"/>
              </a:rPr>
              <a:t>Azure Cache </a:t>
            </a:r>
            <a:r>
              <a:rPr lang="en-US" sz="2040"/>
              <a:t>– Session states, asset caching</a:t>
            </a:r>
          </a:p>
          <a:p>
            <a:pPr marL="466298" indent="-466298">
              <a:buFont typeface="+mj-lt"/>
              <a:buAutoNum type="arabicParenR"/>
            </a:pPr>
            <a:r>
              <a:rPr lang="en-US" sz="2040">
                <a:latin typeface="+mj-lt"/>
              </a:rPr>
              <a:t>Azure Functions </a:t>
            </a:r>
            <a:r>
              <a:rPr lang="en-US" sz="2040"/>
              <a:t>– Alerts</a:t>
            </a:r>
          </a:p>
          <a:p>
            <a:pPr marL="466298" indent="-466298">
              <a:buFont typeface="+mj-lt"/>
              <a:buAutoNum type="arabicParenR"/>
            </a:pPr>
            <a:r>
              <a:rPr lang="en-US" sz="2040">
                <a:latin typeface="+mj-lt"/>
              </a:rPr>
              <a:t>Notification Hubs </a:t>
            </a:r>
            <a:r>
              <a:rPr lang="en-US" sz="2040"/>
              <a:t>– Push notice</a:t>
            </a:r>
          </a:p>
          <a:p>
            <a:pPr marL="466298" indent="-466298">
              <a:buFont typeface="+mj-lt"/>
              <a:buAutoNum type="arabicParenR"/>
            </a:pPr>
            <a:r>
              <a:rPr lang="en-US" sz="2040">
                <a:latin typeface="+mj-lt"/>
              </a:rPr>
              <a:t>Azure Databricks </a:t>
            </a:r>
            <a:r>
              <a:rPr lang="en-US" sz="2040"/>
              <a:t>– ML analytics and deeper insights</a:t>
            </a:r>
          </a:p>
          <a:p>
            <a:pPr marL="466298" indent="-466298">
              <a:buFont typeface="+mj-lt"/>
              <a:buAutoNum type="arabicParenR"/>
            </a:pPr>
            <a:r>
              <a:rPr lang="en-US" sz="2040">
                <a:latin typeface="+mj-lt"/>
              </a:rPr>
              <a:t>Application Insights </a:t>
            </a:r>
            <a:r>
              <a:rPr lang="en-US" sz="2040"/>
              <a:t>– Performance monitoring</a:t>
            </a:r>
          </a:p>
          <a:p>
            <a:pPr marL="466298" indent="-466298">
              <a:buFont typeface="+mj-lt"/>
              <a:buAutoNum type="arabicParenR"/>
            </a:pPr>
            <a:endParaRPr lang="en-US" sz="2040"/>
          </a:p>
        </p:txBody>
      </p:sp>
      <p:cxnSp>
        <p:nvCxnSpPr>
          <p:cNvPr id="6" name="Straight Connector 5">
            <a:extLst>
              <a:ext uri="{FF2B5EF4-FFF2-40B4-BE49-F238E27FC236}">
                <a16:creationId xmlns:a16="http://schemas.microsoft.com/office/drawing/2014/main" id="{8B9311E1-FFDC-48E5-A7F9-AECF2C75BB8A}"/>
              </a:ext>
            </a:extLst>
          </p:cNvPr>
          <p:cNvCxnSpPr>
            <a:cxnSpLocks/>
          </p:cNvCxnSpPr>
          <p:nvPr/>
        </p:nvCxnSpPr>
        <p:spPr>
          <a:xfrm>
            <a:off x="9094257" y="2597250"/>
            <a:ext cx="0" cy="685133"/>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 name="Browser" title="Icon of a browser window">
            <a:extLst>
              <a:ext uri="{FF2B5EF4-FFF2-40B4-BE49-F238E27FC236}">
                <a16:creationId xmlns:a16="http://schemas.microsoft.com/office/drawing/2014/main" id="{65F3E895-BE95-42C7-A7FC-310F1EC61623}"/>
              </a:ext>
            </a:extLst>
          </p:cNvPr>
          <p:cNvSpPr>
            <a:spLocks noChangeAspect="1" noEditPoints="1"/>
          </p:cNvSpPr>
          <p:nvPr/>
        </p:nvSpPr>
        <p:spPr bwMode="auto">
          <a:xfrm>
            <a:off x="5010175" y="1152769"/>
            <a:ext cx="601401" cy="48131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pic>
        <p:nvPicPr>
          <p:cNvPr id="13" name="Picture 12">
            <a:extLst>
              <a:ext uri="{FF2B5EF4-FFF2-40B4-BE49-F238E27FC236}">
                <a16:creationId xmlns:a16="http://schemas.microsoft.com/office/drawing/2014/main" id="{FE2C9FB9-A70F-4199-AC33-0D0FD6C6BA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4668" y="1879127"/>
            <a:ext cx="585832" cy="585832"/>
          </a:xfrm>
          <a:prstGeom prst="rect">
            <a:avLst/>
          </a:prstGeom>
        </p:spPr>
      </p:pic>
      <p:pic>
        <p:nvPicPr>
          <p:cNvPr id="14" name="Picture 13">
            <a:extLst>
              <a:ext uri="{FF2B5EF4-FFF2-40B4-BE49-F238E27FC236}">
                <a16:creationId xmlns:a16="http://schemas.microsoft.com/office/drawing/2014/main" id="{575DA72D-05A1-48A5-8152-3CB891604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8197" y="3303677"/>
            <a:ext cx="651518" cy="651518"/>
          </a:xfrm>
          <a:prstGeom prst="rect">
            <a:avLst/>
          </a:prstGeom>
        </p:spPr>
      </p:pic>
      <p:cxnSp>
        <p:nvCxnSpPr>
          <p:cNvPr id="15" name="Straight Connector 14">
            <a:extLst>
              <a:ext uri="{FF2B5EF4-FFF2-40B4-BE49-F238E27FC236}">
                <a16:creationId xmlns:a16="http://schemas.microsoft.com/office/drawing/2014/main" id="{229DF07C-7A60-4A24-9770-1DB1E95B6B42}"/>
              </a:ext>
            </a:extLst>
          </p:cNvPr>
          <p:cNvCxnSpPr>
            <a:cxnSpLocks/>
          </p:cNvCxnSpPr>
          <p:nvPr/>
        </p:nvCxnSpPr>
        <p:spPr>
          <a:xfrm>
            <a:off x="9483778" y="2073717"/>
            <a:ext cx="714395"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B6551B22-AF8E-4A23-B995-2D763D8E435C}"/>
              </a:ext>
            </a:extLst>
          </p:cNvPr>
          <p:cNvCxnSpPr>
            <a:cxnSpLocks/>
          </p:cNvCxnSpPr>
          <p:nvPr/>
        </p:nvCxnSpPr>
        <p:spPr>
          <a:xfrm flipH="1">
            <a:off x="7487726" y="3580043"/>
            <a:ext cx="987207" cy="1513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00D8D70A-8D77-4AC4-B2B1-C8E7F86D540D}"/>
              </a:ext>
            </a:extLst>
          </p:cNvPr>
          <p:cNvCxnSpPr>
            <a:cxnSpLocks/>
          </p:cNvCxnSpPr>
          <p:nvPr/>
        </p:nvCxnSpPr>
        <p:spPr>
          <a:xfrm flipH="1">
            <a:off x="5352504" y="3629436"/>
            <a:ext cx="996231" cy="1261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353F796E-A34D-4D87-AAA9-99C440429F68}"/>
              </a:ext>
            </a:extLst>
          </p:cNvPr>
          <p:cNvCxnSpPr>
            <a:cxnSpLocks/>
          </p:cNvCxnSpPr>
          <p:nvPr/>
        </p:nvCxnSpPr>
        <p:spPr>
          <a:xfrm flipH="1">
            <a:off x="6494711" y="4135486"/>
            <a:ext cx="1898125" cy="1172028"/>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Arrow Connector 21">
            <a:extLst>
              <a:ext uri="{FF2B5EF4-FFF2-40B4-BE49-F238E27FC236}">
                <a16:creationId xmlns:a16="http://schemas.microsoft.com/office/drawing/2014/main" id="{F29EFA5F-90C1-4656-A997-25774D5E1A5A}"/>
              </a:ext>
            </a:extLst>
          </p:cNvPr>
          <p:cNvCxnSpPr>
            <a:cxnSpLocks/>
          </p:cNvCxnSpPr>
          <p:nvPr/>
        </p:nvCxnSpPr>
        <p:spPr>
          <a:xfrm>
            <a:off x="7298681" y="1393425"/>
            <a:ext cx="0" cy="48529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Freeform: Shape 222">
            <a:extLst>
              <a:ext uri="{FF2B5EF4-FFF2-40B4-BE49-F238E27FC236}">
                <a16:creationId xmlns:a16="http://schemas.microsoft.com/office/drawing/2014/main" id="{43DE7353-931B-44D7-8970-6E3BFBF99EC3}"/>
              </a:ext>
            </a:extLst>
          </p:cNvPr>
          <p:cNvSpPr/>
          <p:nvPr/>
        </p:nvSpPr>
        <p:spPr bwMode="auto">
          <a:xfrm>
            <a:off x="6557419" y="3352779"/>
            <a:ext cx="726548" cy="595099"/>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FB7B80B1-8A5F-438C-B6D6-7EC56DF56E53}"/>
              </a:ext>
            </a:extLst>
          </p:cNvPr>
          <p:cNvGrpSpPr/>
          <p:nvPr/>
        </p:nvGrpSpPr>
        <p:grpSpPr>
          <a:xfrm>
            <a:off x="5876332" y="5263670"/>
            <a:ext cx="618379" cy="615472"/>
            <a:chOff x="7158422" y="1607015"/>
            <a:chExt cx="2726357" cy="2778897"/>
          </a:xfrm>
        </p:grpSpPr>
        <p:sp>
          <p:nvSpPr>
            <p:cNvPr id="25" name="Freeform 242">
              <a:extLst>
                <a:ext uri="{FF2B5EF4-FFF2-40B4-BE49-F238E27FC236}">
                  <a16:creationId xmlns:a16="http://schemas.microsoft.com/office/drawing/2014/main" id="{864F93B8-A589-4E21-A5B8-01DE77AEEEEF}"/>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26" name="Diamond 25">
              <a:extLst>
                <a:ext uri="{FF2B5EF4-FFF2-40B4-BE49-F238E27FC236}">
                  <a16:creationId xmlns:a16="http://schemas.microsoft.com/office/drawing/2014/main" id="{F20CCAE2-0EC4-4720-88B1-D7D43C6964CE}"/>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243">
              <a:extLst>
                <a:ext uri="{FF2B5EF4-FFF2-40B4-BE49-F238E27FC236}">
                  <a16:creationId xmlns:a16="http://schemas.microsoft.com/office/drawing/2014/main" id="{ED54665E-9C4A-4235-A556-627C96480B0D}"/>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28" name="Diamond 27">
              <a:extLst>
                <a:ext uri="{FF2B5EF4-FFF2-40B4-BE49-F238E27FC236}">
                  <a16:creationId xmlns:a16="http://schemas.microsoft.com/office/drawing/2014/main" id="{4E420641-8CC2-49CC-B3FA-CDA6199592B8}"/>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9" name="Freeform: Shape 60">
            <a:extLst>
              <a:ext uri="{FF2B5EF4-FFF2-40B4-BE49-F238E27FC236}">
                <a16:creationId xmlns:a16="http://schemas.microsoft.com/office/drawing/2014/main" id="{9F5A7FE6-6356-48BA-BCAE-8A6EAC287DB2}"/>
              </a:ext>
            </a:extLst>
          </p:cNvPr>
          <p:cNvSpPr/>
          <p:nvPr/>
        </p:nvSpPr>
        <p:spPr bwMode="auto">
          <a:xfrm>
            <a:off x="4450474" y="3349322"/>
            <a:ext cx="607408" cy="578356"/>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41E5A8DE-C7B7-4BFB-B5B9-7FF3345E4D56}"/>
              </a:ext>
            </a:extLst>
          </p:cNvPr>
          <p:cNvGrpSpPr/>
          <p:nvPr/>
        </p:nvGrpSpPr>
        <p:grpSpPr>
          <a:xfrm>
            <a:off x="6636528" y="1970363"/>
            <a:ext cx="1032538" cy="472760"/>
            <a:chOff x="4989772" y="3049212"/>
            <a:chExt cx="823813" cy="386277"/>
          </a:xfrm>
        </p:grpSpPr>
        <p:cxnSp>
          <p:nvCxnSpPr>
            <p:cNvPr id="31" name="Straight Connector 30">
              <a:extLst>
                <a:ext uri="{FF2B5EF4-FFF2-40B4-BE49-F238E27FC236}">
                  <a16:creationId xmlns:a16="http://schemas.microsoft.com/office/drawing/2014/main" id="{84D9E9DC-0AB0-438A-ABC6-64C8EFD5571E}"/>
                </a:ext>
              </a:extLst>
            </p:cNvPr>
            <p:cNvCxnSpPr/>
            <p:nvPr/>
          </p:nvCxnSpPr>
          <p:spPr>
            <a:xfrm>
              <a:off x="5078801" y="3357055"/>
              <a:ext cx="298764" cy="0"/>
            </a:xfrm>
            <a:prstGeom prst="line">
              <a:avLst/>
            </a:prstGeom>
            <a:ln w="508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9D2B5A-A827-4BAB-BE4F-706F68DC9B80}"/>
                </a:ext>
              </a:extLst>
            </p:cNvPr>
            <p:cNvCxnSpPr/>
            <p:nvPr/>
          </p:nvCxnSpPr>
          <p:spPr>
            <a:xfrm>
              <a:off x="4989772" y="3258974"/>
              <a:ext cx="298764" cy="0"/>
            </a:xfrm>
            <a:prstGeom prst="line">
              <a:avLst/>
            </a:prstGeom>
            <a:ln w="508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C37EC0-9C7E-4178-B2EA-67743CC21348}"/>
                </a:ext>
              </a:extLst>
            </p:cNvPr>
            <p:cNvCxnSpPr/>
            <p:nvPr/>
          </p:nvCxnSpPr>
          <p:spPr>
            <a:xfrm>
              <a:off x="5099923" y="3151839"/>
              <a:ext cx="298764" cy="0"/>
            </a:xfrm>
            <a:prstGeom prst="line">
              <a:avLst/>
            </a:prstGeom>
            <a:ln w="508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cloud" title="Icon of a cloud">
              <a:extLst>
                <a:ext uri="{FF2B5EF4-FFF2-40B4-BE49-F238E27FC236}">
                  <a16:creationId xmlns:a16="http://schemas.microsoft.com/office/drawing/2014/main" id="{324CC4A3-F2B7-41A3-B882-92702C0F6865}"/>
                </a:ext>
              </a:extLst>
            </p:cNvPr>
            <p:cNvSpPr>
              <a:spLocks noChangeAspect="1"/>
            </p:cNvSpPr>
            <p:nvPr/>
          </p:nvSpPr>
          <p:spPr bwMode="auto">
            <a:xfrm>
              <a:off x="5207278" y="3049212"/>
              <a:ext cx="606307" cy="38627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25400" cap="sq">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grpSp>
      <p:sp>
        <p:nvSpPr>
          <p:cNvPr id="35" name="Freeform 14">
            <a:extLst>
              <a:ext uri="{FF2B5EF4-FFF2-40B4-BE49-F238E27FC236}">
                <a16:creationId xmlns:a16="http://schemas.microsoft.com/office/drawing/2014/main" id="{7437A561-FE62-413E-8746-21105B35EC81}"/>
              </a:ext>
            </a:extLst>
          </p:cNvPr>
          <p:cNvSpPr/>
          <p:nvPr/>
        </p:nvSpPr>
        <p:spPr bwMode="auto">
          <a:xfrm>
            <a:off x="5706162" y="1393425"/>
            <a:ext cx="3392843" cy="485295"/>
          </a:xfrm>
          <a:custGeom>
            <a:avLst/>
            <a:gdLst>
              <a:gd name="connsiteX0" fmla="*/ 0 w 2706987"/>
              <a:gd name="connsiteY0" fmla="*/ 0 h 334978"/>
              <a:gd name="connsiteX1" fmla="*/ 2706987 w 2706987"/>
              <a:gd name="connsiteY1" fmla="*/ 0 h 334978"/>
              <a:gd name="connsiteX2" fmla="*/ 2706987 w 2706987"/>
              <a:gd name="connsiteY2" fmla="*/ 334978 h 334978"/>
            </a:gdLst>
            <a:ahLst/>
            <a:cxnLst>
              <a:cxn ang="0">
                <a:pos x="connsiteX0" y="connsiteY0"/>
              </a:cxn>
              <a:cxn ang="0">
                <a:pos x="connsiteX1" y="connsiteY1"/>
              </a:cxn>
              <a:cxn ang="0">
                <a:pos x="connsiteX2" y="connsiteY2"/>
              </a:cxn>
            </a:cxnLst>
            <a:rect l="l" t="t" r="r" b="b"/>
            <a:pathLst>
              <a:path w="2706987" h="334978">
                <a:moveTo>
                  <a:pt x="0" y="0"/>
                </a:moveTo>
                <a:lnTo>
                  <a:pt x="2706987" y="0"/>
                </a:lnTo>
                <a:lnTo>
                  <a:pt x="2706987" y="334978"/>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37" name="Oval 36">
            <a:extLst>
              <a:ext uri="{FF2B5EF4-FFF2-40B4-BE49-F238E27FC236}">
                <a16:creationId xmlns:a16="http://schemas.microsoft.com/office/drawing/2014/main" id="{AC407D20-DF5B-4628-92CE-CAF13B740B97}"/>
              </a:ext>
            </a:extLst>
          </p:cNvPr>
          <p:cNvSpPr/>
          <p:nvPr/>
        </p:nvSpPr>
        <p:spPr bwMode="auto">
          <a:xfrm>
            <a:off x="8966810" y="1511705"/>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1</a:t>
            </a:r>
          </a:p>
        </p:txBody>
      </p:sp>
      <p:sp>
        <p:nvSpPr>
          <p:cNvPr id="38" name="Oval 37">
            <a:extLst>
              <a:ext uri="{FF2B5EF4-FFF2-40B4-BE49-F238E27FC236}">
                <a16:creationId xmlns:a16="http://schemas.microsoft.com/office/drawing/2014/main" id="{096EBE59-5BF0-438B-82ED-D361FCBF3C02}"/>
              </a:ext>
            </a:extLst>
          </p:cNvPr>
          <p:cNvSpPr/>
          <p:nvPr/>
        </p:nvSpPr>
        <p:spPr bwMode="auto">
          <a:xfrm>
            <a:off x="8979649" y="2761796"/>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2</a:t>
            </a:r>
          </a:p>
        </p:txBody>
      </p:sp>
      <p:sp>
        <p:nvSpPr>
          <p:cNvPr id="40" name="Oval 39">
            <a:extLst>
              <a:ext uri="{FF2B5EF4-FFF2-40B4-BE49-F238E27FC236}">
                <a16:creationId xmlns:a16="http://schemas.microsoft.com/office/drawing/2014/main" id="{88E83C0B-A94F-4CD6-B985-EAA998007C0F}"/>
              </a:ext>
            </a:extLst>
          </p:cNvPr>
          <p:cNvSpPr/>
          <p:nvPr/>
        </p:nvSpPr>
        <p:spPr bwMode="auto">
          <a:xfrm>
            <a:off x="7912718" y="3489125"/>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sp>
        <p:nvSpPr>
          <p:cNvPr id="41" name="Oval 40">
            <a:extLst>
              <a:ext uri="{FF2B5EF4-FFF2-40B4-BE49-F238E27FC236}">
                <a16:creationId xmlns:a16="http://schemas.microsoft.com/office/drawing/2014/main" id="{3ECAC373-433D-4F88-87B9-F3D10613D8F5}"/>
              </a:ext>
            </a:extLst>
          </p:cNvPr>
          <p:cNvSpPr/>
          <p:nvPr/>
        </p:nvSpPr>
        <p:spPr bwMode="auto">
          <a:xfrm>
            <a:off x="5754840" y="3526587"/>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5</a:t>
            </a:r>
          </a:p>
        </p:txBody>
      </p:sp>
      <p:sp>
        <p:nvSpPr>
          <p:cNvPr id="42" name="Oval 41">
            <a:extLst>
              <a:ext uri="{FF2B5EF4-FFF2-40B4-BE49-F238E27FC236}">
                <a16:creationId xmlns:a16="http://schemas.microsoft.com/office/drawing/2014/main" id="{3C7B6E58-CF7F-4E2D-AE3A-097EA9AF8202}"/>
              </a:ext>
            </a:extLst>
          </p:cNvPr>
          <p:cNvSpPr/>
          <p:nvPr/>
        </p:nvSpPr>
        <p:spPr bwMode="auto">
          <a:xfrm>
            <a:off x="7314926" y="4620821"/>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6</a:t>
            </a:r>
          </a:p>
        </p:txBody>
      </p:sp>
      <p:sp>
        <p:nvSpPr>
          <p:cNvPr id="43" name="Oval 42">
            <a:extLst>
              <a:ext uri="{FF2B5EF4-FFF2-40B4-BE49-F238E27FC236}">
                <a16:creationId xmlns:a16="http://schemas.microsoft.com/office/drawing/2014/main" id="{5E6C3C6F-3F24-47F3-9D77-93C789AE1EAE}"/>
              </a:ext>
            </a:extLst>
          </p:cNvPr>
          <p:cNvSpPr/>
          <p:nvPr/>
        </p:nvSpPr>
        <p:spPr bwMode="auto">
          <a:xfrm>
            <a:off x="9715517" y="1936905"/>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7</a:t>
            </a:r>
          </a:p>
        </p:txBody>
      </p:sp>
      <p:cxnSp>
        <p:nvCxnSpPr>
          <p:cNvPr id="44" name="Straight Connector 43">
            <a:extLst>
              <a:ext uri="{FF2B5EF4-FFF2-40B4-BE49-F238E27FC236}">
                <a16:creationId xmlns:a16="http://schemas.microsoft.com/office/drawing/2014/main" id="{E128A3F4-89C4-4E90-B72D-A95FDC3C1811}"/>
              </a:ext>
            </a:extLst>
          </p:cNvPr>
          <p:cNvCxnSpPr>
            <a:cxnSpLocks/>
          </p:cNvCxnSpPr>
          <p:nvPr/>
        </p:nvCxnSpPr>
        <p:spPr>
          <a:xfrm>
            <a:off x="9768712" y="3526588"/>
            <a:ext cx="1055608" cy="3417"/>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Rectangle 49">
            <a:extLst>
              <a:ext uri="{FF2B5EF4-FFF2-40B4-BE49-F238E27FC236}">
                <a16:creationId xmlns:a16="http://schemas.microsoft.com/office/drawing/2014/main" id="{69C87262-D6EA-4911-9B28-A5AADFC508B5}"/>
              </a:ext>
            </a:extLst>
          </p:cNvPr>
          <p:cNvSpPr/>
          <p:nvPr/>
        </p:nvSpPr>
        <p:spPr bwMode="auto">
          <a:xfrm>
            <a:off x="8193415" y="3039732"/>
            <a:ext cx="3889954" cy="2839410"/>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71AF83A4-57DF-4F70-8AD9-36E27166CFE7}"/>
              </a:ext>
            </a:extLst>
          </p:cNvPr>
          <p:cNvSpPr/>
          <p:nvPr/>
        </p:nvSpPr>
        <p:spPr bwMode="auto">
          <a:xfrm>
            <a:off x="10186955" y="3432900"/>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3</a:t>
            </a:r>
          </a:p>
        </p:txBody>
      </p:sp>
      <p:sp>
        <p:nvSpPr>
          <p:cNvPr id="45" name="Freeform: Shape 44">
            <a:extLst>
              <a:ext uri="{FF2B5EF4-FFF2-40B4-BE49-F238E27FC236}">
                <a16:creationId xmlns:a16="http://schemas.microsoft.com/office/drawing/2014/main" id="{A6B29FFF-3675-4386-86E3-D15BCF25D8C3}"/>
              </a:ext>
            </a:extLst>
          </p:cNvPr>
          <p:cNvSpPr>
            <a:spLocks noChangeAspect="1"/>
          </p:cNvSpPr>
          <p:nvPr/>
        </p:nvSpPr>
        <p:spPr bwMode="auto">
          <a:xfrm>
            <a:off x="8808125" y="1792211"/>
            <a:ext cx="616285" cy="614932"/>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pic>
        <p:nvPicPr>
          <p:cNvPr id="2" name="Graphic 1">
            <a:extLst>
              <a:ext uri="{FF2B5EF4-FFF2-40B4-BE49-F238E27FC236}">
                <a16:creationId xmlns:a16="http://schemas.microsoft.com/office/drawing/2014/main" id="{D15624A7-C33D-478B-9827-E4A3EC385E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3810" y="3289213"/>
            <a:ext cx="845858" cy="845858"/>
          </a:xfrm>
          <a:prstGeom prst="rect">
            <a:avLst/>
          </a:prstGeom>
        </p:spPr>
      </p:pic>
      <p:sp>
        <p:nvSpPr>
          <p:cNvPr id="36" name="cloud" title="Icon of a cloud">
            <a:extLst>
              <a:ext uri="{FF2B5EF4-FFF2-40B4-BE49-F238E27FC236}">
                <a16:creationId xmlns:a16="http://schemas.microsoft.com/office/drawing/2014/main" id="{7A3F73A1-7981-435F-B5E5-E34F4B116302}"/>
              </a:ext>
            </a:extLst>
          </p:cNvPr>
          <p:cNvSpPr>
            <a:spLocks noChangeAspect="1"/>
          </p:cNvSpPr>
          <p:nvPr/>
        </p:nvSpPr>
        <p:spPr bwMode="auto">
          <a:xfrm>
            <a:off x="9173912" y="3915734"/>
            <a:ext cx="399485" cy="25451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pic>
        <p:nvPicPr>
          <p:cNvPr id="46" name="Graphic 45">
            <a:extLst>
              <a:ext uri="{FF2B5EF4-FFF2-40B4-BE49-F238E27FC236}">
                <a16:creationId xmlns:a16="http://schemas.microsoft.com/office/drawing/2014/main" id="{E70DF398-AA72-45A6-9092-BB22F3674E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8431" y="4554903"/>
            <a:ext cx="845858" cy="845858"/>
          </a:xfrm>
          <a:prstGeom prst="rect">
            <a:avLst/>
          </a:prstGeom>
        </p:spPr>
      </p:pic>
      <p:cxnSp>
        <p:nvCxnSpPr>
          <p:cNvPr id="71" name="Straight Connector 70">
            <a:extLst>
              <a:ext uri="{FF2B5EF4-FFF2-40B4-BE49-F238E27FC236}">
                <a16:creationId xmlns:a16="http://schemas.microsoft.com/office/drawing/2014/main" id="{FA37247D-7005-4A31-88AF-16584023D837}"/>
              </a:ext>
            </a:extLst>
          </p:cNvPr>
          <p:cNvCxnSpPr>
            <a:cxnSpLocks/>
          </p:cNvCxnSpPr>
          <p:nvPr/>
        </p:nvCxnSpPr>
        <p:spPr>
          <a:xfrm>
            <a:off x="9050331" y="4191497"/>
            <a:ext cx="0" cy="343772"/>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7" name="Rectangle 46">
            <a:extLst>
              <a:ext uri="{FF2B5EF4-FFF2-40B4-BE49-F238E27FC236}">
                <a16:creationId xmlns:a16="http://schemas.microsoft.com/office/drawing/2014/main" id="{F9468704-929A-43FC-8862-4C00244BE67B}"/>
              </a:ext>
            </a:extLst>
          </p:cNvPr>
          <p:cNvSpPr/>
          <p:nvPr/>
        </p:nvSpPr>
        <p:spPr bwMode="auto">
          <a:xfrm>
            <a:off x="8559918" y="4643225"/>
            <a:ext cx="841775" cy="825965"/>
          </a:xfrm>
          <a:prstGeom prst="rect">
            <a:avLst/>
          </a:prstGeom>
          <a:solidFill>
            <a:schemeClr val="bg1">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FD63358F-11F2-4911-907C-B3CC77C1F5CA}"/>
              </a:ext>
            </a:extLst>
          </p:cNvPr>
          <p:cNvSpPr txBox="1"/>
          <p:nvPr/>
        </p:nvSpPr>
        <p:spPr>
          <a:xfrm>
            <a:off x="5459659" y="5879142"/>
            <a:ext cx="1489900" cy="819942"/>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1836">
                <a:solidFill>
                  <a:prstClr val="black"/>
                </a:solidFill>
                <a:latin typeface="Segoe UI"/>
              </a:rPr>
              <a:t>Azure Databricks</a:t>
            </a:r>
          </a:p>
        </p:txBody>
      </p:sp>
      <p:sp>
        <p:nvSpPr>
          <p:cNvPr id="49" name="TextBox 48">
            <a:extLst>
              <a:ext uri="{FF2B5EF4-FFF2-40B4-BE49-F238E27FC236}">
                <a16:creationId xmlns:a16="http://schemas.microsoft.com/office/drawing/2014/main" id="{F4F48FD2-6E11-4F18-8C86-BA265956B11F}"/>
              </a:ext>
            </a:extLst>
          </p:cNvPr>
          <p:cNvSpPr txBox="1"/>
          <p:nvPr/>
        </p:nvSpPr>
        <p:spPr>
          <a:xfrm>
            <a:off x="3891454" y="3830904"/>
            <a:ext cx="1941854"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solidFill>
                  <a:prstClr val="black"/>
                </a:solidFill>
                <a:latin typeface="Segoe UI"/>
              </a:rPr>
              <a:t>Notification Hubs</a:t>
            </a:r>
          </a:p>
        </p:txBody>
      </p:sp>
      <p:sp>
        <p:nvSpPr>
          <p:cNvPr id="53" name="TextBox 52">
            <a:extLst>
              <a:ext uri="{FF2B5EF4-FFF2-40B4-BE49-F238E27FC236}">
                <a16:creationId xmlns:a16="http://schemas.microsoft.com/office/drawing/2014/main" id="{2D8BB205-E329-49C4-A3A4-E355EDEA868C}"/>
              </a:ext>
            </a:extLst>
          </p:cNvPr>
          <p:cNvSpPr txBox="1"/>
          <p:nvPr/>
        </p:nvSpPr>
        <p:spPr>
          <a:xfrm>
            <a:off x="4401866" y="1541815"/>
            <a:ext cx="1804204"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solidFill>
                  <a:prstClr val="black"/>
                </a:solidFill>
                <a:latin typeface="Segoe UI"/>
              </a:rPr>
              <a:t>Browser</a:t>
            </a:r>
          </a:p>
        </p:txBody>
      </p:sp>
      <p:sp>
        <p:nvSpPr>
          <p:cNvPr id="57" name="TextBox 56">
            <a:extLst>
              <a:ext uri="{FF2B5EF4-FFF2-40B4-BE49-F238E27FC236}">
                <a16:creationId xmlns:a16="http://schemas.microsoft.com/office/drawing/2014/main" id="{60E8830B-83E0-46E8-809D-F9273AA281CF}"/>
              </a:ext>
            </a:extLst>
          </p:cNvPr>
          <p:cNvSpPr txBox="1"/>
          <p:nvPr/>
        </p:nvSpPr>
        <p:spPr>
          <a:xfrm>
            <a:off x="10394185" y="3998603"/>
            <a:ext cx="1804204" cy="819942"/>
          </a:xfrm>
          <a:prstGeom prst="rect">
            <a:avLst/>
          </a:prstGeom>
          <a:noFill/>
        </p:spPr>
        <p:txBody>
          <a:bodyPr wrap="square" lIns="186521" tIns="149217" rIns="186521" bIns="149217" rtlCol="0">
            <a:spAutoFit/>
          </a:bodyPr>
          <a:lstStyle/>
          <a:p>
            <a:pPr algn="ctr" defTabSz="932597">
              <a:lnSpc>
                <a:spcPct val="90000"/>
              </a:lnSpc>
              <a:defRPr/>
            </a:pPr>
            <a:r>
              <a:rPr lang="en-US" sz="1836">
                <a:solidFill>
                  <a:prstClr val="black"/>
                </a:solidFill>
                <a:latin typeface="Segoe UI"/>
              </a:rPr>
              <a:t>Azure Cache </a:t>
            </a:r>
          </a:p>
          <a:p>
            <a:pPr algn="ctr" defTabSz="932597">
              <a:lnSpc>
                <a:spcPct val="90000"/>
              </a:lnSpc>
              <a:defRPr/>
            </a:pPr>
            <a:r>
              <a:rPr lang="en-US" sz="1836">
                <a:solidFill>
                  <a:prstClr val="black"/>
                </a:solidFill>
                <a:latin typeface="Segoe UI"/>
              </a:rPr>
              <a:t>for Redis</a:t>
            </a:r>
          </a:p>
        </p:txBody>
      </p:sp>
      <p:sp>
        <p:nvSpPr>
          <p:cNvPr id="59" name="TextBox 58">
            <a:extLst>
              <a:ext uri="{FF2B5EF4-FFF2-40B4-BE49-F238E27FC236}">
                <a16:creationId xmlns:a16="http://schemas.microsoft.com/office/drawing/2014/main" id="{C30DDB6D-7447-438F-8D37-0F7EF4787720}"/>
              </a:ext>
            </a:extLst>
          </p:cNvPr>
          <p:cNvSpPr txBox="1"/>
          <p:nvPr/>
        </p:nvSpPr>
        <p:spPr>
          <a:xfrm>
            <a:off x="9659702" y="2287881"/>
            <a:ext cx="1804204"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solidFill>
                  <a:prstClr val="black"/>
                </a:solidFill>
                <a:latin typeface="Segoe UI"/>
              </a:rPr>
              <a:t>Application Insights</a:t>
            </a:r>
          </a:p>
        </p:txBody>
      </p:sp>
      <p:sp>
        <p:nvSpPr>
          <p:cNvPr id="61" name="TextBox 60">
            <a:extLst>
              <a:ext uri="{FF2B5EF4-FFF2-40B4-BE49-F238E27FC236}">
                <a16:creationId xmlns:a16="http://schemas.microsoft.com/office/drawing/2014/main" id="{7A0049DE-B97F-40D6-B25F-06DCADE63A18}"/>
              </a:ext>
            </a:extLst>
          </p:cNvPr>
          <p:cNvSpPr txBox="1"/>
          <p:nvPr/>
        </p:nvSpPr>
        <p:spPr>
          <a:xfrm>
            <a:off x="8028042" y="2273323"/>
            <a:ext cx="2044581" cy="555610"/>
          </a:xfrm>
          <a:prstGeom prst="rect">
            <a:avLst/>
          </a:prstGeom>
          <a:noFill/>
        </p:spPr>
        <p:txBody>
          <a:bodyPr wrap="square" lIns="186521" tIns="149217" rIns="186521" bIns="149217" rtlCol="0" anchor="ctr">
            <a:spAutoFit/>
          </a:bodyPr>
          <a:lstStyle>
            <a:defPPr>
              <a:defRPr lang="en-US"/>
            </a:defPPr>
            <a:lvl1pPr marR="0" lvl="0" indent="0" algn="ctr" fontAlgn="auto">
              <a:lnSpc>
                <a:spcPct val="90000"/>
              </a:lnSpc>
              <a:spcBef>
                <a:spcPts val="0"/>
              </a:spcBef>
              <a:spcAft>
                <a:spcPts val="0"/>
              </a:spcAft>
              <a:buClrTx/>
              <a:buSzTx/>
              <a:buFontTx/>
              <a:buNone/>
              <a:tabLst/>
              <a:defRPr kumimoji="0" sz="800" b="0" i="0" u="none" strike="noStrike" cap="none" spc="0" normalizeH="0" baseline="0">
                <a:ln>
                  <a:noFill/>
                </a:ln>
                <a:effectLst/>
                <a:uLnTx/>
                <a:uFillTx/>
              </a:defRPr>
            </a:lvl1pPr>
          </a:lstStyle>
          <a:p>
            <a:pPr defTabSz="932597">
              <a:defRPr/>
            </a:pPr>
            <a:r>
              <a:rPr lang="en-US" sz="1836">
                <a:solidFill>
                  <a:prstClr val="black"/>
                </a:solidFill>
                <a:latin typeface="Segoe UI"/>
              </a:rPr>
              <a:t>AKS</a:t>
            </a:r>
          </a:p>
        </p:txBody>
      </p:sp>
      <p:sp>
        <p:nvSpPr>
          <p:cNvPr id="63" name="TextBox 62">
            <a:extLst>
              <a:ext uri="{FF2B5EF4-FFF2-40B4-BE49-F238E27FC236}">
                <a16:creationId xmlns:a16="http://schemas.microsoft.com/office/drawing/2014/main" id="{C35BC30A-0A24-4EAC-BF82-5C755DA810C5}"/>
              </a:ext>
            </a:extLst>
          </p:cNvPr>
          <p:cNvSpPr txBox="1"/>
          <p:nvPr/>
        </p:nvSpPr>
        <p:spPr>
          <a:xfrm>
            <a:off x="5943672" y="3728995"/>
            <a:ext cx="1804204"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solidFill>
                  <a:prstClr val="black"/>
                </a:solidFill>
                <a:latin typeface="Segoe UI"/>
              </a:rPr>
              <a:t>Azure Functions</a:t>
            </a:r>
          </a:p>
        </p:txBody>
      </p:sp>
      <p:sp>
        <p:nvSpPr>
          <p:cNvPr id="65" name="TextBox 64">
            <a:extLst>
              <a:ext uri="{FF2B5EF4-FFF2-40B4-BE49-F238E27FC236}">
                <a16:creationId xmlns:a16="http://schemas.microsoft.com/office/drawing/2014/main" id="{3FE277B5-9ED3-42B8-BAF5-A1D1EA4A4974}"/>
              </a:ext>
            </a:extLst>
          </p:cNvPr>
          <p:cNvSpPr txBox="1"/>
          <p:nvPr/>
        </p:nvSpPr>
        <p:spPr>
          <a:xfrm>
            <a:off x="8078394" y="5220546"/>
            <a:ext cx="2576993"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solidFill>
                  <a:prstClr val="black"/>
                </a:solidFill>
                <a:latin typeface="Segoe UI"/>
              </a:rPr>
              <a:t>Zone redundant HA – Flexible server</a:t>
            </a:r>
          </a:p>
        </p:txBody>
      </p:sp>
      <p:sp>
        <p:nvSpPr>
          <p:cNvPr id="52" name="Title 2">
            <a:extLst>
              <a:ext uri="{FF2B5EF4-FFF2-40B4-BE49-F238E27FC236}">
                <a16:creationId xmlns:a16="http://schemas.microsoft.com/office/drawing/2014/main" id="{02452163-F8D5-4563-8769-A9C73AE62641}"/>
              </a:ext>
            </a:extLst>
          </p:cNvPr>
          <p:cNvSpPr>
            <a:spLocks noGrp="1"/>
          </p:cNvSpPr>
          <p:nvPr>
            <p:ph type="title"/>
          </p:nvPr>
        </p:nvSpPr>
        <p:spPr>
          <a:xfrm>
            <a:off x="566585" y="302576"/>
            <a:ext cx="11237870" cy="512317"/>
          </a:xfrm>
        </p:spPr>
        <p:txBody>
          <a:bodyPr/>
          <a:lstStyle/>
          <a:p>
            <a:r>
              <a:rPr lang="en-US" sz="3264"/>
              <a:t>If you want to scale-out your previous built application…</a:t>
            </a:r>
          </a:p>
        </p:txBody>
      </p:sp>
      <p:sp>
        <p:nvSpPr>
          <p:cNvPr id="9" name="TextBox 8">
            <a:extLst>
              <a:ext uri="{FF2B5EF4-FFF2-40B4-BE49-F238E27FC236}">
                <a16:creationId xmlns:a16="http://schemas.microsoft.com/office/drawing/2014/main" id="{6FB9AD73-E83D-42FB-9618-35503A872A6F}"/>
              </a:ext>
            </a:extLst>
          </p:cNvPr>
          <p:cNvSpPr txBox="1"/>
          <p:nvPr/>
        </p:nvSpPr>
        <p:spPr>
          <a:xfrm>
            <a:off x="6153047" y="2364800"/>
            <a:ext cx="2382031"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solidFill>
                  <a:prstClr val="black"/>
                </a:solidFill>
                <a:latin typeface="Segoe UI"/>
              </a:rPr>
              <a:t>Content Delivery Network</a:t>
            </a:r>
          </a:p>
        </p:txBody>
      </p:sp>
    </p:spTree>
    <p:extLst>
      <p:ext uri="{BB962C8B-B14F-4D97-AF65-F5344CB8AC3E}">
        <p14:creationId xmlns:p14="http://schemas.microsoft.com/office/powerpoint/2010/main" val="38572592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1E83D87-978B-4724-BA90-501C772BAACF}"/>
              </a:ext>
            </a:extLst>
          </p:cNvPr>
          <p:cNvSpPr txBox="1">
            <a:spLocks noGrp="1"/>
          </p:cNvSpPr>
          <p:nvPr>
            <p:ph type="title" idx="4294967295"/>
          </p:nvPr>
        </p:nvSpPr>
        <p:spPr>
          <a:xfrm>
            <a:off x="612255" y="2461381"/>
            <a:ext cx="5987998" cy="19389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defTabSz="951304">
              <a:defRPr/>
            </a:pPr>
            <a:r>
              <a:rPr lang="en-US" sz="4200" spc="-51" dirty="0" err="1">
                <a:solidFill>
                  <a:schemeClr val="tx1"/>
                </a:solidFill>
                <a:latin typeface="Hiragino Kaku Gothic Pro W3" panose="020B0300000000000000" pitchFamily="34" charset="-128"/>
                <a:ea typeface="Hiragino Kaku Gothic Pro W3" panose="020B0300000000000000" pitchFamily="34" charset="-128"/>
              </a:rPr>
              <a:t>オープンソースは</a:t>
            </a:r>
            <a:br>
              <a:rPr lang="en-US" sz="4200" spc="-51" dirty="0">
                <a:solidFill>
                  <a:schemeClr val="tx1"/>
                </a:solidFill>
                <a:latin typeface="Hiragino Kaku Gothic Pro W3" panose="020B0300000000000000" pitchFamily="34" charset="-128"/>
                <a:ea typeface="Hiragino Kaku Gothic Pro W3" panose="020B0300000000000000" pitchFamily="34" charset="-128"/>
              </a:rPr>
            </a:br>
            <a:r>
              <a:rPr lang="en-US" sz="4200" spc="-51" dirty="0" err="1">
                <a:solidFill>
                  <a:schemeClr val="tx1"/>
                </a:solidFill>
                <a:latin typeface="Hiragino Kaku Gothic Pro W3" panose="020B0300000000000000" pitchFamily="34" charset="-128"/>
                <a:ea typeface="Hiragino Kaku Gothic Pro W3" panose="020B0300000000000000" pitchFamily="34" charset="-128"/>
              </a:rPr>
              <a:t>組織にとって</a:t>
            </a:r>
            <a:br>
              <a:rPr lang="en-US" sz="4200" spc="-51" dirty="0">
                <a:solidFill>
                  <a:schemeClr val="tx1"/>
                </a:solidFill>
                <a:latin typeface="Hiragino Kaku Gothic Pro W3" panose="020B0300000000000000" pitchFamily="34" charset="-128"/>
                <a:ea typeface="Hiragino Kaku Gothic Pro W3" panose="020B0300000000000000" pitchFamily="34" charset="-128"/>
              </a:rPr>
            </a:br>
            <a:r>
              <a:rPr lang="en-US" sz="4200" spc="-51" dirty="0" err="1">
                <a:solidFill>
                  <a:schemeClr val="tx1"/>
                </a:solidFill>
                <a:latin typeface="Hiragino Kaku Gothic Pro W3" panose="020B0300000000000000" pitchFamily="34" charset="-128"/>
                <a:ea typeface="Hiragino Kaku Gothic Pro W3" panose="020B0300000000000000" pitchFamily="34" charset="-128"/>
              </a:rPr>
              <a:t>最大の差別化要因です</a:t>
            </a:r>
            <a:endParaRPr lang="en-US" sz="4200" spc="-51"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8" name="Rectangle 17">
            <a:extLst>
              <a:ext uri="{FF2B5EF4-FFF2-40B4-BE49-F238E27FC236}">
                <a16:creationId xmlns:a16="http://schemas.microsoft.com/office/drawing/2014/main" id="{CEC20A07-535C-40A4-B684-19EB797C56BE}"/>
              </a:ext>
            </a:extLst>
          </p:cNvPr>
          <p:cNvSpPr/>
          <p:nvPr/>
        </p:nvSpPr>
        <p:spPr>
          <a:xfrm>
            <a:off x="612255" y="6079145"/>
            <a:ext cx="5121303" cy="414353"/>
          </a:xfrm>
          <a:prstGeom prst="rect">
            <a:avLst/>
          </a:prstGeom>
        </p:spPr>
        <p:txBody>
          <a:bodyPr wrap="square" lIns="0" rIns="0">
            <a:spAutoFit/>
          </a:bodyPr>
          <a:lstStyle/>
          <a:p>
            <a:pPr indent="-293089" defTabSz="932418">
              <a:defRPr/>
            </a:pPr>
            <a:r>
              <a:rPr lang="en-US" sz="1020" kern="0">
                <a:gradFill>
                  <a:gsLst>
                    <a:gs pos="0">
                      <a:srgbClr val="FFFFFF">
                        <a:alpha val="50000"/>
                      </a:srgbClr>
                    </a:gs>
                    <a:gs pos="100000">
                      <a:srgbClr val="FFFFFF">
                        <a:alpha val="50000"/>
                      </a:srgbClr>
                    </a:gs>
                  </a:gsLst>
                  <a:lin ang="5400000" scaled="1"/>
                </a:gradFill>
                <a:latin typeface="Segoe UI Semibold" panose="020B0702040204020203" pitchFamily="34" charset="0"/>
                <a:cs typeface="Segoe UI Semibold" panose="020B0702040204020203" pitchFamily="34" charset="0"/>
              </a:rPr>
              <a:t>McKinsey &amp; Company</a:t>
            </a:r>
            <a:r>
              <a:rPr lang="fr-FR" sz="1020" kern="0">
                <a:gradFill>
                  <a:gsLst>
                    <a:gs pos="0">
                      <a:srgbClr val="FFFFFF">
                        <a:alpha val="50000"/>
                      </a:srgbClr>
                    </a:gs>
                    <a:gs pos="100000">
                      <a:srgbClr val="FFFFFF">
                        <a:alpha val="50000"/>
                      </a:srgbClr>
                    </a:gs>
                  </a:gsLst>
                  <a:lin ang="5400000" scaled="1"/>
                </a:gradFill>
                <a:latin typeface="Segoe UI Semibold" panose="020B0702040204020203" pitchFamily="34" charset="0"/>
                <a:cs typeface="Segoe UI Semibold" panose="020B0702040204020203" pitchFamily="34" charset="0"/>
              </a:rPr>
              <a:t>: </a:t>
            </a:r>
            <a:r>
              <a:rPr lang="en-US" sz="1020" i="1" kern="0">
                <a:gradFill>
                  <a:gsLst>
                    <a:gs pos="0">
                      <a:srgbClr val="FFFFFF">
                        <a:alpha val="50000"/>
                      </a:srgbClr>
                    </a:gs>
                    <a:gs pos="100000">
                      <a:srgbClr val="FFFFFF">
                        <a:alpha val="50000"/>
                      </a:srgbClr>
                    </a:gs>
                  </a:gsLst>
                  <a:lin ang="5400000" scaled="1"/>
                </a:gradFill>
                <a:latin typeface="Segoe UI"/>
              </a:rPr>
              <a:t>Developer Velocity: How software</a:t>
            </a:r>
            <a:br>
              <a:rPr lang="en-US" sz="1020" i="1" kern="0">
                <a:gradFill>
                  <a:gsLst>
                    <a:gs pos="0">
                      <a:srgbClr val="FFFFFF">
                        <a:alpha val="50000"/>
                      </a:srgbClr>
                    </a:gs>
                    <a:gs pos="100000">
                      <a:srgbClr val="FFFFFF">
                        <a:alpha val="50000"/>
                      </a:srgbClr>
                    </a:gs>
                  </a:gsLst>
                  <a:lin ang="5400000" scaled="1"/>
                </a:gradFill>
                <a:latin typeface="Segoe UI"/>
              </a:rPr>
            </a:br>
            <a:r>
              <a:rPr lang="en-US" sz="1020" i="1" kern="0">
                <a:gradFill>
                  <a:gsLst>
                    <a:gs pos="0">
                      <a:srgbClr val="FFFFFF">
                        <a:alpha val="50000"/>
                      </a:srgbClr>
                    </a:gs>
                    <a:gs pos="100000">
                      <a:srgbClr val="FFFFFF">
                        <a:alpha val="50000"/>
                      </a:srgbClr>
                    </a:gs>
                  </a:gsLst>
                  <a:lin ang="5400000" scaled="1"/>
                </a:gradFill>
                <a:latin typeface="Segoe UI"/>
              </a:rPr>
              <a:t>excellence fuels business performance. April 2020</a:t>
            </a:r>
          </a:p>
        </p:txBody>
      </p:sp>
      <p:grpSp>
        <p:nvGrpSpPr>
          <p:cNvPr id="9" name="Group 8" descr="+30% more innovative&#10;&#10;">
            <a:extLst>
              <a:ext uri="{FF2B5EF4-FFF2-40B4-BE49-F238E27FC236}">
                <a16:creationId xmlns:a16="http://schemas.microsoft.com/office/drawing/2014/main" id="{972AD4A7-C977-48E2-BD0F-F2EBCFD99F8A}"/>
              </a:ext>
            </a:extLst>
          </p:cNvPr>
          <p:cNvGrpSpPr/>
          <p:nvPr/>
        </p:nvGrpSpPr>
        <p:grpSpPr>
          <a:xfrm>
            <a:off x="8086310" y="1609226"/>
            <a:ext cx="3774502" cy="1314537"/>
            <a:chOff x="7927610" y="1577816"/>
            <a:chExt cx="3700828" cy="1288879"/>
          </a:xfrm>
        </p:grpSpPr>
        <p:sp>
          <p:nvSpPr>
            <p:cNvPr id="10" name="Text Placeholder 1">
              <a:extLst>
                <a:ext uri="{FF2B5EF4-FFF2-40B4-BE49-F238E27FC236}">
                  <a16:creationId xmlns:a16="http://schemas.microsoft.com/office/drawing/2014/main" id="{C09924CB-EC8E-4ECA-99FF-4EABC291124B}"/>
                </a:ext>
              </a:extLst>
            </p:cNvPr>
            <p:cNvSpPr txBox="1">
              <a:spLocks/>
            </p:cNvSpPr>
            <p:nvPr/>
          </p:nvSpPr>
          <p:spPr>
            <a:xfrm>
              <a:off x="7984760" y="2558891"/>
              <a:ext cx="3643678" cy="307804"/>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lnSpc>
                  <a:spcPct val="100000"/>
                </a:lnSpc>
                <a:spcBef>
                  <a:spcPts val="0"/>
                </a:spcBef>
                <a:spcAft>
                  <a:spcPts val="1224"/>
                </a:spcAft>
                <a:defRPr/>
              </a:pPr>
              <a:r>
                <a:rPr lang="en-US" sz="2040" dirty="0" err="1">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よりイノベーティブに</a:t>
              </a:r>
              <a:endPar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endParaRPr>
            </a:p>
          </p:txBody>
        </p:sp>
        <p:sp>
          <p:nvSpPr>
            <p:cNvPr id="12" name="Text Placeholder 1">
              <a:extLst>
                <a:ext uri="{FF2B5EF4-FFF2-40B4-BE49-F238E27FC236}">
                  <a16:creationId xmlns:a16="http://schemas.microsoft.com/office/drawing/2014/main" id="{7913428A-3B23-4195-9B9C-CB58FC046E73}"/>
                </a:ext>
              </a:extLst>
            </p:cNvPr>
            <p:cNvSpPr txBox="1">
              <a:spLocks/>
            </p:cNvSpPr>
            <p:nvPr/>
          </p:nvSpPr>
          <p:spPr>
            <a:xfrm>
              <a:off x="7927610" y="1577816"/>
              <a:ext cx="2286000" cy="932243"/>
            </a:xfrm>
            <a:prstGeom prst="rect">
              <a:avLst/>
            </a:prstGeom>
            <a:solidFill>
              <a:schemeClr val="bg1"/>
            </a:solidFill>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defTabSz="932563" fontAlgn="base">
                <a:spcBef>
                  <a:spcPts val="0"/>
                </a:spcBef>
                <a:spcAft>
                  <a:spcPts val="1224"/>
                </a:spcAft>
                <a:defRPr/>
              </a:pPr>
              <a:r>
                <a:rPr lang="en-US" sz="6731" b="1" spc="-184">
                  <a:solidFill>
                    <a:srgbClr val="9BF00B"/>
                  </a:solidFill>
                  <a:latin typeface="Segoe UI"/>
                </a:rPr>
                <a:t>+30</a:t>
              </a:r>
              <a:r>
                <a:rPr lang="en-US" sz="4896" b="1" spc="-184">
                  <a:solidFill>
                    <a:srgbClr val="9BF00B"/>
                  </a:solidFill>
                  <a:latin typeface="Segoe UI"/>
                </a:rPr>
                <a:t>%</a:t>
              </a:r>
            </a:p>
          </p:txBody>
        </p:sp>
      </p:grpSp>
      <p:grpSp>
        <p:nvGrpSpPr>
          <p:cNvPr id="13" name="Group 12" descr="+20% developer satisfaction&#10;and retention rates&#10;&#10;">
            <a:extLst>
              <a:ext uri="{FF2B5EF4-FFF2-40B4-BE49-F238E27FC236}">
                <a16:creationId xmlns:a16="http://schemas.microsoft.com/office/drawing/2014/main" id="{75C94582-9B31-4970-AF7F-A95BE0E5A02A}"/>
              </a:ext>
            </a:extLst>
          </p:cNvPr>
          <p:cNvGrpSpPr/>
          <p:nvPr/>
        </p:nvGrpSpPr>
        <p:grpSpPr>
          <a:xfrm>
            <a:off x="8086310" y="3863942"/>
            <a:ext cx="2730006" cy="1659794"/>
            <a:chOff x="8522442" y="3781504"/>
            <a:chExt cx="2676719" cy="1627396"/>
          </a:xfrm>
        </p:grpSpPr>
        <p:sp>
          <p:nvSpPr>
            <p:cNvPr id="14" name="Rectangle 13">
              <a:extLst>
                <a:ext uri="{FF2B5EF4-FFF2-40B4-BE49-F238E27FC236}">
                  <a16:creationId xmlns:a16="http://schemas.microsoft.com/office/drawing/2014/main" id="{4F0B7E18-EA38-47D0-B0D3-85415A87E740}"/>
                </a:ext>
              </a:extLst>
            </p:cNvPr>
            <p:cNvSpPr/>
            <p:nvPr/>
          </p:nvSpPr>
          <p:spPr>
            <a:xfrm>
              <a:off x="8522442" y="3781504"/>
              <a:ext cx="2676719" cy="932243"/>
            </a:xfrm>
            <a:prstGeom prst="rect">
              <a:avLst/>
            </a:prstGeom>
          </p:spPr>
          <p:txBody>
            <a:bodyPr wrap="square" lIns="0" tIns="0" rIns="0" bIns="0" anchor="b" anchorCtr="0">
              <a:spAutoFit/>
            </a:bodyPr>
            <a:lstStyle/>
            <a:p>
              <a:pPr marL="0" lvl="1" defTabSz="932563" fontAlgn="base">
                <a:lnSpc>
                  <a:spcPct val="90000"/>
                </a:lnSpc>
                <a:defRPr/>
              </a:pPr>
              <a:r>
                <a:rPr lang="en-US" sz="6731" b="1" spc="-184">
                  <a:solidFill>
                    <a:srgbClr val="9BF00B"/>
                  </a:solidFill>
                  <a:latin typeface="Segoe UI"/>
                </a:rPr>
                <a:t>+20</a:t>
              </a:r>
              <a:r>
                <a:rPr lang="en-US" sz="4896" b="1" spc="-184">
                  <a:solidFill>
                    <a:srgbClr val="9BF00B"/>
                  </a:solidFill>
                  <a:latin typeface="Segoe UI"/>
                  <a:cs typeface="Segoe UI Light" panose="020B0502040204020203" pitchFamily="34" charset="0"/>
                </a:rPr>
                <a:t>%</a:t>
              </a:r>
              <a:endParaRPr lang="en-US" sz="6731" b="1" spc="-184">
                <a:solidFill>
                  <a:srgbClr val="9BF00B"/>
                </a:solidFill>
                <a:latin typeface="Segoe UI"/>
              </a:endParaRPr>
            </a:p>
          </p:txBody>
        </p:sp>
        <p:sp>
          <p:nvSpPr>
            <p:cNvPr id="15" name="Rectangle 14">
              <a:extLst>
                <a:ext uri="{FF2B5EF4-FFF2-40B4-BE49-F238E27FC236}">
                  <a16:creationId xmlns:a16="http://schemas.microsoft.com/office/drawing/2014/main" id="{E139CD69-DDBB-4F94-A617-D530A6B2BCF2}"/>
                </a:ext>
              </a:extLst>
            </p:cNvPr>
            <p:cNvSpPr/>
            <p:nvPr/>
          </p:nvSpPr>
          <p:spPr>
            <a:xfrm>
              <a:off x="8598643" y="4608625"/>
              <a:ext cx="2590056" cy="800275"/>
            </a:xfrm>
            <a:prstGeom prst="rect">
              <a:avLst/>
            </a:prstGeom>
          </p:spPr>
          <p:txBody>
            <a:bodyPr wrap="square" lIns="0" tIns="186521" rIns="0" bIns="0">
              <a:spAutoFit/>
            </a:bodyPr>
            <a:lstStyle/>
            <a:p>
              <a:pPr defTabSz="970235">
                <a:spcBef>
                  <a:spcPct val="0"/>
                </a:spcBef>
                <a:defRPr/>
              </a:pPr>
              <a:r>
                <a:rPr lang="en-US" sz="2040" dirty="0" err="1">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開発者の満足度と</a:t>
              </a:r>
              <a:endPar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endParaRPr>
            </a:p>
            <a:p>
              <a:pPr defTabSz="970235">
                <a:spcBef>
                  <a:spcPct val="0"/>
                </a:spcBef>
                <a:defRPr/>
              </a:pPr>
              <a:r>
                <a:rPr lang="en-US" sz="2040" dirty="0" err="1">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定着率</a:t>
              </a:r>
              <a:endPar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endParaRPr>
            </a:p>
          </p:txBody>
        </p:sp>
      </p:grpSp>
    </p:spTree>
    <p:extLst>
      <p:ext uri="{BB962C8B-B14F-4D97-AF65-F5344CB8AC3E}">
        <p14:creationId xmlns:p14="http://schemas.microsoft.com/office/powerpoint/2010/main" val="19310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1.25E-6 -4.44444E-6 L -1.25E-6 0.01899 " pathEditMode="relative" rAng="0" ptsTypes="AA">
                                      <p:cBhvr>
                                        <p:cTn id="9" dur="500" spd="-100000" fill="hold"/>
                                        <p:tgtEl>
                                          <p:spTgt spid="11"/>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100"/>
                                  </p:stCondLst>
                                  <p:childTnLst>
                                    <p:animMotion origin="layout" path="M -3.125E-6 -4.07407E-6 L -3.125E-6 0.03612 " pathEditMode="relative" rAng="0" ptsTypes="AA">
                                      <p:cBhvr>
                                        <p:cTn id="14" dur="500" spd="-100000" fill="hold"/>
                                        <p:tgtEl>
                                          <p:spTgt spid="9"/>
                                        </p:tgtEl>
                                        <p:attrNameLst>
                                          <p:attrName>ppt_x</p:attrName>
                                          <p:attrName>ppt_y</p:attrName>
                                        </p:attrNameLst>
                                      </p:cBhvr>
                                      <p:rCtr x="0" y="1806"/>
                                    </p:animMotion>
                                  </p:childTnLst>
                                </p:cTn>
                              </p:par>
                              <p:par>
                                <p:cTn id="15" presetID="10" presetClass="entr" presetSubtype="0" fill="hold"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200"/>
                                  </p:stCondLst>
                                  <p:childTnLst>
                                    <p:animMotion origin="layout" path="M 3.95833E-6 -3.7037E-6 L 3.95833E-6 0.03611 " pathEditMode="relative" rAng="0" ptsTypes="AA">
                                      <p:cBhvr>
                                        <p:cTn id="19" dur="500" spd="-100000" fill="hold"/>
                                        <p:tgtEl>
                                          <p:spTgt spid="13"/>
                                        </p:tgtEl>
                                        <p:attrNameLst>
                                          <p:attrName>ppt_x</p:attrName>
                                          <p:attrName>ppt_y</p:attrName>
                                        </p:attrNameLst>
                                      </p:cBhvr>
                                      <p:rCtr x="0" y="1806"/>
                                    </p:animMotion>
                                  </p:childTnLst>
                                </p:cTn>
                              </p:par>
                              <p:par>
                                <p:cTn id="20" presetID="10" presetClass="entr" presetSubtype="0" fill="hold" grpId="0" nodeType="withEffect">
                                  <p:stCondLst>
                                    <p:cond delay="1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grpId="1" nodeType="withEffect">
                                  <p:stCondLst>
                                    <p:cond delay="100"/>
                                  </p:stCondLst>
                                  <p:childTnLst>
                                    <p:animMotion origin="layout" path="M 0 0 L 0 0.03611 " pathEditMode="relative" rAng="0" ptsTypes="AA">
                                      <p:cBhvr>
                                        <p:cTn id="24" dur="500" spd="-100000" fill="hold"/>
                                        <p:tgtEl>
                                          <p:spTgt spid="18"/>
                                        </p:tgtEl>
                                        <p:attrNameLst>
                                          <p:attrName>ppt_x</p:attrName>
                                          <p:attrName>ppt_y</p:attrName>
                                        </p:attrNameLst>
                                      </p:cBhvr>
                                      <p:rCtr x="0" y="1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8" grpId="0"/>
      <p:bldP spid="18" grpId="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0E225-3A95-429A-8B32-76CC0E653D0A}"/>
              </a:ext>
            </a:extLst>
          </p:cNvPr>
          <p:cNvSpPr>
            <a:spLocks noGrp="1"/>
          </p:cNvSpPr>
          <p:nvPr>
            <p:ph type="title"/>
          </p:nvPr>
        </p:nvSpPr>
        <p:spPr>
          <a:xfrm>
            <a:off x="703642" y="269531"/>
            <a:ext cx="11267404" cy="565027"/>
          </a:xfrm>
        </p:spPr>
        <p:txBody>
          <a:bodyPr/>
          <a:lstStyle/>
          <a:p>
            <a:r>
              <a:rPr lang="en-US"/>
              <a:t>Easily scale-out with </a:t>
            </a:r>
            <a:r>
              <a:rPr lang="en-US">
                <a:solidFill>
                  <a:schemeClr val="accent1"/>
                </a:solidFill>
              </a:rPr>
              <a:t>Hyperscale (Citus)</a:t>
            </a:r>
          </a:p>
        </p:txBody>
      </p:sp>
      <p:sp>
        <p:nvSpPr>
          <p:cNvPr id="10" name="Content Placeholder 9">
            <a:extLst>
              <a:ext uri="{FF2B5EF4-FFF2-40B4-BE49-F238E27FC236}">
                <a16:creationId xmlns:a16="http://schemas.microsoft.com/office/drawing/2014/main" id="{BE17044D-7793-480D-9000-7C1501D5858F}"/>
              </a:ext>
            </a:extLst>
          </p:cNvPr>
          <p:cNvSpPr>
            <a:spLocks noGrp="1"/>
          </p:cNvSpPr>
          <p:nvPr>
            <p:ph sz="quarter" idx="10"/>
          </p:nvPr>
        </p:nvSpPr>
        <p:spPr>
          <a:xfrm>
            <a:off x="596712" y="1463669"/>
            <a:ext cx="3436025" cy="5250888"/>
          </a:xfrm>
        </p:spPr>
        <p:txBody>
          <a:bodyPr/>
          <a:lstStyle/>
          <a:p>
            <a:pPr marL="466298" indent="-466298">
              <a:buFont typeface="+mj-lt"/>
              <a:buAutoNum type="arabicParenR"/>
            </a:pPr>
            <a:r>
              <a:rPr lang="en-US" sz="2040">
                <a:latin typeface="+mj-lt"/>
              </a:rPr>
              <a:t>AKS</a:t>
            </a:r>
            <a:r>
              <a:rPr lang="en-US" sz="2040"/>
              <a:t> – Containerized OLTP applications</a:t>
            </a:r>
          </a:p>
          <a:p>
            <a:pPr marL="466298" indent="-466298">
              <a:buFont typeface="+mj-lt"/>
              <a:buAutoNum type="arabicParenR"/>
            </a:pPr>
            <a:r>
              <a:rPr lang="en-US" sz="2040">
                <a:solidFill>
                  <a:schemeClr val="accent1"/>
                </a:solidFill>
                <a:latin typeface="+mj-lt"/>
              </a:rPr>
              <a:t>Hyperscale (Citus) </a:t>
            </a:r>
            <a:r>
              <a:rPr lang="en-US" sz="2040"/>
              <a:t>– PostgreSQL database </a:t>
            </a:r>
          </a:p>
          <a:p>
            <a:pPr marL="466298" indent="-466298">
              <a:buFont typeface="+mj-lt"/>
              <a:buAutoNum type="arabicParenR"/>
            </a:pPr>
            <a:r>
              <a:rPr lang="en-US" sz="2040">
                <a:latin typeface="+mj-lt"/>
              </a:rPr>
              <a:t>Azure Cache </a:t>
            </a:r>
            <a:r>
              <a:rPr lang="en-US" sz="2040"/>
              <a:t>– Session states, asset caching</a:t>
            </a:r>
          </a:p>
          <a:p>
            <a:pPr marL="466298" indent="-466298">
              <a:buFont typeface="+mj-lt"/>
              <a:buAutoNum type="arabicParenR"/>
            </a:pPr>
            <a:r>
              <a:rPr lang="en-US" sz="2040">
                <a:latin typeface="+mj-lt"/>
              </a:rPr>
              <a:t>Azure Functions </a:t>
            </a:r>
            <a:r>
              <a:rPr lang="en-US" sz="2040"/>
              <a:t>– Alerts</a:t>
            </a:r>
          </a:p>
          <a:p>
            <a:pPr marL="466298" indent="-466298">
              <a:buFont typeface="+mj-lt"/>
              <a:buAutoNum type="arabicParenR"/>
            </a:pPr>
            <a:r>
              <a:rPr lang="en-US" sz="2040"/>
              <a:t>Notification Hubs – Push notice</a:t>
            </a:r>
          </a:p>
          <a:p>
            <a:pPr marL="466298" indent="-466298">
              <a:buFont typeface="+mj-lt"/>
              <a:buAutoNum type="arabicParenR"/>
            </a:pPr>
            <a:r>
              <a:rPr lang="en-US" sz="2040">
                <a:latin typeface="+mj-lt"/>
              </a:rPr>
              <a:t>Azure Databricks </a:t>
            </a:r>
            <a:r>
              <a:rPr lang="en-US" sz="2040"/>
              <a:t>– ML analytics and deeper insights</a:t>
            </a:r>
          </a:p>
          <a:p>
            <a:pPr marL="466298" indent="-466298">
              <a:buFont typeface="+mj-lt"/>
              <a:buAutoNum type="arabicParenR"/>
            </a:pPr>
            <a:r>
              <a:rPr lang="en-US" sz="2040">
                <a:latin typeface="+mj-lt"/>
              </a:rPr>
              <a:t>Application Insights </a:t>
            </a:r>
            <a:r>
              <a:rPr lang="en-US" sz="2040"/>
              <a:t>– Performance monitoring</a:t>
            </a:r>
          </a:p>
          <a:p>
            <a:pPr marL="466298" indent="-466298">
              <a:buFont typeface="+mj-lt"/>
              <a:buAutoNum type="arabicParenR"/>
            </a:pPr>
            <a:endParaRPr lang="en-US" sz="2040"/>
          </a:p>
        </p:txBody>
      </p:sp>
      <p:sp>
        <p:nvSpPr>
          <p:cNvPr id="4" name="TextBox 3">
            <a:extLst>
              <a:ext uri="{FF2B5EF4-FFF2-40B4-BE49-F238E27FC236}">
                <a16:creationId xmlns:a16="http://schemas.microsoft.com/office/drawing/2014/main" id="{25A22602-80FA-4985-9B1B-EFE24DE11500}"/>
              </a:ext>
            </a:extLst>
          </p:cNvPr>
          <p:cNvSpPr txBox="1"/>
          <p:nvPr/>
        </p:nvSpPr>
        <p:spPr>
          <a:xfrm>
            <a:off x="5459659" y="5879142"/>
            <a:ext cx="1489900" cy="819942"/>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1836">
                <a:solidFill>
                  <a:prstClr val="black"/>
                </a:solidFill>
                <a:latin typeface="Segoe UI"/>
              </a:rPr>
              <a:t>Azure Databricks</a:t>
            </a:r>
          </a:p>
        </p:txBody>
      </p:sp>
      <p:sp>
        <p:nvSpPr>
          <p:cNvPr id="5" name="TextBox 4">
            <a:extLst>
              <a:ext uri="{FF2B5EF4-FFF2-40B4-BE49-F238E27FC236}">
                <a16:creationId xmlns:a16="http://schemas.microsoft.com/office/drawing/2014/main" id="{80ADF928-5ACD-48D9-A352-0A9277AE6F79}"/>
              </a:ext>
            </a:extLst>
          </p:cNvPr>
          <p:cNvSpPr txBox="1"/>
          <p:nvPr/>
        </p:nvSpPr>
        <p:spPr>
          <a:xfrm>
            <a:off x="3891454" y="3830904"/>
            <a:ext cx="1941854"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solidFill>
                  <a:prstClr val="black"/>
                </a:solidFill>
                <a:latin typeface="Segoe UI"/>
              </a:rPr>
              <a:t>Notification Hubs</a:t>
            </a:r>
          </a:p>
        </p:txBody>
      </p:sp>
      <p:cxnSp>
        <p:nvCxnSpPr>
          <p:cNvPr id="6" name="Straight Connector 5">
            <a:extLst>
              <a:ext uri="{FF2B5EF4-FFF2-40B4-BE49-F238E27FC236}">
                <a16:creationId xmlns:a16="http://schemas.microsoft.com/office/drawing/2014/main" id="{8B9311E1-FFDC-48E5-A7F9-AECF2C75BB8A}"/>
              </a:ext>
            </a:extLst>
          </p:cNvPr>
          <p:cNvCxnSpPr>
            <a:cxnSpLocks/>
          </p:cNvCxnSpPr>
          <p:nvPr/>
        </p:nvCxnSpPr>
        <p:spPr>
          <a:xfrm>
            <a:off x="9094257" y="2597250"/>
            <a:ext cx="0" cy="685133"/>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 name="TextBox 6">
            <a:extLst>
              <a:ext uri="{FF2B5EF4-FFF2-40B4-BE49-F238E27FC236}">
                <a16:creationId xmlns:a16="http://schemas.microsoft.com/office/drawing/2014/main" id="{9703D5B5-F240-4030-9D0F-2B42D00530F6}"/>
              </a:ext>
            </a:extLst>
          </p:cNvPr>
          <p:cNvSpPr txBox="1"/>
          <p:nvPr/>
        </p:nvSpPr>
        <p:spPr>
          <a:xfrm>
            <a:off x="4401866" y="1541815"/>
            <a:ext cx="1804204"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solidFill>
                  <a:prstClr val="black"/>
                </a:solidFill>
                <a:latin typeface="Segoe UI"/>
              </a:rPr>
              <a:t>Browser</a:t>
            </a:r>
          </a:p>
        </p:txBody>
      </p:sp>
      <p:sp>
        <p:nvSpPr>
          <p:cNvPr id="8" name="Browser" title="Icon of a browser window">
            <a:extLst>
              <a:ext uri="{FF2B5EF4-FFF2-40B4-BE49-F238E27FC236}">
                <a16:creationId xmlns:a16="http://schemas.microsoft.com/office/drawing/2014/main" id="{65F3E895-BE95-42C7-A7FC-310F1EC61623}"/>
              </a:ext>
            </a:extLst>
          </p:cNvPr>
          <p:cNvSpPr>
            <a:spLocks noChangeAspect="1" noEditPoints="1"/>
          </p:cNvSpPr>
          <p:nvPr/>
        </p:nvSpPr>
        <p:spPr bwMode="auto">
          <a:xfrm>
            <a:off x="5010175" y="1152769"/>
            <a:ext cx="601401" cy="48131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9" name="TextBox 8">
            <a:extLst>
              <a:ext uri="{FF2B5EF4-FFF2-40B4-BE49-F238E27FC236}">
                <a16:creationId xmlns:a16="http://schemas.microsoft.com/office/drawing/2014/main" id="{A05438C3-B0A5-47D1-AB2D-1E541131C956}"/>
              </a:ext>
            </a:extLst>
          </p:cNvPr>
          <p:cNvSpPr txBox="1"/>
          <p:nvPr/>
        </p:nvSpPr>
        <p:spPr>
          <a:xfrm>
            <a:off x="6153047" y="2364800"/>
            <a:ext cx="2382031"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solidFill>
                  <a:prstClr val="black"/>
                </a:solidFill>
                <a:latin typeface="Segoe UI"/>
              </a:rPr>
              <a:t>Content Delivery Network</a:t>
            </a:r>
          </a:p>
        </p:txBody>
      </p:sp>
      <p:sp>
        <p:nvSpPr>
          <p:cNvPr id="11" name="TextBox 10">
            <a:extLst>
              <a:ext uri="{FF2B5EF4-FFF2-40B4-BE49-F238E27FC236}">
                <a16:creationId xmlns:a16="http://schemas.microsoft.com/office/drawing/2014/main" id="{0E4ED908-21FD-4745-931E-1DB465AE5225}"/>
              </a:ext>
            </a:extLst>
          </p:cNvPr>
          <p:cNvSpPr txBox="1"/>
          <p:nvPr/>
        </p:nvSpPr>
        <p:spPr>
          <a:xfrm>
            <a:off x="10394185" y="3998603"/>
            <a:ext cx="1804204" cy="819942"/>
          </a:xfrm>
          <a:prstGeom prst="rect">
            <a:avLst/>
          </a:prstGeom>
          <a:noFill/>
        </p:spPr>
        <p:txBody>
          <a:bodyPr wrap="square" lIns="186521" tIns="149217" rIns="186521" bIns="149217" rtlCol="0">
            <a:spAutoFit/>
          </a:bodyPr>
          <a:lstStyle/>
          <a:p>
            <a:pPr algn="ctr" defTabSz="932597">
              <a:lnSpc>
                <a:spcPct val="90000"/>
              </a:lnSpc>
              <a:defRPr/>
            </a:pPr>
            <a:r>
              <a:rPr lang="en-US" sz="1836">
                <a:solidFill>
                  <a:prstClr val="black"/>
                </a:solidFill>
                <a:latin typeface="Segoe UI"/>
              </a:rPr>
              <a:t>Azure Cache </a:t>
            </a:r>
          </a:p>
          <a:p>
            <a:pPr algn="ctr" defTabSz="932597">
              <a:lnSpc>
                <a:spcPct val="90000"/>
              </a:lnSpc>
              <a:defRPr/>
            </a:pPr>
            <a:r>
              <a:rPr lang="en-US" sz="1836">
                <a:solidFill>
                  <a:prstClr val="black"/>
                </a:solidFill>
                <a:latin typeface="Segoe UI"/>
              </a:rPr>
              <a:t>for Redis</a:t>
            </a:r>
          </a:p>
        </p:txBody>
      </p:sp>
      <p:sp>
        <p:nvSpPr>
          <p:cNvPr id="12" name="TextBox 11">
            <a:extLst>
              <a:ext uri="{FF2B5EF4-FFF2-40B4-BE49-F238E27FC236}">
                <a16:creationId xmlns:a16="http://schemas.microsoft.com/office/drawing/2014/main" id="{6F191F7F-56F8-49A4-95BB-12E5F1B3DA22}"/>
              </a:ext>
            </a:extLst>
          </p:cNvPr>
          <p:cNvSpPr txBox="1"/>
          <p:nvPr/>
        </p:nvSpPr>
        <p:spPr>
          <a:xfrm>
            <a:off x="9659702" y="2287881"/>
            <a:ext cx="1804204"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solidFill>
                  <a:prstClr val="black"/>
                </a:solidFill>
                <a:latin typeface="Segoe UI"/>
              </a:rPr>
              <a:t>Application Insights</a:t>
            </a:r>
          </a:p>
        </p:txBody>
      </p:sp>
      <p:pic>
        <p:nvPicPr>
          <p:cNvPr id="13" name="Picture 12">
            <a:extLst>
              <a:ext uri="{FF2B5EF4-FFF2-40B4-BE49-F238E27FC236}">
                <a16:creationId xmlns:a16="http://schemas.microsoft.com/office/drawing/2014/main" id="{FE2C9FB9-A70F-4199-AC33-0D0FD6C6BA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4668" y="1879127"/>
            <a:ext cx="585832" cy="585832"/>
          </a:xfrm>
          <a:prstGeom prst="rect">
            <a:avLst/>
          </a:prstGeom>
        </p:spPr>
      </p:pic>
      <p:pic>
        <p:nvPicPr>
          <p:cNvPr id="14" name="Picture 13">
            <a:extLst>
              <a:ext uri="{FF2B5EF4-FFF2-40B4-BE49-F238E27FC236}">
                <a16:creationId xmlns:a16="http://schemas.microsoft.com/office/drawing/2014/main" id="{575DA72D-05A1-48A5-8152-3CB891604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8197" y="3303677"/>
            <a:ext cx="651518" cy="651518"/>
          </a:xfrm>
          <a:prstGeom prst="rect">
            <a:avLst/>
          </a:prstGeom>
        </p:spPr>
      </p:pic>
      <p:cxnSp>
        <p:nvCxnSpPr>
          <p:cNvPr id="15" name="Straight Connector 14">
            <a:extLst>
              <a:ext uri="{FF2B5EF4-FFF2-40B4-BE49-F238E27FC236}">
                <a16:creationId xmlns:a16="http://schemas.microsoft.com/office/drawing/2014/main" id="{229DF07C-7A60-4A24-9770-1DB1E95B6B42}"/>
              </a:ext>
            </a:extLst>
          </p:cNvPr>
          <p:cNvCxnSpPr>
            <a:cxnSpLocks/>
          </p:cNvCxnSpPr>
          <p:nvPr/>
        </p:nvCxnSpPr>
        <p:spPr>
          <a:xfrm>
            <a:off x="9483778" y="2073717"/>
            <a:ext cx="714395"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6" name="TextBox 15">
            <a:extLst>
              <a:ext uri="{FF2B5EF4-FFF2-40B4-BE49-F238E27FC236}">
                <a16:creationId xmlns:a16="http://schemas.microsoft.com/office/drawing/2014/main" id="{A3A5FA4B-0D6C-4C1C-880C-479BC72C7DE2}"/>
              </a:ext>
            </a:extLst>
          </p:cNvPr>
          <p:cNvSpPr txBox="1"/>
          <p:nvPr/>
        </p:nvSpPr>
        <p:spPr>
          <a:xfrm>
            <a:off x="8028042" y="2273323"/>
            <a:ext cx="2044581" cy="555610"/>
          </a:xfrm>
          <a:prstGeom prst="rect">
            <a:avLst/>
          </a:prstGeom>
          <a:noFill/>
        </p:spPr>
        <p:txBody>
          <a:bodyPr wrap="square" lIns="186521" tIns="149217" rIns="186521" bIns="149217" rtlCol="0" anchor="ctr">
            <a:spAutoFit/>
          </a:bodyPr>
          <a:lstStyle>
            <a:defPPr>
              <a:defRPr lang="en-US"/>
            </a:defPPr>
            <a:lvl1pPr marR="0" lvl="0" indent="0" algn="ctr" fontAlgn="auto">
              <a:lnSpc>
                <a:spcPct val="90000"/>
              </a:lnSpc>
              <a:spcBef>
                <a:spcPts val="0"/>
              </a:spcBef>
              <a:spcAft>
                <a:spcPts val="0"/>
              </a:spcAft>
              <a:buClrTx/>
              <a:buSzTx/>
              <a:buFontTx/>
              <a:buNone/>
              <a:tabLst/>
              <a:defRPr kumimoji="0" sz="800" b="0" i="0" u="none" strike="noStrike" cap="none" spc="0" normalizeH="0" baseline="0">
                <a:ln>
                  <a:noFill/>
                </a:ln>
                <a:effectLst/>
                <a:uLnTx/>
                <a:uFillTx/>
              </a:defRPr>
            </a:lvl1pPr>
          </a:lstStyle>
          <a:p>
            <a:pPr defTabSz="932597">
              <a:defRPr/>
            </a:pPr>
            <a:r>
              <a:rPr lang="en-US" sz="1836">
                <a:solidFill>
                  <a:prstClr val="black"/>
                </a:solidFill>
                <a:latin typeface="Segoe UI"/>
              </a:rPr>
              <a:t>AKS</a:t>
            </a:r>
          </a:p>
        </p:txBody>
      </p:sp>
      <p:sp>
        <p:nvSpPr>
          <p:cNvPr id="17" name="TextBox 16">
            <a:extLst>
              <a:ext uri="{FF2B5EF4-FFF2-40B4-BE49-F238E27FC236}">
                <a16:creationId xmlns:a16="http://schemas.microsoft.com/office/drawing/2014/main" id="{4F898173-5A3A-4F5E-86A4-717551E74C47}"/>
              </a:ext>
            </a:extLst>
          </p:cNvPr>
          <p:cNvSpPr txBox="1"/>
          <p:nvPr/>
        </p:nvSpPr>
        <p:spPr>
          <a:xfrm>
            <a:off x="5943672" y="3728995"/>
            <a:ext cx="1804204"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solidFill>
                  <a:prstClr val="black"/>
                </a:solidFill>
                <a:latin typeface="Segoe UI"/>
              </a:rPr>
              <a:t>Azure Functions</a:t>
            </a:r>
          </a:p>
        </p:txBody>
      </p:sp>
      <p:cxnSp>
        <p:nvCxnSpPr>
          <p:cNvPr id="18" name="Straight Connector 17">
            <a:extLst>
              <a:ext uri="{FF2B5EF4-FFF2-40B4-BE49-F238E27FC236}">
                <a16:creationId xmlns:a16="http://schemas.microsoft.com/office/drawing/2014/main" id="{B6551B22-AF8E-4A23-B995-2D763D8E435C}"/>
              </a:ext>
            </a:extLst>
          </p:cNvPr>
          <p:cNvCxnSpPr>
            <a:cxnSpLocks/>
          </p:cNvCxnSpPr>
          <p:nvPr/>
        </p:nvCxnSpPr>
        <p:spPr>
          <a:xfrm flipH="1">
            <a:off x="7487726" y="3580043"/>
            <a:ext cx="987207" cy="1513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00D8D70A-8D77-4AC4-B2B1-C8E7F86D540D}"/>
              </a:ext>
            </a:extLst>
          </p:cNvPr>
          <p:cNvCxnSpPr>
            <a:cxnSpLocks/>
          </p:cNvCxnSpPr>
          <p:nvPr/>
        </p:nvCxnSpPr>
        <p:spPr>
          <a:xfrm flipH="1">
            <a:off x="5352504" y="3629436"/>
            <a:ext cx="996231" cy="1261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353F796E-A34D-4D87-AAA9-99C440429F68}"/>
              </a:ext>
            </a:extLst>
          </p:cNvPr>
          <p:cNvCxnSpPr>
            <a:cxnSpLocks/>
          </p:cNvCxnSpPr>
          <p:nvPr/>
        </p:nvCxnSpPr>
        <p:spPr>
          <a:xfrm flipH="1">
            <a:off x="6494711" y="4135486"/>
            <a:ext cx="1898125" cy="1172028"/>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Arrow Connector 21">
            <a:extLst>
              <a:ext uri="{FF2B5EF4-FFF2-40B4-BE49-F238E27FC236}">
                <a16:creationId xmlns:a16="http://schemas.microsoft.com/office/drawing/2014/main" id="{F29EFA5F-90C1-4656-A997-25774D5E1A5A}"/>
              </a:ext>
            </a:extLst>
          </p:cNvPr>
          <p:cNvCxnSpPr>
            <a:cxnSpLocks/>
          </p:cNvCxnSpPr>
          <p:nvPr/>
        </p:nvCxnSpPr>
        <p:spPr>
          <a:xfrm>
            <a:off x="7298681" y="1393425"/>
            <a:ext cx="0" cy="48529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Freeform: Shape 222">
            <a:extLst>
              <a:ext uri="{FF2B5EF4-FFF2-40B4-BE49-F238E27FC236}">
                <a16:creationId xmlns:a16="http://schemas.microsoft.com/office/drawing/2014/main" id="{43DE7353-931B-44D7-8970-6E3BFBF99EC3}"/>
              </a:ext>
            </a:extLst>
          </p:cNvPr>
          <p:cNvSpPr/>
          <p:nvPr/>
        </p:nvSpPr>
        <p:spPr bwMode="auto">
          <a:xfrm>
            <a:off x="6557419" y="3352779"/>
            <a:ext cx="726548" cy="595099"/>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FB7B80B1-8A5F-438C-B6D6-7EC56DF56E53}"/>
              </a:ext>
            </a:extLst>
          </p:cNvPr>
          <p:cNvGrpSpPr/>
          <p:nvPr/>
        </p:nvGrpSpPr>
        <p:grpSpPr>
          <a:xfrm>
            <a:off x="5876332" y="5263670"/>
            <a:ext cx="618379" cy="615472"/>
            <a:chOff x="7158422" y="1607015"/>
            <a:chExt cx="2726357" cy="2778897"/>
          </a:xfrm>
        </p:grpSpPr>
        <p:sp>
          <p:nvSpPr>
            <p:cNvPr id="25" name="Freeform 242">
              <a:extLst>
                <a:ext uri="{FF2B5EF4-FFF2-40B4-BE49-F238E27FC236}">
                  <a16:creationId xmlns:a16="http://schemas.microsoft.com/office/drawing/2014/main" id="{864F93B8-A589-4E21-A5B8-01DE77AEEEEF}"/>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26" name="Diamond 25">
              <a:extLst>
                <a:ext uri="{FF2B5EF4-FFF2-40B4-BE49-F238E27FC236}">
                  <a16:creationId xmlns:a16="http://schemas.microsoft.com/office/drawing/2014/main" id="{F20CCAE2-0EC4-4720-88B1-D7D43C6964CE}"/>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243">
              <a:extLst>
                <a:ext uri="{FF2B5EF4-FFF2-40B4-BE49-F238E27FC236}">
                  <a16:creationId xmlns:a16="http://schemas.microsoft.com/office/drawing/2014/main" id="{ED54665E-9C4A-4235-A556-627C96480B0D}"/>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28" name="Diamond 27">
              <a:extLst>
                <a:ext uri="{FF2B5EF4-FFF2-40B4-BE49-F238E27FC236}">
                  <a16:creationId xmlns:a16="http://schemas.microsoft.com/office/drawing/2014/main" id="{4E420641-8CC2-49CC-B3FA-CDA6199592B8}"/>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9" name="Freeform: Shape 60">
            <a:extLst>
              <a:ext uri="{FF2B5EF4-FFF2-40B4-BE49-F238E27FC236}">
                <a16:creationId xmlns:a16="http://schemas.microsoft.com/office/drawing/2014/main" id="{9F5A7FE6-6356-48BA-BCAE-8A6EAC287DB2}"/>
              </a:ext>
            </a:extLst>
          </p:cNvPr>
          <p:cNvSpPr/>
          <p:nvPr/>
        </p:nvSpPr>
        <p:spPr bwMode="auto">
          <a:xfrm>
            <a:off x="4450474" y="3349322"/>
            <a:ext cx="607408" cy="578356"/>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41E5A8DE-C7B7-4BFB-B5B9-7FF3345E4D56}"/>
              </a:ext>
            </a:extLst>
          </p:cNvPr>
          <p:cNvGrpSpPr/>
          <p:nvPr/>
        </p:nvGrpSpPr>
        <p:grpSpPr>
          <a:xfrm>
            <a:off x="6636528" y="1970363"/>
            <a:ext cx="1032538" cy="472760"/>
            <a:chOff x="4989772" y="3049212"/>
            <a:chExt cx="823813" cy="386277"/>
          </a:xfrm>
        </p:grpSpPr>
        <p:cxnSp>
          <p:nvCxnSpPr>
            <p:cNvPr id="31" name="Straight Connector 30">
              <a:extLst>
                <a:ext uri="{FF2B5EF4-FFF2-40B4-BE49-F238E27FC236}">
                  <a16:creationId xmlns:a16="http://schemas.microsoft.com/office/drawing/2014/main" id="{84D9E9DC-0AB0-438A-ABC6-64C8EFD5571E}"/>
                </a:ext>
              </a:extLst>
            </p:cNvPr>
            <p:cNvCxnSpPr/>
            <p:nvPr/>
          </p:nvCxnSpPr>
          <p:spPr>
            <a:xfrm>
              <a:off x="5078801" y="3357055"/>
              <a:ext cx="298764" cy="0"/>
            </a:xfrm>
            <a:prstGeom prst="line">
              <a:avLst/>
            </a:prstGeom>
            <a:ln w="508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9D2B5A-A827-4BAB-BE4F-706F68DC9B80}"/>
                </a:ext>
              </a:extLst>
            </p:cNvPr>
            <p:cNvCxnSpPr/>
            <p:nvPr/>
          </p:nvCxnSpPr>
          <p:spPr>
            <a:xfrm>
              <a:off x="4989772" y="3258974"/>
              <a:ext cx="298764" cy="0"/>
            </a:xfrm>
            <a:prstGeom prst="line">
              <a:avLst/>
            </a:prstGeom>
            <a:ln w="508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C37EC0-9C7E-4178-B2EA-67743CC21348}"/>
                </a:ext>
              </a:extLst>
            </p:cNvPr>
            <p:cNvCxnSpPr/>
            <p:nvPr/>
          </p:nvCxnSpPr>
          <p:spPr>
            <a:xfrm>
              <a:off x="5099923" y="3151839"/>
              <a:ext cx="298764" cy="0"/>
            </a:xfrm>
            <a:prstGeom prst="line">
              <a:avLst/>
            </a:prstGeom>
            <a:ln w="508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cloud" title="Icon of a cloud">
              <a:extLst>
                <a:ext uri="{FF2B5EF4-FFF2-40B4-BE49-F238E27FC236}">
                  <a16:creationId xmlns:a16="http://schemas.microsoft.com/office/drawing/2014/main" id="{324CC4A3-F2B7-41A3-B882-92702C0F6865}"/>
                </a:ext>
              </a:extLst>
            </p:cNvPr>
            <p:cNvSpPr>
              <a:spLocks noChangeAspect="1"/>
            </p:cNvSpPr>
            <p:nvPr/>
          </p:nvSpPr>
          <p:spPr bwMode="auto">
            <a:xfrm>
              <a:off x="5207278" y="3049212"/>
              <a:ext cx="606307" cy="38627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25400" cap="sq">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grpSp>
      <p:sp>
        <p:nvSpPr>
          <p:cNvPr id="35" name="Freeform 14">
            <a:extLst>
              <a:ext uri="{FF2B5EF4-FFF2-40B4-BE49-F238E27FC236}">
                <a16:creationId xmlns:a16="http://schemas.microsoft.com/office/drawing/2014/main" id="{7437A561-FE62-413E-8746-21105B35EC81}"/>
              </a:ext>
            </a:extLst>
          </p:cNvPr>
          <p:cNvSpPr/>
          <p:nvPr/>
        </p:nvSpPr>
        <p:spPr bwMode="auto">
          <a:xfrm>
            <a:off x="5706162" y="1393425"/>
            <a:ext cx="3392843" cy="485295"/>
          </a:xfrm>
          <a:custGeom>
            <a:avLst/>
            <a:gdLst>
              <a:gd name="connsiteX0" fmla="*/ 0 w 2706987"/>
              <a:gd name="connsiteY0" fmla="*/ 0 h 334978"/>
              <a:gd name="connsiteX1" fmla="*/ 2706987 w 2706987"/>
              <a:gd name="connsiteY1" fmla="*/ 0 h 334978"/>
              <a:gd name="connsiteX2" fmla="*/ 2706987 w 2706987"/>
              <a:gd name="connsiteY2" fmla="*/ 334978 h 334978"/>
            </a:gdLst>
            <a:ahLst/>
            <a:cxnLst>
              <a:cxn ang="0">
                <a:pos x="connsiteX0" y="connsiteY0"/>
              </a:cxn>
              <a:cxn ang="0">
                <a:pos x="connsiteX1" y="connsiteY1"/>
              </a:cxn>
              <a:cxn ang="0">
                <a:pos x="connsiteX2" y="connsiteY2"/>
              </a:cxn>
            </a:cxnLst>
            <a:rect l="l" t="t" r="r" b="b"/>
            <a:pathLst>
              <a:path w="2706987" h="334978">
                <a:moveTo>
                  <a:pt x="0" y="0"/>
                </a:moveTo>
                <a:lnTo>
                  <a:pt x="2706987" y="0"/>
                </a:lnTo>
                <a:lnTo>
                  <a:pt x="2706987" y="334978"/>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37" name="Oval 36">
            <a:extLst>
              <a:ext uri="{FF2B5EF4-FFF2-40B4-BE49-F238E27FC236}">
                <a16:creationId xmlns:a16="http://schemas.microsoft.com/office/drawing/2014/main" id="{AC407D20-DF5B-4628-92CE-CAF13B740B97}"/>
              </a:ext>
            </a:extLst>
          </p:cNvPr>
          <p:cNvSpPr/>
          <p:nvPr/>
        </p:nvSpPr>
        <p:spPr bwMode="auto">
          <a:xfrm>
            <a:off x="8966810" y="1511705"/>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1</a:t>
            </a:r>
          </a:p>
        </p:txBody>
      </p:sp>
      <p:sp>
        <p:nvSpPr>
          <p:cNvPr id="38" name="Oval 37">
            <a:extLst>
              <a:ext uri="{FF2B5EF4-FFF2-40B4-BE49-F238E27FC236}">
                <a16:creationId xmlns:a16="http://schemas.microsoft.com/office/drawing/2014/main" id="{096EBE59-5BF0-438B-82ED-D361FCBF3C02}"/>
              </a:ext>
            </a:extLst>
          </p:cNvPr>
          <p:cNvSpPr/>
          <p:nvPr/>
        </p:nvSpPr>
        <p:spPr bwMode="auto">
          <a:xfrm>
            <a:off x="8979649" y="2761796"/>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2</a:t>
            </a:r>
          </a:p>
        </p:txBody>
      </p:sp>
      <p:sp>
        <p:nvSpPr>
          <p:cNvPr id="40" name="Oval 39">
            <a:extLst>
              <a:ext uri="{FF2B5EF4-FFF2-40B4-BE49-F238E27FC236}">
                <a16:creationId xmlns:a16="http://schemas.microsoft.com/office/drawing/2014/main" id="{88E83C0B-A94F-4CD6-B985-EAA998007C0F}"/>
              </a:ext>
            </a:extLst>
          </p:cNvPr>
          <p:cNvSpPr/>
          <p:nvPr/>
        </p:nvSpPr>
        <p:spPr bwMode="auto">
          <a:xfrm>
            <a:off x="7912718" y="3489125"/>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sp>
        <p:nvSpPr>
          <p:cNvPr id="41" name="Oval 40">
            <a:extLst>
              <a:ext uri="{FF2B5EF4-FFF2-40B4-BE49-F238E27FC236}">
                <a16:creationId xmlns:a16="http://schemas.microsoft.com/office/drawing/2014/main" id="{3ECAC373-433D-4F88-87B9-F3D10613D8F5}"/>
              </a:ext>
            </a:extLst>
          </p:cNvPr>
          <p:cNvSpPr/>
          <p:nvPr/>
        </p:nvSpPr>
        <p:spPr bwMode="auto">
          <a:xfrm>
            <a:off x="5754840" y="3526587"/>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5</a:t>
            </a:r>
          </a:p>
        </p:txBody>
      </p:sp>
      <p:sp>
        <p:nvSpPr>
          <p:cNvPr id="42" name="Oval 41">
            <a:extLst>
              <a:ext uri="{FF2B5EF4-FFF2-40B4-BE49-F238E27FC236}">
                <a16:creationId xmlns:a16="http://schemas.microsoft.com/office/drawing/2014/main" id="{3C7B6E58-CF7F-4E2D-AE3A-097EA9AF8202}"/>
              </a:ext>
            </a:extLst>
          </p:cNvPr>
          <p:cNvSpPr/>
          <p:nvPr/>
        </p:nvSpPr>
        <p:spPr bwMode="auto">
          <a:xfrm>
            <a:off x="7436613" y="4573043"/>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6</a:t>
            </a:r>
          </a:p>
        </p:txBody>
      </p:sp>
      <p:sp>
        <p:nvSpPr>
          <p:cNvPr id="43" name="Oval 42">
            <a:extLst>
              <a:ext uri="{FF2B5EF4-FFF2-40B4-BE49-F238E27FC236}">
                <a16:creationId xmlns:a16="http://schemas.microsoft.com/office/drawing/2014/main" id="{5E6C3C6F-3F24-47F3-9D77-93C789AE1EAE}"/>
              </a:ext>
            </a:extLst>
          </p:cNvPr>
          <p:cNvSpPr/>
          <p:nvPr/>
        </p:nvSpPr>
        <p:spPr bwMode="auto">
          <a:xfrm>
            <a:off x="9715517" y="1936905"/>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7</a:t>
            </a:r>
          </a:p>
        </p:txBody>
      </p:sp>
      <p:cxnSp>
        <p:nvCxnSpPr>
          <p:cNvPr id="44" name="Straight Connector 43">
            <a:extLst>
              <a:ext uri="{FF2B5EF4-FFF2-40B4-BE49-F238E27FC236}">
                <a16:creationId xmlns:a16="http://schemas.microsoft.com/office/drawing/2014/main" id="{E128A3F4-89C4-4E90-B72D-A95FDC3C1811}"/>
              </a:ext>
            </a:extLst>
          </p:cNvPr>
          <p:cNvCxnSpPr>
            <a:cxnSpLocks/>
          </p:cNvCxnSpPr>
          <p:nvPr/>
        </p:nvCxnSpPr>
        <p:spPr>
          <a:xfrm>
            <a:off x="9768712" y="3526588"/>
            <a:ext cx="1055608" cy="3417"/>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Rectangle 49">
            <a:extLst>
              <a:ext uri="{FF2B5EF4-FFF2-40B4-BE49-F238E27FC236}">
                <a16:creationId xmlns:a16="http://schemas.microsoft.com/office/drawing/2014/main" id="{69C87262-D6EA-4911-9B28-A5AADFC508B5}"/>
              </a:ext>
            </a:extLst>
          </p:cNvPr>
          <p:cNvSpPr/>
          <p:nvPr/>
        </p:nvSpPr>
        <p:spPr bwMode="auto">
          <a:xfrm>
            <a:off x="8193415" y="3039730"/>
            <a:ext cx="3889954" cy="205758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71AF83A4-57DF-4F70-8AD9-36E27166CFE7}"/>
              </a:ext>
            </a:extLst>
          </p:cNvPr>
          <p:cNvSpPr/>
          <p:nvPr/>
        </p:nvSpPr>
        <p:spPr bwMode="auto">
          <a:xfrm>
            <a:off x="10186955" y="3432900"/>
            <a:ext cx="229215" cy="2238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3</a:t>
            </a:r>
          </a:p>
        </p:txBody>
      </p:sp>
      <p:sp>
        <p:nvSpPr>
          <p:cNvPr id="69" name="TextBox 68">
            <a:extLst>
              <a:ext uri="{FF2B5EF4-FFF2-40B4-BE49-F238E27FC236}">
                <a16:creationId xmlns:a16="http://schemas.microsoft.com/office/drawing/2014/main" id="{9AE22931-7ED4-428C-AA55-23D101EEA151}"/>
              </a:ext>
            </a:extLst>
          </p:cNvPr>
          <p:cNvSpPr txBox="1"/>
          <p:nvPr/>
        </p:nvSpPr>
        <p:spPr>
          <a:xfrm>
            <a:off x="8395910" y="4287441"/>
            <a:ext cx="1804204" cy="819942"/>
          </a:xfrm>
          <a:prstGeom prst="rect">
            <a:avLst/>
          </a:prstGeom>
          <a:noFill/>
        </p:spPr>
        <p:txBody>
          <a:bodyPr wrap="square" lIns="186521" tIns="149217" rIns="186521" bIns="149217" rtlCol="0">
            <a:spAutoFit/>
          </a:bodyPr>
          <a:lstStyle/>
          <a:p>
            <a:pPr algn="ctr" defTabSz="932597">
              <a:lnSpc>
                <a:spcPct val="90000"/>
              </a:lnSpc>
              <a:defRPr/>
            </a:pPr>
            <a:r>
              <a:rPr lang="en-US" sz="1836">
                <a:solidFill>
                  <a:prstClr val="black"/>
                </a:solidFill>
                <a:latin typeface="Segoe UI"/>
              </a:rPr>
              <a:t>Hyperscale (Citus)</a:t>
            </a:r>
          </a:p>
        </p:txBody>
      </p:sp>
      <p:sp>
        <p:nvSpPr>
          <p:cNvPr id="45" name="Freeform: Shape 44">
            <a:extLst>
              <a:ext uri="{FF2B5EF4-FFF2-40B4-BE49-F238E27FC236}">
                <a16:creationId xmlns:a16="http://schemas.microsoft.com/office/drawing/2014/main" id="{A6B29FFF-3675-4386-86E3-D15BCF25D8C3}"/>
              </a:ext>
            </a:extLst>
          </p:cNvPr>
          <p:cNvSpPr>
            <a:spLocks noChangeAspect="1"/>
          </p:cNvSpPr>
          <p:nvPr/>
        </p:nvSpPr>
        <p:spPr bwMode="auto">
          <a:xfrm>
            <a:off x="8808125" y="1792211"/>
            <a:ext cx="616285" cy="614932"/>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46" name="Rectangle 45">
            <a:extLst>
              <a:ext uri="{FF2B5EF4-FFF2-40B4-BE49-F238E27FC236}">
                <a16:creationId xmlns:a16="http://schemas.microsoft.com/office/drawing/2014/main" id="{908865A1-9C3E-41C5-9DD3-810822AF1FDC}"/>
              </a:ext>
            </a:extLst>
          </p:cNvPr>
          <p:cNvSpPr/>
          <p:nvPr/>
        </p:nvSpPr>
        <p:spPr bwMode="auto">
          <a:xfrm>
            <a:off x="8281949" y="3150167"/>
            <a:ext cx="1804204" cy="1862575"/>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2">
            <a:extLst>
              <a:ext uri="{FF2B5EF4-FFF2-40B4-BE49-F238E27FC236}">
                <a16:creationId xmlns:a16="http://schemas.microsoft.com/office/drawing/2014/main" id="{0AD4FE6D-27AB-4A7B-A3B6-F7E93790B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2739" y="3530619"/>
            <a:ext cx="1676119" cy="64529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548CE0-FD4D-495F-8FA0-F073B1340BA4}"/>
              </a:ext>
            </a:extLst>
          </p:cNvPr>
          <p:cNvSpPr/>
          <p:nvPr/>
        </p:nvSpPr>
        <p:spPr bwMode="auto">
          <a:xfrm>
            <a:off x="395445" y="2073717"/>
            <a:ext cx="3348343" cy="75521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16324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down)">
                                      <p:cBhvr>
                                        <p:cTn id="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2B79A124-9B07-4C21-9B7B-8CA1BAB8C2DA}"/>
              </a:ext>
            </a:extLst>
          </p:cNvPr>
          <p:cNvGrpSpPr/>
          <p:nvPr/>
        </p:nvGrpSpPr>
        <p:grpSpPr>
          <a:xfrm>
            <a:off x="11165996" y="1789840"/>
            <a:ext cx="905563" cy="923014"/>
            <a:chOff x="7158422" y="1607015"/>
            <a:chExt cx="2726357" cy="2778897"/>
          </a:xfrm>
        </p:grpSpPr>
        <p:sp>
          <p:nvSpPr>
            <p:cNvPr id="79" name="Freeform 242">
              <a:extLst>
                <a:ext uri="{FF2B5EF4-FFF2-40B4-BE49-F238E27FC236}">
                  <a16:creationId xmlns:a16="http://schemas.microsoft.com/office/drawing/2014/main" id="{D77B017E-9D80-4747-8FAB-31516CE1CA0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0" name="Diamond 79">
              <a:extLst>
                <a:ext uri="{FF2B5EF4-FFF2-40B4-BE49-F238E27FC236}">
                  <a16:creationId xmlns:a16="http://schemas.microsoft.com/office/drawing/2014/main" id="{E24FF316-AA24-4C68-9E44-AAE99F476026}"/>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Freeform 243">
              <a:extLst>
                <a:ext uri="{FF2B5EF4-FFF2-40B4-BE49-F238E27FC236}">
                  <a16:creationId xmlns:a16="http://schemas.microsoft.com/office/drawing/2014/main" id="{64990677-6EDB-40B0-9A4A-D0AE89227A24}"/>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4" name="Diamond 83">
              <a:extLst>
                <a:ext uri="{FF2B5EF4-FFF2-40B4-BE49-F238E27FC236}">
                  <a16:creationId xmlns:a16="http://schemas.microsoft.com/office/drawing/2014/main" id="{7AE9A81D-1163-4610-A933-FA728B676B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490D0732-BB4D-43D5-8414-1460AECCC8A4}"/>
              </a:ext>
            </a:extLst>
          </p:cNvPr>
          <p:cNvSpPr/>
          <p:nvPr/>
        </p:nvSpPr>
        <p:spPr bwMode="auto">
          <a:xfrm>
            <a:off x="8320641" y="1722134"/>
            <a:ext cx="2333704" cy="3390160"/>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FFC11306-2099-4C70-BA1E-EE683A1D92ED}"/>
              </a:ext>
            </a:extLst>
          </p:cNvPr>
          <p:cNvCxnSpPr>
            <a:cxnSpLocks/>
          </p:cNvCxnSpPr>
          <p:nvPr/>
        </p:nvCxnSpPr>
        <p:spPr>
          <a:xfrm>
            <a:off x="5689459" y="2179625"/>
            <a:ext cx="884309"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8A072EA7-ACE3-4F03-A850-79C28C8EEC87}"/>
              </a:ext>
            </a:extLst>
          </p:cNvPr>
          <p:cNvCxnSpPr>
            <a:cxnSpLocks/>
          </p:cNvCxnSpPr>
          <p:nvPr/>
        </p:nvCxnSpPr>
        <p:spPr>
          <a:xfrm>
            <a:off x="7555332"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78A0D7F5-4124-4CAC-8268-C1ACAC04540F}"/>
              </a:ext>
            </a:extLst>
          </p:cNvPr>
          <p:cNvCxnSpPr>
            <a:cxnSpLocks/>
          </p:cNvCxnSpPr>
          <p:nvPr/>
        </p:nvCxnSpPr>
        <p:spPr>
          <a:xfrm>
            <a:off x="9878129"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7F0C3D2F-2CF0-499D-95A9-C1E219D0A3B6}"/>
              </a:ext>
            </a:extLst>
          </p:cNvPr>
          <p:cNvCxnSpPr>
            <a:cxnSpLocks/>
          </p:cNvCxnSpPr>
          <p:nvPr/>
        </p:nvCxnSpPr>
        <p:spPr>
          <a:xfrm>
            <a:off x="5689459" y="4400881"/>
            <a:ext cx="884309" cy="0"/>
          </a:xfrm>
          <a:prstGeom prst="line">
            <a:avLst/>
          </a:prstGeom>
          <a:noFill/>
          <a:ln w="127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08E25E44-2B0C-4B23-B8A0-2099265426E5}"/>
              </a:ext>
            </a:extLst>
          </p:cNvPr>
          <p:cNvCxnSpPr>
            <a:cxnSpLocks/>
          </p:cNvCxnSpPr>
          <p:nvPr/>
        </p:nvCxnSpPr>
        <p:spPr>
          <a:xfrm>
            <a:off x="7555332" y="4400881"/>
            <a:ext cx="1229862"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7EAEA708-A4B6-427C-82E6-231585305E54}"/>
              </a:ext>
            </a:extLst>
          </p:cNvPr>
          <p:cNvCxnSpPr>
            <a:cxnSpLocks/>
          </p:cNvCxnSpPr>
          <p:nvPr/>
        </p:nvCxnSpPr>
        <p:spPr>
          <a:xfrm>
            <a:off x="9440879" y="2721051"/>
            <a:ext cx="0" cy="1172043"/>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8" name="Clock_E917" title="Icon of a clock">
            <a:extLst>
              <a:ext uri="{FF2B5EF4-FFF2-40B4-BE49-F238E27FC236}">
                <a16:creationId xmlns:a16="http://schemas.microsoft.com/office/drawing/2014/main" id="{7B557D3D-79A0-41C0-9B0C-67EC78B9385F}"/>
              </a:ext>
            </a:extLst>
          </p:cNvPr>
          <p:cNvSpPr>
            <a:spLocks noChangeAspect="1" noEditPoints="1"/>
          </p:cNvSpPr>
          <p:nvPr/>
        </p:nvSpPr>
        <p:spPr bwMode="auto">
          <a:xfrm>
            <a:off x="9714875" y="2916977"/>
            <a:ext cx="331423" cy="331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 name="Connector: Elbow 7">
            <a:extLst>
              <a:ext uri="{FF2B5EF4-FFF2-40B4-BE49-F238E27FC236}">
                <a16:creationId xmlns:a16="http://schemas.microsoft.com/office/drawing/2014/main" id="{FC097D44-5EE2-4A0A-92EC-6B9D0A3360B5}"/>
              </a:ext>
            </a:extLst>
          </p:cNvPr>
          <p:cNvCxnSpPr>
            <a:cxnSpLocks/>
          </p:cNvCxnSpPr>
          <p:nvPr/>
        </p:nvCxnSpPr>
        <p:spPr>
          <a:xfrm flipV="1">
            <a:off x="9879910" y="3241626"/>
            <a:ext cx="1711365" cy="1262880"/>
          </a:xfrm>
          <a:prstGeom prst="bentConnector2">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2" name="Freeform: Shape 81">
            <a:extLst>
              <a:ext uri="{FF2B5EF4-FFF2-40B4-BE49-F238E27FC236}">
                <a16:creationId xmlns:a16="http://schemas.microsoft.com/office/drawing/2014/main" id="{A1FE5792-B0E4-4CED-BCA4-6B77C40476C9}"/>
              </a:ext>
            </a:extLst>
          </p:cNvPr>
          <p:cNvSpPr>
            <a:spLocks noChangeAspect="1"/>
          </p:cNvSpPr>
          <p:nvPr/>
        </p:nvSpPr>
        <p:spPr bwMode="auto">
          <a:xfrm>
            <a:off x="6805253" y="4048995"/>
            <a:ext cx="616285" cy="614932"/>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3" name="Straight Connector 82">
            <a:extLst>
              <a:ext uri="{FF2B5EF4-FFF2-40B4-BE49-F238E27FC236}">
                <a16:creationId xmlns:a16="http://schemas.microsoft.com/office/drawing/2014/main" id="{9C90A96F-303A-4B98-919D-EBF25EA6F7F0}"/>
              </a:ext>
            </a:extLst>
          </p:cNvPr>
          <p:cNvCxnSpPr>
            <a:cxnSpLocks/>
          </p:cNvCxnSpPr>
          <p:nvPr/>
        </p:nvCxnSpPr>
        <p:spPr>
          <a:xfrm>
            <a:off x="7102887" y="5132106"/>
            <a:ext cx="0" cy="614932"/>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Devices3_EA6C" title="Icon of a cellphone in front of a monitor">
            <a:extLst>
              <a:ext uri="{FF2B5EF4-FFF2-40B4-BE49-F238E27FC236}">
                <a16:creationId xmlns:a16="http://schemas.microsoft.com/office/drawing/2014/main" id="{1A9817D6-1FD8-9C4E-8F97-7E3AF418C75D}"/>
              </a:ext>
            </a:extLst>
          </p:cNvPr>
          <p:cNvSpPr>
            <a:spLocks noChangeAspect="1" noEditPoints="1"/>
          </p:cNvSpPr>
          <p:nvPr/>
        </p:nvSpPr>
        <p:spPr bwMode="auto">
          <a:xfrm>
            <a:off x="4758724" y="1976799"/>
            <a:ext cx="755747" cy="5235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rgbClr val="FFFFFF"/>
          </a:solidFill>
          <a:ln w="381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 name="Browser" title="Icon of a browser window">
            <a:extLst>
              <a:ext uri="{FF2B5EF4-FFF2-40B4-BE49-F238E27FC236}">
                <a16:creationId xmlns:a16="http://schemas.microsoft.com/office/drawing/2014/main" id="{10AB4D0A-6261-1A43-9959-F4F642C9CB21}"/>
              </a:ext>
            </a:extLst>
          </p:cNvPr>
          <p:cNvSpPr>
            <a:spLocks noChangeAspect="1" noEditPoints="1"/>
          </p:cNvSpPr>
          <p:nvPr/>
        </p:nvSpPr>
        <p:spPr bwMode="auto">
          <a:xfrm>
            <a:off x="4826003" y="4060511"/>
            <a:ext cx="645549" cy="51664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74" name="Freeform: Shape 60">
            <a:extLst>
              <a:ext uri="{FF2B5EF4-FFF2-40B4-BE49-F238E27FC236}">
                <a16:creationId xmlns:a16="http://schemas.microsoft.com/office/drawing/2014/main" id="{41165E1E-6771-CD49-B069-C8E15A541449}"/>
              </a:ext>
            </a:extLst>
          </p:cNvPr>
          <p:cNvSpPr/>
          <p:nvPr/>
        </p:nvSpPr>
        <p:spPr bwMode="auto">
          <a:xfrm>
            <a:off x="6836219" y="5898176"/>
            <a:ext cx="550344" cy="536643"/>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CB089D36-416A-BC46-B08F-15CCDFBA81F0}"/>
              </a:ext>
            </a:extLst>
          </p:cNvPr>
          <p:cNvGrpSpPr/>
          <p:nvPr/>
        </p:nvGrpSpPr>
        <p:grpSpPr>
          <a:xfrm>
            <a:off x="6705111" y="1925845"/>
            <a:ext cx="822484" cy="613699"/>
            <a:chOff x="4058560" y="1837853"/>
            <a:chExt cx="693919" cy="517770"/>
          </a:xfrm>
        </p:grpSpPr>
        <p:sp>
          <p:nvSpPr>
            <p:cNvPr id="13" name="Frame 12">
              <a:extLst>
                <a:ext uri="{FF2B5EF4-FFF2-40B4-BE49-F238E27FC236}">
                  <a16:creationId xmlns:a16="http://schemas.microsoft.com/office/drawing/2014/main" id="{93F72EF9-7FE8-9140-AF79-001EB1917EC6}"/>
                </a:ext>
              </a:extLst>
            </p:cNvPr>
            <p:cNvSpPr/>
            <p:nvPr/>
          </p:nvSpPr>
          <p:spPr bwMode="auto">
            <a:xfrm>
              <a:off x="4095813" y="1837853"/>
              <a:ext cx="536512" cy="51777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B6B648-9221-E145-842D-21A982F1894C}"/>
                </a:ext>
              </a:extLst>
            </p:cNvPr>
            <p:cNvSpPr/>
            <p:nvPr/>
          </p:nvSpPr>
          <p:spPr bwMode="auto">
            <a:xfrm>
              <a:off x="4058560" y="1947580"/>
              <a:ext cx="693919" cy="2846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20E2B76A-52AC-1848-B056-8DDA876E430D}"/>
                </a:ext>
              </a:extLst>
            </p:cNvPr>
            <p:cNvGrpSpPr/>
            <p:nvPr/>
          </p:nvGrpSpPr>
          <p:grpSpPr>
            <a:xfrm>
              <a:off x="4255391" y="1948732"/>
              <a:ext cx="279465" cy="287490"/>
              <a:chOff x="4414365" y="3854209"/>
              <a:chExt cx="480469" cy="494267"/>
            </a:xfrm>
          </p:grpSpPr>
          <p:sp>
            <p:nvSpPr>
              <p:cNvPr id="16" name="Rounded Rectangle 15">
                <a:extLst>
                  <a:ext uri="{FF2B5EF4-FFF2-40B4-BE49-F238E27FC236}">
                    <a16:creationId xmlns:a16="http://schemas.microsoft.com/office/drawing/2014/main" id="{17F10BCD-7290-144E-B69E-2D5529DC19EE}"/>
                  </a:ext>
                </a:extLst>
              </p:cNvPr>
              <p:cNvSpPr/>
              <p:nvPr/>
            </p:nvSpPr>
            <p:spPr bwMode="auto">
              <a:xfrm>
                <a:off x="4416184" y="3854209"/>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ounded Rectangle 160">
                <a:extLst>
                  <a:ext uri="{FF2B5EF4-FFF2-40B4-BE49-F238E27FC236}">
                    <a16:creationId xmlns:a16="http://schemas.microsoft.com/office/drawing/2014/main" id="{605D9560-63A0-1B47-8F2D-715DBA732398}"/>
                  </a:ext>
                </a:extLst>
              </p:cNvPr>
              <p:cNvSpPr/>
              <p:nvPr/>
            </p:nvSpPr>
            <p:spPr bwMode="auto">
              <a:xfrm>
                <a:off x="4414365"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ounded Rectangle 161">
                <a:extLst>
                  <a:ext uri="{FF2B5EF4-FFF2-40B4-BE49-F238E27FC236}">
                    <a16:creationId xmlns:a16="http://schemas.microsoft.com/office/drawing/2014/main" id="{E91B16C5-B7A4-1542-8436-E5F1B737511C}"/>
                  </a:ext>
                </a:extLst>
              </p:cNvPr>
              <p:cNvSpPr/>
              <p:nvPr/>
            </p:nvSpPr>
            <p:spPr bwMode="auto">
              <a:xfrm>
                <a:off x="4414365" y="421171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ounded Rectangle 162">
                <a:extLst>
                  <a:ext uri="{FF2B5EF4-FFF2-40B4-BE49-F238E27FC236}">
                    <a16:creationId xmlns:a16="http://schemas.microsoft.com/office/drawing/2014/main" id="{7B53F7F3-78D7-8C40-8C42-641D8E7D4639}"/>
                  </a:ext>
                </a:extLst>
              </p:cNvPr>
              <p:cNvSpPr/>
              <p:nvPr/>
            </p:nvSpPr>
            <p:spPr bwMode="auto">
              <a:xfrm>
                <a:off x="4588884" y="395568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ounded Rectangle 163">
                <a:extLst>
                  <a:ext uri="{FF2B5EF4-FFF2-40B4-BE49-F238E27FC236}">
                    <a16:creationId xmlns:a16="http://schemas.microsoft.com/office/drawing/2014/main" id="{DE113384-1D36-2642-8F78-85FAA3B920F2}"/>
                  </a:ext>
                </a:extLst>
              </p:cNvPr>
              <p:cNvSpPr/>
              <p:nvPr/>
            </p:nvSpPr>
            <p:spPr bwMode="auto">
              <a:xfrm>
                <a:off x="4588884" y="412914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ounded Rectangle 164">
                <a:extLst>
                  <a:ext uri="{FF2B5EF4-FFF2-40B4-BE49-F238E27FC236}">
                    <a16:creationId xmlns:a16="http://schemas.microsoft.com/office/drawing/2014/main" id="{F1E4D91D-E0AA-8A4E-8B5C-41D686F28A6B}"/>
                  </a:ext>
                </a:extLst>
              </p:cNvPr>
              <p:cNvSpPr/>
              <p:nvPr/>
            </p:nvSpPr>
            <p:spPr bwMode="auto">
              <a:xfrm>
                <a:off x="4758068"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94" name="Oval 93">
            <a:extLst>
              <a:ext uri="{FF2B5EF4-FFF2-40B4-BE49-F238E27FC236}">
                <a16:creationId xmlns:a16="http://schemas.microsoft.com/office/drawing/2014/main" id="{C1ADF0EB-22C2-4A12-9C6E-EFFC1DC21F2F}"/>
              </a:ext>
            </a:extLst>
          </p:cNvPr>
          <p:cNvSpPr/>
          <p:nvPr/>
        </p:nvSpPr>
        <p:spPr bwMode="auto">
          <a:xfrm>
            <a:off x="10874962" y="431265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pic>
        <p:nvPicPr>
          <p:cNvPr id="115" name="Graphic 114" descr="Web design">
            <a:extLst>
              <a:ext uri="{FF2B5EF4-FFF2-40B4-BE49-F238E27FC236}">
                <a16:creationId xmlns:a16="http://schemas.microsoft.com/office/drawing/2014/main" id="{79CCE2BE-8223-47BD-9382-E8973BD01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0058" y="1795715"/>
            <a:ext cx="776903" cy="776903"/>
          </a:xfrm>
          <a:prstGeom prst="rect">
            <a:avLst/>
          </a:prstGeom>
        </p:spPr>
      </p:pic>
      <p:pic>
        <p:nvPicPr>
          <p:cNvPr id="116" name="Graphic 115" descr="Web design">
            <a:extLst>
              <a:ext uri="{FF2B5EF4-FFF2-40B4-BE49-F238E27FC236}">
                <a16:creationId xmlns:a16="http://schemas.microsoft.com/office/drawing/2014/main" id="{08FAC3EE-A578-4D07-8DC0-09EFF9FCBA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1730" y="4004840"/>
            <a:ext cx="776903" cy="776903"/>
          </a:xfrm>
          <a:prstGeom prst="rect">
            <a:avLst/>
          </a:prstGeom>
        </p:spPr>
      </p:pic>
      <p:sp>
        <p:nvSpPr>
          <p:cNvPr id="122" name="Oval 121">
            <a:extLst>
              <a:ext uri="{FF2B5EF4-FFF2-40B4-BE49-F238E27FC236}">
                <a16:creationId xmlns:a16="http://schemas.microsoft.com/office/drawing/2014/main" id="{636B06AE-9EAF-4372-A9DF-92BC178BD680}"/>
              </a:ext>
            </a:extLst>
          </p:cNvPr>
          <p:cNvSpPr/>
          <p:nvPr/>
        </p:nvSpPr>
        <p:spPr bwMode="auto">
          <a:xfrm>
            <a:off x="10259703" y="202000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sp>
        <p:nvSpPr>
          <p:cNvPr id="126" name="Oval 125">
            <a:extLst>
              <a:ext uri="{FF2B5EF4-FFF2-40B4-BE49-F238E27FC236}">
                <a16:creationId xmlns:a16="http://schemas.microsoft.com/office/drawing/2014/main" id="{7A56DF24-06F7-4A22-AE47-1278F394C513}"/>
              </a:ext>
            </a:extLst>
          </p:cNvPr>
          <p:cNvSpPr/>
          <p:nvPr/>
        </p:nvSpPr>
        <p:spPr bwMode="auto">
          <a:xfrm>
            <a:off x="9261230" y="3026368"/>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3</a:t>
            </a:r>
          </a:p>
        </p:txBody>
      </p:sp>
      <p:sp>
        <p:nvSpPr>
          <p:cNvPr id="129" name="Oval 128">
            <a:extLst>
              <a:ext uri="{FF2B5EF4-FFF2-40B4-BE49-F238E27FC236}">
                <a16:creationId xmlns:a16="http://schemas.microsoft.com/office/drawing/2014/main" id="{89B4D025-B1A3-47E5-B4E9-1E977C1927D7}"/>
              </a:ext>
            </a:extLst>
          </p:cNvPr>
          <p:cNvSpPr/>
          <p:nvPr/>
        </p:nvSpPr>
        <p:spPr bwMode="auto">
          <a:xfrm>
            <a:off x="7889915" y="421062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5</a:t>
            </a:r>
          </a:p>
        </p:txBody>
      </p:sp>
      <p:sp>
        <p:nvSpPr>
          <p:cNvPr id="131" name="Oval 130">
            <a:extLst>
              <a:ext uri="{FF2B5EF4-FFF2-40B4-BE49-F238E27FC236}">
                <a16:creationId xmlns:a16="http://schemas.microsoft.com/office/drawing/2014/main" id="{0428ADA8-CFD6-4888-97BD-B5D8B0FD50AB}"/>
              </a:ext>
            </a:extLst>
          </p:cNvPr>
          <p:cNvSpPr/>
          <p:nvPr/>
        </p:nvSpPr>
        <p:spPr bwMode="auto">
          <a:xfrm>
            <a:off x="7889915"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2</a:t>
            </a:r>
          </a:p>
        </p:txBody>
      </p:sp>
      <p:sp>
        <p:nvSpPr>
          <p:cNvPr id="133" name="Oval 132">
            <a:extLst>
              <a:ext uri="{FF2B5EF4-FFF2-40B4-BE49-F238E27FC236}">
                <a16:creationId xmlns:a16="http://schemas.microsoft.com/office/drawing/2014/main" id="{D9737770-C130-4027-AC4B-621869F6BA5C}"/>
              </a:ext>
            </a:extLst>
          </p:cNvPr>
          <p:cNvSpPr/>
          <p:nvPr/>
        </p:nvSpPr>
        <p:spPr bwMode="auto">
          <a:xfrm>
            <a:off x="5901657"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1</a:t>
            </a:r>
          </a:p>
        </p:txBody>
      </p:sp>
      <p:sp>
        <p:nvSpPr>
          <p:cNvPr id="135" name="Oval 134">
            <a:extLst>
              <a:ext uri="{FF2B5EF4-FFF2-40B4-BE49-F238E27FC236}">
                <a16:creationId xmlns:a16="http://schemas.microsoft.com/office/drawing/2014/main" id="{43CCCC57-1BA9-4C44-9755-A207FCA15C79}"/>
              </a:ext>
            </a:extLst>
          </p:cNvPr>
          <p:cNvSpPr/>
          <p:nvPr/>
        </p:nvSpPr>
        <p:spPr bwMode="auto">
          <a:xfrm>
            <a:off x="6937954" y="521643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6</a:t>
            </a:r>
          </a:p>
        </p:txBody>
      </p:sp>
      <p:sp>
        <p:nvSpPr>
          <p:cNvPr id="67" name="TextBox 66">
            <a:extLst>
              <a:ext uri="{FF2B5EF4-FFF2-40B4-BE49-F238E27FC236}">
                <a16:creationId xmlns:a16="http://schemas.microsoft.com/office/drawing/2014/main" id="{9C533E95-317E-D340-84E5-266FC49981B9}"/>
              </a:ext>
            </a:extLst>
          </p:cNvPr>
          <p:cNvSpPr txBox="1"/>
          <p:nvPr/>
        </p:nvSpPr>
        <p:spPr>
          <a:xfrm>
            <a:off x="6056176" y="6377511"/>
            <a:ext cx="2300203"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Notification Hubs</a:t>
            </a:r>
          </a:p>
        </p:txBody>
      </p:sp>
      <p:sp>
        <p:nvSpPr>
          <p:cNvPr id="68" name="TextBox 67">
            <a:extLst>
              <a:ext uri="{FF2B5EF4-FFF2-40B4-BE49-F238E27FC236}">
                <a16:creationId xmlns:a16="http://schemas.microsoft.com/office/drawing/2014/main" id="{4A67B2BE-6E3C-7745-9950-89C2394D57DA}"/>
              </a:ext>
            </a:extLst>
          </p:cNvPr>
          <p:cNvSpPr txBox="1"/>
          <p:nvPr/>
        </p:nvSpPr>
        <p:spPr>
          <a:xfrm>
            <a:off x="4197596" y="2473941"/>
            <a:ext cx="2005587" cy="555610"/>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1836">
                <a:solidFill>
                  <a:schemeClr val="tx1"/>
                </a:solidFill>
              </a:rPr>
              <a:t>Devices</a:t>
            </a:r>
          </a:p>
        </p:txBody>
      </p:sp>
      <p:sp>
        <p:nvSpPr>
          <p:cNvPr id="69" name="TextBox 68">
            <a:extLst>
              <a:ext uri="{FF2B5EF4-FFF2-40B4-BE49-F238E27FC236}">
                <a16:creationId xmlns:a16="http://schemas.microsoft.com/office/drawing/2014/main" id="{48E96CB6-AC45-8944-BEEC-E3A5BDFC072C}"/>
              </a:ext>
            </a:extLst>
          </p:cNvPr>
          <p:cNvSpPr txBox="1"/>
          <p:nvPr/>
        </p:nvSpPr>
        <p:spPr>
          <a:xfrm>
            <a:off x="8528407" y="2350477"/>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Raw Events</a:t>
            </a:r>
          </a:p>
        </p:txBody>
      </p:sp>
      <p:sp>
        <p:nvSpPr>
          <p:cNvPr id="70" name="TextBox 69">
            <a:extLst>
              <a:ext uri="{FF2B5EF4-FFF2-40B4-BE49-F238E27FC236}">
                <a16:creationId xmlns:a16="http://schemas.microsoft.com/office/drawing/2014/main" id="{1B6D4ABA-A782-D54D-B58A-F382ADEEACA7}"/>
              </a:ext>
            </a:extLst>
          </p:cNvPr>
          <p:cNvSpPr txBox="1"/>
          <p:nvPr/>
        </p:nvSpPr>
        <p:spPr>
          <a:xfrm>
            <a:off x="10916253" y="2601263"/>
            <a:ext cx="1519339" cy="819942"/>
          </a:xfrm>
          <a:prstGeom prst="rect">
            <a:avLst/>
          </a:prstGeom>
          <a:noFill/>
        </p:spPr>
        <p:txBody>
          <a:bodyPr wrap="square" lIns="186521" tIns="149217" rIns="186521" bIns="149217" rtlCol="0">
            <a:spAutoFit/>
          </a:bodyPr>
          <a:lstStyle/>
          <a:p>
            <a:pPr algn="ctr" defTabSz="932597">
              <a:lnSpc>
                <a:spcPct val="90000"/>
              </a:lnSpc>
              <a:defRPr/>
            </a:pPr>
            <a:r>
              <a:rPr lang="en-US" sz="1836"/>
              <a:t>Azure </a:t>
            </a:r>
            <a:br>
              <a:rPr lang="en-US" sz="1836"/>
            </a:br>
            <a:r>
              <a:rPr lang="en-US" sz="1836"/>
              <a:t>Databricks</a:t>
            </a:r>
          </a:p>
        </p:txBody>
      </p:sp>
      <p:sp>
        <p:nvSpPr>
          <p:cNvPr id="71" name="TextBox 70">
            <a:extLst>
              <a:ext uri="{FF2B5EF4-FFF2-40B4-BE49-F238E27FC236}">
                <a16:creationId xmlns:a16="http://schemas.microsoft.com/office/drawing/2014/main" id="{79813E0D-59EA-9446-8037-EFE576A8F108}"/>
              </a:ext>
            </a:extLst>
          </p:cNvPr>
          <p:cNvSpPr txBox="1"/>
          <p:nvPr/>
        </p:nvSpPr>
        <p:spPr>
          <a:xfrm>
            <a:off x="9294824" y="3186955"/>
            <a:ext cx="1635520" cy="819942"/>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algn="ctr" defTabSz="932597">
              <a:lnSpc>
                <a:spcPct val="90000"/>
              </a:lnSpc>
              <a:defRPr/>
            </a:pPr>
            <a:r>
              <a:rPr lang="en-US" sz="1836"/>
              <a:t>Scheduled </a:t>
            </a:r>
          </a:p>
          <a:p>
            <a:pPr algn="ctr" defTabSz="932597">
              <a:lnSpc>
                <a:spcPct val="90000"/>
              </a:lnSpc>
              <a:defRPr/>
            </a:pPr>
            <a:r>
              <a:rPr lang="en-US" sz="1836"/>
              <a:t>process</a:t>
            </a:r>
          </a:p>
        </p:txBody>
      </p:sp>
      <p:sp>
        <p:nvSpPr>
          <p:cNvPr id="75" name="TextBox 74">
            <a:extLst>
              <a:ext uri="{FF2B5EF4-FFF2-40B4-BE49-F238E27FC236}">
                <a16:creationId xmlns:a16="http://schemas.microsoft.com/office/drawing/2014/main" id="{FA96B87C-B95C-D945-A8D6-5A02F03B99FD}"/>
              </a:ext>
            </a:extLst>
          </p:cNvPr>
          <p:cNvSpPr txBox="1"/>
          <p:nvPr/>
        </p:nvSpPr>
        <p:spPr>
          <a:xfrm>
            <a:off x="4197596" y="4601983"/>
            <a:ext cx="2005587"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Browser</a:t>
            </a:r>
          </a:p>
        </p:txBody>
      </p:sp>
      <p:sp>
        <p:nvSpPr>
          <p:cNvPr id="76" name="TextBox 75">
            <a:extLst>
              <a:ext uri="{FF2B5EF4-FFF2-40B4-BE49-F238E27FC236}">
                <a16:creationId xmlns:a16="http://schemas.microsoft.com/office/drawing/2014/main" id="{4963ED5A-ACE2-474A-9DB1-4CD80EB82C98}"/>
              </a:ext>
            </a:extLst>
          </p:cNvPr>
          <p:cNvSpPr txBox="1"/>
          <p:nvPr/>
        </p:nvSpPr>
        <p:spPr>
          <a:xfrm>
            <a:off x="8565095" y="4619885"/>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Aggregations</a:t>
            </a:r>
          </a:p>
        </p:txBody>
      </p:sp>
      <p:sp>
        <p:nvSpPr>
          <p:cNvPr id="95" name="TextBox 94">
            <a:extLst>
              <a:ext uri="{FF2B5EF4-FFF2-40B4-BE49-F238E27FC236}">
                <a16:creationId xmlns:a16="http://schemas.microsoft.com/office/drawing/2014/main" id="{BDAA5595-CBAC-6A4A-B23C-A9BCECA7F2F7}"/>
              </a:ext>
            </a:extLst>
          </p:cNvPr>
          <p:cNvSpPr txBox="1"/>
          <p:nvPr/>
        </p:nvSpPr>
        <p:spPr>
          <a:xfrm>
            <a:off x="6179495" y="2476109"/>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Event Hubs</a:t>
            </a:r>
          </a:p>
        </p:txBody>
      </p:sp>
      <p:sp>
        <p:nvSpPr>
          <p:cNvPr id="78" name="TextBox 77">
            <a:extLst>
              <a:ext uri="{FF2B5EF4-FFF2-40B4-BE49-F238E27FC236}">
                <a16:creationId xmlns:a16="http://schemas.microsoft.com/office/drawing/2014/main" id="{8ADFF9E4-6C69-234A-857C-7C9306E1A70D}"/>
              </a:ext>
            </a:extLst>
          </p:cNvPr>
          <p:cNvSpPr txBox="1"/>
          <p:nvPr/>
        </p:nvSpPr>
        <p:spPr>
          <a:xfrm>
            <a:off x="6131891" y="4609863"/>
            <a:ext cx="2134530"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App Service/AKS</a:t>
            </a:r>
          </a:p>
        </p:txBody>
      </p:sp>
      <p:sp>
        <p:nvSpPr>
          <p:cNvPr id="93" name="Title 1">
            <a:extLst>
              <a:ext uri="{FF2B5EF4-FFF2-40B4-BE49-F238E27FC236}">
                <a16:creationId xmlns:a16="http://schemas.microsoft.com/office/drawing/2014/main" id="{9C897123-E8EE-5B42-BC49-B4AC7E8C5A1C}"/>
              </a:ext>
            </a:extLst>
          </p:cNvPr>
          <p:cNvSpPr>
            <a:spLocks noGrp="1"/>
          </p:cNvSpPr>
          <p:nvPr>
            <p:ph type="title"/>
          </p:nvPr>
        </p:nvSpPr>
        <p:spPr>
          <a:xfrm>
            <a:off x="600855" y="466301"/>
            <a:ext cx="7782246" cy="1130053"/>
          </a:xfrm>
        </p:spPr>
        <p:txBody>
          <a:bodyPr/>
          <a:lstStyle/>
          <a:p>
            <a:r>
              <a:rPr lang="en-US">
                <a:cs typeface="Segoe UI"/>
              </a:rPr>
              <a:t>Building </a:t>
            </a:r>
            <a:r>
              <a:rPr lang="en-US">
                <a:solidFill>
                  <a:schemeClr val="accent3"/>
                </a:solidFill>
                <a:cs typeface="Segoe UI"/>
              </a:rPr>
              <a:t>Real-time analytics </a:t>
            </a:r>
            <a:r>
              <a:rPr lang="en-US">
                <a:cs typeface="Segoe UI"/>
              </a:rPr>
              <a:t>with Hyperscale (Citus)</a:t>
            </a:r>
            <a:endParaRPr lang="en-US" b="1"/>
          </a:p>
        </p:txBody>
      </p:sp>
      <p:sp>
        <p:nvSpPr>
          <p:cNvPr id="91" name="Content Placeholder 9">
            <a:extLst>
              <a:ext uri="{FF2B5EF4-FFF2-40B4-BE49-F238E27FC236}">
                <a16:creationId xmlns:a16="http://schemas.microsoft.com/office/drawing/2014/main" id="{4B97FCEA-BEA7-4B84-B079-40D92E7E7ABC}"/>
              </a:ext>
            </a:extLst>
          </p:cNvPr>
          <p:cNvSpPr txBox="1">
            <a:spLocks/>
          </p:cNvSpPr>
          <p:nvPr/>
        </p:nvSpPr>
        <p:spPr>
          <a:xfrm>
            <a:off x="595915" y="1976798"/>
            <a:ext cx="3752540" cy="44844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buFont typeface="+mj-lt"/>
              <a:buAutoNum type="arabicParenR"/>
            </a:pPr>
            <a:r>
              <a:rPr lang="en-US" sz="2040" b="1">
                <a:latin typeface="+mj-lt"/>
              </a:rPr>
              <a:t>Event Hubs </a:t>
            </a:r>
            <a:r>
              <a:rPr lang="en-US" sz="2040"/>
              <a:t>- Stream millions of events </a:t>
            </a:r>
          </a:p>
          <a:p>
            <a:pPr marL="466298" indent="-466298">
              <a:buFont typeface="+mj-lt"/>
              <a:buAutoNum type="arabicParenR"/>
            </a:pPr>
            <a:r>
              <a:rPr lang="en-US" sz="2040" b="1">
                <a:solidFill>
                  <a:schemeClr val="bg2">
                    <a:lumMod val="90000"/>
                  </a:schemeClr>
                </a:solidFill>
                <a:latin typeface="+mj-lt"/>
              </a:rPr>
              <a:t>Hyperscale (Citus) </a:t>
            </a:r>
            <a:r>
              <a:rPr lang="en-US" sz="2040">
                <a:solidFill>
                  <a:schemeClr val="bg2">
                    <a:lumMod val="90000"/>
                  </a:schemeClr>
                </a:solidFill>
              </a:rPr>
              <a:t>– ingest raw transactional events</a:t>
            </a:r>
          </a:p>
          <a:p>
            <a:pPr marL="466298" indent="-466298">
              <a:buFont typeface="+mj-lt"/>
              <a:buAutoNum type="arabicParenR"/>
            </a:pPr>
            <a:r>
              <a:rPr lang="en-US" sz="2040" b="1">
                <a:solidFill>
                  <a:schemeClr val="bg2">
                    <a:lumMod val="90000"/>
                  </a:schemeClr>
                </a:solidFill>
                <a:latin typeface="+mj-lt"/>
              </a:rPr>
              <a:t>Hyperscale (Citus) </a:t>
            </a:r>
            <a:r>
              <a:rPr lang="en-US" sz="2040">
                <a:solidFill>
                  <a:schemeClr val="bg2">
                    <a:lumMod val="90000"/>
                  </a:schemeClr>
                </a:solidFill>
              </a:rPr>
              <a:t>– perform incremental rollups</a:t>
            </a:r>
          </a:p>
          <a:p>
            <a:pPr marL="466298" indent="-466298">
              <a:buFont typeface="+mj-lt"/>
              <a:buAutoNum type="arabicParenR"/>
            </a:pPr>
            <a:r>
              <a:rPr lang="en-US" sz="2040" b="1">
                <a:solidFill>
                  <a:schemeClr val="bg2">
                    <a:lumMod val="90000"/>
                  </a:schemeClr>
                </a:solidFill>
                <a:latin typeface="+mj-lt"/>
              </a:rPr>
              <a:t>Azure Databricks </a:t>
            </a:r>
            <a:r>
              <a:rPr lang="en-US" sz="2040">
                <a:solidFill>
                  <a:schemeClr val="bg2">
                    <a:lumMod val="90000"/>
                  </a:schemeClr>
                </a:solidFill>
              </a:rPr>
              <a:t>– transform and analyze from both raw/structured</a:t>
            </a:r>
          </a:p>
          <a:p>
            <a:pPr marL="466298" indent="-466298">
              <a:buFont typeface="+mj-lt"/>
              <a:buAutoNum type="arabicParenR"/>
            </a:pPr>
            <a:r>
              <a:rPr lang="en-US" sz="2040">
                <a:solidFill>
                  <a:schemeClr val="bg2">
                    <a:lumMod val="90000"/>
                  </a:schemeClr>
                </a:solidFill>
                <a:latin typeface="+mj-lt"/>
              </a:rPr>
              <a:t>AKS</a:t>
            </a:r>
            <a:r>
              <a:rPr lang="en-US" sz="2040">
                <a:solidFill>
                  <a:schemeClr val="bg2">
                    <a:lumMod val="90000"/>
                  </a:schemeClr>
                </a:solidFill>
              </a:rPr>
              <a:t> – Provide insights to users</a:t>
            </a:r>
          </a:p>
          <a:p>
            <a:pPr marL="466298" indent="-466298">
              <a:buFont typeface="+mj-lt"/>
              <a:buAutoNum type="arabicParenR"/>
            </a:pPr>
            <a:r>
              <a:rPr lang="en-US" sz="2040">
                <a:solidFill>
                  <a:schemeClr val="bg2">
                    <a:lumMod val="90000"/>
                  </a:schemeClr>
                </a:solidFill>
              </a:rPr>
              <a:t>Push notifications</a:t>
            </a:r>
          </a:p>
          <a:p>
            <a:pPr marL="466298" indent="-466298">
              <a:buFont typeface="+mj-lt"/>
              <a:buAutoNum type="arabicParenR"/>
            </a:pPr>
            <a:endParaRPr lang="en-US" sz="2040"/>
          </a:p>
          <a:p>
            <a:pPr marL="466298" indent="-466298">
              <a:buFont typeface="+mj-lt"/>
              <a:buAutoNum type="arabicParenR"/>
            </a:pPr>
            <a:endParaRPr lang="en-US" sz="2040"/>
          </a:p>
          <a:p>
            <a:pPr marL="466298" indent="-466298">
              <a:buFont typeface="+mj-lt"/>
              <a:buAutoNum type="arabicParenR"/>
            </a:pPr>
            <a:endParaRPr lang="en-US" sz="2040"/>
          </a:p>
        </p:txBody>
      </p:sp>
      <p:sp>
        <p:nvSpPr>
          <p:cNvPr id="96" name="Rectangle 95">
            <a:extLst>
              <a:ext uri="{FF2B5EF4-FFF2-40B4-BE49-F238E27FC236}">
                <a16:creationId xmlns:a16="http://schemas.microsoft.com/office/drawing/2014/main" id="{2CF7ED23-7288-4B54-8965-17F964D76539}"/>
              </a:ext>
            </a:extLst>
          </p:cNvPr>
          <p:cNvSpPr/>
          <p:nvPr/>
        </p:nvSpPr>
        <p:spPr bwMode="auto">
          <a:xfrm>
            <a:off x="6511677" y="1722487"/>
            <a:ext cx="1283062" cy="1194489"/>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5D0B32A5-150C-4903-9BAA-1BFF23174E2B}"/>
              </a:ext>
            </a:extLst>
          </p:cNvPr>
          <p:cNvSpPr txBox="1"/>
          <p:nvPr/>
        </p:nvSpPr>
        <p:spPr>
          <a:xfrm>
            <a:off x="7794739" y="992922"/>
            <a:ext cx="3385507"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t>Hyperscale (Citus) in Azure Database for PostgreSQL</a:t>
            </a:r>
          </a:p>
        </p:txBody>
      </p:sp>
      <p:pic>
        <p:nvPicPr>
          <p:cNvPr id="5" name="Picture 2">
            <a:extLst>
              <a:ext uri="{FF2B5EF4-FFF2-40B4-BE49-F238E27FC236}">
                <a16:creationId xmlns:a16="http://schemas.microsoft.com/office/drawing/2014/main" id="{D63AE404-64B0-4173-A67E-462635C354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584" y="474395"/>
            <a:ext cx="1676119" cy="64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96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2B79A124-9B07-4C21-9B7B-8CA1BAB8C2DA}"/>
              </a:ext>
            </a:extLst>
          </p:cNvPr>
          <p:cNvGrpSpPr/>
          <p:nvPr/>
        </p:nvGrpSpPr>
        <p:grpSpPr>
          <a:xfrm>
            <a:off x="11165996" y="1789840"/>
            <a:ext cx="905563" cy="923014"/>
            <a:chOff x="7158422" y="1607015"/>
            <a:chExt cx="2726357" cy="2778897"/>
          </a:xfrm>
        </p:grpSpPr>
        <p:sp>
          <p:nvSpPr>
            <p:cNvPr id="79" name="Freeform 242">
              <a:extLst>
                <a:ext uri="{FF2B5EF4-FFF2-40B4-BE49-F238E27FC236}">
                  <a16:creationId xmlns:a16="http://schemas.microsoft.com/office/drawing/2014/main" id="{D77B017E-9D80-4747-8FAB-31516CE1CA0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0" name="Diamond 79">
              <a:extLst>
                <a:ext uri="{FF2B5EF4-FFF2-40B4-BE49-F238E27FC236}">
                  <a16:creationId xmlns:a16="http://schemas.microsoft.com/office/drawing/2014/main" id="{E24FF316-AA24-4C68-9E44-AAE99F476026}"/>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Freeform 243">
              <a:extLst>
                <a:ext uri="{FF2B5EF4-FFF2-40B4-BE49-F238E27FC236}">
                  <a16:creationId xmlns:a16="http://schemas.microsoft.com/office/drawing/2014/main" id="{64990677-6EDB-40B0-9A4A-D0AE89227A24}"/>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4" name="Diamond 83">
              <a:extLst>
                <a:ext uri="{FF2B5EF4-FFF2-40B4-BE49-F238E27FC236}">
                  <a16:creationId xmlns:a16="http://schemas.microsoft.com/office/drawing/2014/main" id="{7AE9A81D-1163-4610-A933-FA728B676B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490D0732-BB4D-43D5-8414-1460AECCC8A4}"/>
              </a:ext>
            </a:extLst>
          </p:cNvPr>
          <p:cNvSpPr/>
          <p:nvPr/>
        </p:nvSpPr>
        <p:spPr bwMode="auto">
          <a:xfrm>
            <a:off x="8320641" y="1722134"/>
            <a:ext cx="2333704" cy="3390160"/>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FFC11306-2099-4C70-BA1E-EE683A1D92ED}"/>
              </a:ext>
            </a:extLst>
          </p:cNvPr>
          <p:cNvCxnSpPr>
            <a:cxnSpLocks/>
          </p:cNvCxnSpPr>
          <p:nvPr/>
        </p:nvCxnSpPr>
        <p:spPr>
          <a:xfrm>
            <a:off x="5689459" y="2179625"/>
            <a:ext cx="884309"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8A072EA7-ACE3-4F03-A850-79C28C8EEC87}"/>
              </a:ext>
            </a:extLst>
          </p:cNvPr>
          <p:cNvCxnSpPr>
            <a:cxnSpLocks/>
          </p:cNvCxnSpPr>
          <p:nvPr/>
        </p:nvCxnSpPr>
        <p:spPr>
          <a:xfrm>
            <a:off x="7555332"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78A0D7F5-4124-4CAC-8268-C1ACAC04540F}"/>
              </a:ext>
            </a:extLst>
          </p:cNvPr>
          <p:cNvCxnSpPr>
            <a:cxnSpLocks/>
          </p:cNvCxnSpPr>
          <p:nvPr/>
        </p:nvCxnSpPr>
        <p:spPr>
          <a:xfrm>
            <a:off x="9878129"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7F0C3D2F-2CF0-499D-95A9-C1E219D0A3B6}"/>
              </a:ext>
            </a:extLst>
          </p:cNvPr>
          <p:cNvCxnSpPr>
            <a:cxnSpLocks/>
          </p:cNvCxnSpPr>
          <p:nvPr/>
        </p:nvCxnSpPr>
        <p:spPr>
          <a:xfrm>
            <a:off x="5689459" y="4400881"/>
            <a:ext cx="884309" cy="0"/>
          </a:xfrm>
          <a:prstGeom prst="line">
            <a:avLst/>
          </a:prstGeom>
          <a:noFill/>
          <a:ln w="127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08E25E44-2B0C-4B23-B8A0-2099265426E5}"/>
              </a:ext>
            </a:extLst>
          </p:cNvPr>
          <p:cNvCxnSpPr>
            <a:cxnSpLocks/>
          </p:cNvCxnSpPr>
          <p:nvPr/>
        </p:nvCxnSpPr>
        <p:spPr>
          <a:xfrm>
            <a:off x="7555332" y="4400881"/>
            <a:ext cx="1229862"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7EAEA708-A4B6-427C-82E6-231585305E54}"/>
              </a:ext>
            </a:extLst>
          </p:cNvPr>
          <p:cNvCxnSpPr>
            <a:cxnSpLocks/>
          </p:cNvCxnSpPr>
          <p:nvPr/>
        </p:nvCxnSpPr>
        <p:spPr>
          <a:xfrm>
            <a:off x="9440879" y="2721051"/>
            <a:ext cx="0" cy="1172043"/>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8" name="Clock_E917" title="Icon of a clock">
            <a:extLst>
              <a:ext uri="{FF2B5EF4-FFF2-40B4-BE49-F238E27FC236}">
                <a16:creationId xmlns:a16="http://schemas.microsoft.com/office/drawing/2014/main" id="{7B557D3D-79A0-41C0-9B0C-67EC78B9385F}"/>
              </a:ext>
            </a:extLst>
          </p:cNvPr>
          <p:cNvSpPr>
            <a:spLocks noChangeAspect="1" noEditPoints="1"/>
          </p:cNvSpPr>
          <p:nvPr/>
        </p:nvSpPr>
        <p:spPr bwMode="auto">
          <a:xfrm>
            <a:off x="9714875" y="2916977"/>
            <a:ext cx="331423" cy="331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 name="Connector: Elbow 7">
            <a:extLst>
              <a:ext uri="{FF2B5EF4-FFF2-40B4-BE49-F238E27FC236}">
                <a16:creationId xmlns:a16="http://schemas.microsoft.com/office/drawing/2014/main" id="{FC097D44-5EE2-4A0A-92EC-6B9D0A3360B5}"/>
              </a:ext>
            </a:extLst>
          </p:cNvPr>
          <p:cNvCxnSpPr>
            <a:cxnSpLocks/>
          </p:cNvCxnSpPr>
          <p:nvPr/>
        </p:nvCxnSpPr>
        <p:spPr>
          <a:xfrm flipV="1">
            <a:off x="9879910" y="3241626"/>
            <a:ext cx="1711365" cy="1262880"/>
          </a:xfrm>
          <a:prstGeom prst="bentConnector2">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2" name="Freeform: Shape 81">
            <a:extLst>
              <a:ext uri="{FF2B5EF4-FFF2-40B4-BE49-F238E27FC236}">
                <a16:creationId xmlns:a16="http://schemas.microsoft.com/office/drawing/2014/main" id="{A1FE5792-B0E4-4CED-BCA4-6B77C40476C9}"/>
              </a:ext>
            </a:extLst>
          </p:cNvPr>
          <p:cNvSpPr>
            <a:spLocks noChangeAspect="1"/>
          </p:cNvSpPr>
          <p:nvPr/>
        </p:nvSpPr>
        <p:spPr bwMode="auto">
          <a:xfrm>
            <a:off x="6805253" y="4048995"/>
            <a:ext cx="616285" cy="614932"/>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3" name="Straight Connector 82">
            <a:extLst>
              <a:ext uri="{FF2B5EF4-FFF2-40B4-BE49-F238E27FC236}">
                <a16:creationId xmlns:a16="http://schemas.microsoft.com/office/drawing/2014/main" id="{9C90A96F-303A-4B98-919D-EBF25EA6F7F0}"/>
              </a:ext>
            </a:extLst>
          </p:cNvPr>
          <p:cNvCxnSpPr>
            <a:cxnSpLocks/>
          </p:cNvCxnSpPr>
          <p:nvPr/>
        </p:nvCxnSpPr>
        <p:spPr>
          <a:xfrm>
            <a:off x="7102887" y="5132106"/>
            <a:ext cx="0" cy="614932"/>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Devices3_EA6C" title="Icon of a cellphone in front of a monitor">
            <a:extLst>
              <a:ext uri="{FF2B5EF4-FFF2-40B4-BE49-F238E27FC236}">
                <a16:creationId xmlns:a16="http://schemas.microsoft.com/office/drawing/2014/main" id="{1A9817D6-1FD8-9C4E-8F97-7E3AF418C75D}"/>
              </a:ext>
            </a:extLst>
          </p:cNvPr>
          <p:cNvSpPr>
            <a:spLocks noChangeAspect="1" noEditPoints="1"/>
          </p:cNvSpPr>
          <p:nvPr/>
        </p:nvSpPr>
        <p:spPr bwMode="auto">
          <a:xfrm>
            <a:off x="4758724" y="1976799"/>
            <a:ext cx="755747" cy="5235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rgbClr val="FFFFFF"/>
          </a:solidFill>
          <a:ln w="381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 name="Browser" title="Icon of a browser window">
            <a:extLst>
              <a:ext uri="{FF2B5EF4-FFF2-40B4-BE49-F238E27FC236}">
                <a16:creationId xmlns:a16="http://schemas.microsoft.com/office/drawing/2014/main" id="{10AB4D0A-6261-1A43-9959-F4F642C9CB21}"/>
              </a:ext>
            </a:extLst>
          </p:cNvPr>
          <p:cNvSpPr>
            <a:spLocks noChangeAspect="1" noEditPoints="1"/>
          </p:cNvSpPr>
          <p:nvPr/>
        </p:nvSpPr>
        <p:spPr bwMode="auto">
          <a:xfrm>
            <a:off x="4826003" y="4060511"/>
            <a:ext cx="645549" cy="51664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74" name="Freeform: Shape 60">
            <a:extLst>
              <a:ext uri="{FF2B5EF4-FFF2-40B4-BE49-F238E27FC236}">
                <a16:creationId xmlns:a16="http://schemas.microsoft.com/office/drawing/2014/main" id="{41165E1E-6771-CD49-B069-C8E15A541449}"/>
              </a:ext>
            </a:extLst>
          </p:cNvPr>
          <p:cNvSpPr/>
          <p:nvPr/>
        </p:nvSpPr>
        <p:spPr bwMode="auto">
          <a:xfrm>
            <a:off x="6836219" y="5898176"/>
            <a:ext cx="550344" cy="536643"/>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CB089D36-416A-BC46-B08F-15CCDFBA81F0}"/>
              </a:ext>
            </a:extLst>
          </p:cNvPr>
          <p:cNvGrpSpPr/>
          <p:nvPr/>
        </p:nvGrpSpPr>
        <p:grpSpPr>
          <a:xfrm>
            <a:off x="6705111" y="1925845"/>
            <a:ext cx="822484" cy="613699"/>
            <a:chOff x="4058560" y="1837853"/>
            <a:chExt cx="693919" cy="517770"/>
          </a:xfrm>
        </p:grpSpPr>
        <p:sp>
          <p:nvSpPr>
            <p:cNvPr id="13" name="Frame 12">
              <a:extLst>
                <a:ext uri="{FF2B5EF4-FFF2-40B4-BE49-F238E27FC236}">
                  <a16:creationId xmlns:a16="http://schemas.microsoft.com/office/drawing/2014/main" id="{93F72EF9-7FE8-9140-AF79-001EB1917EC6}"/>
                </a:ext>
              </a:extLst>
            </p:cNvPr>
            <p:cNvSpPr/>
            <p:nvPr/>
          </p:nvSpPr>
          <p:spPr bwMode="auto">
            <a:xfrm>
              <a:off x="4095813" y="1837853"/>
              <a:ext cx="536512" cy="51777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B6B648-9221-E145-842D-21A982F1894C}"/>
                </a:ext>
              </a:extLst>
            </p:cNvPr>
            <p:cNvSpPr/>
            <p:nvPr/>
          </p:nvSpPr>
          <p:spPr bwMode="auto">
            <a:xfrm>
              <a:off x="4058560" y="1947580"/>
              <a:ext cx="693919" cy="2846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20E2B76A-52AC-1848-B056-8DDA876E430D}"/>
                </a:ext>
              </a:extLst>
            </p:cNvPr>
            <p:cNvGrpSpPr/>
            <p:nvPr/>
          </p:nvGrpSpPr>
          <p:grpSpPr>
            <a:xfrm>
              <a:off x="4255391" y="1948732"/>
              <a:ext cx="279465" cy="287490"/>
              <a:chOff x="4414365" y="3854209"/>
              <a:chExt cx="480469" cy="494267"/>
            </a:xfrm>
          </p:grpSpPr>
          <p:sp>
            <p:nvSpPr>
              <p:cNvPr id="16" name="Rounded Rectangle 15">
                <a:extLst>
                  <a:ext uri="{FF2B5EF4-FFF2-40B4-BE49-F238E27FC236}">
                    <a16:creationId xmlns:a16="http://schemas.microsoft.com/office/drawing/2014/main" id="{17F10BCD-7290-144E-B69E-2D5529DC19EE}"/>
                  </a:ext>
                </a:extLst>
              </p:cNvPr>
              <p:cNvSpPr/>
              <p:nvPr/>
            </p:nvSpPr>
            <p:spPr bwMode="auto">
              <a:xfrm>
                <a:off x="4416184" y="3854209"/>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ounded Rectangle 160">
                <a:extLst>
                  <a:ext uri="{FF2B5EF4-FFF2-40B4-BE49-F238E27FC236}">
                    <a16:creationId xmlns:a16="http://schemas.microsoft.com/office/drawing/2014/main" id="{605D9560-63A0-1B47-8F2D-715DBA732398}"/>
                  </a:ext>
                </a:extLst>
              </p:cNvPr>
              <p:cNvSpPr/>
              <p:nvPr/>
            </p:nvSpPr>
            <p:spPr bwMode="auto">
              <a:xfrm>
                <a:off x="4414365"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ounded Rectangle 161">
                <a:extLst>
                  <a:ext uri="{FF2B5EF4-FFF2-40B4-BE49-F238E27FC236}">
                    <a16:creationId xmlns:a16="http://schemas.microsoft.com/office/drawing/2014/main" id="{E91B16C5-B7A4-1542-8436-E5F1B737511C}"/>
                  </a:ext>
                </a:extLst>
              </p:cNvPr>
              <p:cNvSpPr/>
              <p:nvPr/>
            </p:nvSpPr>
            <p:spPr bwMode="auto">
              <a:xfrm>
                <a:off x="4414365" y="421171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ounded Rectangle 162">
                <a:extLst>
                  <a:ext uri="{FF2B5EF4-FFF2-40B4-BE49-F238E27FC236}">
                    <a16:creationId xmlns:a16="http://schemas.microsoft.com/office/drawing/2014/main" id="{7B53F7F3-78D7-8C40-8C42-641D8E7D4639}"/>
                  </a:ext>
                </a:extLst>
              </p:cNvPr>
              <p:cNvSpPr/>
              <p:nvPr/>
            </p:nvSpPr>
            <p:spPr bwMode="auto">
              <a:xfrm>
                <a:off x="4588884" y="395568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ounded Rectangle 163">
                <a:extLst>
                  <a:ext uri="{FF2B5EF4-FFF2-40B4-BE49-F238E27FC236}">
                    <a16:creationId xmlns:a16="http://schemas.microsoft.com/office/drawing/2014/main" id="{DE113384-1D36-2642-8F78-85FAA3B920F2}"/>
                  </a:ext>
                </a:extLst>
              </p:cNvPr>
              <p:cNvSpPr/>
              <p:nvPr/>
            </p:nvSpPr>
            <p:spPr bwMode="auto">
              <a:xfrm>
                <a:off x="4588884" y="412914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ounded Rectangle 164">
                <a:extLst>
                  <a:ext uri="{FF2B5EF4-FFF2-40B4-BE49-F238E27FC236}">
                    <a16:creationId xmlns:a16="http://schemas.microsoft.com/office/drawing/2014/main" id="{F1E4D91D-E0AA-8A4E-8B5C-41D686F28A6B}"/>
                  </a:ext>
                </a:extLst>
              </p:cNvPr>
              <p:cNvSpPr/>
              <p:nvPr/>
            </p:nvSpPr>
            <p:spPr bwMode="auto">
              <a:xfrm>
                <a:off x="4758068"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94" name="Oval 93">
            <a:extLst>
              <a:ext uri="{FF2B5EF4-FFF2-40B4-BE49-F238E27FC236}">
                <a16:creationId xmlns:a16="http://schemas.microsoft.com/office/drawing/2014/main" id="{C1ADF0EB-22C2-4A12-9C6E-EFFC1DC21F2F}"/>
              </a:ext>
            </a:extLst>
          </p:cNvPr>
          <p:cNvSpPr/>
          <p:nvPr/>
        </p:nvSpPr>
        <p:spPr bwMode="auto">
          <a:xfrm>
            <a:off x="10874962" y="431265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pic>
        <p:nvPicPr>
          <p:cNvPr id="115" name="Graphic 114" descr="Web design">
            <a:extLst>
              <a:ext uri="{FF2B5EF4-FFF2-40B4-BE49-F238E27FC236}">
                <a16:creationId xmlns:a16="http://schemas.microsoft.com/office/drawing/2014/main" id="{79CCE2BE-8223-47BD-9382-E8973BD01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0058" y="1795715"/>
            <a:ext cx="776903" cy="776903"/>
          </a:xfrm>
          <a:prstGeom prst="rect">
            <a:avLst/>
          </a:prstGeom>
        </p:spPr>
      </p:pic>
      <p:pic>
        <p:nvPicPr>
          <p:cNvPr id="116" name="Graphic 115" descr="Web design">
            <a:extLst>
              <a:ext uri="{FF2B5EF4-FFF2-40B4-BE49-F238E27FC236}">
                <a16:creationId xmlns:a16="http://schemas.microsoft.com/office/drawing/2014/main" id="{08FAC3EE-A578-4D07-8DC0-09EFF9FCBA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1730" y="4004840"/>
            <a:ext cx="776903" cy="776903"/>
          </a:xfrm>
          <a:prstGeom prst="rect">
            <a:avLst/>
          </a:prstGeom>
        </p:spPr>
      </p:pic>
      <p:sp>
        <p:nvSpPr>
          <p:cNvPr id="122" name="Oval 121">
            <a:extLst>
              <a:ext uri="{FF2B5EF4-FFF2-40B4-BE49-F238E27FC236}">
                <a16:creationId xmlns:a16="http://schemas.microsoft.com/office/drawing/2014/main" id="{636B06AE-9EAF-4372-A9DF-92BC178BD680}"/>
              </a:ext>
            </a:extLst>
          </p:cNvPr>
          <p:cNvSpPr/>
          <p:nvPr/>
        </p:nvSpPr>
        <p:spPr bwMode="auto">
          <a:xfrm>
            <a:off x="10259703" y="202000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sp>
        <p:nvSpPr>
          <p:cNvPr id="126" name="Oval 125">
            <a:extLst>
              <a:ext uri="{FF2B5EF4-FFF2-40B4-BE49-F238E27FC236}">
                <a16:creationId xmlns:a16="http://schemas.microsoft.com/office/drawing/2014/main" id="{7A56DF24-06F7-4A22-AE47-1278F394C513}"/>
              </a:ext>
            </a:extLst>
          </p:cNvPr>
          <p:cNvSpPr/>
          <p:nvPr/>
        </p:nvSpPr>
        <p:spPr bwMode="auto">
          <a:xfrm>
            <a:off x="9261230" y="3026368"/>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3</a:t>
            </a:r>
          </a:p>
        </p:txBody>
      </p:sp>
      <p:sp>
        <p:nvSpPr>
          <p:cNvPr id="129" name="Oval 128">
            <a:extLst>
              <a:ext uri="{FF2B5EF4-FFF2-40B4-BE49-F238E27FC236}">
                <a16:creationId xmlns:a16="http://schemas.microsoft.com/office/drawing/2014/main" id="{89B4D025-B1A3-47E5-B4E9-1E977C1927D7}"/>
              </a:ext>
            </a:extLst>
          </p:cNvPr>
          <p:cNvSpPr/>
          <p:nvPr/>
        </p:nvSpPr>
        <p:spPr bwMode="auto">
          <a:xfrm>
            <a:off x="7889915" y="421062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5</a:t>
            </a:r>
          </a:p>
        </p:txBody>
      </p:sp>
      <p:sp>
        <p:nvSpPr>
          <p:cNvPr id="131" name="Oval 130">
            <a:extLst>
              <a:ext uri="{FF2B5EF4-FFF2-40B4-BE49-F238E27FC236}">
                <a16:creationId xmlns:a16="http://schemas.microsoft.com/office/drawing/2014/main" id="{0428ADA8-CFD6-4888-97BD-B5D8B0FD50AB}"/>
              </a:ext>
            </a:extLst>
          </p:cNvPr>
          <p:cNvSpPr/>
          <p:nvPr/>
        </p:nvSpPr>
        <p:spPr bwMode="auto">
          <a:xfrm>
            <a:off x="7889915"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2</a:t>
            </a:r>
          </a:p>
        </p:txBody>
      </p:sp>
      <p:sp>
        <p:nvSpPr>
          <p:cNvPr id="133" name="Oval 132">
            <a:extLst>
              <a:ext uri="{FF2B5EF4-FFF2-40B4-BE49-F238E27FC236}">
                <a16:creationId xmlns:a16="http://schemas.microsoft.com/office/drawing/2014/main" id="{D9737770-C130-4027-AC4B-621869F6BA5C}"/>
              </a:ext>
            </a:extLst>
          </p:cNvPr>
          <p:cNvSpPr/>
          <p:nvPr/>
        </p:nvSpPr>
        <p:spPr bwMode="auto">
          <a:xfrm>
            <a:off x="5901657"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1</a:t>
            </a:r>
          </a:p>
        </p:txBody>
      </p:sp>
      <p:sp>
        <p:nvSpPr>
          <p:cNvPr id="135" name="Oval 134">
            <a:extLst>
              <a:ext uri="{FF2B5EF4-FFF2-40B4-BE49-F238E27FC236}">
                <a16:creationId xmlns:a16="http://schemas.microsoft.com/office/drawing/2014/main" id="{43CCCC57-1BA9-4C44-9755-A207FCA15C79}"/>
              </a:ext>
            </a:extLst>
          </p:cNvPr>
          <p:cNvSpPr/>
          <p:nvPr/>
        </p:nvSpPr>
        <p:spPr bwMode="auto">
          <a:xfrm>
            <a:off x="6937954" y="521643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6</a:t>
            </a:r>
          </a:p>
        </p:txBody>
      </p:sp>
      <p:sp>
        <p:nvSpPr>
          <p:cNvPr id="93" name="Title 1">
            <a:extLst>
              <a:ext uri="{FF2B5EF4-FFF2-40B4-BE49-F238E27FC236}">
                <a16:creationId xmlns:a16="http://schemas.microsoft.com/office/drawing/2014/main" id="{9C897123-E8EE-5B42-BC49-B4AC7E8C5A1C}"/>
              </a:ext>
            </a:extLst>
          </p:cNvPr>
          <p:cNvSpPr>
            <a:spLocks noGrp="1"/>
          </p:cNvSpPr>
          <p:nvPr>
            <p:ph type="title"/>
          </p:nvPr>
        </p:nvSpPr>
        <p:spPr>
          <a:xfrm>
            <a:off x="600855" y="466301"/>
            <a:ext cx="7782246" cy="1130053"/>
          </a:xfrm>
        </p:spPr>
        <p:txBody>
          <a:bodyPr/>
          <a:lstStyle/>
          <a:p>
            <a:r>
              <a:rPr lang="en-US">
                <a:cs typeface="Segoe UI"/>
              </a:rPr>
              <a:t>Building Real-time analytics with Hyperscale (Citus)</a:t>
            </a:r>
            <a:endParaRPr lang="en-US" b="1"/>
          </a:p>
        </p:txBody>
      </p:sp>
      <p:sp>
        <p:nvSpPr>
          <p:cNvPr id="91" name="Content Placeholder 9">
            <a:extLst>
              <a:ext uri="{FF2B5EF4-FFF2-40B4-BE49-F238E27FC236}">
                <a16:creationId xmlns:a16="http://schemas.microsoft.com/office/drawing/2014/main" id="{4B97FCEA-BEA7-4B84-B079-40D92E7E7ABC}"/>
              </a:ext>
            </a:extLst>
          </p:cNvPr>
          <p:cNvSpPr txBox="1">
            <a:spLocks/>
          </p:cNvSpPr>
          <p:nvPr/>
        </p:nvSpPr>
        <p:spPr>
          <a:xfrm>
            <a:off x="595915" y="1976798"/>
            <a:ext cx="3752540" cy="44844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buFont typeface="+mj-lt"/>
              <a:buAutoNum type="arabicParenR"/>
            </a:pPr>
            <a:r>
              <a:rPr lang="en-US" sz="2040" b="1">
                <a:solidFill>
                  <a:schemeClr val="bg2">
                    <a:lumMod val="90000"/>
                  </a:schemeClr>
                </a:solidFill>
                <a:latin typeface="+mj-lt"/>
              </a:rPr>
              <a:t>Event Hubs </a:t>
            </a:r>
            <a:r>
              <a:rPr lang="en-US" sz="2040">
                <a:solidFill>
                  <a:schemeClr val="bg2">
                    <a:lumMod val="90000"/>
                  </a:schemeClr>
                </a:solidFill>
              </a:rPr>
              <a:t>- Stream millions of events </a:t>
            </a:r>
          </a:p>
          <a:p>
            <a:pPr marL="466298" indent="-466298">
              <a:buFont typeface="+mj-lt"/>
              <a:buAutoNum type="arabicParenR"/>
            </a:pPr>
            <a:r>
              <a:rPr lang="en-US" sz="2040" b="1">
                <a:solidFill>
                  <a:schemeClr val="accent1"/>
                </a:solidFill>
                <a:latin typeface="+mj-lt"/>
              </a:rPr>
              <a:t>Hyperscale (Citus) </a:t>
            </a:r>
            <a:r>
              <a:rPr lang="en-US" sz="2040"/>
              <a:t>– ingest raw transactional events</a:t>
            </a:r>
          </a:p>
          <a:p>
            <a:pPr marL="466298" indent="-466298">
              <a:buFont typeface="+mj-lt"/>
              <a:buAutoNum type="arabicParenR"/>
            </a:pPr>
            <a:r>
              <a:rPr lang="en-US" sz="2040" b="1">
                <a:solidFill>
                  <a:schemeClr val="bg2">
                    <a:lumMod val="90000"/>
                  </a:schemeClr>
                </a:solidFill>
                <a:latin typeface="+mj-lt"/>
              </a:rPr>
              <a:t>Hyperscale (Citus) </a:t>
            </a:r>
            <a:r>
              <a:rPr lang="en-US" sz="2040">
                <a:solidFill>
                  <a:schemeClr val="bg2">
                    <a:lumMod val="90000"/>
                  </a:schemeClr>
                </a:solidFill>
              </a:rPr>
              <a:t>– perform incremental rollups</a:t>
            </a:r>
          </a:p>
          <a:p>
            <a:pPr marL="466298" indent="-466298">
              <a:buFont typeface="+mj-lt"/>
              <a:buAutoNum type="arabicParenR"/>
            </a:pPr>
            <a:r>
              <a:rPr lang="en-US" sz="2040" b="1">
                <a:solidFill>
                  <a:schemeClr val="bg2">
                    <a:lumMod val="90000"/>
                  </a:schemeClr>
                </a:solidFill>
                <a:latin typeface="+mj-lt"/>
              </a:rPr>
              <a:t>Azure Databricks </a:t>
            </a:r>
            <a:r>
              <a:rPr lang="en-US" sz="2040">
                <a:solidFill>
                  <a:schemeClr val="bg2">
                    <a:lumMod val="90000"/>
                  </a:schemeClr>
                </a:solidFill>
              </a:rPr>
              <a:t>– transform and analyze from both raw/structured</a:t>
            </a:r>
          </a:p>
          <a:p>
            <a:pPr marL="466298" indent="-466298">
              <a:buFont typeface="+mj-lt"/>
              <a:buAutoNum type="arabicParenR"/>
            </a:pPr>
            <a:r>
              <a:rPr lang="en-US" sz="2040">
                <a:solidFill>
                  <a:schemeClr val="bg2">
                    <a:lumMod val="90000"/>
                  </a:schemeClr>
                </a:solidFill>
                <a:latin typeface="+mj-lt"/>
              </a:rPr>
              <a:t>AKS</a:t>
            </a:r>
            <a:r>
              <a:rPr lang="en-US" sz="2040">
                <a:solidFill>
                  <a:schemeClr val="bg2">
                    <a:lumMod val="90000"/>
                  </a:schemeClr>
                </a:solidFill>
              </a:rPr>
              <a:t> – Provide insights to users</a:t>
            </a:r>
          </a:p>
          <a:p>
            <a:pPr marL="466298" indent="-466298">
              <a:buFont typeface="+mj-lt"/>
              <a:buAutoNum type="arabicParenR"/>
            </a:pPr>
            <a:r>
              <a:rPr lang="en-US" sz="2040">
                <a:solidFill>
                  <a:schemeClr val="bg2">
                    <a:lumMod val="90000"/>
                  </a:schemeClr>
                </a:solidFill>
              </a:rPr>
              <a:t>Push notifications</a:t>
            </a:r>
          </a:p>
          <a:p>
            <a:pPr marL="466298" indent="-466298">
              <a:buFont typeface="+mj-lt"/>
              <a:buAutoNum type="arabicParenR"/>
            </a:pPr>
            <a:endParaRPr lang="en-US" sz="2040"/>
          </a:p>
          <a:p>
            <a:pPr marL="466298" indent="-466298">
              <a:buFont typeface="+mj-lt"/>
              <a:buAutoNum type="arabicParenR"/>
            </a:pPr>
            <a:endParaRPr lang="en-US" sz="2040"/>
          </a:p>
          <a:p>
            <a:pPr marL="466298" indent="-466298">
              <a:buFont typeface="+mj-lt"/>
              <a:buAutoNum type="arabicParenR"/>
            </a:pPr>
            <a:endParaRPr lang="en-US" sz="2040"/>
          </a:p>
        </p:txBody>
      </p:sp>
      <p:sp>
        <p:nvSpPr>
          <p:cNvPr id="96" name="Rectangle 95">
            <a:extLst>
              <a:ext uri="{FF2B5EF4-FFF2-40B4-BE49-F238E27FC236}">
                <a16:creationId xmlns:a16="http://schemas.microsoft.com/office/drawing/2014/main" id="{158630C0-94A7-4BE7-A38B-1C0CDFA94A7E}"/>
              </a:ext>
            </a:extLst>
          </p:cNvPr>
          <p:cNvSpPr/>
          <p:nvPr/>
        </p:nvSpPr>
        <p:spPr bwMode="auto">
          <a:xfrm>
            <a:off x="8818788" y="1858322"/>
            <a:ext cx="1320563" cy="1019514"/>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3AA5DA48-E390-4D17-A4F8-1B91EE27FDEC}"/>
              </a:ext>
            </a:extLst>
          </p:cNvPr>
          <p:cNvSpPr txBox="1"/>
          <p:nvPr/>
        </p:nvSpPr>
        <p:spPr>
          <a:xfrm>
            <a:off x="6056176" y="6377511"/>
            <a:ext cx="2300203"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Notification Hubs</a:t>
            </a:r>
          </a:p>
        </p:txBody>
      </p:sp>
      <p:sp>
        <p:nvSpPr>
          <p:cNvPr id="5" name="TextBox 4">
            <a:extLst>
              <a:ext uri="{FF2B5EF4-FFF2-40B4-BE49-F238E27FC236}">
                <a16:creationId xmlns:a16="http://schemas.microsoft.com/office/drawing/2014/main" id="{F509D19E-A29C-47A3-A17E-2F5F1C2CABB2}"/>
              </a:ext>
            </a:extLst>
          </p:cNvPr>
          <p:cNvSpPr txBox="1"/>
          <p:nvPr/>
        </p:nvSpPr>
        <p:spPr>
          <a:xfrm>
            <a:off x="4197596" y="2473941"/>
            <a:ext cx="2005587" cy="555610"/>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1836">
                <a:solidFill>
                  <a:schemeClr val="tx1"/>
                </a:solidFill>
              </a:rPr>
              <a:t>Devices</a:t>
            </a:r>
          </a:p>
        </p:txBody>
      </p:sp>
      <p:sp>
        <p:nvSpPr>
          <p:cNvPr id="6" name="TextBox 5">
            <a:extLst>
              <a:ext uri="{FF2B5EF4-FFF2-40B4-BE49-F238E27FC236}">
                <a16:creationId xmlns:a16="http://schemas.microsoft.com/office/drawing/2014/main" id="{E6C98E21-47D0-43DB-9694-67F796F7CCF8}"/>
              </a:ext>
            </a:extLst>
          </p:cNvPr>
          <p:cNvSpPr txBox="1"/>
          <p:nvPr/>
        </p:nvSpPr>
        <p:spPr>
          <a:xfrm>
            <a:off x="8528407" y="2350477"/>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Raw Events</a:t>
            </a:r>
          </a:p>
        </p:txBody>
      </p:sp>
      <p:sp>
        <p:nvSpPr>
          <p:cNvPr id="7" name="TextBox 6">
            <a:extLst>
              <a:ext uri="{FF2B5EF4-FFF2-40B4-BE49-F238E27FC236}">
                <a16:creationId xmlns:a16="http://schemas.microsoft.com/office/drawing/2014/main" id="{48A6D108-AA98-41E8-B2DE-B8FB8CA33A44}"/>
              </a:ext>
            </a:extLst>
          </p:cNvPr>
          <p:cNvSpPr txBox="1"/>
          <p:nvPr/>
        </p:nvSpPr>
        <p:spPr>
          <a:xfrm>
            <a:off x="10916253" y="2601263"/>
            <a:ext cx="1519339" cy="819942"/>
          </a:xfrm>
          <a:prstGeom prst="rect">
            <a:avLst/>
          </a:prstGeom>
          <a:noFill/>
        </p:spPr>
        <p:txBody>
          <a:bodyPr wrap="square" lIns="186521" tIns="149217" rIns="186521" bIns="149217" rtlCol="0">
            <a:spAutoFit/>
          </a:bodyPr>
          <a:lstStyle/>
          <a:p>
            <a:pPr algn="ctr" defTabSz="932597">
              <a:lnSpc>
                <a:spcPct val="90000"/>
              </a:lnSpc>
              <a:defRPr/>
            </a:pPr>
            <a:r>
              <a:rPr lang="en-US" sz="1836"/>
              <a:t>Azure </a:t>
            </a:r>
            <a:br>
              <a:rPr lang="en-US" sz="1836"/>
            </a:br>
            <a:r>
              <a:rPr lang="en-US" sz="1836"/>
              <a:t>Databricks</a:t>
            </a:r>
          </a:p>
        </p:txBody>
      </p:sp>
      <p:sp>
        <p:nvSpPr>
          <p:cNvPr id="9" name="TextBox 8">
            <a:extLst>
              <a:ext uri="{FF2B5EF4-FFF2-40B4-BE49-F238E27FC236}">
                <a16:creationId xmlns:a16="http://schemas.microsoft.com/office/drawing/2014/main" id="{AA6FA3A8-A489-4F76-8514-7A2D7EB127A1}"/>
              </a:ext>
            </a:extLst>
          </p:cNvPr>
          <p:cNvSpPr txBox="1"/>
          <p:nvPr/>
        </p:nvSpPr>
        <p:spPr>
          <a:xfrm>
            <a:off x="9294824" y="3186955"/>
            <a:ext cx="1635520" cy="819942"/>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algn="ctr" defTabSz="932597">
              <a:lnSpc>
                <a:spcPct val="90000"/>
              </a:lnSpc>
              <a:defRPr/>
            </a:pPr>
            <a:r>
              <a:rPr lang="en-US" sz="1836"/>
              <a:t>Scheduled </a:t>
            </a:r>
          </a:p>
          <a:p>
            <a:pPr algn="ctr" defTabSz="932597">
              <a:lnSpc>
                <a:spcPct val="90000"/>
              </a:lnSpc>
              <a:defRPr/>
            </a:pPr>
            <a:r>
              <a:rPr lang="en-US" sz="1836"/>
              <a:t>process</a:t>
            </a:r>
          </a:p>
        </p:txBody>
      </p:sp>
      <p:sp>
        <p:nvSpPr>
          <p:cNvPr id="10" name="TextBox 9">
            <a:extLst>
              <a:ext uri="{FF2B5EF4-FFF2-40B4-BE49-F238E27FC236}">
                <a16:creationId xmlns:a16="http://schemas.microsoft.com/office/drawing/2014/main" id="{611073C4-D816-4284-95D5-39AAF70F643B}"/>
              </a:ext>
            </a:extLst>
          </p:cNvPr>
          <p:cNvSpPr txBox="1"/>
          <p:nvPr/>
        </p:nvSpPr>
        <p:spPr>
          <a:xfrm>
            <a:off x="4197596" y="4601983"/>
            <a:ext cx="2005587"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Browser</a:t>
            </a:r>
          </a:p>
        </p:txBody>
      </p:sp>
      <p:sp>
        <p:nvSpPr>
          <p:cNvPr id="11" name="TextBox 10">
            <a:extLst>
              <a:ext uri="{FF2B5EF4-FFF2-40B4-BE49-F238E27FC236}">
                <a16:creationId xmlns:a16="http://schemas.microsoft.com/office/drawing/2014/main" id="{3C66D127-A05F-4F94-9CCB-A360CD4775C8}"/>
              </a:ext>
            </a:extLst>
          </p:cNvPr>
          <p:cNvSpPr txBox="1"/>
          <p:nvPr/>
        </p:nvSpPr>
        <p:spPr>
          <a:xfrm>
            <a:off x="8565095" y="4619885"/>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Aggregations</a:t>
            </a:r>
          </a:p>
        </p:txBody>
      </p:sp>
      <p:sp>
        <p:nvSpPr>
          <p:cNvPr id="15" name="TextBox 14">
            <a:extLst>
              <a:ext uri="{FF2B5EF4-FFF2-40B4-BE49-F238E27FC236}">
                <a16:creationId xmlns:a16="http://schemas.microsoft.com/office/drawing/2014/main" id="{34B9DAFD-DFCB-40C8-A5E1-9321DD206EB4}"/>
              </a:ext>
            </a:extLst>
          </p:cNvPr>
          <p:cNvSpPr txBox="1"/>
          <p:nvPr/>
        </p:nvSpPr>
        <p:spPr>
          <a:xfrm>
            <a:off x="6179495" y="2476109"/>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Event Hubs</a:t>
            </a:r>
          </a:p>
        </p:txBody>
      </p:sp>
      <p:sp>
        <p:nvSpPr>
          <p:cNvPr id="19" name="TextBox 18">
            <a:extLst>
              <a:ext uri="{FF2B5EF4-FFF2-40B4-BE49-F238E27FC236}">
                <a16:creationId xmlns:a16="http://schemas.microsoft.com/office/drawing/2014/main" id="{0C7D2674-8B6D-41D4-B245-7132EF01120B}"/>
              </a:ext>
            </a:extLst>
          </p:cNvPr>
          <p:cNvSpPr txBox="1"/>
          <p:nvPr/>
        </p:nvSpPr>
        <p:spPr>
          <a:xfrm>
            <a:off x="6131891" y="4609863"/>
            <a:ext cx="2134530"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App Service/AKS</a:t>
            </a:r>
          </a:p>
        </p:txBody>
      </p:sp>
      <p:sp>
        <p:nvSpPr>
          <p:cNvPr id="20" name="TextBox 19">
            <a:extLst>
              <a:ext uri="{FF2B5EF4-FFF2-40B4-BE49-F238E27FC236}">
                <a16:creationId xmlns:a16="http://schemas.microsoft.com/office/drawing/2014/main" id="{046E0D43-B563-47DF-A7DC-A6333D905C77}"/>
              </a:ext>
            </a:extLst>
          </p:cNvPr>
          <p:cNvSpPr txBox="1"/>
          <p:nvPr/>
        </p:nvSpPr>
        <p:spPr>
          <a:xfrm>
            <a:off x="7794739" y="992922"/>
            <a:ext cx="3385507"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t>Hyperscale (Citus) in Azure Database for PostgreSQL</a:t>
            </a:r>
          </a:p>
        </p:txBody>
      </p:sp>
      <p:pic>
        <p:nvPicPr>
          <p:cNvPr id="21" name="Picture 2">
            <a:extLst>
              <a:ext uri="{FF2B5EF4-FFF2-40B4-BE49-F238E27FC236}">
                <a16:creationId xmlns:a16="http://schemas.microsoft.com/office/drawing/2014/main" id="{2AFAC65F-DE6B-4CD1-A170-CB940B86B5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584" y="474395"/>
            <a:ext cx="1676119" cy="64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2B79A124-9B07-4C21-9B7B-8CA1BAB8C2DA}"/>
              </a:ext>
            </a:extLst>
          </p:cNvPr>
          <p:cNvGrpSpPr/>
          <p:nvPr/>
        </p:nvGrpSpPr>
        <p:grpSpPr>
          <a:xfrm>
            <a:off x="11165996" y="1789840"/>
            <a:ext cx="905563" cy="923014"/>
            <a:chOff x="7158422" y="1607015"/>
            <a:chExt cx="2726357" cy="2778897"/>
          </a:xfrm>
        </p:grpSpPr>
        <p:sp>
          <p:nvSpPr>
            <p:cNvPr id="79" name="Freeform 242">
              <a:extLst>
                <a:ext uri="{FF2B5EF4-FFF2-40B4-BE49-F238E27FC236}">
                  <a16:creationId xmlns:a16="http://schemas.microsoft.com/office/drawing/2014/main" id="{D77B017E-9D80-4747-8FAB-31516CE1CA0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0" name="Diamond 79">
              <a:extLst>
                <a:ext uri="{FF2B5EF4-FFF2-40B4-BE49-F238E27FC236}">
                  <a16:creationId xmlns:a16="http://schemas.microsoft.com/office/drawing/2014/main" id="{E24FF316-AA24-4C68-9E44-AAE99F476026}"/>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Freeform 243">
              <a:extLst>
                <a:ext uri="{FF2B5EF4-FFF2-40B4-BE49-F238E27FC236}">
                  <a16:creationId xmlns:a16="http://schemas.microsoft.com/office/drawing/2014/main" id="{64990677-6EDB-40B0-9A4A-D0AE89227A24}"/>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4" name="Diamond 83">
              <a:extLst>
                <a:ext uri="{FF2B5EF4-FFF2-40B4-BE49-F238E27FC236}">
                  <a16:creationId xmlns:a16="http://schemas.microsoft.com/office/drawing/2014/main" id="{7AE9A81D-1163-4610-A933-FA728B676B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490D0732-BB4D-43D5-8414-1460AECCC8A4}"/>
              </a:ext>
            </a:extLst>
          </p:cNvPr>
          <p:cNvSpPr/>
          <p:nvPr/>
        </p:nvSpPr>
        <p:spPr bwMode="auto">
          <a:xfrm>
            <a:off x="8320641" y="1722134"/>
            <a:ext cx="2333704" cy="3390160"/>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FFC11306-2099-4C70-BA1E-EE683A1D92ED}"/>
              </a:ext>
            </a:extLst>
          </p:cNvPr>
          <p:cNvCxnSpPr>
            <a:cxnSpLocks/>
          </p:cNvCxnSpPr>
          <p:nvPr/>
        </p:nvCxnSpPr>
        <p:spPr>
          <a:xfrm>
            <a:off x="5689459" y="2179625"/>
            <a:ext cx="884309"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8A072EA7-ACE3-4F03-A850-79C28C8EEC87}"/>
              </a:ext>
            </a:extLst>
          </p:cNvPr>
          <p:cNvCxnSpPr>
            <a:cxnSpLocks/>
          </p:cNvCxnSpPr>
          <p:nvPr/>
        </p:nvCxnSpPr>
        <p:spPr>
          <a:xfrm>
            <a:off x="7555332"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78A0D7F5-4124-4CAC-8268-C1ACAC04540F}"/>
              </a:ext>
            </a:extLst>
          </p:cNvPr>
          <p:cNvCxnSpPr>
            <a:cxnSpLocks/>
          </p:cNvCxnSpPr>
          <p:nvPr/>
        </p:nvCxnSpPr>
        <p:spPr>
          <a:xfrm>
            <a:off x="9878129"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7F0C3D2F-2CF0-499D-95A9-C1E219D0A3B6}"/>
              </a:ext>
            </a:extLst>
          </p:cNvPr>
          <p:cNvCxnSpPr>
            <a:cxnSpLocks/>
          </p:cNvCxnSpPr>
          <p:nvPr/>
        </p:nvCxnSpPr>
        <p:spPr>
          <a:xfrm>
            <a:off x="5689459" y="4400881"/>
            <a:ext cx="884309" cy="0"/>
          </a:xfrm>
          <a:prstGeom prst="line">
            <a:avLst/>
          </a:prstGeom>
          <a:noFill/>
          <a:ln w="127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08E25E44-2B0C-4B23-B8A0-2099265426E5}"/>
              </a:ext>
            </a:extLst>
          </p:cNvPr>
          <p:cNvCxnSpPr>
            <a:cxnSpLocks/>
          </p:cNvCxnSpPr>
          <p:nvPr/>
        </p:nvCxnSpPr>
        <p:spPr>
          <a:xfrm>
            <a:off x="7555332" y="4400881"/>
            <a:ext cx="1229862"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7EAEA708-A4B6-427C-82E6-231585305E54}"/>
              </a:ext>
            </a:extLst>
          </p:cNvPr>
          <p:cNvCxnSpPr>
            <a:cxnSpLocks/>
          </p:cNvCxnSpPr>
          <p:nvPr/>
        </p:nvCxnSpPr>
        <p:spPr>
          <a:xfrm>
            <a:off x="9440879" y="2721051"/>
            <a:ext cx="0" cy="1172043"/>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8" name="Clock_E917" title="Icon of a clock">
            <a:extLst>
              <a:ext uri="{FF2B5EF4-FFF2-40B4-BE49-F238E27FC236}">
                <a16:creationId xmlns:a16="http://schemas.microsoft.com/office/drawing/2014/main" id="{7B557D3D-79A0-41C0-9B0C-67EC78B9385F}"/>
              </a:ext>
            </a:extLst>
          </p:cNvPr>
          <p:cNvSpPr>
            <a:spLocks noChangeAspect="1" noEditPoints="1"/>
          </p:cNvSpPr>
          <p:nvPr/>
        </p:nvSpPr>
        <p:spPr bwMode="auto">
          <a:xfrm>
            <a:off x="9714875" y="2916977"/>
            <a:ext cx="331423" cy="331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 name="Connector: Elbow 7">
            <a:extLst>
              <a:ext uri="{FF2B5EF4-FFF2-40B4-BE49-F238E27FC236}">
                <a16:creationId xmlns:a16="http://schemas.microsoft.com/office/drawing/2014/main" id="{FC097D44-5EE2-4A0A-92EC-6B9D0A3360B5}"/>
              </a:ext>
            </a:extLst>
          </p:cNvPr>
          <p:cNvCxnSpPr>
            <a:cxnSpLocks/>
          </p:cNvCxnSpPr>
          <p:nvPr/>
        </p:nvCxnSpPr>
        <p:spPr>
          <a:xfrm flipV="1">
            <a:off x="9879910" y="3241626"/>
            <a:ext cx="1711365" cy="1262880"/>
          </a:xfrm>
          <a:prstGeom prst="bentConnector2">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2" name="Freeform: Shape 81">
            <a:extLst>
              <a:ext uri="{FF2B5EF4-FFF2-40B4-BE49-F238E27FC236}">
                <a16:creationId xmlns:a16="http://schemas.microsoft.com/office/drawing/2014/main" id="{A1FE5792-B0E4-4CED-BCA4-6B77C40476C9}"/>
              </a:ext>
            </a:extLst>
          </p:cNvPr>
          <p:cNvSpPr>
            <a:spLocks noChangeAspect="1"/>
          </p:cNvSpPr>
          <p:nvPr/>
        </p:nvSpPr>
        <p:spPr bwMode="auto">
          <a:xfrm>
            <a:off x="6805253" y="4048995"/>
            <a:ext cx="616285" cy="614932"/>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3" name="Straight Connector 82">
            <a:extLst>
              <a:ext uri="{FF2B5EF4-FFF2-40B4-BE49-F238E27FC236}">
                <a16:creationId xmlns:a16="http://schemas.microsoft.com/office/drawing/2014/main" id="{9C90A96F-303A-4B98-919D-EBF25EA6F7F0}"/>
              </a:ext>
            </a:extLst>
          </p:cNvPr>
          <p:cNvCxnSpPr>
            <a:cxnSpLocks/>
          </p:cNvCxnSpPr>
          <p:nvPr/>
        </p:nvCxnSpPr>
        <p:spPr>
          <a:xfrm>
            <a:off x="7102887" y="5132106"/>
            <a:ext cx="0" cy="614932"/>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Devices3_EA6C" title="Icon of a cellphone in front of a monitor">
            <a:extLst>
              <a:ext uri="{FF2B5EF4-FFF2-40B4-BE49-F238E27FC236}">
                <a16:creationId xmlns:a16="http://schemas.microsoft.com/office/drawing/2014/main" id="{1A9817D6-1FD8-9C4E-8F97-7E3AF418C75D}"/>
              </a:ext>
            </a:extLst>
          </p:cNvPr>
          <p:cNvSpPr>
            <a:spLocks noChangeAspect="1" noEditPoints="1"/>
          </p:cNvSpPr>
          <p:nvPr/>
        </p:nvSpPr>
        <p:spPr bwMode="auto">
          <a:xfrm>
            <a:off x="4758724" y="1976799"/>
            <a:ext cx="755747" cy="5235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rgbClr val="FFFFFF"/>
          </a:solidFill>
          <a:ln w="381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 name="Browser" title="Icon of a browser window">
            <a:extLst>
              <a:ext uri="{FF2B5EF4-FFF2-40B4-BE49-F238E27FC236}">
                <a16:creationId xmlns:a16="http://schemas.microsoft.com/office/drawing/2014/main" id="{10AB4D0A-6261-1A43-9959-F4F642C9CB21}"/>
              </a:ext>
            </a:extLst>
          </p:cNvPr>
          <p:cNvSpPr>
            <a:spLocks noChangeAspect="1" noEditPoints="1"/>
          </p:cNvSpPr>
          <p:nvPr/>
        </p:nvSpPr>
        <p:spPr bwMode="auto">
          <a:xfrm>
            <a:off x="4826003" y="4060511"/>
            <a:ext cx="645549" cy="51664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74" name="Freeform: Shape 60">
            <a:extLst>
              <a:ext uri="{FF2B5EF4-FFF2-40B4-BE49-F238E27FC236}">
                <a16:creationId xmlns:a16="http://schemas.microsoft.com/office/drawing/2014/main" id="{41165E1E-6771-CD49-B069-C8E15A541449}"/>
              </a:ext>
            </a:extLst>
          </p:cNvPr>
          <p:cNvSpPr/>
          <p:nvPr/>
        </p:nvSpPr>
        <p:spPr bwMode="auto">
          <a:xfrm>
            <a:off x="6836219" y="5898176"/>
            <a:ext cx="550344" cy="536643"/>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CB089D36-416A-BC46-B08F-15CCDFBA81F0}"/>
              </a:ext>
            </a:extLst>
          </p:cNvPr>
          <p:cNvGrpSpPr/>
          <p:nvPr/>
        </p:nvGrpSpPr>
        <p:grpSpPr>
          <a:xfrm>
            <a:off x="6705111" y="1925845"/>
            <a:ext cx="822484" cy="613699"/>
            <a:chOff x="4058560" y="1837853"/>
            <a:chExt cx="693919" cy="517770"/>
          </a:xfrm>
        </p:grpSpPr>
        <p:sp>
          <p:nvSpPr>
            <p:cNvPr id="13" name="Frame 12">
              <a:extLst>
                <a:ext uri="{FF2B5EF4-FFF2-40B4-BE49-F238E27FC236}">
                  <a16:creationId xmlns:a16="http://schemas.microsoft.com/office/drawing/2014/main" id="{93F72EF9-7FE8-9140-AF79-001EB1917EC6}"/>
                </a:ext>
              </a:extLst>
            </p:cNvPr>
            <p:cNvSpPr/>
            <p:nvPr/>
          </p:nvSpPr>
          <p:spPr bwMode="auto">
            <a:xfrm>
              <a:off x="4095813" y="1837853"/>
              <a:ext cx="536512" cy="51777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B6B648-9221-E145-842D-21A982F1894C}"/>
                </a:ext>
              </a:extLst>
            </p:cNvPr>
            <p:cNvSpPr/>
            <p:nvPr/>
          </p:nvSpPr>
          <p:spPr bwMode="auto">
            <a:xfrm>
              <a:off x="4058560" y="1947580"/>
              <a:ext cx="693919" cy="2846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20E2B76A-52AC-1848-B056-8DDA876E430D}"/>
                </a:ext>
              </a:extLst>
            </p:cNvPr>
            <p:cNvGrpSpPr/>
            <p:nvPr/>
          </p:nvGrpSpPr>
          <p:grpSpPr>
            <a:xfrm>
              <a:off x="4255391" y="1948732"/>
              <a:ext cx="279465" cy="287490"/>
              <a:chOff x="4414365" y="3854209"/>
              <a:chExt cx="480469" cy="494267"/>
            </a:xfrm>
          </p:grpSpPr>
          <p:sp>
            <p:nvSpPr>
              <p:cNvPr id="16" name="Rounded Rectangle 15">
                <a:extLst>
                  <a:ext uri="{FF2B5EF4-FFF2-40B4-BE49-F238E27FC236}">
                    <a16:creationId xmlns:a16="http://schemas.microsoft.com/office/drawing/2014/main" id="{17F10BCD-7290-144E-B69E-2D5529DC19EE}"/>
                  </a:ext>
                </a:extLst>
              </p:cNvPr>
              <p:cNvSpPr/>
              <p:nvPr/>
            </p:nvSpPr>
            <p:spPr bwMode="auto">
              <a:xfrm>
                <a:off x="4416184" y="3854209"/>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ounded Rectangle 160">
                <a:extLst>
                  <a:ext uri="{FF2B5EF4-FFF2-40B4-BE49-F238E27FC236}">
                    <a16:creationId xmlns:a16="http://schemas.microsoft.com/office/drawing/2014/main" id="{605D9560-63A0-1B47-8F2D-715DBA732398}"/>
                  </a:ext>
                </a:extLst>
              </p:cNvPr>
              <p:cNvSpPr/>
              <p:nvPr/>
            </p:nvSpPr>
            <p:spPr bwMode="auto">
              <a:xfrm>
                <a:off x="4414365"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ounded Rectangle 161">
                <a:extLst>
                  <a:ext uri="{FF2B5EF4-FFF2-40B4-BE49-F238E27FC236}">
                    <a16:creationId xmlns:a16="http://schemas.microsoft.com/office/drawing/2014/main" id="{E91B16C5-B7A4-1542-8436-E5F1B737511C}"/>
                  </a:ext>
                </a:extLst>
              </p:cNvPr>
              <p:cNvSpPr/>
              <p:nvPr/>
            </p:nvSpPr>
            <p:spPr bwMode="auto">
              <a:xfrm>
                <a:off x="4414365" y="421171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ounded Rectangle 162">
                <a:extLst>
                  <a:ext uri="{FF2B5EF4-FFF2-40B4-BE49-F238E27FC236}">
                    <a16:creationId xmlns:a16="http://schemas.microsoft.com/office/drawing/2014/main" id="{7B53F7F3-78D7-8C40-8C42-641D8E7D4639}"/>
                  </a:ext>
                </a:extLst>
              </p:cNvPr>
              <p:cNvSpPr/>
              <p:nvPr/>
            </p:nvSpPr>
            <p:spPr bwMode="auto">
              <a:xfrm>
                <a:off x="4588884" y="395568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ounded Rectangle 163">
                <a:extLst>
                  <a:ext uri="{FF2B5EF4-FFF2-40B4-BE49-F238E27FC236}">
                    <a16:creationId xmlns:a16="http://schemas.microsoft.com/office/drawing/2014/main" id="{DE113384-1D36-2642-8F78-85FAA3B920F2}"/>
                  </a:ext>
                </a:extLst>
              </p:cNvPr>
              <p:cNvSpPr/>
              <p:nvPr/>
            </p:nvSpPr>
            <p:spPr bwMode="auto">
              <a:xfrm>
                <a:off x="4588884" y="412914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ounded Rectangle 164">
                <a:extLst>
                  <a:ext uri="{FF2B5EF4-FFF2-40B4-BE49-F238E27FC236}">
                    <a16:creationId xmlns:a16="http://schemas.microsoft.com/office/drawing/2014/main" id="{F1E4D91D-E0AA-8A4E-8B5C-41D686F28A6B}"/>
                  </a:ext>
                </a:extLst>
              </p:cNvPr>
              <p:cNvSpPr/>
              <p:nvPr/>
            </p:nvSpPr>
            <p:spPr bwMode="auto">
              <a:xfrm>
                <a:off x="4758068"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94" name="Oval 93">
            <a:extLst>
              <a:ext uri="{FF2B5EF4-FFF2-40B4-BE49-F238E27FC236}">
                <a16:creationId xmlns:a16="http://schemas.microsoft.com/office/drawing/2014/main" id="{C1ADF0EB-22C2-4A12-9C6E-EFFC1DC21F2F}"/>
              </a:ext>
            </a:extLst>
          </p:cNvPr>
          <p:cNvSpPr/>
          <p:nvPr/>
        </p:nvSpPr>
        <p:spPr bwMode="auto">
          <a:xfrm>
            <a:off x="10874962" y="431265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pic>
        <p:nvPicPr>
          <p:cNvPr id="115" name="Graphic 114" descr="Web design">
            <a:extLst>
              <a:ext uri="{FF2B5EF4-FFF2-40B4-BE49-F238E27FC236}">
                <a16:creationId xmlns:a16="http://schemas.microsoft.com/office/drawing/2014/main" id="{79CCE2BE-8223-47BD-9382-E8973BD01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0058" y="1795715"/>
            <a:ext cx="776903" cy="776903"/>
          </a:xfrm>
          <a:prstGeom prst="rect">
            <a:avLst/>
          </a:prstGeom>
        </p:spPr>
      </p:pic>
      <p:pic>
        <p:nvPicPr>
          <p:cNvPr id="116" name="Graphic 115" descr="Web design">
            <a:extLst>
              <a:ext uri="{FF2B5EF4-FFF2-40B4-BE49-F238E27FC236}">
                <a16:creationId xmlns:a16="http://schemas.microsoft.com/office/drawing/2014/main" id="{08FAC3EE-A578-4D07-8DC0-09EFF9FCBA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1730" y="4004840"/>
            <a:ext cx="776903" cy="776903"/>
          </a:xfrm>
          <a:prstGeom prst="rect">
            <a:avLst/>
          </a:prstGeom>
        </p:spPr>
      </p:pic>
      <p:sp>
        <p:nvSpPr>
          <p:cNvPr id="122" name="Oval 121">
            <a:extLst>
              <a:ext uri="{FF2B5EF4-FFF2-40B4-BE49-F238E27FC236}">
                <a16:creationId xmlns:a16="http://schemas.microsoft.com/office/drawing/2014/main" id="{636B06AE-9EAF-4372-A9DF-92BC178BD680}"/>
              </a:ext>
            </a:extLst>
          </p:cNvPr>
          <p:cNvSpPr/>
          <p:nvPr/>
        </p:nvSpPr>
        <p:spPr bwMode="auto">
          <a:xfrm>
            <a:off x="10259703" y="202000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sp>
        <p:nvSpPr>
          <p:cNvPr id="126" name="Oval 125">
            <a:extLst>
              <a:ext uri="{FF2B5EF4-FFF2-40B4-BE49-F238E27FC236}">
                <a16:creationId xmlns:a16="http://schemas.microsoft.com/office/drawing/2014/main" id="{7A56DF24-06F7-4A22-AE47-1278F394C513}"/>
              </a:ext>
            </a:extLst>
          </p:cNvPr>
          <p:cNvSpPr/>
          <p:nvPr/>
        </p:nvSpPr>
        <p:spPr bwMode="auto">
          <a:xfrm>
            <a:off x="9261230" y="3026368"/>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3</a:t>
            </a:r>
          </a:p>
        </p:txBody>
      </p:sp>
      <p:sp>
        <p:nvSpPr>
          <p:cNvPr id="129" name="Oval 128">
            <a:extLst>
              <a:ext uri="{FF2B5EF4-FFF2-40B4-BE49-F238E27FC236}">
                <a16:creationId xmlns:a16="http://schemas.microsoft.com/office/drawing/2014/main" id="{89B4D025-B1A3-47E5-B4E9-1E977C1927D7}"/>
              </a:ext>
            </a:extLst>
          </p:cNvPr>
          <p:cNvSpPr/>
          <p:nvPr/>
        </p:nvSpPr>
        <p:spPr bwMode="auto">
          <a:xfrm>
            <a:off x="7889915" y="421062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5</a:t>
            </a:r>
          </a:p>
        </p:txBody>
      </p:sp>
      <p:sp>
        <p:nvSpPr>
          <p:cNvPr id="131" name="Oval 130">
            <a:extLst>
              <a:ext uri="{FF2B5EF4-FFF2-40B4-BE49-F238E27FC236}">
                <a16:creationId xmlns:a16="http://schemas.microsoft.com/office/drawing/2014/main" id="{0428ADA8-CFD6-4888-97BD-B5D8B0FD50AB}"/>
              </a:ext>
            </a:extLst>
          </p:cNvPr>
          <p:cNvSpPr/>
          <p:nvPr/>
        </p:nvSpPr>
        <p:spPr bwMode="auto">
          <a:xfrm>
            <a:off x="7889915"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2</a:t>
            </a:r>
          </a:p>
        </p:txBody>
      </p:sp>
      <p:sp>
        <p:nvSpPr>
          <p:cNvPr id="133" name="Oval 132">
            <a:extLst>
              <a:ext uri="{FF2B5EF4-FFF2-40B4-BE49-F238E27FC236}">
                <a16:creationId xmlns:a16="http://schemas.microsoft.com/office/drawing/2014/main" id="{D9737770-C130-4027-AC4B-621869F6BA5C}"/>
              </a:ext>
            </a:extLst>
          </p:cNvPr>
          <p:cNvSpPr/>
          <p:nvPr/>
        </p:nvSpPr>
        <p:spPr bwMode="auto">
          <a:xfrm>
            <a:off x="5901657"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1</a:t>
            </a:r>
          </a:p>
        </p:txBody>
      </p:sp>
      <p:sp>
        <p:nvSpPr>
          <p:cNvPr id="135" name="Oval 134">
            <a:extLst>
              <a:ext uri="{FF2B5EF4-FFF2-40B4-BE49-F238E27FC236}">
                <a16:creationId xmlns:a16="http://schemas.microsoft.com/office/drawing/2014/main" id="{43CCCC57-1BA9-4C44-9755-A207FCA15C79}"/>
              </a:ext>
            </a:extLst>
          </p:cNvPr>
          <p:cNvSpPr/>
          <p:nvPr/>
        </p:nvSpPr>
        <p:spPr bwMode="auto">
          <a:xfrm>
            <a:off x="6937954" y="521643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6</a:t>
            </a:r>
          </a:p>
        </p:txBody>
      </p:sp>
      <p:sp>
        <p:nvSpPr>
          <p:cNvPr id="93" name="Title 1">
            <a:extLst>
              <a:ext uri="{FF2B5EF4-FFF2-40B4-BE49-F238E27FC236}">
                <a16:creationId xmlns:a16="http://schemas.microsoft.com/office/drawing/2014/main" id="{9C897123-E8EE-5B42-BC49-B4AC7E8C5A1C}"/>
              </a:ext>
            </a:extLst>
          </p:cNvPr>
          <p:cNvSpPr>
            <a:spLocks noGrp="1"/>
          </p:cNvSpPr>
          <p:nvPr>
            <p:ph type="title"/>
          </p:nvPr>
        </p:nvSpPr>
        <p:spPr>
          <a:xfrm>
            <a:off x="600855" y="466301"/>
            <a:ext cx="7782246" cy="1130053"/>
          </a:xfrm>
        </p:spPr>
        <p:txBody>
          <a:bodyPr/>
          <a:lstStyle/>
          <a:p>
            <a:r>
              <a:rPr lang="en-US">
                <a:cs typeface="Segoe UI"/>
              </a:rPr>
              <a:t>Building Real-time analytics with Hyperscale (Citus)</a:t>
            </a:r>
            <a:endParaRPr lang="en-US" b="1"/>
          </a:p>
        </p:txBody>
      </p:sp>
      <p:sp>
        <p:nvSpPr>
          <p:cNvPr id="91" name="Content Placeholder 9">
            <a:extLst>
              <a:ext uri="{FF2B5EF4-FFF2-40B4-BE49-F238E27FC236}">
                <a16:creationId xmlns:a16="http://schemas.microsoft.com/office/drawing/2014/main" id="{4B97FCEA-BEA7-4B84-B079-40D92E7E7ABC}"/>
              </a:ext>
            </a:extLst>
          </p:cNvPr>
          <p:cNvSpPr txBox="1">
            <a:spLocks/>
          </p:cNvSpPr>
          <p:nvPr/>
        </p:nvSpPr>
        <p:spPr>
          <a:xfrm>
            <a:off x="595915" y="1976798"/>
            <a:ext cx="3752540" cy="44844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buFont typeface="+mj-lt"/>
              <a:buAutoNum type="arabicParenR"/>
            </a:pPr>
            <a:r>
              <a:rPr lang="en-US" sz="2040" b="1">
                <a:solidFill>
                  <a:schemeClr val="bg2">
                    <a:lumMod val="90000"/>
                  </a:schemeClr>
                </a:solidFill>
                <a:latin typeface="+mj-lt"/>
              </a:rPr>
              <a:t>Event Hubs </a:t>
            </a:r>
            <a:r>
              <a:rPr lang="en-US" sz="2040">
                <a:solidFill>
                  <a:schemeClr val="bg2">
                    <a:lumMod val="90000"/>
                  </a:schemeClr>
                </a:solidFill>
              </a:rPr>
              <a:t>- Stream millions of events </a:t>
            </a:r>
          </a:p>
          <a:p>
            <a:pPr marL="466298" indent="-466298">
              <a:buFont typeface="+mj-lt"/>
              <a:buAutoNum type="arabicParenR"/>
            </a:pPr>
            <a:r>
              <a:rPr lang="en-US" sz="2040" b="1">
                <a:solidFill>
                  <a:schemeClr val="bg2">
                    <a:lumMod val="90000"/>
                  </a:schemeClr>
                </a:solidFill>
                <a:latin typeface="+mj-lt"/>
              </a:rPr>
              <a:t>Hyperscale (Citus) </a:t>
            </a:r>
            <a:r>
              <a:rPr lang="en-US" sz="2040">
                <a:solidFill>
                  <a:schemeClr val="bg2">
                    <a:lumMod val="90000"/>
                  </a:schemeClr>
                </a:solidFill>
              </a:rPr>
              <a:t>– ingest raw transactional events</a:t>
            </a:r>
          </a:p>
          <a:p>
            <a:pPr marL="466298" indent="-466298">
              <a:buFont typeface="+mj-lt"/>
              <a:buAutoNum type="arabicParenR"/>
            </a:pPr>
            <a:r>
              <a:rPr lang="en-US" sz="2040" b="1">
                <a:solidFill>
                  <a:schemeClr val="accent1"/>
                </a:solidFill>
                <a:latin typeface="+mj-lt"/>
              </a:rPr>
              <a:t>Hyperscale (Citus) </a:t>
            </a:r>
            <a:r>
              <a:rPr lang="en-US" sz="2040"/>
              <a:t>– perform incremental rollups</a:t>
            </a:r>
          </a:p>
          <a:p>
            <a:pPr marL="466298" indent="-466298">
              <a:buFont typeface="+mj-lt"/>
              <a:buAutoNum type="arabicParenR"/>
            </a:pPr>
            <a:r>
              <a:rPr lang="en-US" sz="2040" b="1">
                <a:solidFill>
                  <a:schemeClr val="bg2">
                    <a:lumMod val="90000"/>
                  </a:schemeClr>
                </a:solidFill>
                <a:latin typeface="+mj-lt"/>
              </a:rPr>
              <a:t>Azure Databricks </a:t>
            </a:r>
            <a:r>
              <a:rPr lang="en-US" sz="2040">
                <a:solidFill>
                  <a:schemeClr val="bg2">
                    <a:lumMod val="90000"/>
                  </a:schemeClr>
                </a:solidFill>
              </a:rPr>
              <a:t>– transform and analyze from both raw/structured</a:t>
            </a:r>
          </a:p>
          <a:p>
            <a:pPr marL="466298" indent="-466298">
              <a:buFont typeface="+mj-lt"/>
              <a:buAutoNum type="arabicParenR"/>
            </a:pPr>
            <a:r>
              <a:rPr lang="en-US" sz="2040">
                <a:solidFill>
                  <a:schemeClr val="bg2">
                    <a:lumMod val="90000"/>
                  </a:schemeClr>
                </a:solidFill>
                <a:latin typeface="+mj-lt"/>
              </a:rPr>
              <a:t>AKS</a:t>
            </a:r>
            <a:r>
              <a:rPr lang="en-US" sz="2040">
                <a:solidFill>
                  <a:schemeClr val="bg2">
                    <a:lumMod val="90000"/>
                  </a:schemeClr>
                </a:solidFill>
              </a:rPr>
              <a:t> – Provide insights to users</a:t>
            </a:r>
          </a:p>
          <a:p>
            <a:pPr marL="466298" indent="-466298">
              <a:buFont typeface="+mj-lt"/>
              <a:buAutoNum type="arabicParenR"/>
            </a:pPr>
            <a:r>
              <a:rPr lang="en-US" sz="2040">
                <a:solidFill>
                  <a:schemeClr val="bg2">
                    <a:lumMod val="90000"/>
                  </a:schemeClr>
                </a:solidFill>
              </a:rPr>
              <a:t>Push notifications</a:t>
            </a:r>
          </a:p>
          <a:p>
            <a:pPr marL="466298" indent="-466298">
              <a:buFont typeface="+mj-lt"/>
              <a:buAutoNum type="arabicParenR"/>
            </a:pPr>
            <a:endParaRPr lang="en-US" sz="2040"/>
          </a:p>
          <a:p>
            <a:pPr marL="466298" indent="-466298">
              <a:buFont typeface="+mj-lt"/>
              <a:buAutoNum type="arabicParenR"/>
            </a:pPr>
            <a:endParaRPr lang="en-US" sz="2040"/>
          </a:p>
          <a:p>
            <a:pPr marL="466298" indent="-466298">
              <a:buFont typeface="+mj-lt"/>
              <a:buAutoNum type="arabicParenR"/>
            </a:pPr>
            <a:endParaRPr lang="en-US" sz="2040"/>
          </a:p>
        </p:txBody>
      </p:sp>
      <p:sp>
        <p:nvSpPr>
          <p:cNvPr id="96" name="Rectangle 95">
            <a:extLst>
              <a:ext uri="{FF2B5EF4-FFF2-40B4-BE49-F238E27FC236}">
                <a16:creationId xmlns:a16="http://schemas.microsoft.com/office/drawing/2014/main" id="{41822C98-C49C-49CE-AABA-3D46A127980F}"/>
              </a:ext>
            </a:extLst>
          </p:cNvPr>
          <p:cNvSpPr/>
          <p:nvPr/>
        </p:nvSpPr>
        <p:spPr bwMode="auto">
          <a:xfrm>
            <a:off x="8779010" y="2799807"/>
            <a:ext cx="1845891" cy="2312486"/>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AF4D17AE-1E8D-4AA4-A608-229DF5953B76}"/>
              </a:ext>
            </a:extLst>
          </p:cNvPr>
          <p:cNvSpPr txBox="1"/>
          <p:nvPr/>
        </p:nvSpPr>
        <p:spPr>
          <a:xfrm>
            <a:off x="6056176" y="6377511"/>
            <a:ext cx="2300203"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Notification Hubs</a:t>
            </a:r>
          </a:p>
        </p:txBody>
      </p:sp>
      <p:sp>
        <p:nvSpPr>
          <p:cNvPr id="5" name="TextBox 4">
            <a:extLst>
              <a:ext uri="{FF2B5EF4-FFF2-40B4-BE49-F238E27FC236}">
                <a16:creationId xmlns:a16="http://schemas.microsoft.com/office/drawing/2014/main" id="{011E50DF-B3A0-40DE-9D34-C849AAB83227}"/>
              </a:ext>
            </a:extLst>
          </p:cNvPr>
          <p:cNvSpPr txBox="1"/>
          <p:nvPr/>
        </p:nvSpPr>
        <p:spPr>
          <a:xfrm>
            <a:off x="4197596" y="2473941"/>
            <a:ext cx="2005587" cy="555610"/>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1836">
                <a:solidFill>
                  <a:schemeClr val="tx1"/>
                </a:solidFill>
              </a:rPr>
              <a:t>Devices</a:t>
            </a:r>
          </a:p>
        </p:txBody>
      </p:sp>
      <p:sp>
        <p:nvSpPr>
          <p:cNvPr id="6" name="TextBox 5">
            <a:extLst>
              <a:ext uri="{FF2B5EF4-FFF2-40B4-BE49-F238E27FC236}">
                <a16:creationId xmlns:a16="http://schemas.microsoft.com/office/drawing/2014/main" id="{A2D95D28-446F-4C7F-80A9-F1DC72EABBFE}"/>
              </a:ext>
            </a:extLst>
          </p:cNvPr>
          <p:cNvSpPr txBox="1"/>
          <p:nvPr/>
        </p:nvSpPr>
        <p:spPr>
          <a:xfrm>
            <a:off x="8528407" y="2350477"/>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Raw Events</a:t>
            </a:r>
          </a:p>
        </p:txBody>
      </p:sp>
      <p:sp>
        <p:nvSpPr>
          <p:cNvPr id="7" name="TextBox 6">
            <a:extLst>
              <a:ext uri="{FF2B5EF4-FFF2-40B4-BE49-F238E27FC236}">
                <a16:creationId xmlns:a16="http://schemas.microsoft.com/office/drawing/2014/main" id="{8EC607BB-0E23-4B5C-BBDE-126D705D604F}"/>
              </a:ext>
            </a:extLst>
          </p:cNvPr>
          <p:cNvSpPr txBox="1"/>
          <p:nvPr/>
        </p:nvSpPr>
        <p:spPr>
          <a:xfrm>
            <a:off x="10916253" y="2601263"/>
            <a:ext cx="1519339" cy="819942"/>
          </a:xfrm>
          <a:prstGeom prst="rect">
            <a:avLst/>
          </a:prstGeom>
          <a:noFill/>
        </p:spPr>
        <p:txBody>
          <a:bodyPr wrap="square" lIns="186521" tIns="149217" rIns="186521" bIns="149217" rtlCol="0">
            <a:spAutoFit/>
          </a:bodyPr>
          <a:lstStyle/>
          <a:p>
            <a:pPr algn="ctr" defTabSz="932597">
              <a:lnSpc>
                <a:spcPct val="90000"/>
              </a:lnSpc>
              <a:defRPr/>
            </a:pPr>
            <a:r>
              <a:rPr lang="en-US" sz="1836"/>
              <a:t>Azure </a:t>
            </a:r>
            <a:br>
              <a:rPr lang="en-US" sz="1836"/>
            </a:br>
            <a:r>
              <a:rPr lang="en-US" sz="1836"/>
              <a:t>Databricks</a:t>
            </a:r>
          </a:p>
        </p:txBody>
      </p:sp>
      <p:sp>
        <p:nvSpPr>
          <p:cNvPr id="9" name="TextBox 8">
            <a:extLst>
              <a:ext uri="{FF2B5EF4-FFF2-40B4-BE49-F238E27FC236}">
                <a16:creationId xmlns:a16="http://schemas.microsoft.com/office/drawing/2014/main" id="{2BC592DB-D9B1-477B-8C1B-9E10FF0BAE42}"/>
              </a:ext>
            </a:extLst>
          </p:cNvPr>
          <p:cNvSpPr txBox="1"/>
          <p:nvPr/>
        </p:nvSpPr>
        <p:spPr>
          <a:xfrm>
            <a:off x="9294824" y="3186955"/>
            <a:ext cx="1635520" cy="819942"/>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algn="ctr" defTabSz="932597">
              <a:lnSpc>
                <a:spcPct val="90000"/>
              </a:lnSpc>
              <a:defRPr/>
            </a:pPr>
            <a:r>
              <a:rPr lang="en-US" sz="1836"/>
              <a:t>Scheduled </a:t>
            </a:r>
          </a:p>
          <a:p>
            <a:pPr algn="ctr" defTabSz="932597">
              <a:lnSpc>
                <a:spcPct val="90000"/>
              </a:lnSpc>
              <a:defRPr/>
            </a:pPr>
            <a:r>
              <a:rPr lang="en-US" sz="1836"/>
              <a:t>process</a:t>
            </a:r>
          </a:p>
        </p:txBody>
      </p:sp>
      <p:sp>
        <p:nvSpPr>
          <p:cNvPr id="10" name="TextBox 9">
            <a:extLst>
              <a:ext uri="{FF2B5EF4-FFF2-40B4-BE49-F238E27FC236}">
                <a16:creationId xmlns:a16="http://schemas.microsoft.com/office/drawing/2014/main" id="{0D144E92-A039-4EB2-AF04-425E7A6F54DD}"/>
              </a:ext>
            </a:extLst>
          </p:cNvPr>
          <p:cNvSpPr txBox="1"/>
          <p:nvPr/>
        </p:nvSpPr>
        <p:spPr>
          <a:xfrm>
            <a:off x="4197596" y="4601983"/>
            <a:ext cx="2005587"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Browser</a:t>
            </a:r>
          </a:p>
        </p:txBody>
      </p:sp>
      <p:sp>
        <p:nvSpPr>
          <p:cNvPr id="11" name="TextBox 10">
            <a:extLst>
              <a:ext uri="{FF2B5EF4-FFF2-40B4-BE49-F238E27FC236}">
                <a16:creationId xmlns:a16="http://schemas.microsoft.com/office/drawing/2014/main" id="{40BEA355-F742-4862-85D6-55EC5FD364DC}"/>
              </a:ext>
            </a:extLst>
          </p:cNvPr>
          <p:cNvSpPr txBox="1"/>
          <p:nvPr/>
        </p:nvSpPr>
        <p:spPr>
          <a:xfrm>
            <a:off x="8565095" y="4619885"/>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Aggregations</a:t>
            </a:r>
          </a:p>
        </p:txBody>
      </p:sp>
      <p:sp>
        <p:nvSpPr>
          <p:cNvPr id="15" name="TextBox 14">
            <a:extLst>
              <a:ext uri="{FF2B5EF4-FFF2-40B4-BE49-F238E27FC236}">
                <a16:creationId xmlns:a16="http://schemas.microsoft.com/office/drawing/2014/main" id="{85A6E6A1-F2BC-4B13-AD18-767462852DF0}"/>
              </a:ext>
            </a:extLst>
          </p:cNvPr>
          <p:cNvSpPr txBox="1"/>
          <p:nvPr/>
        </p:nvSpPr>
        <p:spPr>
          <a:xfrm>
            <a:off x="6179495" y="2476109"/>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Event Hubs</a:t>
            </a:r>
          </a:p>
        </p:txBody>
      </p:sp>
      <p:sp>
        <p:nvSpPr>
          <p:cNvPr id="19" name="TextBox 18">
            <a:extLst>
              <a:ext uri="{FF2B5EF4-FFF2-40B4-BE49-F238E27FC236}">
                <a16:creationId xmlns:a16="http://schemas.microsoft.com/office/drawing/2014/main" id="{0145FC9F-A7D0-42BB-BB5F-67C64C7BA4E7}"/>
              </a:ext>
            </a:extLst>
          </p:cNvPr>
          <p:cNvSpPr txBox="1"/>
          <p:nvPr/>
        </p:nvSpPr>
        <p:spPr>
          <a:xfrm>
            <a:off x="6131891" y="4609863"/>
            <a:ext cx="2134530"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App Service/AKS</a:t>
            </a:r>
          </a:p>
        </p:txBody>
      </p:sp>
      <p:sp>
        <p:nvSpPr>
          <p:cNvPr id="20" name="TextBox 19">
            <a:extLst>
              <a:ext uri="{FF2B5EF4-FFF2-40B4-BE49-F238E27FC236}">
                <a16:creationId xmlns:a16="http://schemas.microsoft.com/office/drawing/2014/main" id="{8674B695-1A9C-4251-B7F6-8CA826DD4B1D}"/>
              </a:ext>
            </a:extLst>
          </p:cNvPr>
          <p:cNvSpPr txBox="1"/>
          <p:nvPr/>
        </p:nvSpPr>
        <p:spPr>
          <a:xfrm>
            <a:off x="7794739" y="992922"/>
            <a:ext cx="3385507"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t>Hyperscale (Citus) in Azure Database for PostgreSQL</a:t>
            </a:r>
          </a:p>
        </p:txBody>
      </p:sp>
      <p:pic>
        <p:nvPicPr>
          <p:cNvPr id="21" name="Picture 2">
            <a:extLst>
              <a:ext uri="{FF2B5EF4-FFF2-40B4-BE49-F238E27FC236}">
                <a16:creationId xmlns:a16="http://schemas.microsoft.com/office/drawing/2014/main" id="{C09B657A-CE26-4397-96A3-A179C1896E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584" y="474395"/>
            <a:ext cx="1676119" cy="64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4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2B79A124-9B07-4C21-9B7B-8CA1BAB8C2DA}"/>
              </a:ext>
            </a:extLst>
          </p:cNvPr>
          <p:cNvGrpSpPr/>
          <p:nvPr/>
        </p:nvGrpSpPr>
        <p:grpSpPr>
          <a:xfrm>
            <a:off x="11165996" y="1789840"/>
            <a:ext cx="905563" cy="923014"/>
            <a:chOff x="7158422" y="1607015"/>
            <a:chExt cx="2726357" cy="2778897"/>
          </a:xfrm>
        </p:grpSpPr>
        <p:sp>
          <p:nvSpPr>
            <p:cNvPr id="79" name="Freeform 242">
              <a:extLst>
                <a:ext uri="{FF2B5EF4-FFF2-40B4-BE49-F238E27FC236}">
                  <a16:creationId xmlns:a16="http://schemas.microsoft.com/office/drawing/2014/main" id="{D77B017E-9D80-4747-8FAB-31516CE1CA0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0" name="Diamond 79">
              <a:extLst>
                <a:ext uri="{FF2B5EF4-FFF2-40B4-BE49-F238E27FC236}">
                  <a16:creationId xmlns:a16="http://schemas.microsoft.com/office/drawing/2014/main" id="{E24FF316-AA24-4C68-9E44-AAE99F476026}"/>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Freeform 243">
              <a:extLst>
                <a:ext uri="{FF2B5EF4-FFF2-40B4-BE49-F238E27FC236}">
                  <a16:creationId xmlns:a16="http://schemas.microsoft.com/office/drawing/2014/main" id="{64990677-6EDB-40B0-9A4A-D0AE89227A24}"/>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4" name="Diamond 83">
              <a:extLst>
                <a:ext uri="{FF2B5EF4-FFF2-40B4-BE49-F238E27FC236}">
                  <a16:creationId xmlns:a16="http://schemas.microsoft.com/office/drawing/2014/main" id="{7AE9A81D-1163-4610-A933-FA728B676B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490D0732-BB4D-43D5-8414-1460AECCC8A4}"/>
              </a:ext>
            </a:extLst>
          </p:cNvPr>
          <p:cNvSpPr/>
          <p:nvPr/>
        </p:nvSpPr>
        <p:spPr bwMode="auto">
          <a:xfrm>
            <a:off x="8320641" y="1722134"/>
            <a:ext cx="2333704" cy="3390160"/>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FFC11306-2099-4C70-BA1E-EE683A1D92ED}"/>
              </a:ext>
            </a:extLst>
          </p:cNvPr>
          <p:cNvCxnSpPr>
            <a:cxnSpLocks/>
          </p:cNvCxnSpPr>
          <p:nvPr/>
        </p:nvCxnSpPr>
        <p:spPr>
          <a:xfrm>
            <a:off x="5689459" y="2179625"/>
            <a:ext cx="884309"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8A072EA7-ACE3-4F03-A850-79C28C8EEC87}"/>
              </a:ext>
            </a:extLst>
          </p:cNvPr>
          <p:cNvCxnSpPr>
            <a:cxnSpLocks/>
          </p:cNvCxnSpPr>
          <p:nvPr/>
        </p:nvCxnSpPr>
        <p:spPr>
          <a:xfrm>
            <a:off x="7555332"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78A0D7F5-4124-4CAC-8268-C1ACAC04540F}"/>
              </a:ext>
            </a:extLst>
          </p:cNvPr>
          <p:cNvCxnSpPr>
            <a:cxnSpLocks/>
          </p:cNvCxnSpPr>
          <p:nvPr/>
        </p:nvCxnSpPr>
        <p:spPr>
          <a:xfrm>
            <a:off x="9878129" y="2179625"/>
            <a:ext cx="1164845"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7F0C3D2F-2CF0-499D-95A9-C1E219D0A3B6}"/>
              </a:ext>
            </a:extLst>
          </p:cNvPr>
          <p:cNvCxnSpPr>
            <a:cxnSpLocks/>
          </p:cNvCxnSpPr>
          <p:nvPr/>
        </p:nvCxnSpPr>
        <p:spPr>
          <a:xfrm>
            <a:off x="5689459" y="4400881"/>
            <a:ext cx="884309" cy="0"/>
          </a:xfrm>
          <a:prstGeom prst="line">
            <a:avLst/>
          </a:prstGeom>
          <a:noFill/>
          <a:ln w="127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08E25E44-2B0C-4B23-B8A0-2099265426E5}"/>
              </a:ext>
            </a:extLst>
          </p:cNvPr>
          <p:cNvCxnSpPr>
            <a:cxnSpLocks/>
          </p:cNvCxnSpPr>
          <p:nvPr/>
        </p:nvCxnSpPr>
        <p:spPr>
          <a:xfrm>
            <a:off x="7555332" y="4400881"/>
            <a:ext cx="1229862"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7EAEA708-A4B6-427C-82E6-231585305E54}"/>
              </a:ext>
            </a:extLst>
          </p:cNvPr>
          <p:cNvCxnSpPr>
            <a:cxnSpLocks/>
          </p:cNvCxnSpPr>
          <p:nvPr/>
        </p:nvCxnSpPr>
        <p:spPr>
          <a:xfrm>
            <a:off x="9440879" y="2721051"/>
            <a:ext cx="0" cy="1172043"/>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8" name="Clock_E917" title="Icon of a clock">
            <a:extLst>
              <a:ext uri="{FF2B5EF4-FFF2-40B4-BE49-F238E27FC236}">
                <a16:creationId xmlns:a16="http://schemas.microsoft.com/office/drawing/2014/main" id="{7B557D3D-79A0-41C0-9B0C-67EC78B9385F}"/>
              </a:ext>
            </a:extLst>
          </p:cNvPr>
          <p:cNvSpPr>
            <a:spLocks noChangeAspect="1" noEditPoints="1"/>
          </p:cNvSpPr>
          <p:nvPr/>
        </p:nvSpPr>
        <p:spPr bwMode="auto">
          <a:xfrm>
            <a:off x="9714875" y="2916977"/>
            <a:ext cx="331423" cy="331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 name="Connector: Elbow 7">
            <a:extLst>
              <a:ext uri="{FF2B5EF4-FFF2-40B4-BE49-F238E27FC236}">
                <a16:creationId xmlns:a16="http://schemas.microsoft.com/office/drawing/2014/main" id="{FC097D44-5EE2-4A0A-92EC-6B9D0A3360B5}"/>
              </a:ext>
            </a:extLst>
          </p:cNvPr>
          <p:cNvCxnSpPr>
            <a:cxnSpLocks/>
          </p:cNvCxnSpPr>
          <p:nvPr/>
        </p:nvCxnSpPr>
        <p:spPr>
          <a:xfrm flipV="1">
            <a:off x="9879910" y="3241626"/>
            <a:ext cx="1711365" cy="1262880"/>
          </a:xfrm>
          <a:prstGeom prst="bentConnector2">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2" name="Freeform: Shape 81">
            <a:extLst>
              <a:ext uri="{FF2B5EF4-FFF2-40B4-BE49-F238E27FC236}">
                <a16:creationId xmlns:a16="http://schemas.microsoft.com/office/drawing/2014/main" id="{A1FE5792-B0E4-4CED-BCA4-6B77C40476C9}"/>
              </a:ext>
            </a:extLst>
          </p:cNvPr>
          <p:cNvSpPr>
            <a:spLocks noChangeAspect="1"/>
          </p:cNvSpPr>
          <p:nvPr/>
        </p:nvSpPr>
        <p:spPr bwMode="auto">
          <a:xfrm>
            <a:off x="6805253" y="4048995"/>
            <a:ext cx="616285" cy="614932"/>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3" name="Straight Connector 82">
            <a:extLst>
              <a:ext uri="{FF2B5EF4-FFF2-40B4-BE49-F238E27FC236}">
                <a16:creationId xmlns:a16="http://schemas.microsoft.com/office/drawing/2014/main" id="{9C90A96F-303A-4B98-919D-EBF25EA6F7F0}"/>
              </a:ext>
            </a:extLst>
          </p:cNvPr>
          <p:cNvCxnSpPr>
            <a:cxnSpLocks/>
          </p:cNvCxnSpPr>
          <p:nvPr/>
        </p:nvCxnSpPr>
        <p:spPr>
          <a:xfrm>
            <a:off x="7102887" y="5132106"/>
            <a:ext cx="0" cy="614932"/>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Devices3_EA6C" title="Icon of a cellphone in front of a monitor">
            <a:extLst>
              <a:ext uri="{FF2B5EF4-FFF2-40B4-BE49-F238E27FC236}">
                <a16:creationId xmlns:a16="http://schemas.microsoft.com/office/drawing/2014/main" id="{1A9817D6-1FD8-9C4E-8F97-7E3AF418C75D}"/>
              </a:ext>
            </a:extLst>
          </p:cNvPr>
          <p:cNvSpPr>
            <a:spLocks noChangeAspect="1" noEditPoints="1"/>
          </p:cNvSpPr>
          <p:nvPr/>
        </p:nvSpPr>
        <p:spPr bwMode="auto">
          <a:xfrm>
            <a:off x="4758724" y="1976799"/>
            <a:ext cx="755747" cy="5235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rgbClr val="FFFFFF"/>
          </a:solidFill>
          <a:ln w="381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 name="Browser" title="Icon of a browser window">
            <a:extLst>
              <a:ext uri="{FF2B5EF4-FFF2-40B4-BE49-F238E27FC236}">
                <a16:creationId xmlns:a16="http://schemas.microsoft.com/office/drawing/2014/main" id="{10AB4D0A-6261-1A43-9959-F4F642C9CB21}"/>
              </a:ext>
            </a:extLst>
          </p:cNvPr>
          <p:cNvSpPr>
            <a:spLocks noChangeAspect="1" noEditPoints="1"/>
          </p:cNvSpPr>
          <p:nvPr/>
        </p:nvSpPr>
        <p:spPr bwMode="auto">
          <a:xfrm>
            <a:off x="4826003" y="4060511"/>
            <a:ext cx="645549" cy="51664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74" name="Freeform: Shape 60">
            <a:extLst>
              <a:ext uri="{FF2B5EF4-FFF2-40B4-BE49-F238E27FC236}">
                <a16:creationId xmlns:a16="http://schemas.microsoft.com/office/drawing/2014/main" id="{41165E1E-6771-CD49-B069-C8E15A541449}"/>
              </a:ext>
            </a:extLst>
          </p:cNvPr>
          <p:cNvSpPr/>
          <p:nvPr/>
        </p:nvSpPr>
        <p:spPr bwMode="auto">
          <a:xfrm>
            <a:off x="6836219" y="5898176"/>
            <a:ext cx="550344" cy="536643"/>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CB089D36-416A-BC46-B08F-15CCDFBA81F0}"/>
              </a:ext>
            </a:extLst>
          </p:cNvPr>
          <p:cNvGrpSpPr/>
          <p:nvPr/>
        </p:nvGrpSpPr>
        <p:grpSpPr>
          <a:xfrm>
            <a:off x="6705111" y="1925845"/>
            <a:ext cx="822484" cy="613699"/>
            <a:chOff x="4058560" y="1837853"/>
            <a:chExt cx="693919" cy="517770"/>
          </a:xfrm>
        </p:grpSpPr>
        <p:sp>
          <p:nvSpPr>
            <p:cNvPr id="13" name="Frame 12">
              <a:extLst>
                <a:ext uri="{FF2B5EF4-FFF2-40B4-BE49-F238E27FC236}">
                  <a16:creationId xmlns:a16="http://schemas.microsoft.com/office/drawing/2014/main" id="{93F72EF9-7FE8-9140-AF79-001EB1917EC6}"/>
                </a:ext>
              </a:extLst>
            </p:cNvPr>
            <p:cNvSpPr/>
            <p:nvPr/>
          </p:nvSpPr>
          <p:spPr bwMode="auto">
            <a:xfrm>
              <a:off x="4095813" y="1837853"/>
              <a:ext cx="536512" cy="51777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B6B648-9221-E145-842D-21A982F1894C}"/>
                </a:ext>
              </a:extLst>
            </p:cNvPr>
            <p:cNvSpPr/>
            <p:nvPr/>
          </p:nvSpPr>
          <p:spPr bwMode="auto">
            <a:xfrm>
              <a:off x="4058560" y="1947580"/>
              <a:ext cx="693919" cy="2846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20E2B76A-52AC-1848-B056-8DDA876E430D}"/>
                </a:ext>
              </a:extLst>
            </p:cNvPr>
            <p:cNvGrpSpPr/>
            <p:nvPr/>
          </p:nvGrpSpPr>
          <p:grpSpPr>
            <a:xfrm>
              <a:off x="4255391" y="1948732"/>
              <a:ext cx="279465" cy="287490"/>
              <a:chOff x="4414365" y="3854209"/>
              <a:chExt cx="480469" cy="494267"/>
            </a:xfrm>
          </p:grpSpPr>
          <p:sp>
            <p:nvSpPr>
              <p:cNvPr id="16" name="Rounded Rectangle 15">
                <a:extLst>
                  <a:ext uri="{FF2B5EF4-FFF2-40B4-BE49-F238E27FC236}">
                    <a16:creationId xmlns:a16="http://schemas.microsoft.com/office/drawing/2014/main" id="{17F10BCD-7290-144E-B69E-2D5529DC19EE}"/>
                  </a:ext>
                </a:extLst>
              </p:cNvPr>
              <p:cNvSpPr/>
              <p:nvPr/>
            </p:nvSpPr>
            <p:spPr bwMode="auto">
              <a:xfrm>
                <a:off x="4416184" y="3854209"/>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ounded Rectangle 160">
                <a:extLst>
                  <a:ext uri="{FF2B5EF4-FFF2-40B4-BE49-F238E27FC236}">
                    <a16:creationId xmlns:a16="http://schemas.microsoft.com/office/drawing/2014/main" id="{605D9560-63A0-1B47-8F2D-715DBA732398}"/>
                  </a:ext>
                </a:extLst>
              </p:cNvPr>
              <p:cNvSpPr/>
              <p:nvPr/>
            </p:nvSpPr>
            <p:spPr bwMode="auto">
              <a:xfrm>
                <a:off x="4414365"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ounded Rectangle 161">
                <a:extLst>
                  <a:ext uri="{FF2B5EF4-FFF2-40B4-BE49-F238E27FC236}">
                    <a16:creationId xmlns:a16="http://schemas.microsoft.com/office/drawing/2014/main" id="{E91B16C5-B7A4-1542-8436-E5F1B737511C}"/>
                  </a:ext>
                </a:extLst>
              </p:cNvPr>
              <p:cNvSpPr/>
              <p:nvPr/>
            </p:nvSpPr>
            <p:spPr bwMode="auto">
              <a:xfrm>
                <a:off x="4414365" y="421171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ounded Rectangle 162">
                <a:extLst>
                  <a:ext uri="{FF2B5EF4-FFF2-40B4-BE49-F238E27FC236}">
                    <a16:creationId xmlns:a16="http://schemas.microsoft.com/office/drawing/2014/main" id="{7B53F7F3-78D7-8C40-8C42-641D8E7D4639}"/>
                  </a:ext>
                </a:extLst>
              </p:cNvPr>
              <p:cNvSpPr/>
              <p:nvPr/>
            </p:nvSpPr>
            <p:spPr bwMode="auto">
              <a:xfrm>
                <a:off x="4588884" y="395568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ounded Rectangle 163">
                <a:extLst>
                  <a:ext uri="{FF2B5EF4-FFF2-40B4-BE49-F238E27FC236}">
                    <a16:creationId xmlns:a16="http://schemas.microsoft.com/office/drawing/2014/main" id="{DE113384-1D36-2642-8F78-85FAA3B920F2}"/>
                  </a:ext>
                </a:extLst>
              </p:cNvPr>
              <p:cNvSpPr/>
              <p:nvPr/>
            </p:nvSpPr>
            <p:spPr bwMode="auto">
              <a:xfrm>
                <a:off x="4588884" y="412914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ounded Rectangle 164">
                <a:extLst>
                  <a:ext uri="{FF2B5EF4-FFF2-40B4-BE49-F238E27FC236}">
                    <a16:creationId xmlns:a16="http://schemas.microsoft.com/office/drawing/2014/main" id="{F1E4D91D-E0AA-8A4E-8B5C-41D686F28A6B}"/>
                  </a:ext>
                </a:extLst>
              </p:cNvPr>
              <p:cNvSpPr/>
              <p:nvPr/>
            </p:nvSpPr>
            <p:spPr bwMode="auto">
              <a:xfrm>
                <a:off x="4758068"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94" name="Oval 93">
            <a:extLst>
              <a:ext uri="{FF2B5EF4-FFF2-40B4-BE49-F238E27FC236}">
                <a16:creationId xmlns:a16="http://schemas.microsoft.com/office/drawing/2014/main" id="{C1ADF0EB-22C2-4A12-9C6E-EFFC1DC21F2F}"/>
              </a:ext>
            </a:extLst>
          </p:cNvPr>
          <p:cNvSpPr/>
          <p:nvPr/>
        </p:nvSpPr>
        <p:spPr bwMode="auto">
          <a:xfrm>
            <a:off x="10874962" y="431265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pic>
        <p:nvPicPr>
          <p:cNvPr id="115" name="Graphic 114" descr="Web design">
            <a:extLst>
              <a:ext uri="{FF2B5EF4-FFF2-40B4-BE49-F238E27FC236}">
                <a16:creationId xmlns:a16="http://schemas.microsoft.com/office/drawing/2014/main" id="{79CCE2BE-8223-47BD-9382-E8973BD01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0058" y="1795715"/>
            <a:ext cx="776903" cy="776903"/>
          </a:xfrm>
          <a:prstGeom prst="rect">
            <a:avLst/>
          </a:prstGeom>
        </p:spPr>
      </p:pic>
      <p:pic>
        <p:nvPicPr>
          <p:cNvPr id="116" name="Graphic 115" descr="Web design">
            <a:extLst>
              <a:ext uri="{FF2B5EF4-FFF2-40B4-BE49-F238E27FC236}">
                <a16:creationId xmlns:a16="http://schemas.microsoft.com/office/drawing/2014/main" id="{08FAC3EE-A578-4D07-8DC0-09EFF9FCBA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1730" y="4004840"/>
            <a:ext cx="776903" cy="776903"/>
          </a:xfrm>
          <a:prstGeom prst="rect">
            <a:avLst/>
          </a:prstGeom>
        </p:spPr>
      </p:pic>
      <p:sp>
        <p:nvSpPr>
          <p:cNvPr id="122" name="Oval 121">
            <a:extLst>
              <a:ext uri="{FF2B5EF4-FFF2-40B4-BE49-F238E27FC236}">
                <a16:creationId xmlns:a16="http://schemas.microsoft.com/office/drawing/2014/main" id="{636B06AE-9EAF-4372-A9DF-92BC178BD680}"/>
              </a:ext>
            </a:extLst>
          </p:cNvPr>
          <p:cNvSpPr/>
          <p:nvPr/>
        </p:nvSpPr>
        <p:spPr bwMode="auto">
          <a:xfrm>
            <a:off x="10259703" y="202000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sp>
        <p:nvSpPr>
          <p:cNvPr id="126" name="Oval 125">
            <a:extLst>
              <a:ext uri="{FF2B5EF4-FFF2-40B4-BE49-F238E27FC236}">
                <a16:creationId xmlns:a16="http://schemas.microsoft.com/office/drawing/2014/main" id="{7A56DF24-06F7-4A22-AE47-1278F394C513}"/>
              </a:ext>
            </a:extLst>
          </p:cNvPr>
          <p:cNvSpPr/>
          <p:nvPr/>
        </p:nvSpPr>
        <p:spPr bwMode="auto">
          <a:xfrm>
            <a:off x="9261230" y="3026368"/>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3</a:t>
            </a:r>
          </a:p>
        </p:txBody>
      </p:sp>
      <p:sp>
        <p:nvSpPr>
          <p:cNvPr id="129" name="Oval 128">
            <a:extLst>
              <a:ext uri="{FF2B5EF4-FFF2-40B4-BE49-F238E27FC236}">
                <a16:creationId xmlns:a16="http://schemas.microsoft.com/office/drawing/2014/main" id="{89B4D025-B1A3-47E5-B4E9-1E977C1927D7}"/>
              </a:ext>
            </a:extLst>
          </p:cNvPr>
          <p:cNvSpPr/>
          <p:nvPr/>
        </p:nvSpPr>
        <p:spPr bwMode="auto">
          <a:xfrm>
            <a:off x="7889915" y="421062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5</a:t>
            </a:r>
          </a:p>
        </p:txBody>
      </p:sp>
      <p:sp>
        <p:nvSpPr>
          <p:cNvPr id="131" name="Oval 130">
            <a:extLst>
              <a:ext uri="{FF2B5EF4-FFF2-40B4-BE49-F238E27FC236}">
                <a16:creationId xmlns:a16="http://schemas.microsoft.com/office/drawing/2014/main" id="{0428ADA8-CFD6-4888-97BD-B5D8B0FD50AB}"/>
              </a:ext>
            </a:extLst>
          </p:cNvPr>
          <p:cNvSpPr/>
          <p:nvPr/>
        </p:nvSpPr>
        <p:spPr bwMode="auto">
          <a:xfrm>
            <a:off x="7889915"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2</a:t>
            </a:r>
          </a:p>
        </p:txBody>
      </p:sp>
      <p:sp>
        <p:nvSpPr>
          <p:cNvPr id="133" name="Oval 132">
            <a:extLst>
              <a:ext uri="{FF2B5EF4-FFF2-40B4-BE49-F238E27FC236}">
                <a16:creationId xmlns:a16="http://schemas.microsoft.com/office/drawing/2014/main" id="{D9737770-C130-4027-AC4B-621869F6BA5C}"/>
              </a:ext>
            </a:extLst>
          </p:cNvPr>
          <p:cNvSpPr/>
          <p:nvPr/>
        </p:nvSpPr>
        <p:spPr bwMode="auto">
          <a:xfrm>
            <a:off x="5901657"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1</a:t>
            </a:r>
          </a:p>
        </p:txBody>
      </p:sp>
      <p:sp>
        <p:nvSpPr>
          <p:cNvPr id="135" name="Oval 134">
            <a:extLst>
              <a:ext uri="{FF2B5EF4-FFF2-40B4-BE49-F238E27FC236}">
                <a16:creationId xmlns:a16="http://schemas.microsoft.com/office/drawing/2014/main" id="{43CCCC57-1BA9-4C44-9755-A207FCA15C79}"/>
              </a:ext>
            </a:extLst>
          </p:cNvPr>
          <p:cNvSpPr/>
          <p:nvPr/>
        </p:nvSpPr>
        <p:spPr bwMode="auto">
          <a:xfrm>
            <a:off x="6937954" y="521643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6</a:t>
            </a:r>
          </a:p>
        </p:txBody>
      </p:sp>
      <p:sp>
        <p:nvSpPr>
          <p:cNvPr id="93" name="Title 1">
            <a:extLst>
              <a:ext uri="{FF2B5EF4-FFF2-40B4-BE49-F238E27FC236}">
                <a16:creationId xmlns:a16="http://schemas.microsoft.com/office/drawing/2014/main" id="{9C897123-E8EE-5B42-BC49-B4AC7E8C5A1C}"/>
              </a:ext>
            </a:extLst>
          </p:cNvPr>
          <p:cNvSpPr>
            <a:spLocks noGrp="1"/>
          </p:cNvSpPr>
          <p:nvPr>
            <p:ph type="title"/>
          </p:nvPr>
        </p:nvSpPr>
        <p:spPr>
          <a:xfrm>
            <a:off x="600855" y="466301"/>
            <a:ext cx="7782246" cy="1130053"/>
          </a:xfrm>
        </p:spPr>
        <p:txBody>
          <a:bodyPr/>
          <a:lstStyle/>
          <a:p>
            <a:r>
              <a:rPr lang="en-US">
                <a:cs typeface="Segoe UI"/>
              </a:rPr>
              <a:t>Building Real-time analytics with Hyperscale (Citus)</a:t>
            </a:r>
            <a:endParaRPr lang="en-US" b="1"/>
          </a:p>
        </p:txBody>
      </p:sp>
      <p:sp>
        <p:nvSpPr>
          <p:cNvPr id="91" name="Content Placeholder 9">
            <a:extLst>
              <a:ext uri="{FF2B5EF4-FFF2-40B4-BE49-F238E27FC236}">
                <a16:creationId xmlns:a16="http://schemas.microsoft.com/office/drawing/2014/main" id="{4B97FCEA-BEA7-4B84-B079-40D92E7E7ABC}"/>
              </a:ext>
            </a:extLst>
          </p:cNvPr>
          <p:cNvSpPr txBox="1">
            <a:spLocks/>
          </p:cNvSpPr>
          <p:nvPr/>
        </p:nvSpPr>
        <p:spPr>
          <a:xfrm>
            <a:off x="595915" y="1976798"/>
            <a:ext cx="3752540" cy="44844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buFont typeface="+mj-lt"/>
              <a:buAutoNum type="arabicParenR"/>
            </a:pPr>
            <a:r>
              <a:rPr lang="en-US" sz="2040" b="1">
                <a:solidFill>
                  <a:schemeClr val="bg2">
                    <a:lumMod val="90000"/>
                  </a:schemeClr>
                </a:solidFill>
                <a:latin typeface="+mj-lt"/>
              </a:rPr>
              <a:t>Event Hubs </a:t>
            </a:r>
            <a:r>
              <a:rPr lang="en-US" sz="2040">
                <a:solidFill>
                  <a:schemeClr val="bg2">
                    <a:lumMod val="90000"/>
                  </a:schemeClr>
                </a:solidFill>
              </a:rPr>
              <a:t>- Stream millions of events</a:t>
            </a:r>
          </a:p>
          <a:p>
            <a:pPr marL="466298" indent="-466298">
              <a:buFont typeface="+mj-lt"/>
              <a:buAutoNum type="arabicParenR"/>
            </a:pPr>
            <a:r>
              <a:rPr lang="en-US" sz="2040" b="1">
                <a:solidFill>
                  <a:schemeClr val="bg2">
                    <a:lumMod val="90000"/>
                  </a:schemeClr>
                </a:solidFill>
                <a:latin typeface="+mj-lt"/>
              </a:rPr>
              <a:t>Hyperscale (Citus) </a:t>
            </a:r>
            <a:r>
              <a:rPr lang="en-US" sz="2040">
                <a:solidFill>
                  <a:schemeClr val="bg2">
                    <a:lumMod val="90000"/>
                  </a:schemeClr>
                </a:solidFill>
              </a:rPr>
              <a:t>– ingest raw transactional events</a:t>
            </a:r>
          </a:p>
          <a:p>
            <a:pPr marL="466298" indent="-466298">
              <a:buFont typeface="+mj-lt"/>
              <a:buAutoNum type="arabicParenR"/>
            </a:pPr>
            <a:r>
              <a:rPr lang="en-US" sz="2040" b="1">
                <a:solidFill>
                  <a:schemeClr val="bg2">
                    <a:lumMod val="90000"/>
                  </a:schemeClr>
                </a:solidFill>
                <a:latin typeface="+mj-lt"/>
              </a:rPr>
              <a:t>Hyperscale (Citus) </a:t>
            </a:r>
            <a:r>
              <a:rPr lang="en-US" sz="2040">
                <a:solidFill>
                  <a:schemeClr val="bg2">
                    <a:lumMod val="90000"/>
                  </a:schemeClr>
                </a:solidFill>
              </a:rPr>
              <a:t>– perform incremental rollups</a:t>
            </a:r>
          </a:p>
          <a:p>
            <a:pPr marL="466298" indent="-466298">
              <a:buFont typeface="+mj-lt"/>
              <a:buAutoNum type="arabicParenR"/>
            </a:pPr>
            <a:r>
              <a:rPr lang="en-US" sz="2040" b="1">
                <a:latin typeface="+mj-lt"/>
              </a:rPr>
              <a:t>Azure Databricks </a:t>
            </a:r>
            <a:r>
              <a:rPr lang="en-US" sz="2040"/>
              <a:t>– transform and analyze from both raw/structured</a:t>
            </a:r>
          </a:p>
          <a:p>
            <a:pPr marL="466298" indent="-466298">
              <a:buFont typeface="+mj-lt"/>
              <a:buAutoNum type="arabicParenR"/>
            </a:pPr>
            <a:r>
              <a:rPr lang="en-US" sz="2040">
                <a:solidFill>
                  <a:schemeClr val="bg2">
                    <a:lumMod val="90000"/>
                  </a:schemeClr>
                </a:solidFill>
                <a:latin typeface="+mj-lt"/>
              </a:rPr>
              <a:t>AKS</a:t>
            </a:r>
            <a:r>
              <a:rPr lang="en-US" sz="2040">
                <a:solidFill>
                  <a:schemeClr val="bg2">
                    <a:lumMod val="90000"/>
                  </a:schemeClr>
                </a:solidFill>
              </a:rPr>
              <a:t> – Provide insights to users</a:t>
            </a:r>
          </a:p>
          <a:p>
            <a:pPr marL="466298" indent="-466298">
              <a:buFont typeface="+mj-lt"/>
              <a:buAutoNum type="arabicParenR"/>
            </a:pPr>
            <a:r>
              <a:rPr lang="en-US" sz="2040">
                <a:solidFill>
                  <a:schemeClr val="bg2">
                    <a:lumMod val="90000"/>
                  </a:schemeClr>
                </a:solidFill>
              </a:rPr>
              <a:t>Push notifications</a:t>
            </a:r>
          </a:p>
          <a:p>
            <a:pPr marL="466298" indent="-466298">
              <a:buFont typeface="+mj-lt"/>
              <a:buAutoNum type="arabicParenR"/>
            </a:pPr>
            <a:endParaRPr lang="en-US" sz="2040"/>
          </a:p>
          <a:p>
            <a:pPr marL="466298" indent="-466298">
              <a:buFont typeface="+mj-lt"/>
              <a:buAutoNum type="arabicParenR"/>
            </a:pPr>
            <a:endParaRPr lang="en-US" sz="2040"/>
          </a:p>
          <a:p>
            <a:pPr marL="466298" indent="-466298">
              <a:buFont typeface="+mj-lt"/>
              <a:buAutoNum type="arabicParenR"/>
            </a:pPr>
            <a:endParaRPr lang="en-US" sz="2040"/>
          </a:p>
        </p:txBody>
      </p:sp>
      <p:sp>
        <p:nvSpPr>
          <p:cNvPr id="96" name="Rectangle 95">
            <a:extLst>
              <a:ext uri="{FF2B5EF4-FFF2-40B4-BE49-F238E27FC236}">
                <a16:creationId xmlns:a16="http://schemas.microsoft.com/office/drawing/2014/main" id="{1C56319E-9F14-4857-844F-5F447935BA2F}"/>
              </a:ext>
            </a:extLst>
          </p:cNvPr>
          <p:cNvSpPr/>
          <p:nvPr/>
        </p:nvSpPr>
        <p:spPr bwMode="auto">
          <a:xfrm>
            <a:off x="11042974" y="1624268"/>
            <a:ext cx="1257510" cy="1730364"/>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446A872F-FE79-46A7-9639-A94E6B734CCB}"/>
              </a:ext>
            </a:extLst>
          </p:cNvPr>
          <p:cNvSpPr txBox="1"/>
          <p:nvPr/>
        </p:nvSpPr>
        <p:spPr>
          <a:xfrm>
            <a:off x="6056176" y="6377511"/>
            <a:ext cx="2300203"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Notification Hubs</a:t>
            </a:r>
          </a:p>
        </p:txBody>
      </p:sp>
      <p:sp>
        <p:nvSpPr>
          <p:cNvPr id="5" name="TextBox 4">
            <a:extLst>
              <a:ext uri="{FF2B5EF4-FFF2-40B4-BE49-F238E27FC236}">
                <a16:creationId xmlns:a16="http://schemas.microsoft.com/office/drawing/2014/main" id="{7A5FE992-2E88-489B-AE92-DDD1A252D2C8}"/>
              </a:ext>
            </a:extLst>
          </p:cNvPr>
          <p:cNvSpPr txBox="1"/>
          <p:nvPr/>
        </p:nvSpPr>
        <p:spPr>
          <a:xfrm>
            <a:off x="4197596" y="2473941"/>
            <a:ext cx="2005587" cy="555610"/>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1836">
                <a:solidFill>
                  <a:schemeClr val="tx1"/>
                </a:solidFill>
              </a:rPr>
              <a:t>Devices</a:t>
            </a:r>
          </a:p>
        </p:txBody>
      </p:sp>
      <p:sp>
        <p:nvSpPr>
          <p:cNvPr id="6" name="TextBox 5">
            <a:extLst>
              <a:ext uri="{FF2B5EF4-FFF2-40B4-BE49-F238E27FC236}">
                <a16:creationId xmlns:a16="http://schemas.microsoft.com/office/drawing/2014/main" id="{89EFF412-2AA1-45B7-94E4-681D1C2856FE}"/>
              </a:ext>
            </a:extLst>
          </p:cNvPr>
          <p:cNvSpPr txBox="1"/>
          <p:nvPr/>
        </p:nvSpPr>
        <p:spPr>
          <a:xfrm>
            <a:off x="8528407" y="2350477"/>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Raw Events</a:t>
            </a:r>
          </a:p>
        </p:txBody>
      </p:sp>
      <p:sp>
        <p:nvSpPr>
          <p:cNvPr id="7" name="TextBox 6">
            <a:extLst>
              <a:ext uri="{FF2B5EF4-FFF2-40B4-BE49-F238E27FC236}">
                <a16:creationId xmlns:a16="http://schemas.microsoft.com/office/drawing/2014/main" id="{A73E5197-B2B3-4747-B053-A5DF29D9ECE4}"/>
              </a:ext>
            </a:extLst>
          </p:cNvPr>
          <p:cNvSpPr txBox="1"/>
          <p:nvPr/>
        </p:nvSpPr>
        <p:spPr>
          <a:xfrm>
            <a:off x="10916253" y="2601263"/>
            <a:ext cx="1519339" cy="819942"/>
          </a:xfrm>
          <a:prstGeom prst="rect">
            <a:avLst/>
          </a:prstGeom>
          <a:noFill/>
        </p:spPr>
        <p:txBody>
          <a:bodyPr wrap="square" lIns="186521" tIns="149217" rIns="186521" bIns="149217" rtlCol="0">
            <a:spAutoFit/>
          </a:bodyPr>
          <a:lstStyle/>
          <a:p>
            <a:pPr algn="ctr" defTabSz="932597">
              <a:lnSpc>
                <a:spcPct val="90000"/>
              </a:lnSpc>
              <a:defRPr/>
            </a:pPr>
            <a:r>
              <a:rPr lang="en-US" sz="1836"/>
              <a:t>Azure </a:t>
            </a:r>
            <a:br>
              <a:rPr lang="en-US" sz="1836"/>
            </a:br>
            <a:r>
              <a:rPr lang="en-US" sz="1836"/>
              <a:t>Databricks</a:t>
            </a:r>
          </a:p>
        </p:txBody>
      </p:sp>
      <p:sp>
        <p:nvSpPr>
          <p:cNvPr id="9" name="TextBox 8">
            <a:extLst>
              <a:ext uri="{FF2B5EF4-FFF2-40B4-BE49-F238E27FC236}">
                <a16:creationId xmlns:a16="http://schemas.microsoft.com/office/drawing/2014/main" id="{5B715642-7054-495F-8535-DE1801EA8A4D}"/>
              </a:ext>
            </a:extLst>
          </p:cNvPr>
          <p:cNvSpPr txBox="1"/>
          <p:nvPr/>
        </p:nvSpPr>
        <p:spPr>
          <a:xfrm>
            <a:off x="9294824" y="3186955"/>
            <a:ext cx="1635520" cy="819942"/>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algn="ctr" defTabSz="932597">
              <a:lnSpc>
                <a:spcPct val="90000"/>
              </a:lnSpc>
              <a:defRPr/>
            </a:pPr>
            <a:r>
              <a:rPr lang="en-US" sz="1836"/>
              <a:t>Scheduled </a:t>
            </a:r>
          </a:p>
          <a:p>
            <a:pPr algn="ctr" defTabSz="932597">
              <a:lnSpc>
                <a:spcPct val="90000"/>
              </a:lnSpc>
              <a:defRPr/>
            </a:pPr>
            <a:r>
              <a:rPr lang="en-US" sz="1836"/>
              <a:t>process</a:t>
            </a:r>
          </a:p>
        </p:txBody>
      </p:sp>
      <p:sp>
        <p:nvSpPr>
          <p:cNvPr id="10" name="TextBox 9">
            <a:extLst>
              <a:ext uri="{FF2B5EF4-FFF2-40B4-BE49-F238E27FC236}">
                <a16:creationId xmlns:a16="http://schemas.microsoft.com/office/drawing/2014/main" id="{259898C6-BE9B-4EDD-880C-62F9EFEA7D65}"/>
              </a:ext>
            </a:extLst>
          </p:cNvPr>
          <p:cNvSpPr txBox="1"/>
          <p:nvPr/>
        </p:nvSpPr>
        <p:spPr>
          <a:xfrm>
            <a:off x="4197596" y="4601983"/>
            <a:ext cx="2005587"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Browser</a:t>
            </a:r>
          </a:p>
        </p:txBody>
      </p:sp>
      <p:sp>
        <p:nvSpPr>
          <p:cNvPr id="11" name="TextBox 10">
            <a:extLst>
              <a:ext uri="{FF2B5EF4-FFF2-40B4-BE49-F238E27FC236}">
                <a16:creationId xmlns:a16="http://schemas.microsoft.com/office/drawing/2014/main" id="{7C30EC39-DD95-4D84-A5BE-E50D7F7F04C6}"/>
              </a:ext>
            </a:extLst>
          </p:cNvPr>
          <p:cNvSpPr txBox="1"/>
          <p:nvPr/>
        </p:nvSpPr>
        <p:spPr>
          <a:xfrm>
            <a:off x="8565095" y="4619885"/>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Aggregations</a:t>
            </a:r>
          </a:p>
        </p:txBody>
      </p:sp>
      <p:sp>
        <p:nvSpPr>
          <p:cNvPr id="15" name="TextBox 14">
            <a:extLst>
              <a:ext uri="{FF2B5EF4-FFF2-40B4-BE49-F238E27FC236}">
                <a16:creationId xmlns:a16="http://schemas.microsoft.com/office/drawing/2014/main" id="{0DA5711A-1116-4E63-9E2B-02646A90D631}"/>
              </a:ext>
            </a:extLst>
          </p:cNvPr>
          <p:cNvSpPr txBox="1"/>
          <p:nvPr/>
        </p:nvSpPr>
        <p:spPr>
          <a:xfrm>
            <a:off x="6179495" y="2476109"/>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Event Hubs</a:t>
            </a:r>
          </a:p>
        </p:txBody>
      </p:sp>
      <p:sp>
        <p:nvSpPr>
          <p:cNvPr id="19" name="TextBox 18">
            <a:extLst>
              <a:ext uri="{FF2B5EF4-FFF2-40B4-BE49-F238E27FC236}">
                <a16:creationId xmlns:a16="http://schemas.microsoft.com/office/drawing/2014/main" id="{7039FF6A-878C-4722-8BA6-C081CE8BD09E}"/>
              </a:ext>
            </a:extLst>
          </p:cNvPr>
          <p:cNvSpPr txBox="1"/>
          <p:nvPr/>
        </p:nvSpPr>
        <p:spPr>
          <a:xfrm>
            <a:off x="6131891" y="4609863"/>
            <a:ext cx="2134530"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App Service/AKS</a:t>
            </a:r>
          </a:p>
        </p:txBody>
      </p:sp>
      <p:sp>
        <p:nvSpPr>
          <p:cNvPr id="20" name="TextBox 19">
            <a:extLst>
              <a:ext uri="{FF2B5EF4-FFF2-40B4-BE49-F238E27FC236}">
                <a16:creationId xmlns:a16="http://schemas.microsoft.com/office/drawing/2014/main" id="{A49BA596-19C9-4A8D-B4A1-4EE8C80BE670}"/>
              </a:ext>
            </a:extLst>
          </p:cNvPr>
          <p:cNvSpPr txBox="1"/>
          <p:nvPr/>
        </p:nvSpPr>
        <p:spPr>
          <a:xfrm>
            <a:off x="7794739" y="992922"/>
            <a:ext cx="3385507"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t>Hyperscale (Citus) in Azure Database for PostgreSQL</a:t>
            </a:r>
          </a:p>
        </p:txBody>
      </p:sp>
      <p:pic>
        <p:nvPicPr>
          <p:cNvPr id="21" name="Picture 2">
            <a:extLst>
              <a:ext uri="{FF2B5EF4-FFF2-40B4-BE49-F238E27FC236}">
                <a16:creationId xmlns:a16="http://schemas.microsoft.com/office/drawing/2014/main" id="{5C8F72A9-23FD-4FCD-9C03-1309C54B42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584" y="474395"/>
            <a:ext cx="1676119" cy="64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77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2B79A124-9B07-4C21-9B7B-8CA1BAB8C2DA}"/>
              </a:ext>
            </a:extLst>
          </p:cNvPr>
          <p:cNvGrpSpPr/>
          <p:nvPr/>
        </p:nvGrpSpPr>
        <p:grpSpPr>
          <a:xfrm>
            <a:off x="11165996" y="1789840"/>
            <a:ext cx="905563" cy="923014"/>
            <a:chOff x="7158422" y="1607015"/>
            <a:chExt cx="2726357" cy="2778897"/>
          </a:xfrm>
        </p:grpSpPr>
        <p:sp>
          <p:nvSpPr>
            <p:cNvPr id="79" name="Freeform 242">
              <a:extLst>
                <a:ext uri="{FF2B5EF4-FFF2-40B4-BE49-F238E27FC236}">
                  <a16:creationId xmlns:a16="http://schemas.microsoft.com/office/drawing/2014/main" id="{D77B017E-9D80-4747-8FAB-31516CE1CA0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0" name="Diamond 79">
              <a:extLst>
                <a:ext uri="{FF2B5EF4-FFF2-40B4-BE49-F238E27FC236}">
                  <a16:creationId xmlns:a16="http://schemas.microsoft.com/office/drawing/2014/main" id="{E24FF316-AA24-4C68-9E44-AAE99F476026}"/>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Freeform 243">
              <a:extLst>
                <a:ext uri="{FF2B5EF4-FFF2-40B4-BE49-F238E27FC236}">
                  <a16:creationId xmlns:a16="http://schemas.microsoft.com/office/drawing/2014/main" id="{64990677-6EDB-40B0-9A4A-D0AE89227A24}"/>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4" name="Diamond 83">
              <a:extLst>
                <a:ext uri="{FF2B5EF4-FFF2-40B4-BE49-F238E27FC236}">
                  <a16:creationId xmlns:a16="http://schemas.microsoft.com/office/drawing/2014/main" id="{7AE9A81D-1163-4610-A933-FA728B676B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490D0732-BB4D-43D5-8414-1460AECCC8A4}"/>
              </a:ext>
            </a:extLst>
          </p:cNvPr>
          <p:cNvSpPr/>
          <p:nvPr/>
        </p:nvSpPr>
        <p:spPr bwMode="auto">
          <a:xfrm>
            <a:off x="8320641" y="1722134"/>
            <a:ext cx="2333704" cy="3390160"/>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FFC11306-2099-4C70-BA1E-EE683A1D92ED}"/>
              </a:ext>
            </a:extLst>
          </p:cNvPr>
          <p:cNvCxnSpPr>
            <a:cxnSpLocks/>
          </p:cNvCxnSpPr>
          <p:nvPr/>
        </p:nvCxnSpPr>
        <p:spPr>
          <a:xfrm>
            <a:off x="5689459" y="2179625"/>
            <a:ext cx="884309"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8A072EA7-ACE3-4F03-A850-79C28C8EEC87}"/>
              </a:ext>
            </a:extLst>
          </p:cNvPr>
          <p:cNvCxnSpPr>
            <a:cxnSpLocks/>
          </p:cNvCxnSpPr>
          <p:nvPr/>
        </p:nvCxnSpPr>
        <p:spPr>
          <a:xfrm>
            <a:off x="7555332"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78A0D7F5-4124-4CAC-8268-C1ACAC04540F}"/>
              </a:ext>
            </a:extLst>
          </p:cNvPr>
          <p:cNvCxnSpPr>
            <a:cxnSpLocks/>
          </p:cNvCxnSpPr>
          <p:nvPr/>
        </p:nvCxnSpPr>
        <p:spPr>
          <a:xfrm>
            <a:off x="9878129"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7F0C3D2F-2CF0-499D-95A9-C1E219D0A3B6}"/>
              </a:ext>
            </a:extLst>
          </p:cNvPr>
          <p:cNvCxnSpPr>
            <a:cxnSpLocks/>
          </p:cNvCxnSpPr>
          <p:nvPr/>
        </p:nvCxnSpPr>
        <p:spPr>
          <a:xfrm>
            <a:off x="5689459" y="4400881"/>
            <a:ext cx="884309" cy="0"/>
          </a:xfrm>
          <a:prstGeom prst="line">
            <a:avLst/>
          </a:prstGeom>
          <a:noFill/>
          <a:ln w="127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08E25E44-2B0C-4B23-B8A0-2099265426E5}"/>
              </a:ext>
            </a:extLst>
          </p:cNvPr>
          <p:cNvCxnSpPr>
            <a:cxnSpLocks/>
          </p:cNvCxnSpPr>
          <p:nvPr/>
        </p:nvCxnSpPr>
        <p:spPr>
          <a:xfrm>
            <a:off x="7555332" y="4400881"/>
            <a:ext cx="1229862"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7EAEA708-A4B6-427C-82E6-231585305E54}"/>
              </a:ext>
            </a:extLst>
          </p:cNvPr>
          <p:cNvCxnSpPr>
            <a:cxnSpLocks/>
          </p:cNvCxnSpPr>
          <p:nvPr/>
        </p:nvCxnSpPr>
        <p:spPr>
          <a:xfrm>
            <a:off x="9440879" y="2721051"/>
            <a:ext cx="0" cy="1172043"/>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8" name="Clock_E917" title="Icon of a clock">
            <a:extLst>
              <a:ext uri="{FF2B5EF4-FFF2-40B4-BE49-F238E27FC236}">
                <a16:creationId xmlns:a16="http://schemas.microsoft.com/office/drawing/2014/main" id="{7B557D3D-79A0-41C0-9B0C-67EC78B9385F}"/>
              </a:ext>
            </a:extLst>
          </p:cNvPr>
          <p:cNvSpPr>
            <a:spLocks noChangeAspect="1" noEditPoints="1"/>
          </p:cNvSpPr>
          <p:nvPr/>
        </p:nvSpPr>
        <p:spPr bwMode="auto">
          <a:xfrm>
            <a:off x="9714875" y="2916977"/>
            <a:ext cx="331423" cy="331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 name="Connector: Elbow 7">
            <a:extLst>
              <a:ext uri="{FF2B5EF4-FFF2-40B4-BE49-F238E27FC236}">
                <a16:creationId xmlns:a16="http://schemas.microsoft.com/office/drawing/2014/main" id="{FC097D44-5EE2-4A0A-92EC-6B9D0A3360B5}"/>
              </a:ext>
            </a:extLst>
          </p:cNvPr>
          <p:cNvCxnSpPr>
            <a:cxnSpLocks/>
          </p:cNvCxnSpPr>
          <p:nvPr/>
        </p:nvCxnSpPr>
        <p:spPr>
          <a:xfrm flipV="1">
            <a:off x="9879910" y="3241626"/>
            <a:ext cx="1711365" cy="1262880"/>
          </a:xfrm>
          <a:prstGeom prst="bentConnector2">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2" name="Freeform: Shape 81">
            <a:extLst>
              <a:ext uri="{FF2B5EF4-FFF2-40B4-BE49-F238E27FC236}">
                <a16:creationId xmlns:a16="http://schemas.microsoft.com/office/drawing/2014/main" id="{A1FE5792-B0E4-4CED-BCA4-6B77C40476C9}"/>
              </a:ext>
            </a:extLst>
          </p:cNvPr>
          <p:cNvSpPr>
            <a:spLocks noChangeAspect="1"/>
          </p:cNvSpPr>
          <p:nvPr/>
        </p:nvSpPr>
        <p:spPr bwMode="auto">
          <a:xfrm>
            <a:off x="6805253" y="4048995"/>
            <a:ext cx="616285" cy="614932"/>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3" name="Straight Connector 82">
            <a:extLst>
              <a:ext uri="{FF2B5EF4-FFF2-40B4-BE49-F238E27FC236}">
                <a16:creationId xmlns:a16="http://schemas.microsoft.com/office/drawing/2014/main" id="{9C90A96F-303A-4B98-919D-EBF25EA6F7F0}"/>
              </a:ext>
            </a:extLst>
          </p:cNvPr>
          <p:cNvCxnSpPr>
            <a:cxnSpLocks/>
          </p:cNvCxnSpPr>
          <p:nvPr/>
        </p:nvCxnSpPr>
        <p:spPr>
          <a:xfrm>
            <a:off x="7102887" y="5132106"/>
            <a:ext cx="0" cy="614932"/>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Devices3_EA6C" title="Icon of a cellphone in front of a monitor">
            <a:extLst>
              <a:ext uri="{FF2B5EF4-FFF2-40B4-BE49-F238E27FC236}">
                <a16:creationId xmlns:a16="http://schemas.microsoft.com/office/drawing/2014/main" id="{1A9817D6-1FD8-9C4E-8F97-7E3AF418C75D}"/>
              </a:ext>
            </a:extLst>
          </p:cNvPr>
          <p:cNvSpPr>
            <a:spLocks noChangeAspect="1" noEditPoints="1"/>
          </p:cNvSpPr>
          <p:nvPr/>
        </p:nvSpPr>
        <p:spPr bwMode="auto">
          <a:xfrm>
            <a:off x="4758724" y="1976799"/>
            <a:ext cx="755747" cy="5235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rgbClr val="FFFFFF"/>
          </a:solidFill>
          <a:ln w="381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 name="Browser" title="Icon of a browser window">
            <a:extLst>
              <a:ext uri="{FF2B5EF4-FFF2-40B4-BE49-F238E27FC236}">
                <a16:creationId xmlns:a16="http://schemas.microsoft.com/office/drawing/2014/main" id="{10AB4D0A-6261-1A43-9959-F4F642C9CB21}"/>
              </a:ext>
            </a:extLst>
          </p:cNvPr>
          <p:cNvSpPr>
            <a:spLocks noChangeAspect="1" noEditPoints="1"/>
          </p:cNvSpPr>
          <p:nvPr/>
        </p:nvSpPr>
        <p:spPr bwMode="auto">
          <a:xfrm>
            <a:off x="4826003" y="4060511"/>
            <a:ext cx="645549" cy="51664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74" name="Freeform: Shape 60">
            <a:extLst>
              <a:ext uri="{FF2B5EF4-FFF2-40B4-BE49-F238E27FC236}">
                <a16:creationId xmlns:a16="http://schemas.microsoft.com/office/drawing/2014/main" id="{41165E1E-6771-CD49-B069-C8E15A541449}"/>
              </a:ext>
            </a:extLst>
          </p:cNvPr>
          <p:cNvSpPr/>
          <p:nvPr/>
        </p:nvSpPr>
        <p:spPr bwMode="auto">
          <a:xfrm>
            <a:off x="6836219" y="5898176"/>
            <a:ext cx="550344" cy="536643"/>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CB089D36-416A-BC46-B08F-15CCDFBA81F0}"/>
              </a:ext>
            </a:extLst>
          </p:cNvPr>
          <p:cNvGrpSpPr/>
          <p:nvPr/>
        </p:nvGrpSpPr>
        <p:grpSpPr>
          <a:xfrm>
            <a:off x="6705111" y="1925845"/>
            <a:ext cx="822484" cy="613699"/>
            <a:chOff x="4058560" y="1837853"/>
            <a:chExt cx="693919" cy="517770"/>
          </a:xfrm>
        </p:grpSpPr>
        <p:sp>
          <p:nvSpPr>
            <p:cNvPr id="13" name="Frame 12">
              <a:extLst>
                <a:ext uri="{FF2B5EF4-FFF2-40B4-BE49-F238E27FC236}">
                  <a16:creationId xmlns:a16="http://schemas.microsoft.com/office/drawing/2014/main" id="{93F72EF9-7FE8-9140-AF79-001EB1917EC6}"/>
                </a:ext>
              </a:extLst>
            </p:cNvPr>
            <p:cNvSpPr/>
            <p:nvPr/>
          </p:nvSpPr>
          <p:spPr bwMode="auto">
            <a:xfrm>
              <a:off x="4095813" y="1837853"/>
              <a:ext cx="536512" cy="51777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B6B648-9221-E145-842D-21A982F1894C}"/>
                </a:ext>
              </a:extLst>
            </p:cNvPr>
            <p:cNvSpPr/>
            <p:nvPr/>
          </p:nvSpPr>
          <p:spPr bwMode="auto">
            <a:xfrm>
              <a:off x="4058560" y="1947580"/>
              <a:ext cx="693919" cy="2846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20E2B76A-52AC-1848-B056-8DDA876E430D}"/>
                </a:ext>
              </a:extLst>
            </p:cNvPr>
            <p:cNvGrpSpPr/>
            <p:nvPr/>
          </p:nvGrpSpPr>
          <p:grpSpPr>
            <a:xfrm>
              <a:off x="4255391" y="1948732"/>
              <a:ext cx="279465" cy="287490"/>
              <a:chOff x="4414365" y="3854209"/>
              <a:chExt cx="480469" cy="494267"/>
            </a:xfrm>
          </p:grpSpPr>
          <p:sp>
            <p:nvSpPr>
              <p:cNvPr id="16" name="Rounded Rectangle 15">
                <a:extLst>
                  <a:ext uri="{FF2B5EF4-FFF2-40B4-BE49-F238E27FC236}">
                    <a16:creationId xmlns:a16="http://schemas.microsoft.com/office/drawing/2014/main" id="{17F10BCD-7290-144E-B69E-2D5529DC19EE}"/>
                  </a:ext>
                </a:extLst>
              </p:cNvPr>
              <p:cNvSpPr/>
              <p:nvPr/>
            </p:nvSpPr>
            <p:spPr bwMode="auto">
              <a:xfrm>
                <a:off x="4416184" y="3854209"/>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ounded Rectangle 160">
                <a:extLst>
                  <a:ext uri="{FF2B5EF4-FFF2-40B4-BE49-F238E27FC236}">
                    <a16:creationId xmlns:a16="http://schemas.microsoft.com/office/drawing/2014/main" id="{605D9560-63A0-1B47-8F2D-715DBA732398}"/>
                  </a:ext>
                </a:extLst>
              </p:cNvPr>
              <p:cNvSpPr/>
              <p:nvPr/>
            </p:nvSpPr>
            <p:spPr bwMode="auto">
              <a:xfrm>
                <a:off x="4414365"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ounded Rectangle 161">
                <a:extLst>
                  <a:ext uri="{FF2B5EF4-FFF2-40B4-BE49-F238E27FC236}">
                    <a16:creationId xmlns:a16="http://schemas.microsoft.com/office/drawing/2014/main" id="{E91B16C5-B7A4-1542-8436-E5F1B737511C}"/>
                  </a:ext>
                </a:extLst>
              </p:cNvPr>
              <p:cNvSpPr/>
              <p:nvPr/>
            </p:nvSpPr>
            <p:spPr bwMode="auto">
              <a:xfrm>
                <a:off x="4414365" y="421171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ounded Rectangle 162">
                <a:extLst>
                  <a:ext uri="{FF2B5EF4-FFF2-40B4-BE49-F238E27FC236}">
                    <a16:creationId xmlns:a16="http://schemas.microsoft.com/office/drawing/2014/main" id="{7B53F7F3-78D7-8C40-8C42-641D8E7D4639}"/>
                  </a:ext>
                </a:extLst>
              </p:cNvPr>
              <p:cNvSpPr/>
              <p:nvPr/>
            </p:nvSpPr>
            <p:spPr bwMode="auto">
              <a:xfrm>
                <a:off x="4588884" y="395568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ounded Rectangle 163">
                <a:extLst>
                  <a:ext uri="{FF2B5EF4-FFF2-40B4-BE49-F238E27FC236}">
                    <a16:creationId xmlns:a16="http://schemas.microsoft.com/office/drawing/2014/main" id="{DE113384-1D36-2642-8F78-85FAA3B920F2}"/>
                  </a:ext>
                </a:extLst>
              </p:cNvPr>
              <p:cNvSpPr/>
              <p:nvPr/>
            </p:nvSpPr>
            <p:spPr bwMode="auto">
              <a:xfrm>
                <a:off x="4588884" y="412914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ounded Rectangle 164">
                <a:extLst>
                  <a:ext uri="{FF2B5EF4-FFF2-40B4-BE49-F238E27FC236}">
                    <a16:creationId xmlns:a16="http://schemas.microsoft.com/office/drawing/2014/main" id="{F1E4D91D-E0AA-8A4E-8B5C-41D686F28A6B}"/>
                  </a:ext>
                </a:extLst>
              </p:cNvPr>
              <p:cNvSpPr/>
              <p:nvPr/>
            </p:nvSpPr>
            <p:spPr bwMode="auto">
              <a:xfrm>
                <a:off x="4758068"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94" name="Oval 93">
            <a:extLst>
              <a:ext uri="{FF2B5EF4-FFF2-40B4-BE49-F238E27FC236}">
                <a16:creationId xmlns:a16="http://schemas.microsoft.com/office/drawing/2014/main" id="{C1ADF0EB-22C2-4A12-9C6E-EFFC1DC21F2F}"/>
              </a:ext>
            </a:extLst>
          </p:cNvPr>
          <p:cNvSpPr/>
          <p:nvPr/>
        </p:nvSpPr>
        <p:spPr bwMode="auto">
          <a:xfrm>
            <a:off x="10874962" y="431265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pic>
        <p:nvPicPr>
          <p:cNvPr id="115" name="Graphic 114" descr="Web design">
            <a:extLst>
              <a:ext uri="{FF2B5EF4-FFF2-40B4-BE49-F238E27FC236}">
                <a16:creationId xmlns:a16="http://schemas.microsoft.com/office/drawing/2014/main" id="{79CCE2BE-8223-47BD-9382-E8973BD01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0058" y="1795715"/>
            <a:ext cx="776903" cy="776903"/>
          </a:xfrm>
          <a:prstGeom prst="rect">
            <a:avLst/>
          </a:prstGeom>
        </p:spPr>
      </p:pic>
      <p:pic>
        <p:nvPicPr>
          <p:cNvPr id="116" name="Graphic 115" descr="Web design">
            <a:extLst>
              <a:ext uri="{FF2B5EF4-FFF2-40B4-BE49-F238E27FC236}">
                <a16:creationId xmlns:a16="http://schemas.microsoft.com/office/drawing/2014/main" id="{08FAC3EE-A578-4D07-8DC0-09EFF9FCBA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1730" y="4004840"/>
            <a:ext cx="776903" cy="776903"/>
          </a:xfrm>
          <a:prstGeom prst="rect">
            <a:avLst/>
          </a:prstGeom>
        </p:spPr>
      </p:pic>
      <p:sp>
        <p:nvSpPr>
          <p:cNvPr id="122" name="Oval 121">
            <a:extLst>
              <a:ext uri="{FF2B5EF4-FFF2-40B4-BE49-F238E27FC236}">
                <a16:creationId xmlns:a16="http://schemas.microsoft.com/office/drawing/2014/main" id="{636B06AE-9EAF-4372-A9DF-92BC178BD680}"/>
              </a:ext>
            </a:extLst>
          </p:cNvPr>
          <p:cNvSpPr/>
          <p:nvPr/>
        </p:nvSpPr>
        <p:spPr bwMode="auto">
          <a:xfrm>
            <a:off x="10259703" y="202000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sp>
        <p:nvSpPr>
          <p:cNvPr id="126" name="Oval 125">
            <a:extLst>
              <a:ext uri="{FF2B5EF4-FFF2-40B4-BE49-F238E27FC236}">
                <a16:creationId xmlns:a16="http://schemas.microsoft.com/office/drawing/2014/main" id="{7A56DF24-06F7-4A22-AE47-1278F394C513}"/>
              </a:ext>
            </a:extLst>
          </p:cNvPr>
          <p:cNvSpPr/>
          <p:nvPr/>
        </p:nvSpPr>
        <p:spPr bwMode="auto">
          <a:xfrm>
            <a:off x="9261230" y="3026368"/>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3</a:t>
            </a:r>
          </a:p>
        </p:txBody>
      </p:sp>
      <p:sp>
        <p:nvSpPr>
          <p:cNvPr id="129" name="Oval 128">
            <a:extLst>
              <a:ext uri="{FF2B5EF4-FFF2-40B4-BE49-F238E27FC236}">
                <a16:creationId xmlns:a16="http://schemas.microsoft.com/office/drawing/2014/main" id="{89B4D025-B1A3-47E5-B4E9-1E977C1927D7}"/>
              </a:ext>
            </a:extLst>
          </p:cNvPr>
          <p:cNvSpPr/>
          <p:nvPr/>
        </p:nvSpPr>
        <p:spPr bwMode="auto">
          <a:xfrm>
            <a:off x="7889915" y="421062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5</a:t>
            </a:r>
          </a:p>
        </p:txBody>
      </p:sp>
      <p:sp>
        <p:nvSpPr>
          <p:cNvPr id="131" name="Oval 130">
            <a:extLst>
              <a:ext uri="{FF2B5EF4-FFF2-40B4-BE49-F238E27FC236}">
                <a16:creationId xmlns:a16="http://schemas.microsoft.com/office/drawing/2014/main" id="{0428ADA8-CFD6-4888-97BD-B5D8B0FD50AB}"/>
              </a:ext>
            </a:extLst>
          </p:cNvPr>
          <p:cNvSpPr/>
          <p:nvPr/>
        </p:nvSpPr>
        <p:spPr bwMode="auto">
          <a:xfrm>
            <a:off x="7889915"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2</a:t>
            </a:r>
          </a:p>
        </p:txBody>
      </p:sp>
      <p:sp>
        <p:nvSpPr>
          <p:cNvPr id="133" name="Oval 132">
            <a:extLst>
              <a:ext uri="{FF2B5EF4-FFF2-40B4-BE49-F238E27FC236}">
                <a16:creationId xmlns:a16="http://schemas.microsoft.com/office/drawing/2014/main" id="{D9737770-C130-4027-AC4B-621869F6BA5C}"/>
              </a:ext>
            </a:extLst>
          </p:cNvPr>
          <p:cNvSpPr/>
          <p:nvPr/>
        </p:nvSpPr>
        <p:spPr bwMode="auto">
          <a:xfrm>
            <a:off x="5901657"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1</a:t>
            </a:r>
          </a:p>
        </p:txBody>
      </p:sp>
      <p:sp>
        <p:nvSpPr>
          <p:cNvPr id="135" name="Oval 134">
            <a:extLst>
              <a:ext uri="{FF2B5EF4-FFF2-40B4-BE49-F238E27FC236}">
                <a16:creationId xmlns:a16="http://schemas.microsoft.com/office/drawing/2014/main" id="{43CCCC57-1BA9-4C44-9755-A207FCA15C79}"/>
              </a:ext>
            </a:extLst>
          </p:cNvPr>
          <p:cNvSpPr/>
          <p:nvPr/>
        </p:nvSpPr>
        <p:spPr bwMode="auto">
          <a:xfrm>
            <a:off x="6937954" y="521643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6</a:t>
            </a:r>
          </a:p>
        </p:txBody>
      </p:sp>
      <p:sp>
        <p:nvSpPr>
          <p:cNvPr id="93" name="Title 1">
            <a:extLst>
              <a:ext uri="{FF2B5EF4-FFF2-40B4-BE49-F238E27FC236}">
                <a16:creationId xmlns:a16="http://schemas.microsoft.com/office/drawing/2014/main" id="{9C897123-E8EE-5B42-BC49-B4AC7E8C5A1C}"/>
              </a:ext>
            </a:extLst>
          </p:cNvPr>
          <p:cNvSpPr>
            <a:spLocks noGrp="1"/>
          </p:cNvSpPr>
          <p:nvPr>
            <p:ph type="title"/>
          </p:nvPr>
        </p:nvSpPr>
        <p:spPr>
          <a:xfrm>
            <a:off x="600855" y="466301"/>
            <a:ext cx="7782246" cy="1130053"/>
          </a:xfrm>
        </p:spPr>
        <p:txBody>
          <a:bodyPr/>
          <a:lstStyle/>
          <a:p>
            <a:r>
              <a:rPr lang="en-US">
                <a:cs typeface="Segoe UI"/>
              </a:rPr>
              <a:t>Building Real-time analytics with Hyperscale (Citus)</a:t>
            </a:r>
            <a:endParaRPr lang="en-US" b="1"/>
          </a:p>
        </p:txBody>
      </p:sp>
      <p:sp>
        <p:nvSpPr>
          <p:cNvPr id="91" name="Content Placeholder 9">
            <a:extLst>
              <a:ext uri="{FF2B5EF4-FFF2-40B4-BE49-F238E27FC236}">
                <a16:creationId xmlns:a16="http://schemas.microsoft.com/office/drawing/2014/main" id="{4B97FCEA-BEA7-4B84-B079-40D92E7E7ABC}"/>
              </a:ext>
            </a:extLst>
          </p:cNvPr>
          <p:cNvSpPr txBox="1">
            <a:spLocks/>
          </p:cNvSpPr>
          <p:nvPr/>
        </p:nvSpPr>
        <p:spPr>
          <a:xfrm>
            <a:off x="595915" y="1976798"/>
            <a:ext cx="3752540" cy="44844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buFont typeface="+mj-lt"/>
              <a:buAutoNum type="arabicParenR"/>
            </a:pPr>
            <a:r>
              <a:rPr lang="en-US" sz="2040" b="1">
                <a:solidFill>
                  <a:schemeClr val="bg2">
                    <a:lumMod val="90000"/>
                  </a:schemeClr>
                </a:solidFill>
                <a:latin typeface="+mj-lt"/>
              </a:rPr>
              <a:t>Event Hubs </a:t>
            </a:r>
            <a:r>
              <a:rPr lang="en-US" sz="2040">
                <a:solidFill>
                  <a:schemeClr val="bg2">
                    <a:lumMod val="90000"/>
                  </a:schemeClr>
                </a:solidFill>
              </a:rPr>
              <a:t>- Stream millions of events </a:t>
            </a:r>
          </a:p>
          <a:p>
            <a:pPr marL="466298" indent="-466298">
              <a:buFont typeface="+mj-lt"/>
              <a:buAutoNum type="arabicParenR"/>
            </a:pPr>
            <a:r>
              <a:rPr lang="en-US" sz="2040" b="1">
                <a:solidFill>
                  <a:schemeClr val="bg2">
                    <a:lumMod val="90000"/>
                  </a:schemeClr>
                </a:solidFill>
                <a:latin typeface="+mj-lt"/>
              </a:rPr>
              <a:t>Hyperscale (Citus) </a:t>
            </a:r>
            <a:r>
              <a:rPr lang="en-US" sz="2040">
                <a:solidFill>
                  <a:schemeClr val="bg2">
                    <a:lumMod val="90000"/>
                  </a:schemeClr>
                </a:solidFill>
              </a:rPr>
              <a:t>– ingest raw transactional events</a:t>
            </a:r>
          </a:p>
          <a:p>
            <a:pPr marL="466298" indent="-466298">
              <a:buFont typeface="+mj-lt"/>
              <a:buAutoNum type="arabicParenR"/>
            </a:pPr>
            <a:r>
              <a:rPr lang="en-US" sz="2040" b="1">
                <a:solidFill>
                  <a:schemeClr val="bg2">
                    <a:lumMod val="90000"/>
                  </a:schemeClr>
                </a:solidFill>
                <a:latin typeface="+mj-lt"/>
              </a:rPr>
              <a:t>Hyperscale (Citus) </a:t>
            </a:r>
            <a:r>
              <a:rPr lang="en-US" sz="2040">
                <a:solidFill>
                  <a:schemeClr val="bg2">
                    <a:lumMod val="90000"/>
                  </a:schemeClr>
                </a:solidFill>
              </a:rPr>
              <a:t>– perform incremental rollups</a:t>
            </a:r>
          </a:p>
          <a:p>
            <a:pPr marL="466298" indent="-466298">
              <a:buFont typeface="+mj-lt"/>
              <a:buAutoNum type="arabicParenR"/>
            </a:pPr>
            <a:r>
              <a:rPr lang="en-US" sz="2040" b="1">
                <a:solidFill>
                  <a:schemeClr val="bg2">
                    <a:lumMod val="90000"/>
                  </a:schemeClr>
                </a:solidFill>
                <a:latin typeface="+mj-lt"/>
              </a:rPr>
              <a:t>Azure Databricks </a:t>
            </a:r>
            <a:r>
              <a:rPr lang="en-US" sz="2040">
                <a:solidFill>
                  <a:schemeClr val="bg2">
                    <a:lumMod val="90000"/>
                  </a:schemeClr>
                </a:solidFill>
              </a:rPr>
              <a:t>– transform and analyze from both raw/structured</a:t>
            </a:r>
          </a:p>
          <a:p>
            <a:pPr marL="466298" indent="-466298">
              <a:buFont typeface="+mj-lt"/>
              <a:buAutoNum type="arabicParenR"/>
            </a:pPr>
            <a:r>
              <a:rPr lang="en-US" sz="2040">
                <a:latin typeface="+mj-lt"/>
              </a:rPr>
              <a:t>AKS</a:t>
            </a:r>
            <a:r>
              <a:rPr lang="en-US" sz="2040"/>
              <a:t> – Provide insights to users</a:t>
            </a:r>
          </a:p>
          <a:p>
            <a:pPr marL="466298" indent="-466298">
              <a:buFont typeface="+mj-lt"/>
              <a:buAutoNum type="arabicParenR"/>
            </a:pPr>
            <a:r>
              <a:rPr lang="en-US" sz="2040">
                <a:solidFill>
                  <a:schemeClr val="bg2">
                    <a:lumMod val="90000"/>
                  </a:schemeClr>
                </a:solidFill>
              </a:rPr>
              <a:t>Push notifications</a:t>
            </a:r>
          </a:p>
          <a:p>
            <a:pPr marL="466298" indent="-466298">
              <a:buFont typeface="+mj-lt"/>
              <a:buAutoNum type="arabicParenR"/>
            </a:pPr>
            <a:endParaRPr lang="en-US" sz="2040"/>
          </a:p>
          <a:p>
            <a:pPr marL="466298" indent="-466298">
              <a:buFont typeface="+mj-lt"/>
              <a:buAutoNum type="arabicParenR"/>
            </a:pPr>
            <a:endParaRPr lang="en-US" sz="2040"/>
          </a:p>
          <a:p>
            <a:pPr marL="466298" indent="-466298">
              <a:buFont typeface="+mj-lt"/>
              <a:buAutoNum type="arabicParenR"/>
            </a:pPr>
            <a:endParaRPr lang="en-US" sz="2040"/>
          </a:p>
        </p:txBody>
      </p:sp>
      <p:sp>
        <p:nvSpPr>
          <p:cNvPr id="97" name="Rectangle 96">
            <a:extLst>
              <a:ext uri="{FF2B5EF4-FFF2-40B4-BE49-F238E27FC236}">
                <a16:creationId xmlns:a16="http://schemas.microsoft.com/office/drawing/2014/main" id="{E4411C11-08C0-40A2-B5EF-51F06E3A12A0}"/>
              </a:ext>
            </a:extLst>
          </p:cNvPr>
          <p:cNvSpPr/>
          <p:nvPr/>
        </p:nvSpPr>
        <p:spPr bwMode="auto">
          <a:xfrm>
            <a:off x="6286845" y="3849090"/>
            <a:ext cx="1877420" cy="1263204"/>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48DDE811-BE9B-4575-A670-86B65EFCEFC2}"/>
              </a:ext>
            </a:extLst>
          </p:cNvPr>
          <p:cNvSpPr txBox="1"/>
          <p:nvPr/>
        </p:nvSpPr>
        <p:spPr>
          <a:xfrm>
            <a:off x="6056176" y="6377511"/>
            <a:ext cx="2300203"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Notification Hubs</a:t>
            </a:r>
          </a:p>
        </p:txBody>
      </p:sp>
      <p:sp>
        <p:nvSpPr>
          <p:cNvPr id="5" name="TextBox 4">
            <a:extLst>
              <a:ext uri="{FF2B5EF4-FFF2-40B4-BE49-F238E27FC236}">
                <a16:creationId xmlns:a16="http://schemas.microsoft.com/office/drawing/2014/main" id="{AC877BEE-7117-446C-B644-61E350D43D9D}"/>
              </a:ext>
            </a:extLst>
          </p:cNvPr>
          <p:cNvSpPr txBox="1"/>
          <p:nvPr/>
        </p:nvSpPr>
        <p:spPr>
          <a:xfrm>
            <a:off x="4197596" y="2473941"/>
            <a:ext cx="2005587" cy="555610"/>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1836">
                <a:solidFill>
                  <a:schemeClr val="tx1"/>
                </a:solidFill>
              </a:rPr>
              <a:t>Devices</a:t>
            </a:r>
          </a:p>
        </p:txBody>
      </p:sp>
      <p:sp>
        <p:nvSpPr>
          <p:cNvPr id="6" name="TextBox 5">
            <a:extLst>
              <a:ext uri="{FF2B5EF4-FFF2-40B4-BE49-F238E27FC236}">
                <a16:creationId xmlns:a16="http://schemas.microsoft.com/office/drawing/2014/main" id="{D9FDAA1C-0BCF-4B25-9A7D-02BB8FB066D1}"/>
              </a:ext>
            </a:extLst>
          </p:cNvPr>
          <p:cNvSpPr txBox="1"/>
          <p:nvPr/>
        </p:nvSpPr>
        <p:spPr>
          <a:xfrm>
            <a:off x="8528407" y="2350477"/>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Raw Events</a:t>
            </a:r>
          </a:p>
        </p:txBody>
      </p:sp>
      <p:sp>
        <p:nvSpPr>
          <p:cNvPr id="7" name="TextBox 6">
            <a:extLst>
              <a:ext uri="{FF2B5EF4-FFF2-40B4-BE49-F238E27FC236}">
                <a16:creationId xmlns:a16="http://schemas.microsoft.com/office/drawing/2014/main" id="{71111665-C4DE-4F16-886E-6DFC8015CA51}"/>
              </a:ext>
            </a:extLst>
          </p:cNvPr>
          <p:cNvSpPr txBox="1"/>
          <p:nvPr/>
        </p:nvSpPr>
        <p:spPr>
          <a:xfrm>
            <a:off x="10916253" y="2601263"/>
            <a:ext cx="1519339" cy="819942"/>
          </a:xfrm>
          <a:prstGeom prst="rect">
            <a:avLst/>
          </a:prstGeom>
          <a:noFill/>
        </p:spPr>
        <p:txBody>
          <a:bodyPr wrap="square" lIns="186521" tIns="149217" rIns="186521" bIns="149217" rtlCol="0">
            <a:spAutoFit/>
          </a:bodyPr>
          <a:lstStyle/>
          <a:p>
            <a:pPr algn="ctr" defTabSz="932597">
              <a:lnSpc>
                <a:spcPct val="90000"/>
              </a:lnSpc>
              <a:defRPr/>
            </a:pPr>
            <a:r>
              <a:rPr lang="en-US" sz="1836"/>
              <a:t>Azure </a:t>
            </a:r>
            <a:br>
              <a:rPr lang="en-US" sz="1836"/>
            </a:br>
            <a:r>
              <a:rPr lang="en-US" sz="1836"/>
              <a:t>Databricks</a:t>
            </a:r>
          </a:p>
        </p:txBody>
      </p:sp>
      <p:sp>
        <p:nvSpPr>
          <p:cNvPr id="9" name="TextBox 8">
            <a:extLst>
              <a:ext uri="{FF2B5EF4-FFF2-40B4-BE49-F238E27FC236}">
                <a16:creationId xmlns:a16="http://schemas.microsoft.com/office/drawing/2014/main" id="{B94EB952-66A4-48F0-8763-F7699C7FC1A0}"/>
              </a:ext>
            </a:extLst>
          </p:cNvPr>
          <p:cNvSpPr txBox="1"/>
          <p:nvPr/>
        </p:nvSpPr>
        <p:spPr>
          <a:xfrm>
            <a:off x="9294824" y="3186955"/>
            <a:ext cx="1635520" cy="819942"/>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algn="ctr" defTabSz="932597">
              <a:lnSpc>
                <a:spcPct val="90000"/>
              </a:lnSpc>
              <a:defRPr/>
            </a:pPr>
            <a:r>
              <a:rPr lang="en-US" sz="1836"/>
              <a:t>Scheduled </a:t>
            </a:r>
          </a:p>
          <a:p>
            <a:pPr algn="ctr" defTabSz="932597">
              <a:lnSpc>
                <a:spcPct val="90000"/>
              </a:lnSpc>
              <a:defRPr/>
            </a:pPr>
            <a:r>
              <a:rPr lang="en-US" sz="1836"/>
              <a:t>process</a:t>
            </a:r>
          </a:p>
        </p:txBody>
      </p:sp>
      <p:sp>
        <p:nvSpPr>
          <p:cNvPr id="10" name="TextBox 9">
            <a:extLst>
              <a:ext uri="{FF2B5EF4-FFF2-40B4-BE49-F238E27FC236}">
                <a16:creationId xmlns:a16="http://schemas.microsoft.com/office/drawing/2014/main" id="{830B6C9A-A013-4495-87C3-954399DE3CC8}"/>
              </a:ext>
            </a:extLst>
          </p:cNvPr>
          <p:cNvSpPr txBox="1"/>
          <p:nvPr/>
        </p:nvSpPr>
        <p:spPr>
          <a:xfrm>
            <a:off x="4197596" y="4601983"/>
            <a:ext cx="2005587"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Browser</a:t>
            </a:r>
          </a:p>
        </p:txBody>
      </p:sp>
      <p:sp>
        <p:nvSpPr>
          <p:cNvPr id="11" name="TextBox 10">
            <a:extLst>
              <a:ext uri="{FF2B5EF4-FFF2-40B4-BE49-F238E27FC236}">
                <a16:creationId xmlns:a16="http://schemas.microsoft.com/office/drawing/2014/main" id="{F6D8ACDA-945D-41C1-BF5B-C8224D8A583D}"/>
              </a:ext>
            </a:extLst>
          </p:cNvPr>
          <p:cNvSpPr txBox="1"/>
          <p:nvPr/>
        </p:nvSpPr>
        <p:spPr>
          <a:xfrm>
            <a:off x="8565095" y="4619885"/>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Aggregations</a:t>
            </a:r>
          </a:p>
        </p:txBody>
      </p:sp>
      <p:sp>
        <p:nvSpPr>
          <p:cNvPr id="15" name="TextBox 14">
            <a:extLst>
              <a:ext uri="{FF2B5EF4-FFF2-40B4-BE49-F238E27FC236}">
                <a16:creationId xmlns:a16="http://schemas.microsoft.com/office/drawing/2014/main" id="{FEC658F7-2B99-4C45-AFD6-698323296C3A}"/>
              </a:ext>
            </a:extLst>
          </p:cNvPr>
          <p:cNvSpPr txBox="1"/>
          <p:nvPr/>
        </p:nvSpPr>
        <p:spPr>
          <a:xfrm>
            <a:off x="6179495" y="2476109"/>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Event Hubs</a:t>
            </a:r>
          </a:p>
        </p:txBody>
      </p:sp>
      <p:sp>
        <p:nvSpPr>
          <p:cNvPr id="19" name="TextBox 18">
            <a:extLst>
              <a:ext uri="{FF2B5EF4-FFF2-40B4-BE49-F238E27FC236}">
                <a16:creationId xmlns:a16="http://schemas.microsoft.com/office/drawing/2014/main" id="{11DA1759-C116-4A40-8E8A-5962599FD95B}"/>
              </a:ext>
            </a:extLst>
          </p:cNvPr>
          <p:cNvSpPr txBox="1"/>
          <p:nvPr/>
        </p:nvSpPr>
        <p:spPr>
          <a:xfrm>
            <a:off x="6131891" y="4609863"/>
            <a:ext cx="2134530"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App Service/AKS</a:t>
            </a:r>
          </a:p>
        </p:txBody>
      </p:sp>
      <p:sp>
        <p:nvSpPr>
          <p:cNvPr id="21" name="TextBox 20">
            <a:extLst>
              <a:ext uri="{FF2B5EF4-FFF2-40B4-BE49-F238E27FC236}">
                <a16:creationId xmlns:a16="http://schemas.microsoft.com/office/drawing/2014/main" id="{8E404DD7-39A3-4F4A-9A5E-2FB33DC10B34}"/>
              </a:ext>
            </a:extLst>
          </p:cNvPr>
          <p:cNvSpPr txBox="1"/>
          <p:nvPr/>
        </p:nvSpPr>
        <p:spPr>
          <a:xfrm>
            <a:off x="7794739" y="992922"/>
            <a:ext cx="3385507"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t>Hyperscale (Citus) in Azure Database for PostgreSQL</a:t>
            </a:r>
          </a:p>
        </p:txBody>
      </p:sp>
      <p:pic>
        <p:nvPicPr>
          <p:cNvPr id="22" name="Picture 2">
            <a:extLst>
              <a:ext uri="{FF2B5EF4-FFF2-40B4-BE49-F238E27FC236}">
                <a16:creationId xmlns:a16="http://schemas.microsoft.com/office/drawing/2014/main" id="{8E64B95B-C13A-4C4A-A492-51437BCF7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584" y="474395"/>
            <a:ext cx="1676119" cy="64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16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down)">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2B79A124-9B07-4C21-9B7B-8CA1BAB8C2DA}"/>
              </a:ext>
            </a:extLst>
          </p:cNvPr>
          <p:cNvGrpSpPr/>
          <p:nvPr/>
        </p:nvGrpSpPr>
        <p:grpSpPr>
          <a:xfrm>
            <a:off x="11165996" y="1789840"/>
            <a:ext cx="905563" cy="923014"/>
            <a:chOff x="7158422" y="1607015"/>
            <a:chExt cx="2726357" cy="2778897"/>
          </a:xfrm>
        </p:grpSpPr>
        <p:sp>
          <p:nvSpPr>
            <p:cNvPr id="79" name="Freeform 242">
              <a:extLst>
                <a:ext uri="{FF2B5EF4-FFF2-40B4-BE49-F238E27FC236}">
                  <a16:creationId xmlns:a16="http://schemas.microsoft.com/office/drawing/2014/main" id="{D77B017E-9D80-4747-8FAB-31516CE1CA0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0" name="Diamond 79">
              <a:extLst>
                <a:ext uri="{FF2B5EF4-FFF2-40B4-BE49-F238E27FC236}">
                  <a16:creationId xmlns:a16="http://schemas.microsoft.com/office/drawing/2014/main" id="{E24FF316-AA24-4C68-9E44-AAE99F476026}"/>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Freeform 243">
              <a:extLst>
                <a:ext uri="{FF2B5EF4-FFF2-40B4-BE49-F238E27FC236}">
                  <a16:creationId xmlns:a16="http://schemas.microsoft.com/office/drawing/2014/main" id="{64990677-6EDB-40B0-9A4A-D0AE89227A24}"/>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4" name="Diamond 83">
              <a:extLst>
                <a:ext uri="{FF2B5EF4-FFF2-40B4-BE49-F238E27FC236}">
                  <a16:creationId xmlns:a16="http://schemas.microsoft.com/office/drawing/2014/main" id="{7AE9A81D-1163-4610-A933-FA728B676B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490D0732-BB4D-43D5-8414-1460AECCC8A4}"/>
              </a:ext>
            </a:extLst>
          </p:cNvPr>
          <p:cNvSpPr/>
          <p:nvPr/>
        </p:nvSpPr>
        <p:spPr bwMode="auto">
          <a:xfrm>
            <a:off x="8320641" y="1722134"/>
            <a:ext cx="2333704" cy="3390160"/>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FFC11306-2099-4C70-BA1E-EE683A1D92ED}"/>
              </a:ext>
            </a:extLst>
          </p:cNvPr>
          <p:cNvCxnSpPr>
            <a:cxnSpLocks/>
          </p:cNvCxnSpPr>
          <p:nvPr/>
        </p:nvCxnSpPr>
        <p:spPr>
          <a:xfrm>
            <a:off x="5689459" y="2179625"/>
            <a:ext cx="884309"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8A072EA7-ACE3-4F03-A850-79C28C8EEC87}"/>
              </a:ext>
            </a:extLst>
          </p:cNvPr>
          <p:cNvCxnSpPr>
            <a:cxnSpLocks/>
          </p:cNvCxnSpPr>
          <p:nvPr/>
        </p:nvCxnSpPr>
        <p:spPr>
          <a:xfrm>
            <a:off x="7555332"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78A0D7F5-4124-4CAC-8268-C1ACAC04540F}"/>
              </a:ext>
            </a:extLst>
          </p:cNvPr>
          <p:cNvCxnSpPr>
            <a:cxnSpLocks/>
          </p:cNvCxnSpPr>
          <p:nvPr/>
        </p:nvCxnSpPr>
        <p:spPr>
          <a:xfrm>
            <a:off x="9878129"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7F0C3D2F-2CF0-499D-95A9-C1E219D0A3B6}"/>
              </a:ext>
            </a:extLst>
          </p:cNvPr>
          <p:cNvCxnSpPr>
            <a:cxnSpLocks/>
          </p:cNvCxnSpPr>
          <p:nvPr/>
        </p:nvCxnSpPr>
        <p:spPr>
          <a:xfrm>
            <a:off x="5689459" y="4400881"/>
            <a:ext cx="884309" cy="0"/>
          </a:xfrm>
          <a:prstGeom prst="line">
            <a:avLst/>
          </a:prstGeom>
          <a:noFill/>
          <a:ln w="127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08E25E44-2B0C-4B23-B8A0-2099265426E5}"/>
              </a:ext>
            </a:extLst>
          </p:cNvPr>
          <p:cNvCxnSpPr>
            <a:cxnSpLocks/>
          </p:cNvCxnSpPr>
          <p:nvPr/>
        </p:nvCxnSpPr>
        <p:spPr>
          <a:xfrm>
            <a:off x="7555332" y="4400881"/>
            <a:ext cx="1229862"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7EAEA708-A4B6-427C-82E6-231585305E54}"/>
              </a:ext>
            </a:extLst>
          </p:cNvPr>
          <p:cNvCxnSpPr>
            <a:cxnSpLocks/>
          </p:cNvCxnSpPr>
          <p:nvPr/>
        </p:nvCxnSpPr>
        <p:spPr>
          <a:xfrm>
            <a:off x="9440879" y="2721051"/>
            <a:ext cx="0" cy="1172043"/>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8" name="Clock_E917" title="Icon of a clock">
            <a:extLst>
              <a:ext uri="{FF2B5EF4-FFF2-40B4-BE49-F238E27FC236}">
                <a16:creationId xmlns:a16="http://schemas.microsoft.com/office/drawing/2014/main" id="{7B557D3D-79A0-41C0-9B0C-67EC78B9385F}"/>
              </a:ext>
            </a:extLst>
          </p:cNvPr>
          <p:cNvSpPr>
            <a:spLocks noChangeAspect="1" noEditPoints="1"/>
          </p:cNvSpPr>
          <p:nvPr/>
        </p:nvSpPr>
        <p:spPr bwMode="auto">
          <a:xfrm>
            <a:off x="9714875" y="2916977"/>
            <a:ext cx="331423" cy="331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 name="Connector: Elbow 7">
            <a:extLst>
              <a:ext uri="{FF2B5EF4-FFF2-40B4-BE49-F238E27FC236}">
                <a16:creationId xmlns:a16="http://schemas.microsoft.com/office/drawing/2014/main" id="{FC097D44-5EE2-4A0A-92EC-6B9D0A3360B5}"/>
              </a:ext>
            </a:extLst>
          </p:cNvPr>
          <p:cNvCxnSpPr>
            <a:cxnSpLocks/>
          </p:cNvCxnSpPr>
          <p:nvPr/>
        </p:nvCxnSpPr>
        <p:spPr>
          <a:xfrm flipV="1">
            <a:off x="9879910" y="3241626"/>
            <a:ext cx="1711365" cy="1262880"/>
          </a:xfrm>
          <a:prstGeom prst="bentConnector2">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2" name="Freeform: Shape 81">
            <a:extLst>
              <a:ext uri="{FF2B5EF4-FFF2-40B4-BE49-F238E27FC236}">
                <a16:creationId xmlns:a16="http://schemas.microsoft.com/office/drawing/2014/main" id="{A1FE5792-B0E4-4CED-BCA4-6B77C40476C9}"/>
              </a:ext>
            </a:extLst>
          </p:cNvPr>
          <p:cNvSpPr>
            <a:spLocks noChangeAspect="1"/>
          </p:cNvSpPr>
          <p:nvPr/>
        </p:nvSpPr>
        <p:spPr bwMode="auto">
          <a:xfrm>
            <a:off x="6805253" y="4048995"/>
            <a:ext cx="616285" cy="614932"/>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3" name="Straight Connector 82">
            <a:extLst>
              <a:ext uri="{FF2B5EF4-FFF2-40B4-BE49-F238E27FC236}">
                <a16:creationId xmlns:a16="http://schemas.microsoft.com/office/drawing/2014/main" id="{9C90A96F-303A-4B98-919D-EBF25EA6F7F0}"/>
              </a:ext>
            </a:extLst>
          </p:cNvPr>
          <p:cNvCxnSpPr>
            <a:cxnSpLocks/>
          </p:cNvCxnSpPr>
          <p:nvPr/>
        </p:nvCxnSpPr>
        <p:spPr>
          <a:xfrm>
            <a:off x="7102887" y="5132106"/>
            <a:ext cx="0" cy="614932"/>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Devices3_EA6C" title="Icon of a cellphone in front of a monitor">
            <a:extLst>
              <a:ext uri="{FF2B5EF4-FFF2-40B4-BE49-F238E27FC236}">
                <a16:creationId xmlns:a16="http://schemas.microsoft.com/office/drawing/2014/main" id="{1A9817D6-1FD8-9C4E-8F97-7E3AF418C75D}"/>
              </a:ext>
            </a:extLst>
          </p:cNvPr>
          <p:cNvSpPr>
            <a:spLocks noChangeAspect="1" noEditPoints="1"/>
          </p:cNvSpPr>
          <p:nvPr/>
        </p:nvSpPr>
        <p:spPr bwMode="auto">
          <a:xfrm>
            <a:off x="4758724" y="1976799"/>
            <a:ext cx="755747" cy="5235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rgbClr val="FFFFFF"/>
          </a:solidFill>
          <a:ln w="381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 name="Browser" title="Icon of a browser window">
            <a:extLst>
              <a:ext uri="{FF2B5EF4-FFF2-40B4-BE49-F238E27FC236}">
                <a16:creationId xmlns:a16="http://schemas.microsoft.com/office/drawing/2014/main" id="{10AB4D0A-6261-1A43-9959-F4F642C9CB21}"/>
              </a:ext>
            </a:extLst>
          </p:cNvPr>
          <p:cNvSpPr>
            <a:spLocks noChangeAspect="1" noEditPoints="1"/>
          </p:cNvSpPr>
          <p:nvPr/>
        </p:nvSpPr>
        <p:spPr bwMode="auto">
          <a:xfrm>
            <a:off x="4826003" y="4060511"/>
            <a:ext cx="645549" cy="51664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74" name="Freeform: Shape 60">
            <a:extLst>
              <a:ext uri="{FF2B5EF4-FFF2-40B4-BE49-F238E27FC236}">
                <a16:creationId xmlns:a16="http://schemas.microsoft.com/office/drawing/2014/main" id="{41165E1E-6771-CD49-B069-C8E15A541449}"/>
              </a:ext>
            </a:extLst>
          </p:cNvPr>
          <p:cNvSpPr/>
          <p:nvPr/>
        </p:nvSpPr>
        <p:spPr bwMode="auto">
          <a:xfrm>
            <a:off x="6836219" y="5898176"/>
            <a:ext cx="550344" cy="536643"/>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CB089D36-416A-BC46-B08F-15CCDFBA81F0}"/>
              </a:ext>
            </a:extLst>
          </p:cNvPr>
          <p:cNvGrpSpPr/>
          <p:nvPr/>
        </p:nvGrpSpPr>
        <p:grpSpPr>
          <a:xfrm>
            <a:off x="6705111" y="1925845"/>
            <a:ext cx="822484" cy="613699"/>
            <a:chOff x="4058560" y="1837853"/>
            <a:chExt cx="693919" cy="517770"/>
          </a:xfrm>
        </p:grpSpPr>
        <p:sp>
          <p:nvSpPr>
            <p:cNvPr id="13" name="Frame 12">
              <a:extLst>
                <a:ext uri="{FF2B5EF4-FFF2-40B4-BE49-F238E27FC236}">
                  <a16:creationId xmlns:a16="http://schemas.microsoft.com/office/drawing/2014/main" id="{93F72EF9-7FE8-9140-AF79-001EB1917EC6}"/>
                </a:ext>
              </a:extLst>
            </p:cNvPr>
            <p:cNvSpPr/>
            <p:nvPr/>
          </p:nvSpPr>
          <p:spPr bwMode="auto">
            <a:xfrm>
              <a:off x="4095813" y="1837853"/>
              <a:ext cx="536512" cy="51777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B6B648-9221-E145-842D-21A982F1894C}"/>
                </a:ext>
              </a:extLst>
            </p:cNvPr>
            <p:cNvSpPr/>
            <p:nvPr/>
          </p:nvSpPr>
          <p:spPr bwMode="auto">
            <a:xfrm>
              <a:off x="4058560" y="1947580"/>
              <a:ext cx="693919" cy="2846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20E2B76A-52AC-1848-B056-8DDA876E430D}"/>
                </a:ext>
              </a:extLst>
            </p:cNvPr>
            <p:cNvGrpSpPr/>
            <p:nvPr/>
          </p:nvGrpSpPr>
          <p:grpSpPr>
            <a:xfrm>
              <a:off x="4255391" y="1948732"/>
              <a:ext cx="279465" cy="287490"/>
              <a:chOff x="4414365" y="3854209"/>
              <a:chExt cx="480469" cy="494267"/>
            </a:xfrm>
          </p:grpSpPr>
          <p:sp>
            <p:nvSpPr>
              <p:cNvPr id="16" name="Rounded Rectangle 15">
                <a:extLst>
                  <a:ext uri="{FF2B5EF4-FFF2-40B4-BE49-F238E27FC236}">
                    <a16:creationId xmlns:a16="http://schemas.microsoft.com/office/drawing/2014/main" id="{17F10BCD-7290-144E-B69E-2D5529DC19EE}"/>
                  </a:ext>
                </a:extLst>
              </p:cNvPr>
              <p:cNvSpPr/>
              <p:nvPr/>
            </p:nvSpPr>
            <p:spPr bwMode="auto">
              <a:xfrm>
                <a:off x="4416184" y="3854209"/>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ounded Rectangle 160">
                <a:extLst>
                  <a:ext uri="{FF2B5EF4-FFF2-40B4-BE49-F238E27FC236}">
                    <a16:creationId xmlns:a16="http://schemas.microsoft.com/office/drawing/2014/main" id="{605D9560-63A0-1B47-8F2D-715DBA732398}"/>
                  </a:ext>
                </a:extLst>
              </p:cNvPr>
              <p:cNvSpPr/>
              <p:nvPr/>
            </p:nvSpPr>
            <p:spPr bwMode="auto">
              <a:xfrm>
                <a:off x="4414365"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ounded Rectangle 161">
                <a:extLst>
                  <a:ext uri="{FF2B5EF4-FFF2-40B4-BE49-F238E27FC236}">
                    <a16:creationId xmlns:a16="http://schemas.microsoft.com/office/drawing/2014/main" id="{E91B16C5-B7A4-1542-8436-E5F1B737511C}"/>
                  </a:ext>
                </a:extLst>
              </p:cNvPr>
              <p:cNvSpPr/>
              <p:nvPr/>
            </p:nvSpPr>
            <p:spPr bwMode="auto">
              <a:xfrm>
                <a:off x="4414365" y="421171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ounded Rectangle 162">
                <a:extLst>
                  <a:ext uri="{FF2B5EF4-FFF2-40B4-BE49-F238E27FC236}">
                    <a16:creationId xmlns:a16="http://schemas.microsoft.com/office/drawing/2014/main" id="{7B53F7F3-78D7-8C40-8C42-641D8E7D4639}"/>
                  </a:ext>
                </a:extLst>
              </p:cNvPr>
              <p:cNvSpPr/>
              <p:nvPr/>
            </p:nvSpPr>
            <p:spPr bwMode="auto">
              <a:xfrm>
                <a:off x="4588884" y="395568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ounded Rectangle 163">
                <a:extLst>
                  <a:ext uri="{FF2B5EF4-FFF2-40B4-BE49-F238E27FC236}">
                    <a16:creationId xmlns:a16="http://schemas.microsoft.com/office/drawing/2014/main" id="{DE113384-1D36-2642-8F78-85FAA3B920F2}"/>
                  </a:ext>
                </a:extLst>
              </p:cNvPr>
              <p:cNvSpPr/>
              <p:nvPr/>
            </p:nvSpPr>
            <p:spPr bwMode="auto">
              <a:xfrm>
                <a:off x="4588884" y="412914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ounded Rectangle 164">
                <a:extLst>
                  <a:ext uri="{FF2B5EF4-FFF2-40B4-BE49-F238E27FC236}">
                    <a16:creationId xmlns:a16="http://schemas.microsoft.com/office/drawing/2014/main" id="{F1E4D91D-E0AA-8A4E-8B5C-41D686F28A6B}"/>
                  </a:ext>
                </a:extLst>
              </p:cNvPr>
              <p:cNvSpPr/>
              <p:nvPr/>
            </p:nvSpPr>
            <p:spPr bwMode="auto">
              <a:xfrm>
                <a:off x="4758068"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94" name="Oval 93">
            <a:extLst>
              <a:ext uri="{FF2B5EF4-FFF2-40B4-BE49-F238E27FC236}">
                <a16:creationId xmlns:a16="http://schemas.microsoft.com/office/drawing/2014/main" id="{C1ADF0EB-22C2-4A12-9C6E-EFFC1DC21F2F}"/>
              </a:ext>
            </a:extLst>
          </p:cNvPr>
          <p:cNvSpPr/>
          <p:nvPr/>
        </p:nvSpPr>
        <p:spPr bwMode="auto">
          <a:xfrm>
            <a:off x="10874962" y="431265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pic>
        <p:nvPicPr>
          <p:cNvPr id="115" name="Graphic 114" descr="Web design">
            <a:extLst>
              <a:ext uri="{FF2B5EF4-FFF2-40B4-BE49-F238E27FC236}">
                <a16:creationId xmlns:a16="http://schemas.microsoft.com/office/drawing/2014/main" id="{79CCE2BE-8223-47BD-9382-E8973BD01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0058" y="1795715"/>
            <a:ext cx="776903" cy="776903"/>
          </a:xfrm>
          <a:prstGeom prst="rect">
            <a:avLst/>
          </a:prstGeom>
        </p:spPr>
      </p:pic>
      <p:pic>
        <p:nvPicPr>
          <p:cNvPr id="116" name="Graphic 115" descr="Web design">
            <a:extLst>
              <a:ext uri="{FF2B5EF4-FFF2-40B4-BE49-F238E27FC236}">
                <a16:creationId xmlns:a16="http://schemas.microsoft.com/office/drawing/2014/main" id="{08FAC3EE-A578-4D07-8DC0-09EFF9FCBA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1730" y="4004840"/>
            <a:ext cx="776903" cy="776903"/>
          </a:xfrm>
          <a:prstGeom prst="rect">
            <a:avLst/>
          </a:prstGeom>
        </p:spPr>
      </p:pic>
      <p:sp>
        <p:nvSpPr>
          <p:cNvPr id="122" name="Oval 121">
            <a:extLst>
              <a:ext uri="{FF2B5EF4-FFF2-40B4-BE49-F238E27FC236}">
                <a16:creationId xmlns:a16="http://schemas.microsoft.com/office/drawing/2014/main" id="{636B06AE-9EAF-4372-A9DF-92BC178BD680}"/>
              </a:ext>
            </a:extLst>
          </p:cNvPr>
          <p:cNvSpPr/>
          <p:nvPr/>
        </p:nvSpPr>
        <p:spPr bwMode="auto">
          <a:xfrm>
            <a:off x="10259703" y="202000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sp>
        <p:nvSpPr>
          <p:cNvPr id="126" name="Oval 125">
            <a:extLst>
              <a:ext uri="{FF2B5EF4-FFF2-40B4-BE49-F238E27FC236}">
                <a16:creationId xmlns:a16="http://schemas.microsoft.com/office/drawing/2014/main" id="{7A56DF24-06F7-4A22-AE47-1278F394C513}"/>
              </a:ext>
            </a:extLst>
          </p:cNvPr>
          <p:cNvSpPr/>
          <p:nvPr/>
        </p:nvSpPr>
        <p:spPr bwMode="auto">
          <a:xfrm>
            <a:off x="9261230" y="3026368"/>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3</a:t>
            </a:r>
          </a:p>
        </p:txBody>
      </p:sp>
      <p:sp>
        <p:nvSpPr>
          <p:cNvPr id="129" name="Oval 128">
            <a:extLst>
              <a:ext uri="{FF2B5EF4-FFF2-40B4-BE49-F238E27FC236}">
                <a16:creationId xmlns:a16="http://schemas.microsoft.com/office/drawing/2014/main" id="{89B4D025-B1A3-47E5-B4E9-1E977C1927D7}"/>
              </a:ext>
            </a:extLst>
          </p:cNvPr>
          <p:cNvSpPr/>
          <p:nvPr/>
        </p:nvSpPr>
        <p:spPr bwMode="auto">
          <a:xfrm>
            <a:off x="7889915" y="421062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5</a:t>
            </a:r>
          </a:p>
        </p:txBody>
      </p:sp>
      <p:sp>
        <p:nvSpPr>
          <p:cNvPr id="131" name="Oval 130">
            <a:extLst>
              <a:ext uri="{FF2B5EF4-FFF2-40B4-BE49-F238E27FC236}">
                <a16:creationId xmlns:a16="http://schemas.microsoft.com/office/drawing/2014/main" id="{0428ADA8-CFD6-4888-97BD-B5D8B0FD50AB}"/>
              </a:ext>
            </a:extLst>
          </p:cNvPr>
          <p:cNvSpPr/>
          <p:nvPr/>
        </p:nvSpPr>
        <p:spPr bwMode="auto">
          <a:xfrm>
            <a:off x="7889915"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2</a:t>
            </a:r>
          </a:p>
        </p:txBody>
      </p:sp>
      <p:sp>
        <p:nvSpPr>
          <p:cNvPr id="133" name="Oval 132">
            <a:extLst>
              <a:ext uri="{FF2B5EF4-FFF2-40B4-BE49-F238E27FC236}">
                <a16:creationId xmlns:a16="http://schemas.microsoft.com/office/drawing/2014/main" id="{D9737770-C130-4027-AC4B-621869F6BA5C}"/>
              </a:ext>
            </a:extLst>
          </p:cNvPr>
          <p:cNvSpPr/>
          <p:nvPr/>
        </p:nvSpPr>
        <p:spPr bwMode="auto">
          <a:xfrm>
            <a:off x="5901657"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1</a:t>
            </a:r>
          </a:p>
        </p:txBody>
      </p:sp>
      <p:sp>
        <p:nvSpPr>
          <p:cNvPr id="135" name="Oval 134">
            <a:extLst>
              <a:ext uri="{FF2B5EF4-FFF2-40B4-BE49-F238E27FC236}">
                <a16:creationId xmlns:a16="http://schemas.microsoft.com/office/drawing/2014/main" id="{43CCCC57-1BA9-4C44-9755-A207FCA15C79}"/>
              </a:ext>
            </a:extLst>
          </p:cNvPr>
          <p:cNvSpPr/>
          <p:nvPr/>
        </p:nvSpPr>
        <p:spPr bwMode="auto">
          <a:xfrm>
            <a:off x="6937954" y="521643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6</a:t>
            </a:r>
          </a:p>
        </p:txBody>
      </p:sp>
      <p:sp>
        <p:nvSpPr>
          <p:cNvPr id="93" name="Title 1">
            <a:extLst>
              <a:ext uri="{FF2B5EF4-FFF2-40B4-BE49-F238E27FC236}">
                <a16:creationId xmlns:a16="http://schemas.microsoft.com/office/drawing/2014/main" id="{9C897123-E8EE-5B42-BC49-B4AC7E8C5A1C}"/>
              </a:ext>
            </a:extLst>
          </p:cNvPr>
          <p:cNvSpPr>
            <a:spLocks noGrp="1"/>
          </p:cNvSpPr>
          <p:nvPr>
            <p:ph type="title"/>
          </p:nvPr>
        </p:nvSpPr>
        <p:spPr>
          <a:xfrm>
            <a:off x="600855" y="466301"/>
            <a:ext cx="7782246" cy="1130053"/>
          </a:xfrm>
        </p:spPr>
        <p:txBody>
          <a:bodyPr/>
          <a:lstStyle/>
          <a:p>
            <a:r>
              <a:rPr lang="en-US">
                <a:cs typeface="Segoe UI"/>
              </a:rPr>
              <a:t>Building Real-time analytics with Hyperscale (Citus)</a:t>
            </a:r>
            <a:endParaRPr lang="en-US" b="1"/>
          </a:p>
        </p:txBody>
      </p:sp>
      <p:sp>
        <p:nvSpPr>
          <p:cNvPr id="91" name="Content Placeholder 9">
            <a:extLst>
              <a:ext uri="{FF2B5EF4-FFF2-40B4-BE49-F238E27FC236}">
                <a16:creationId xmlns:a16="http://schemas.microsoft.com/office/drawing/2014/main" id="{4B97FCEA-BEA7-4B84-B079-40D92E7E7ABC}"/>
              </a:ext>
            </a:extLst>
          </p:cNvPr>
          <p:cNvSpPr txBox="1">
            <a:spLocks/>
          </p:cNvSpPr>
          <p:nvPr/>
        </p:nvSpPr>
        <p:spPr>
          <a:xfrm>
            <a:off x="595915" y="1976798"/>
            <a:ext cx="3752540" cy="44844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buFont typeface="+mj-lt"/>
              <a:buAutoNum type="arabicParenR"/>
            </a:pPr>
            <a:r>
              <a:rPr lang="en-US" sz="2040" b="1">
                <a:solidFill>
                  <a:schemeClr val="bg2">
                    <a:lumMod val="90000"/>
                  </a:schemeClr>
                </a:solidFill>
                <a:latin typeface="+mj-lt"/>
              </a:rPr>
              <a:t>Event Hubs </a:t>
            </a:r>
            <a:r>
              <a:rPr lang="en-US" sz="2040">
                <a:solidFill>
                  <a:schemeClr val="bg2">
                    <a:lumMod val="90000"/>
                  </a:schemeClr>
                </a:solidFill>
              </a:rPr>
              <a:t>- Stream millions of events </a:t>
            </a:r>
          </a:p>
          <a:p>
            <a:pPr marL="466298" indent="-466298">
              <a:buFont typeface="+mj-lt"/>
              <a:buAutoNum type="arabicParenR"/>
            </a:pPr>
            <a:r>
              <a:rPr lang="en-US" sz="2040" b="1">
                <a:solidFill>
                  <a:schemeClr val="bg2">
                    <a:lumMod val="90000"/>
                  </a:schemeClr>
                </a:solidFill>
                <a:latin typeface="+mj-lt"/>
              </a:rPr>
              <a:t>Hyperscale (Citus) </a:t>
            </a:r>
            <a:r>
              <a:rPr lang="en-US" sz="2040">
                <a:solidFill>
                  <a:schemeClr val="bg2">
                    <a:lumMod val="90000"/>
                  </a:schemeClr>
                </a:solidFill>
              </a:rPr>
              <a:t>– ingest raw transactional events</a:t>
            </a:r>
          </a:p>
          <a:p>
            <a:pPr marL="466298" indent="-466298">
              <a:buFont typeface="+mj-lt"/>
              <a:buAutoNum type="arabicParenR"/>
            </a:pPr>
            <a:r>
              <a:rPr lang="en-US" sz="2040" b="1">
                <a:solidFill>
                  <a:schemeClr val="bg2">
                    <a:lumMod val="90000"/>
                  </a:schemeClr>
                </a:solidFill>
                <a:latin typeface="+mj-lt"/>
              </a:rPr>
              <a:t>Hyperscale (Citus) </a:t>
            </a:r>
            <a:r>
              <a:rPr lang="en-US" sz="2040">
                <a:solidFill>
                  <a:schemeClr val="bg2">
                    <a:lumMod val="90000"/>
                  </a:schemeClr>
                </a:solidFill>
              </a:rPr>
              <a:t>– perform incremental rollups</a:t>
            </a:r>
          </a:p>
          <a:p>
            <a:pPr marL="466298" indent="-466298">
              <a:buFont typeface="+mj-lt"/>
              <a:buAutoNum type="arabicParenR"/>
            </a:pPr>
            <a:r>
              <a:rPr lang="en-US" sz="2040" b="1">
                <a:solidFill>
                  <a:schemeClr val="bg2">
                    <a:lumMod val="90000"/>
                  </a:schemeClr>
                </a:solidFill>
                <a:latin typeface="+mj-lt"/>
              </a:rPr>
              <a:t>Azure Databricks </a:t>
            </a:r>
            <a:r>
              <a:rPr lang="en-US" sz="2040">
                <a:solidFill>
                  <a:schemeClr val="bg2">
                    <a:lumMod val="90000"/>
                  </a:schemeClr>
                </a:solidFill>
              </a:rPr>
              <a:t>– transform and analyze from both raw/structured</a:t>
            </a:r>
          </a:p>
          <a:p>
            <a:pPr marL="466298" indent="-466298">
              <a:buFont typeface="+mj-lt"/>
              <a:buAutoNum type="arabicParenR"/>
            </a:pPr>
            <a:r>
              <a:rPr lang="en-US" sz="2040">
                <a:solidFill>
                  <a:schemeClr val="bg2">
                    <a:lumMod val="90000"/>
                  </a:schemeClr>
                </a:solidFill>
                <a:latin typeface="+mj-lt"/>
              </a:rPr>
              <a:t>AKS</a:t>
            </a:r>
            <a:r>
              <a:rPr lang="en-US" sz="2040">
                <a:solidFill>
                  <a:schemeClr val="bg2">
                    <a:lumMod val="90000"/>
                  </a:schemeClr>
                </a:solidFill>
              </a:rPr>
              <a:t> – Provide insights to users</a:t>
            </a:r>
          </a:p>
          <a:p>
            <a:pPr marL="466298" indent="-466298">
              <a:buFont typeface="+mj-lt"/>
              <a:buAutoNum type="arabicParenR"/>
            </a:pPr>
            <a:r>
              <a:rPr lang="en-US" sz="2040"/>
              <a:t>Push notifications</a:t>
            </a:r>
          </a:p>
          <a:p>
            <a:pPr marL="466298" indent="-466298">
              <a:buFont typeface="+mj-lt"/>
              <a:buAutoNum type="arabicParenR"/>
            </a:pPr>
            <a:endParaRPr lang="en-US" sz="2040"/>
          </a:p>
          <a:p>
            <a:pPr marL="466298" indent="-466298">
              <a:buFont typeface="+mj-lt"/>
              <a:buAutoNum type="arabicParenR"/>
            </a:pPr>
            <a:endParaRPr lang="en-US" sz="2040"/>
          </a:p>
          <a:p>
            <a:pPr marL="466298" indent="-466298">
              <a:buFont typeface="+mj-lt"/>
              <a:buAutoNum type="arabicParenR"/>
            </a:pPr>
            <a:endParaRPr lang="en-US" sz="2040"/>
          </a:p>
        </p:txBody>
      </p:sp>
      <p:sp>
        <p:nvSpPr>
          <p:cNvPr id="97" name="Rectangle 96">
            <a:extLst>
              <a:ext uri="{FF2B5EF4-FFF2-40B4-BE49-F238E27FC236}">
                <a16:creationId xmlns:a16="http://schemas.microsoft.com/office/drawing/2014/main" id="{E4411C11-08C0-40A2-B5EF-51F06E3A12A0}"/>
              </a:ext>
            </a:extLst>
          </p:cNvPr>
          <p:cNvSpPr/>
          <p:nvPr/>
        </p:nvSpPr>
        <p:spPr bwMode="auto">
          <a:xfrm>
            <a:off x="6270246" y="5731320"/>
            <a:ext cx="1914835" cy="1061430"/>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C2C69C17-701C-4B65-A935-AC41B5085389}"/>
              </a:ext>
            </a:extLst>
          </p:cNvPr>
          <p:cNvSpPr txBox="1"/>
          <p:nvPr/>
        </p:nvSpPr>
        <p:spPr>
          <a:xfrm>
            <a:off x="6056176" y="6377511"/>
            <a:ext cx="2300203"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Notification Hubs</a:t>
            </a:r>
          </a:p>
        </p:txBody>
      </p:sp>
      <p:sp>
        <p:nvSpPr>
          <p:cNvPr id="5" name="TextBox 4">
            <a:extLst>
              <a:ext uri="{FF2B5EF4-FFF2-40B4-BE49-F238E27FC236}">
                <a16:creationId xmlns:a16="http://schemas.microsoft.com/office/drawing/2014/main" id="{B750A702-6183-45FB-B6E7-7099C831CCE0}"/>
              </a:ext>
            </a:extLst>
          </p:cNvPr>
          <p:cNvSpPr txBox="1"/>
          <p:nvPr/>
        </p:nvSpPr>
        <p:spPr>
          <a:xfrm>
            <a:off x="4197596" y="2473941"/>
            <a:ext cx="2005587" cy="555610"/>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1836">
                <a:solidFill>
                  <a:schemeClr val="tx1"/>
                </a:solidFill>
              </a:rPr>
              <a:t>Devices</a:t>
            </a:r>
          </a:p>
        </p:txBody>
      </p:sp>
      <p:sp>
        <p:nvSpPr>
          <p:cNvPr id="6" name="TextBox 5">
            <a:extLst>
              <a:ext uri="{FF2B5EF4-FFF2-40B4-BE49-F238E27FC236}">
                <a16:creationId xmlns:a16="http://schemas.microsoft.com/office/drawing/2014/main" id="{0410802C-29BF-40F0-85E9-841A89F200F0}"/>
              </a:ext>
            </a:extLst>
          </p:cNvPr>
          <p:cNvSpPr txBox="1"/>
          <p:nvPr/>
        </p:nvSpPr>
        <p:spPr>
          <a:xfrm>
            <a:off x="8528407" y="2350477"/>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Raw Events</a:t>
            </a:r>
          </a:p>
        </p:txBody>
      </p:sp>
      <p:sp>
        <p:nvSpPr>
          <p:cNvPr id="7" name="TextBox 6">
            <a:extLst>
              <a:ext uri="{FF2B5EF4-FFF2-40B4-BE49-F238E27FC236}">
                <a16:creationId xmlns:a16="http://schemas.microsoft.com/office/drawing/2014/main" id="{73E032DC-B5EB-4A14-A0A5-42EAEED0205C}"/>
              </a:ext>
            </a:extLst>
          </p:cNvPr>
          <p:cNvSpPr txBox="1"/>
          <p:nvPr/>
        </p:nvSpPr>
        <p:spPr>
          <a:xfrm>
            <a:off x="10916253" y="2601263"/>
            <a:ext cx="1519339" cy="819942"/>
          </a:xfrm>
          <a:prstGeom prst="rect">
            <a:avLst/>
          </a:prstGeom>
          <a:noFill/>
        </p:spPr>
        <p:txBody>
          <a:bodyPr wrap="square" lIns="186521" tIns="149217" rIns="186521" bIns="149217" rtlCol="0">
            <a:spAutoFit/>
          </a:bodyPr>
          <a:lstStyle/>
          <a:p>
            <a:pPr algn="ctr" defTabSz="932597">
              <a:lnSpc>
                <a:spcPct val="90000"/>
              </a:lnSpc>
              <a:defRPr/>
            </a:pPr>
            <a:r>
              <a:rPr lang="en-US" sz="1836"/>
              <a:t>Azure </a:t>
            </a:r>
            <a:br>
              <a:rPr lang="en-US" sz="1836"/>
            </a:br>
            <a:r>
              <a:rPr lang="en-US" sz="1836"/>
              <a:t>Databricks</a:t>
            </a:r>
          </a:p>
        </p:txBody>
      </p:sp>
      <p:sp>
        <p:nvSpPr>
          <p:cNvPr id="9" name="TextBox 8">
            <a:extLst>
              <a:ext uri="{FF2B5EF4-FFF2-40B4-BE49-F238E27FC236}">
                <a16:creationId xmlns:a16="http://schemas.microsoft.com/office/drawing/2014/main" id="{92972E45-C5DA-49C7-9ED7-DDFC5354DFB8}"/>
              </a:ext>
            </a:extLst>
          </p:cNvPr>
          <p:cNvSpPr txBox="1"/>
          <p:nvPr/>
        </p:nvSpPr>
        <p:spPr>
          <a:xfrm>
            <a:off x="9294824" y="3186955"/>
            <a:ext cx="1635520" cy="819942"/>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algn="ctr" defTabSz="932597">
              <a:lnSpc>
                <a:spcPct val="90000"/>
              </a:lnSpc>
              <a:defRPr/>
            </a:pPr>
            <a:r>
              <a:rPr lang="en-US" sz="1836"/>
              <a:t>Scheduled </a:t>
            </a:r>
          </a:p>
          <a:p>
            <a:pPr algn="ctr" defTabSz="932597">
              <a:lnSpc>
                <a:spcPct val="90000"/>
              </a:lnSpc>
              <a:defRPr/>
            </a:pPr>
            <a:r>
              <a:rPr lang="en-US" sz="1836"/>
              <a:t>process</a:t>
            </a:r>
          </a:p>
        </p:txBody>
      </p:sp>
      <p:sp>
        <p:nvSpPr>
          <p:cNvPr id="10" name="TextBox 9">
            <a:extLst>
              <a:ext uri="{FF2B5EF4-FFF2-40B4-BE49-F238E27FC236}">
                <a16:creationId xmlns:a16="http://schemas.microsoft.com/office/drawing/2014/main" id="{AE8656B1-DBE2-4BEB-81C2-41930DEFBBBD}"/>
              </a:ext>
            </a:extLst>
          </p:cNvPr>
          <p:cNvSpPr txBox="1"/>
          <p:nvPr/>
        </p:nvSpPr>
        <p:spPr>
          <a:xfrm>
            <a:off x="4197596" y="4601983"/>
            <a:ext cx="2005587"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Browser</a:t>
            </a:r>
          </a:p>
        </p:txBody>
      </p:sp>
      <p:sp>
        <p:nvSpPr>
          <p:cNvPr id="11" name="TextBox 10">
            <a:extLst>
              <a:ext uri="{FF2B5EF4-FFF2-40B4-BE49-F238E27FC236}">
                <a16:creationId xmlns:a16="http://schemas.microsoft.com/office/drawing/2014/main" id="{5BA75D9F-C653-45AB-8090-390E462D5051}"/>
              </a:ext>
            </a:extLst>
          </p:cNvPr>
          <p:cNvSpPr txBox="1"/>
          <p:nvPr/>
        </p:nvSpPr>
        <p:spPr>
          <a:xfrm>
            <a:off x="8565095" y="4619885"/>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Aggregations</a:t>
            </a:r>
          </a:p>
        </p:txBody>
      </p:sp>
      <p:sp>
        <p:nvSpPr>
          <p:cNvPr id="15" name="TextBox 14">
            <a:extLst>
              <a:ext uri="{FF2B5EF4-FFF2-40B4-BE49-F238E27FC236}">
                <a16:creationId xmlns:a16="http://schemas.microsoft.com/office/drawing/2014/main" id="{2FA25C6D-4219-4572-96E9-8C068273BB43}"/>
              </a:ext>
            </a:extLst>
          </p:cNvPr>
          <p:cNvSpPr txBox="1"/>
          <p:nvPr/>
        </p:nvSpPr>
        <p:spPr>
          <a:xfrm>
            <a:off x="6179495" y="2476109"/>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Event Hubs</a:t>
            </a:r>
          </a:p>
        </p:txBody>
      </p:sp>
      <p:sp>
        <p:nvSpPr>
          <p:cNvPr id="19" name="TextBox 18">
            <a:extLst>
              <a:ext uri="{FF2B5EF4-FFF2-40B4-BE49-F238E27FC236}">
                <a16:creationId xmlns:a16="http://schemas.microsoft.com/office/drawing/2014/main" id="{0C3DCD19-CF57-4FFD-BB63-AACD0C909421}"/>
              </a:ext>
            </a:extLst>
          </p:cNvPr>
          <p:cNvSpPr txBox="1"/>
          <p:nvPr/>
        </p:nvSpPr>
        <p:spPr>
          <a:xfrm>
            <a:off x="6131891" y="4609863"/>
            <a:ext cx="2134530"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App Service/AKS</a:t>
            </a:r>
          </a:p>
        </p:txBody>
      </p:sp>
      <p:sp>
        <p:nvSpPr>
          <p:cNvPr id="21" name="TextBox 20">
            <a:extLst>
              <a:ext uri="{FF2B5EF4-FFF2-40B4-BE49-F238E27FC236}">
                <a16:creationId xmlns:a16="http://schemas.microsoft.com/office/drawing/2014/main" id="{A4F0DF54-8FDA-4F97-9E7D-6922E504A9C9}"/>
              </a:ext>
            </a:extLst>
          </p:cNvPr>
          <p:cNvSpPr txBox="1"/>
          <p:nvPr/>
        </p:nvSpPr>
        <p:spPr>
          <a:xfrm>
            <a:off x="7794739" y="992922"/>
            <a:ext cx="3385507"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t>Hyperscale (Citus) in Azure Database for PostgreSQL</a:t>
            </a:r>
          </a:p>
        </p:txBody>
      </p:sp>
      <p:pic>
        <p:nvPicPr>
          <p:cNvPr id="22" name="Picture 2">
            <a:extLst>
              <a:ext uri="{FF2B5EF4-FFF2-40B4-BE49-F238E27FC236}">
                <a16:creationId xmlns:a16="http://schemas.microsoft.com/office/drawing/2014/main" id="{E0DF0D82-0C29-4547-B424-5A273A620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584" y="474395"/>
            <a:ext cx="1676119" cy="64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14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down)">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2B79A124-9B07-4C21-9B7B-8CA1BAB8C2DA}"/>
              </a:ext>
            </a:extLst>
          </p:cNvPr>
          <p:cNvGrpSpPr/>
          <p:nvPr/>
        </p:nvGrpSpPr>
        <p:grpSpPr>
          <a:xfrm>
            <a:off x="11165996" y="1789840"/>
            <a:ext cx="905563" cy="923014"/>
            <a:chOff x="7158422" y="1607015"/>
            <a:chExt cx="2726357" cy="2778897"/>
          </a:xfrm>
        </p:grpSpPr>
        <p:sp>
          <p:nvSpPr>
            <p:cNvPr id="79" name="Freeform 242">
              <a:extLst>
                <a:ext uri="{FF2B5EF4-FFF2-40B4-BE49-F238E27FC236}">
                  <a16:creationId xmlns:a16="http://schemas.microsoft.com/office/drawing/2014/main" id="{D77B017E-9D80-4747-8FAB-31516CE1CA0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0" name="Diamond 79">
              <a:extLst>
                <a:ext uri="{FF2B5EF4-FFF2-40B4-BE49-F238E27FC236}">
                  <a16:creationId xmlns:a16="http://schemas.microsoft.com/office/drawing/2014/main" id="{E24FF316-AA24-4C68-9E44-AAE99F476026}"/>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Freeform 243">
              <a:extLst>
                <a:ext uri="{FF2B5EF4-FFF2-40B4-BE49-F238E27FC236}">
                  <a16:creationId xmlns:a16="http://schemas.microsoft.com/office/drawing/2014/main" id="{64990677-6EDB-40B0-9A4A-D0AE89227A24}"/>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84" name="Diamond 83">
              <a:extLst>
                <a:ext uri="{FF2B5EF4-FFF2-40B4-BE49-F238E27FC236}">
                  <a16:creationId xmlns:a16="http://schemas.microsoft.com/office/drawing/2014/main" id="{7AE9A81D-1163-4610-A933-FA728B676B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490D0732-BB4D-43D5-8414-1460AECCC8A4}"/>
              </a:ext>
            </a:extLst>
          </p:cNvPr>
          <p:cNvSpPr/>
          <p:nvPr/>
        </p:nvSpPr>
        <p:spPr bwMode="auto">
          <a:xfrm>
            <a:off x="8320641" y="1722134"/>
            <a:ext cx="2333704" cy="3390160"/>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FFC11306-2099-4C70-BA1E-EE683A1D92ED}"/>
              </a:ext>
            </a:extLst>
          </p:cNvPr>
          <p:cNvCxnSpPr>
            <a:cxnSpLocks/>
          </p:cNvCxnSpPr>
          <p:nvPr/>
        </p:nvCxnSpPr>
        <p:spPr>
          <a:xfrm>
            <a:off x="5689459" y="2179625"/>
            <a:ext cx="884309"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8A072EA7-ACE3-4F03-A850-79C28C8EEC87}"/>
              </a:ext>
            </a:extLst>
          </p:cNvPr>
          <p:cNvCxnSpPr>
            <a:cxnSpLocks/>
          </p:cNvCxnSpPr>
          <p:nvPr/>
        </p:nvCxnSpPr>
        <p:spPr>
          <a:xfrm>
            <a:off x="7555332"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78A0D7F5-4124-4CAC-8268-C1ACAC04540F}"/>
              </a:ext>
            </a:extLst>
          </p:cNvPr>
          <p:cNvCxnSpPr>
            <a:cxnSpLocks/>
          </p:cNvCxnSpPr>
          <p:nvPr/>
        </p:nvCxnSpPr>
        <p:spPr>
          <a:xfrm>
            <a:off x="9878129" y="2179625"/>
            <a:ext cx="1229862"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7F0C3D2F-2CF0-499D-95A9-C1E219D0A3B6}"/>
              </a:ext>
            </a:extLst>
          </p:cNvPr>
          <p:cNvCxnSpPr>
            <a:cxnSpLocks/>
          </p:cNvCxnSpPr>
          <p:nvPr/>
        </p:nvCxnSpPr>
        <p:spPr>
          <a:xfrm>
            <a:off x="5689459" y="4400881"/>
            <a:ext cx="884309" cy="0"/>
          </a:xfrm>
          <a:prstGeom prst="line">
            <a:avLst/>
          </a:prstGeom>
          <a:noFill/>
          <a:ln w="127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08E25E44-2B0C-4B23-B8A0-2099265426E5}"/>
              </a:ext>
            </a:extLst>
          </p:cNvPr>
          <p:cNvCxnSpPr>
            <a:cxnSpLocks/>
          </p:cNvCxnSpPr>
          <p:nvPr/>
        </p:nvCxnSpPr>
        <p:spPr>
          <a:xfrm>
            <a:off x="7555332" y="4400881"/>
            <a:ext cx="1229862"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7EAEA708-A4B6-427C-82E6-231585305E54}"/>
              </a:ext>
            </a:extLst>
          </p:cNvPr>
          <p:cNvCxnSpPr>
            <a:cxnSpLocks/>
          </p:cNvCxnSpPr>
          <p:nvPr/>
        </p:nvCxnSpPr>
        <p:spPr>
          <a:xfrm>
            <a:off x="9440879" y="2721051"/>
            <a:ext cx="0" cy="1172043"/>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8" name="Clock_E917" title="Icon of a clock">
            <a:extLst>
              <a:ext uri="{FF2B5EF4-FFF2-40B4-BE49-F238E27FC236}">
                <a16:creationId xmlns:a16="http://schemas.microsoft.com/office/drawing/2014/main" id="{7B557D3D-79A0-41C0-9B0C-67EC78B9385F}"/>
              </a:ext>
            </a:extLst>
          </p:cNvPr>
          <p:cNvSpPr>
            <a:spLocks noChangeAspect="1" noEditPoints="1"/>
          </p:cNvSpPr>
          <p:nvPr/>
        </p:nvSpPr>
        <p:spPr bwMode="auto">
          <a:xfrm>
            <a:off x="9714875" y="2916977"/>
            <a:ext cx="331423" cy="331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 name="Connector: Elbow 7">
            <a:extLst>
              <a:ext uri="{FF2B5EF4-FFF2-40B4-BE49-F238E27FC236}">
                <a16:creationId xmlns:a16="http://schemas.microsoft.com/office/drawing/2014/main" id="{FC097D44-5EE2-4A0A-92EC-6B9D0A3360B5}"/>
              </a:ext>
            </a:extLst>
          </p:cNvPr>
          <p:cNvCxnSpPr>
            <a:cxnSpLocks/>
          </p:cNvCxnSpPr>
          <p:nvPr/>
        </p:nvCxnSpPr>
        <p:spPr>
          <a:xfrm flipV="1">
            <a:off x="9879910" y="3241626"/>
            <a:ext cx="1711365" cy="1262880"/>
          </a:xfrm>
          <a:prstGeom prst="bentConnector2">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2" name="Freeform: Shape 81">
            <a:extLst>
              <a:ext uri="{FF2B5EF4-FFF2-40B4-BE49-F238E27FC236}">
                <a16:creationId xmlns:a16="http://schemas.microsoft.com/office/drawing/2014/main" id="{A1FE5792-B0E4-4CED-BCA4-6B77C40476C9}"/>
              </a:ext>
            </a:extLst>
          </p:cNvPr>
          <p:cNvSpPr>
            <a:spLocks noChangeAspect="1"/>
          </p:cNvSpPr>
          <p:nvPr/>
        </p:nvSpPr>
        <p:spPr bwMode="auto">
          <a:xfrm>
            <a:off x="6805253" y="4048995"/>
            <a:ext cx="616285" cy="614932"/>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cxnSp>
        <p:nvCxnSpPr>
          <p:cNvPr id="83" name="Straight Connector 82">
            <a:extLst>
              <a:ext uri="{FF2B5EF4-FFF2-40B4-BE49-F238E27FC236}">
                <a16:creationId xmlns:a16="http://schemas.microsoft.com/office/drawing/2014/main" id="{9C90A96F-303A-4B98-919D-EBF25EA6F7F0}"/>
              </a:ext>
            </a:extLst>
          </p:cNvPr>
          <p:cNvCxnSpPr>
            <a:cxnSpLocks/>
          </p:cNvCxnSpPr>
          <p:nvPr/>
        </p:nvCxnSpPr>
        <p:spPr>
          <a:xfrm>
            <a:off x="7102887" y="5132106"/>
            <a:ext cx="0" cy="614932"/>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2" name="Devices3_EA6C" title="Icon of a cellphone in front of a monitor">
            <a:extLst>
              <a:ext uri="{FF2B5EF4-FFF2-40B4-BE49-F238E27FC236}">
                <a16:creationId xmlns:a16="http://schemas.microsoft.com/office/drawing/2014/main" id="{1A9817D6-1FD8-9C4E-8F97-7E3AF418C75D}"/>
              </a:ext>
            </a:extLst>
          </p:cNvPr>
          <p:cNvSpPr>
            <a:spLocks noChangeAspect="1" noEditPoints="1"/>
          </p:cNvSpPr>
          <p:nvPr/>
        </p:nvSpPr>
        <p:spPr bwMode="auto">
          <a:xfrm>
            <a:off x="4758724" y="1976799"/>
            <a:ext cx="755747" cy="5235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solidFill>
            <a:srgbClr val="FFFFFF"/>
          </a:solidFill>
          <a:ln w="3810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 name="Browser" title="Icon of a browser window">
            <a:extLst>
              <a:ext uri="{FF2B5EF4-FFF2-40B4-BE49-F238E27FC236}">
                <a16:creationId xmlns:a16="http://schemas.microsoft.com/office/drawing/2014/main" id="{10AB4D0A-6261-1A43-9959-F4F642C9CB21}"/>
              </a:ext>
            </a:extLst>
          </p:cNvPr>
          <p:cNvSpPr>
            <a:spLocks noChangeAspect="1" noEditPoints="1"/>
          </p:cNvSpPr>
          <p:nvPr/>
        </p:nvSpPr>
        <p:spPr bwMode="auto">
          <a:xfrm>
            <a:off x="4826003" y="4060511"/>
            <a:ext cx="645549" cy="51664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74" name="Freeform: Shape 60">
            <a:extLst>
              <a:ext uri="{FF2B5EF4-FFF2-40B4-BE49-F238E27FC236}">
                <a16:creationId xmlns:a16="http://schemas.microsoft.com/office/drawing/2014/main" id="{41165E1E-6771-CD49-B069-C8E15A541449}"/>
              </a:ext>
            </a:extLst>
          </p:cNvPr>
          <p:cNvSpPr/>
          <p:nvPr/>
        </p:nvSpPr>
        <p:spPr bwMode="auto">
          <a:xfrm>
            <a:off x="6836219" y="5898176"/>
            <a:ext cx="550344" cy="536643"/>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CB089D36-416A-BC46-B08F-15CCDFBA81F0}"/>
              </a:ext>
            </a:extLst>
          </p:cNvPr>
          <p:cNvGrpSpPr/>
          <p:nvPr/>
        </p:nvGrpSpPr>
        <p:grpSpPr>
          <a:xfrm>
            <a:off x="6705111" y="1925845"/>
            <a:ext cx="822484" cy="613699"/>
            <a:chOff x="4058560" y="1837853"/>
            <a:chExt cx="693919" cy="517770"/>
          </a:xfrm>
        </p:grpSpPr>
        <p:sp>
          <p:nvSpPr>
            <p:cNvPr id="13" name="Frame 12">
              <a:extLst>
                <a:ext uri="{FF2B5EF4-FFF2-40B4-BE49-F238E27FC236}">
                  <a16:creationId xmlns:a16="http://schemas.microsoft.com/office/drawing/2014/main" id="{93F72EF9-7FE8-9140-AF79-001EB1917EC6}"/>
                </a:ext>
              </a:extLst>
            </p:cNvPr>
            <p:cNvSpPr/>
            <p:nvPr/>
          </p:nvSpPr>
          <p:spPr bwMode="auto">
            <a:xfrm>
              <a:off x="4095813" y="1837853"/>
              <a:ext cx="536512" cy="51777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B6B648-9221-E145-842D-21A982F1894C}"/>
                </a:ext>
              </a:extLst>
            </p:cNvPr>
            <p:cNvSpPr/>
            <p:nvPr/>
          </p:nvSpPr>
          <p:spPr bwMode="auto">
            <a:xfrm>
              <a:off x="4058560" y="1947580"/>
              <a:ext cx="693919" cy="2846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20E2B76A-52AC-1848-B056-8DDA876E430D}"/>
                </a:ext>
              </a:extLst>
            </p:cNvPr>
            <p:cNvGrpSpPr/>
            <p:nvPr/>
          </p:nvGrpSpPr>
          <p:grpSpPr>
            <a:xfrm>
              <a:off x="4255391" y="1948732"/>
              <a:ext cx="279465" cy="287490"/>
              <a:chOff x="4414365" y="3854209"/>
              <a:chExt cx="480469" cy="494267"/>
            </a:xfrm>
          </p:grpSpPr>
          <p:sp>
            <p:nvSpPr>
              <p:cNvPr id="16" name="Rounded Rectangle 15">
                <a:extLst>
                  <a:ext uri="{FF2B5EF4-FFF2-40B4-BE49-F238E27FC236}">
                    <a16:creationId xmlns:a16="http://schemas.microsoft.com/office/drawing/2014/main" id="{17F10BCD-7290-144E-B69E-2D5529DC19EE}"/>
                  </a:ext>
                </a:extLst>
              </p:cNvPr>
              <p:cNvSpPr/>
              <p:nvPr/>
            </p:nvSpPr>
            <p:spPr bwMode="auto">
              <a:xfrm>
                <a:off x="4416184" y="3854209"/>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ounded Rectangle 160">
                <a:extLst>
                  <a:ext uri="{FF2B5EF4-FFF2-40B4-BE49-F238E27FC236}">
                    <a16:creationId xmlns:a16="http://schemas.microsoft.com/office/drawing/2014/main" id="{605D9560-63A0-1B47-8F2D-715DBA732398}"/>
                  </a:ext>
                </a:extLst>
              </p:cNvPr>
              <p:cNvSpPr/>
              <p:nvPr/>
            </p:nvSpPr>
            <p:spPr bwMode="auto">
              <a:xfrm>
                <a:off x="4414365"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ounded Rectangle 161">
                <a:extLst>
                  <a:ext uri="{FF2B5EF4-FFF2-40B4-BE49-F238E27FC236}">
                    <a16:creationId xmlns:a16="http://schemas.microsoft.com/office/drawing/2014/main" id="{E91B16C5-B7A4-1542-8436-E5F1B737511C}"/>
                  </a:ext>
                </a:extLst>
              </p:cNvPr>
              <p:cNvSpPr/>
              <p:nvPr/>
            </p:nvSpPr>
            <p:spPr bwMode="auto">
              <a:xfrm>
                <a:off x="4414365" y="421171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ounded Rectangle 162">
                <a:extLst>
                  <a:ext uri="{FF2B5EF4-FFF2-40B4-BE49-F238E27FC236}">
                    <a16:creationId xmlns:a16="http://schemas.microsoft.com/office/drawing/2014/main" id="{7B53F7F3-78D7-8C40-8C42-641D8E7D4639}"/>
                  </a:ext>
                </a:extLst>
              </p:cNvPr>
              <p:cNvSpPr/>
              <p:nvPr/>
            </p:nvSpPr>
            <p:spPr bwMode="auto">
              <a:xfrm>
                <a:off x="4588884" y="395568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ounded Rectangle 163">
                <a:extLst>
                  <a:ext uri="{FF2B5EF4-FFF2-40B4-BE49-F238E27FC236}">
                    <a16:creationId xmlns:a16="http://schemas.microsoft.com/office/drawing/2014/main" id="{DE113384-1D36-2642-8F78-85FAA3B920F2}"/>
                  </a:ext>
                </a:extLst>
              </p:cNvPr>
              <p:cNvSpPr/>
              <p:nvPr/>
            </p:nvSpPr>
            <p:spPr bwMode="auto">
              <a:xfrm>
                <a:off x="4588884" y="412914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ounded Rectangle 164">
                <a:extLst>
                  <a:ext uri="{FF2B5EF4-FFF2-40B4-BE49-F238E27FC236}">
                    <a16:creationId xmlns:a16="http://schemas.microsoft.com/office/drawing/2014/main" id="{F1E4D91D-E0AA-8A4E-8B5C-41D686F28A6B}"/>
                  </a:ext>
                </a:extLst>
              </p:cNvPr>
              <p:cNvSpPr/>
              <p:nvPr/>
            </p:nvSpPr>
            <p:spPr bwMode="auto">
              <a:xfrm>
                <a:off x="4758068"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94" name="Oval 93">
            <a:extLst>
              <a:ext uri="{FF2B5EF4-FFF2-40B4-BE49-F238E27FC236}">
                <a16:creationId xmlns:a16="http://schemas.microsoft.com/office/drawing/2014/main" id="{C1ADF0EB-22C2-4A12-9C6E-EFFC1DC21F2F}"/>
              </a:ext>
            </a:extLst>
          </p:cNvPr>
          <p:cNvSpPr/>
          <p:nvPr/>
        </p:nvSpPr>
        <p:spPr bwMode="auto">
          <a:xfrm>
            <a:off x="10874962" y="431265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pic>
        <p:nvPicPr>
          <p:cNvPr id="115" name="Graphic 114" descr="Web design">
            <a:extLst>
              <a:ext uri="{FF2B5EF4-FFF2-40B4-BE49-F238E27FC236}">
                <a16:creationId xmlns:a16="http://schemas.microsoft.com/office/drawing/2014/main" id="{79CCE2BE-8223-47BD-9382-E8973BD01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0058" y="1795715"/>
            <a:ext cx="776903" cy="776903"/>
          </a:xfrm>
          <a:prstGeom prst="rect">
            <a:avLst/>
          </a:prstGeom>
        </p:spPr>
      </p:pic>
      <p:pic>
        <p:nvPicPr>
          <p:cNvPr id="116" name="Graphic 115" descr="Web design">
            <a:extLst>
              <a:ext uri="{FF2B5EF4-FFF2-40B4-BE49-F238E27FC236}">
                <a16:creationId xmlns:a16="http://schemas.microsoft.com/office/drawing/2014/main" id="{08FAC3EE-A578-4D07-8DC0-09EFF9FCBA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1730" y="4004840"/>
            <a:ext cx="776903" cy="776903"/>
          </a:xfrm>
          <a:prstGeom prst="rect">
            <a:avLst/>
          </a:prstGeom>
        </p:spPr>
      </p:pic>
      <p:sp>
        <p:nvSpPr>
          <p:cNvPr id="122" name="Oval 121">
            <a:extLst>
              <a:ext uri="{FF2B5EF4-FFF2-40B4-BE49-F238E27FC236}">
                <a16:creationId xmlns:a16="http://schemas.microsoft.com/office/drawing/2014/main" id="{636B06AE-9EAF-4372-A9DF-92BC178BD680}"/>
              </a:ext>
            </a:extLst>
          </p:cNvPr>
          <p:cNvSpPr/>
          <p:nvPr/>
        </p:nvSpPr>
        <p:spPr bwMode="auto">
          <a:xfrm>
            <a:off x="10259703" y="202000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4</a:t>
            </a:r>
          </a:p>
        </p:txBody>
      </p:sp>
      <p:sp>
        <p:nvSpPr>
          <p:cNvPr id="126" name="Oval 125">
            <a:extLst>
              <a:ext uri="{FF2B5EF4-FFF2-40B4-BE49-F238E27FC236}">
                <a16:creationId xmlns:a16="http://schemas.microsoft.com/office/drawing/2014/main" id="{7A56DF24-06F7-4A22-AE47-1278F394C513}"/>
              </a:ext>
            </a:extLst>
          </p:cNvPr>
          <p:cNvSpPr/>
          <p:nvPr/>
        </p:nvSpPr>
        <p:spPr bwMode="auto">
          <a:xfrm>
            <a:off x="9261230" y="3026368"/>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3</a:t>
            </a:r>
          </a:p>
        </p:txBody>
      </p:sp>
      <p:sp>
        <p:nvSpPr>
          <p:cNvPr id="129" name="Oval 128">
            <a:extLst>
              <a:ext uri="{FF2B5EF4-FFF2-40B4-BE49-F238E27FC236}">
                <a16:creationId xmlns:a16="http://schemas.microsoft.com/office/drawing/2014/main" id="{89B4D025-B1A3-47E5-B4E9-1E977C1927D7}"/>
              </a:ext>
            </a:extLst>
          </p:cNvPr>
          <p:cNvSpPr/>
          <p:nvPr/>
        </p:nvSpPr>
        <p:spPr bwMode="auto">
          <a:xfrm>
            <a:off x="7889915" y="421062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5</a:t>
            </a:r>
          </a:p>
        </p:txBody>
      </p:sp>
      <p:sp>
        <p:nvSpPr>
          <p:cNvPr id="131" name="Oval 130">
            <a:extLst>
              <a:ext uri="{FF2B5EF4-FFF2-40B4-BE49-F238E27FC236}">
                <a16:creationId xmlns:a16="http://schemas.microsoft.com/office/drawing/2014/main" id="{0428ADA8-CFD6-4888-97BD-B5D8B0FD50AB}"/>
              </a:ext>
            </a:extLst>
          </p:cNvPr>
          <p:cNvSpPr/>
          <p:nvPr/>
        </p:nvSpPr>
        <p:spPr bwMode="auto">
          <a:xfrm>
            <a:off x="7889915"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2</a:t>
            </a:r>
          </a:p>
        </p:txBody>
      </p:sp>
      <p:sp>
        <p:nvSpPr>
          <p:cNvPr id="133" name="Oval 132">
            <a:extLst>
              <a:ext uri="{FF2B5EF4-FFF2-40B4-BE49-F238E27FC236}">
                <a16:creationId xmlns:a16="http://schemas.microsoft.com/office/drawing/2014/main" id="{D9737770-C130-4027-AC4B-621869F6BA5C}"/>
              </a:ext>
            </a:extLst>
          </p:cNvPr>
          <p:cNvSpPr/>
          <p:nvPr/>
        </p:nvSpPr>
        <p:spPr bwMode="auto">
          <a:xfrm>
            <a:off x="5901657" y="2002169"/>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1</a:t>
            </a:r>
          </a:p>
        </p:txBody>
      </p:sp>
      <p:sp>
        <p:nvSpPr>
          <p:cNvPr id="135" name="Oval 134">
            <a:extLst>
              <a:ext uri="{FF2B5EF4-FFF2-40B4-BE49-F238E27FC236}">
                <a16:creationId xmlns:a16="http://schemas.microsoft.com/office/drawing/2014/main" id="{43CCCC57-1BA9-4C44-9755-A207FCA15C79}"/>
              </a:ext>
            </a:extLst>
          </p:cNvPr>
          <p:cNvSpPr/>
          <p:nvPr/>
        </p:nvSpPr>
        <p:spPr bwMode="auto">
          <a:xfrm>
            <a:off x="6937954" y="5216436"/>
            <a:ext cx="336025" cy="336025"/>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prstClr val="white"/>
                </a:solidFill>
                <a:latin typeface="Segoe UI Semibold"/>
                <a:ea typeface="Segoe UI" pitchFamily="34" charset="0"/>
                <a:cs typeface="Segoe UI" pitchFamily="34" charset="0"/>
              </a:rPr>
              <a:t>6</a:t>
            </a:r>
          </a:p>
        </p:txBody>
      </p:sp>
      <p:sp>
        <p:nvSpPr>
          <p:cNvPr id="93" name="Title 1">
            <a:extLst>
              <a:ext uri="{FF2B5EF4-FFF2-40B4-BE49-F238E27FC236}">
                <a16:creationId xmlns:a16="http://schemas.microsoft.com/office/drawing/2014/main" id="{9C897123-E8EE-5B42-BC49-B4AC7E8C5A1C}"/>
              </a:ext>
            </a:extLst>
          </p:cNvPr>
          <p:cNvSpPr>
            <a:spLocks noGrp="1"/>
          </p:cNvSpPr>
          <p:nvPr>
            <p:ph type="title"/>
          </p:nvPr>
        </p:nvSpPr>
        <p:spPr>
          <a:xfrm>
            <a:off x="600856" y="466301"/>
            <a:ext cx="7745631" cy="1130053"/>
          </a:xfrm>
        </p:spPr>
        <p:txBody>
          <a:bodyPr/>
          <a:lstStyle/>
          <a:p>
            <a:r>
              <a:rPr lang="en-US">
                <a:cs typeface="Segoe UI"/>
              </a:rPr>
              <a:t>Real-time analytics with Hyperscale (Citus)</a:t>
            </a:r>
            <a:endParaRPr lang="en-US" b="1"/>
          </a:p>
        </p:txBody>
      </p:sp>
      <p:sp>
        <p:nvSpPr>
          <p:cNvPr id="91" name="Content Placeholder 9">
            <a:extLst>
              <a:ext uri="{FF2B5EF4-FFF2-40B4-BE49-F238E27FC236}">
                <a16:creationId xmlns:a16="http://schemas.microsoft.com/office/drawing/2014/main" id="{4B97FCEA-BEA7-4B84-B079-40D92E7E7ABC}"/>
              </a:ext>
            </a:extLst>
          </p:cNvPr>
          <p:cNvSpPr txBox="1">
            <a:spLocks/>
          </p:cNvSpPr>
          <p:nvPr/>
        </p:nvSpPr>
        <p:spPr>
          <a:xfrm>
            <a:off x="595915" y="1976798"/>
            <a:ext cx="3752540" cy="44844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buFont typeface="+mj-lt"/>
              <a:buAutoNum type="arabicParenR"/>
            </a:pPr>
            <a:r>
              <a:rPr lang="en-US" sz="2040" b="1">
                <a:latin typeface="+mj-lt"/>
              </a:rPr>
              <a:t>Event Hubs </a:t>
            </a:r>
            <a:r>
              <a:rPr lang="en-US" sz="2040"/>
              <a:t>- Stream millions of events </a:t>
            </a:r>
          </a:p>
          <a:p>
            <a:pPr marL="466298" indent="-466298">
              <a:buFont typeface="+mj-lt"/>
              <a:buAutoNum type="arabicParenR"/>
            </a:pPr>
            <a:r>
              <a:rPr lang="en-US" sz="2040" b="1">
                <a:solidFill>
                  <a:schemeClr val="accent1"/>
                </a:solidFill>
                <a:latin typeface="+mj-lt"/>
              </a:rPr>
              <a:t>Hyperscale (Citus) </a:t>
            </a:r>
            <a:r>
              <a:rPr lang="en-US" sz="2040"/>
              <a:t>– ingest raw transactional events</a:t>
            </a:r>
          </a:p>
          <a:p>
            <a:pPr marL="466298" indent="-466298">
              <a:buFont typeface="+mj-lt"/>
              <a:buAutoNum type="arabicParenR"/>
            </a:pPr>
            <a:r>
              <a:rPr lang="en-US" sz="2040" b="1">
                <a:solidFill>
                  <a:schemeClr val="accent1"/>
                </a:solidFill>
                <a:latin typeface="+mj-lt"/>
              </a:rPr>
              <a:t>Hyperscale (Citus) </a:t>
            </a:r>
            <a:r>
              <a:rPr lang="en-US" sz="2040"/>
              <a:t>– perform incremental rollups</a:t>
            </a:r>
          </a:p>
          <a:p>
            <a:pPr marL="466298" indent="-466298">
              <a:buFont typeface="+mj-lt"/>
              <a:buAutoNum type="arabicParenR"/>
            </a:pPr>
            <a:r>
              <a:rPr lang="en-US" sz="2040" b="1">
                <a:latin typeface="+mj-lt"/>
              </a:rPr>
              <a:t>Azure Databricks </a:t>
            </a:r>
            <a:r>
              <a:rPr lang="en-US" sz="2040"/>
              <a:t>– transform and analyze from both raw/structured</a:t>
            </a:r>
          </a:p>
          <a:p>
            <a:pPr marL="466298" indent="-466298">
              <a:buFont typeface="+mj-lt"/>
              <a:buAutoNum type="arabicParenR"/>
            </a:pPr>
            <a:r>
              <a:rPr lang="en-US" sz="2040">
                <a:latin typeface="+mj-lt"/>
              </a:rPr>
              <a:t>AKS</a:t>
            </a:r>
            <a:r>
              <a:rPr lang="en-US" sz="2040"/>
              <a:t> – Provide insights to users</a:t>
            </a:r>
          </a:p>
          <a:p>
            <a:pPr marL="466298" indent="-466298">
              <a:buFont typeface="+mj-lt"/>
              <a:buAutoNum type="arabicParenR"/>
            </a:pPr>
            <a:r>
              <a:rPr lang="en-US" sz="2040"/>
              <a:t>Push notifications</a:t>
            </a:r>
          </a:p>
          <a:p>
            <a:pPr marL="466298" indent="-466298">
              <a:buFont typeface="+mj-lt"/>
              <a:buAutoNum type="arabicParenR"/>
            </a:pPr>
            <a:endParaRPr lang="en-US" sz="2040"/>
          </a:p>
          <a:p>
            <a:pPr marL="466298" indent="-466298">
              <a:buFont typeface="+mj-lt"/>
              <a:buAutoNum type="arabicParenR"/>
            </a:pPr>
            <a:endParaRPr lang="en-US" sz="2040"/>
          </a:p>
          <a:p>
            <a:pPr marL="466298" indent="-466298">
              <a:buFont typeface="+mj-lt"/>
              <a:buAutoNum type="arabicParenR"/>
            </a:pPr>
            <a:endParaRPr lang="en-US" sz="2040"/>
          </a:p>
        </p:txBody>
      </p:sp>
      <p:sp>
        <p:nvSpPr>
          <p:cNvPr id="2" name="TextBox 1">
            <a:extLst>
              <a:ext uri="{FF2B5EF4-FFF2-40B4-BE49-F238E27FC236}">
                <a16:creationId xmlns:a16="http://schemas.microsoft.com/office/drawing/2014/main" id="{0536DE0C-7814-4EB9-B983-D3F9162FEA19}"/>
              </a:ext>
            </a:extLst>
          </p:cNvPr>
          <p:cNvSpPr txBox="1"/>
          <p:nvPr/>
        </p:nvSpPr>
        <p:spPr>
          <a:xfrm>
            <a:off x="6056176" y="6377511"/>
            <a:ext cx="2300203"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Notification Hubs</a:t>
            </a:r>
          </a:p>
        </p:txBody>
      </p:sp>
      <p:sp>
        <p:nvSpPr>
          <p:cNvPr id="5" name="TextBox 4">
            <a:extLst>
              <a:ext uri="{FF2B5EF4-FFF2-40B4-BE49-F238E27FC236}">
                <a16:creationId xmlns:a16="http://schemas.microsoft.com/office/drawing/2014/main" id="{8447A273-7E5A-4D9E-9D43-14F07881EB6B}"/>
              </a:ext>
            </a:extLst>
          </p:cNvPr>
          <p:cNvSpPr txBox="1"/>
          <p:nvPr/>
        </p:nvSpPr>
        <p:spPr>
          <a:xfrm>
            <a:off x="4197596" y="2473941"/>
            <a:ext cx="2005587" cy="555610"/>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1836">
                <a:solidFill>
                  <a:schemeClr val="tx1"/>
                </a:solidFill>
              </a:rPr>
              <a:t>Devices</a:t>
            </a:r>
          </a:p>
        </p:txBody>
      </p:sp>
      <p:sp>
        <p:nvSpPr>
          <p:cNvPr id="6" name="TextBox 5">
            <a:extLst>
              <a:ext uri="{FF2B5EF4-FFF2-40B4-BE49-F238E27FC236}">
                <a16:creationId xmlns:a16="http://schemas.microsoft.com/office/drawing/2014/main" id="{98FD5F1E-A828-41E5-8B77-B8158368C4D4}"/>
              </a:ext>
            </a:extLst>
          </p:cNvPr>
          <p:cNvSpPr txBox="1"/>
          <p:nvPr/>
        </p:nvSpPr>
        <p:spPr>
          <a:xfrm>
            <a:off x="8528407" y="2350477"/>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Raw Events</a:t>
            </a:r>
          </a:p>
        </p:txBody>
      </p:sp>
      <p:sp>
        <p:nvSpPr>
          <p:cNvPr id="7" name="TextBox 6">
            <a:extLst>
              <a:ext uri="{FF2B5EF4-FFF2-40B4-BE49-F238E27FC236}">
                <a16:creationId xmlns:a16="http://schemas.microsoft.com/office/drawing/2014/main" id="{642B8740-638A-4AF2-B4AD-06F748294069}"/>
              </a:ext>
            </a:extLst>
          </p:cNvPr>
          <p:cNvSpPr txBox="1"/>
          <p:nvPr/>
        </p:nvSpPr>
        <p:spPr>
          <a:xfrm>
            <a:off x="10916253" y="2601263"/>
            <a:ext cx="1519339" cy="819942"/>
          </a:xfrm>
          <a:prstGeom prst="rect">
            <a:avLst/>
          </a:prstGeom>
          <a:noFill/>
        </p:spPr>
        <p:txBody>
          <a:bodyPr wrap="square" lIns="186521" tIns="149217" rIns="186521" bIns="149217" rtlCol="0">
            <a:spAutoFit/>
          </a:bodyPr>
          <a:lstStyle/>
          <a:p>
            <a:pPr algn="ctr" defTabSz="932597">
              <a:lnSpc>
                <a:spcPct val="90000"/>
              </a:lnSpc>
              <a:defRPr/>
            </a:pPr>
            <a:r>
              <a:rPr lang="en-US" sz="1836"/>
              <a:t>Azure </a:t>
            </a:r>
            <a:br>
              <a:rPr lang="en-US" sz="1836"/>
            </a:br>
            <a:r>
              <a:rPr lang="en-US" sz="1836"/>
              <a:t>Databricks</a:t>
            </a:r>
          </a:p>
        </p:txBody>
      </p:sp>
      <p:sp>
        <p:nvSpPr>
          <p:cNvPr id="9" name="TextBox 8">
            <a:extLst>
              <a:ext uri="{FF2B5EF4-FFF2-40B4-BE49-F238E27FC236}">
                <a16:creationId xmlns:a16="http://schemas.microsoft.com/office/drawing/2014/main" id="{DBE1B5BC-3266-4449-A858-4437AF3657F1}"/>
              </a:ext>
            </a:extLst>
          </p:cNvPr>
          <p:cNvSpPr txBox="1"/>
          <p:nvPr/>
        </p:nvSpPr>
        <p:spPr>
          <a:xfrm>
            <a:off x="9294824" y="3186955"/>
            <a:ext cx="1635520" cy="819942"/>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algn="ctr" defTabSz="932597">
              <a:lnSpc>
                <a:spcPct val="90000"/>
              </a:lnSpc>
              <a:defRPr/>
            </a:pPr>
            <a:r>
              <a:rPr lang="en-US" sz="1836"/>
              <a:t>Scheduled </a:t>
            </a:r>
          </a:p>
          <a:p>
            <a:pPr algn="ctr" defTabSz="932597">
              <a:lnSpc>
                <a:spcPct val="90000"/>
              </a:lnSpc>
              <a:defRPr/>
            </a:pPr>
            <a:r>
              <a:rPr lang="en-US" sz="1836"/>
              <a:t>process</a:t>
            </a:r>
          </a:p>
        </p:txBody>
      </p:sp>
      <p:sp>
        <p:nvSpPr>
          <p:cNvPr id="10" name="TextBox 9">
            <a:extLst>
              <a:ext uri="{FF2B5EF4-FFF2-40B4-BE49-F238E27FC236}">
                <a16:creationId xmlns:a16="http://schemas.microsoft.com/office/drawing/2014/main" id="{4A4B3C40-EE25-4B4B-A380-0DEFCB6F0F1E}"/>
              </a:ext>
            </a:extLst>
          </p:cNvPr>
          <p:cNvSpPr txBox="1"/>
          <p:nvPr/>
        </p:nvSpPr>
        <p:spPr>
          <a:xfrm>
            <a:off x="4197596" y="4601983"/>
            <a:ext cx="2005587"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Browser</a:t>
            </a:r>
          </a:p>
        </p:txBody>
      </p:sp>
      <p:sp>
        <p:nvSpPr>
          <p:cNvPr id="11" name="TextBox 10">
            <a:extLst>
              <a:ext uri="{FF2B5EF4-FFF2-40B4-BE49-F238E27FC236}">
                <a16:creationId xmlns:a16="http://schemas.microsoft.com/office/drawing/2014/main" id="{009C53F5-D2AE-4C2E-990E-F82DAC45247A}"/>
              </a:ext>
            </a:extLst>
          </p:cNvPr>
          <p:cNvSpPr txBox="1"/>
          <p:nvPr/>
        </p:nvSpPr>
        <p:spPr>
          <a:xfrm>
            <a:off x="8565095" y="4619885"/>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Aggregations</a:t>
            </a:r>
          </a:p>
        </p:txBody>
      </p:sp>
      <p:sp>
        <p:nvSpPr>
          <p:cNvPr id="12" name="TextBox 11">
            <a:extLst>
              <a:ext uri="{FF2B5EF4-FFF2-40B4-BE49-F238E27FC236}">
                <a16:creationId xmlns:a16="http://schemas.microsoft.com/office/drawing/2014/main" id="{EEAA6A95-382E-4019-81B8-C531F3FBB795}"/>
              </a:ext>
            </a:extLst>
          </p:cNvPr>
          <p:cNvSpPr txBox="1"/>
          <p:nvPr/>
        </p:nvSpPr>
        <p:spPr>
          <a:xfrm>
            <a:off x="7794739" y="992922"/>
            <a:ext cx="3385507" cy="819942"/>
          </a:xfrm>
          <a:prstGeom prst="rect">
            <a:avLst/>
          </a:prstGeom>
          <a:noFill/>
        </p:spPr>
        <p:txBody>
          <a:bodyPr wrap="square" lIns="186521" tIns="149217" rIns="186521" bIns="149217" rtlCol="0" anchor="ctr">
            <a:spAutoFit/>
          </a:bodyPr>
          <a:lstStyle/>
          <a:p>
            <a:pPr algn="ctr" defTabSz="932597">
              <a:lnSpc>
                <a:spcPct val="90000"/>
              </a:lnSpc>
              <a:defRPr/>
            </a:pPr>
            <a:r>
              <a:rPr lang="en-US" sz="1836"/>
              <a:t>Hyperscale (Citus) in Azure Database for PostgreSQL</a:t>
            </a:r>
          </a:p>
        </p:txBody>
      </p:sp>
      <p:sp>
        <p:nvSpPr>
          <p:cNvPr id="15" name="TextBox 14">
            <a:extLst>
              <a:ext uri="{FF2B5EF4-FFF2-40B4-BE49-F238E27FC236}">
                <a16:creationId xmlns:a16="http://schemas.microsoft.com/office/drawing/2014/main" id="{C00CF2FC-43D5-4C06-8825-2849AF721291}"/>
              </a:ext>
            </a:extLst>
          </p:cNvPr>
          <p:cNvSpPr txBox="1"/>
          <p:nvPr/>
        </p:nvSpPr>
        <p:spPr>
          <a:xfrm>
            <a:off x="6179495" y="2476109"/>
            <a:ext cx="2005587" cy="555610"/>
          </a:xfrm>
          <a:prstGeom prst="rect">
            <a:avLst/>
          </a:prstGeom>
          <a:noFill/>
        </p:spPr>
        <p:txBody>
          <a:bodyPr wrap="square" lIns="186521" tIns="149217" rIns="186521" bIns="149217" rtlCol="0">
            <a:spAutoFit/>
          </a:bodyPr>
          <a:lstStyle/>
          <a:p>
            <a:pPr algn="ctr" defTabSz="932597">
              <a:lnSpc>
                <a:spcPct val="90000"/>
              </a:lnSpc>
              <a:defRPr/>
            </a:pPr>
            <a:r>
              <a:rPr lang="en-US" sz="1836"/>
              <a:t>Event Hubs</a:t>
            </a:r>
          </a:p>
        </p:txBody>
      </p:sp>
      <p:sp>
        <p:nvSpPr>
          <p:cNvPr id="19" name="TextBox 18">
            <a:extLst>
              <a:ext uri="{FF2B5EF4-FFF2-40B4-BE49-F238E27FC236}">
                <a16:creationId xmlns:a16="http://schemas.microsoft.com/office/drawing/2014/main" id="{999AE7DC-428D-4C5D-8560-F0B0E35C709D}"/>
              </a:ext>
            </a:extLst>
          </p:cNvPr>
          <p:cNvSpPr txBox="1"/>
          <p:nvPr/>
        </p:nvSpPr>
        <p:spPr>
          <a:xfrm>
            <a:off x="6131891" y="4609863"/>
            <a:ext cx="2134530" cy="555610"/>
          </a:xfrm>
          <a:prstGeom prst="rect">
            <a:avLst/>
          </a:prstGeom>
          <a:noFill/>
        </p:spPr>
        <p:txBody>
          <a:bodyPr wrap="square" lIns="186521" tIns="149217" rIns="186521" bIns="149217" rtlCol="0" anchor="ctr">
            <a:spAutoFit/>
          </a:bodyPr>
          <a:lstStyle/>
          <a:p>
            <a:pPr algn="ctr" defTabSz="932597">
              <a:lnSpc>
                <a:spcPct val="90000"/>
              </a:lnSpc>
              <a:defRPr/>
            </a:pPr>
            <a:r>
              <a:rPr lang="en-US" sz="1836"/>
              <a:t>App Service/AKS</a:t>
            </a:r>
          </a:p>
        </p:txBody>
      </p:sp>
      <p:pic>
        <p:nvPicPr>
          <p:cNvPr id="12290" name="Picture 2">
            <a:extLst>
              <a:ext uri="{FF2B5EF4-FFF2-40B4-BE49-F238E27FC236}">
                <a16:creationId xmlns:a16="http://schemas.microsoft.com/office/drawing/2014/main" id="{2F94FF51-21F4-4E0E-B968-0A4B9710A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584" y="474395"/>
            <a:ext cx="1676119" cy="64529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3E470FE-2F8E-485B-8CC3-695844D4FBBE}"/>
              </a:ext>
            </a:extLst>
          </p:cNvPr>
          <p:cNvSpPr/>
          <p:nvPr/>
        </p:nvSpPr>
        <p:spPr bwMode="auto">
          <a:xfrm>
            <a:off x="251967" y="4020741"/>
            <a:ext cx="7583729" cy="84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2856">
                <a:solidFill>
                  <a:schemeClr val="bg1"/>
                </a:solidFill>
                <a:latin typeface="Segoe UI Semibold"/>
              </a:rPr>
              <a:t>aka.ms/hyperscale-</a:t>
            </a:r>
            <a:r>
              <a:rPr lang="en-US" sz="2856" err="1">
                <a:solidFill>
                  <a:schemeClr val="bg1"/>
                </a:solidFill>
                <a:latin typeface="Segoe UI Semibold"/>
              </a:rPr>
              <a:t>citus</a:t>
            </a:r>
            <a:r>
              <a:rPr lang="en-US" sz="2856">
                <a:solidFill>
                  <a:schemeClr val="bg1"/>
                </a:solidFill>
                <a:latin typeface="Segoe UI Semibold"/>
              </a:rPr>
              <a:t>-real-time-tutorial</a:t>
            </a:r>
          </a:p>
        </p:txBody>
      </p:sp>
    </p:spTree>
    <p:extLst>
      <p:ext uri="{BB962C8B-B14F-4D97-AF65-F5344CB8AC3E}">
        <p14:creationId xmlns:p14="http://schemas.microsoft.com/office/powerpoint/2010/main" val="138744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067ED-1605-44E7-BD4A-042CF598F59F}"/>
              </a:ext>
            </a:extLst>
          </p:cNvPr>
          <p:cNvSpPr>
            <a:spLocks noGrp="1"/>
          </p:cNvSpPr>
          <p:nvPr>
            <p:ph type="title"/>
          </p:nvPr>
        </p:nvSpPr>
        <p:spPr>
          <a:xfrm>
            <a:off x="596950" y="2078965"/>
            <a:ext cx="11012437" cy="1525802"/>
          </a:xfrm>
        </p:spPr>
        <p:txBody>
          <a:bodyPr/>
          <a:lstStyle/>
          <a:p>
            <a:r>
              <a:rPr lang="en-US" dirty="0"/>
              <a:t>Azure Database for PostgreSQL Hyperscale (</a:t>
            </a:r>
            <a:r>
              <a:rPr lang="en-US" dirty="0" err="1"/>
              <a:t>Citus</a:t>
            </a:r>
            <a:r>
              <a:rPr lang="en-US" dirty="0"/>
              <a:t>)</a:t>
            </a:r>
            <a:br>
              <a:rPr lang="en-US" dirty="0"/>
            </a:br>
            <a:r>
              <a:rPr lang="en-US" dirty="0" err="1"/>
              <a:t>ケーススタディ</a:t>
            </a:r>
            <a:endParaRPr lang="en-US" dirty="0"/>
          </a:p>
        </p:txBody>
      </p:sp>
    </p:spTree>
    <p:extLst>
      <p:ext uri="{BB962C8B-B14F-4D97-AF65-F5344CB8AC3E}">
        <p14:creationId xmlns:p14="http://schemas.microsoft.com/office/powerpoint/2010/main" val="101621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A125-B3D0-604D-A60A-C4C360213759}"/>
              </a:ext>
            </a:extLst>
          </p:cNvPr>
          <p:cNvSpPr>
            <a:spLocks noGrp="1"/>
          </p:cNvSpPr>
          <p:nvPr>
            <p:ph type="title"/>
          </p:nvPr>
        </p:nvSpPr>
        <p:spPr>
          <a:xfrm>
            <a:off x="600856" y="600687"/>
            <a:ext cx="4550867" cy="2585706"/>
          </a:xfrm>
        </p:spPr>
        <p:txBody>
          <a:bodyPr wrap="square" anchor="b">
            <a:normAutofit/>
          </a:bodyPr>
          <a:lstStyle/>
          <a:p>
            <a:pPr>
              <a:lnSpc>
                <a:spcPct val="90000"/>
              </a:lnSpc>
            </a:pPr>
            <a:r>
              <a:rPr lang="en-US" sz="2856"/>
              <a:t>Microsoft Windows team relies on Citus and Postgres (on Azure) for mission-critical shiproom decisions</a:t>
            </a:r>
            <a:br>
              <a:rPr lang="en-US" sz="2550"/>
            </a:br>
            <a:br>
              <a:rPr lang="en-US" sz="2550"/>
            </a:br>
            <a:endParaRPr lang="en-US" sz="2550"/>
          </a:p>
        </p:txBody>
      </p:sp>
      <p:sp>
        <p:nvSpPr>
          <p:cNvPr id="10" name="Text Placeholder 2">
            <a:extLst>
              <a:ext uri="{FF2B5EF4-FFF2-40B4-BE49-F238E27FC236}">
                <a16:creationId xmlns:a16="http://schemas.microsoft.com/office/drawing/2014/main" id="{3A6D0DBC-B624-4687-AD39-469BEE8E2F1D}"/>
              </a:ext>
            </a:extLst>
          </p:cNvPr>
          <p:cNvSpPr>
            <a:spLocks noGrp="1"/>
          </p:cNvSpPr>
          <p:nvPr>
            <p:ph type="body" sz="quarter" idx="10"/>
          </p:nvPr>
        </p:nvSpPr>
        <p:spPr>
          <a:xfrm>
            <a:off x="596712" y="3186392"/>
            <a:ext cx="4245288" cy="2689435"/>
          </a:xfrm>
        </p:spPr>
        <p:txBody>
          <a:bodyPr/>
          <a:lstStyle/>
          <a:p>
            <a:r>
              <a:rPr lang="en-US" sz="2448"/>
              <a:t>“</a:t>
            </a:r>
            <a:r>
              <a:rPr lang="en-US" sz="2448">
                <a:solidFill>
                  <a:srgbClr val="00B0F0"/>
                </a:solidFill>
                <a:latin typeface="+mj-lt"/>
              </a:rPr>
              <a:t>Distributed PostgreSQL is a game changer</a:t>
            </a:r>
            <a:r>
              <a:rPr lang="en-US" sz="2448"/>
              <a:t>. We can support more than </a:t>
            </a:r>
            <a:r>
              <a:rPr lang="en-US" sz="2448">
                <a:latin typeface="+mj-lt"/>
              </a:rPr>
              <a:t>6M queries </a:t>
            </a:r>
            <a:r>
              <a:rPr lang="en-US" sz="2448"/>
              <a:t>every day, on </a:t>
            </a:r>
            <a:r>
              <a:rPr lang="en-US" sz="2448">
                <a:latin typeface="+mj-lt"/>
              </a:rPr>
              <a:t>2 PB </a:t>
            </a:r>
            <a:r>
              <a:rPr lang="en-US" sz="2448"/>
              <a:t>of data. With Citus, most of our queries respond in </a:t>
            </a:r>
            <a:r>
              <a:rPr lang="en-US" sz="2448">
                <a:latin typeface="+mj-lt"/>
              </a:rPr>
              <a:t>less than 0.2 seconds.”</a:t>
            </a:r>
            <a:endParaRPr lang="en-US">
              <a:latin typeface="+mj-lt"/>
            </a:endParaRPr>
          </a:p>
        </p:txBody>
      </p:sp>
      <p:pic>
        <p:nvPicPr>
          <p:cNvPr id="5" name="Picture Placeholder 4" descr="Picture of Microsoft office building with logo out front">
            <a:extLst>
              <a:ext uri="{FF2B5EF4-FFF2-40B4-BE49-F238E27FC236}">
                <a16:creationId xmlns:a16="http://schemas.microsoft.com/office/drawing/2014/main" id="{29BE33AC-D3E0-E540-B8AA-4DDB09F6E6E2}"/>
              </a:ext>
            </a:extLst>
          </p:cNvPr>
          <p:cNvPicPr>
            <a:picLocks noGrp="1" noChangeAspect="1"/>
          </p:cNvPicPr>
          <p:nvPr>
            <p:ph type="pic" sz="quarter" idx="11"/>
          </p:nvPr>
        </p:nvPicPr>
        <p:blipFill rotWithShape="1">
          <a:blip r:embed="rId2"/>
          <a:srcRect t="11250" r="-2" b="-2"/>
          <a:stretch/>
        </p:blipFill>
        <p:spPr>
          <a:xfrm>
            <a:off x="5441068" y="10"/>
            <a:ext cx="6994525" cy="6994515"/>
          </a:xfrm>
          <a:prstGeom prst="rect">
            <a:avLst/>
          </a:prstGeom>
          <a:noFill/>
        </p:spPr>
      </p:pic>
      <p:sp>
        <p:nvSpPr>
          <p:cNvPr id="3" name="Rectangle 2">
            <a:extLst>
              <a:ext uri="{FF2B5EF4-FFF2-40B4-BE49-F238E27FC236}">
                <a16:creationId xmlns:a16="http://schemas.microsoft.com/office/drawing/2014/main" id="{FE9D535E-93E3-44C8-BEE0-B6D7E735647C}"/>
              </a:ext>
            </a:extLst>
          </p:cNvPr>
          <p:cNvSpPr/>
          <p:nvPr/>
        </p:nvSpPr>
        <p:spPr bwMode="auto">
          <a:xfrm>
            <a:off x="338756" y="5894554"/>
            <a:ext cx="7886891" cy="95115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82BFDA0D-9327-4C20-84BD-223A9779B3C2}"/>
              </a:ext>
            </a:extLst>
          </p:cNvPr>
          <p:cNvSpPr txBox="1"/>
          <p:nvPr/>
        </p:nvSpPr>
        <p:spPr>
          <a:xfrm>
            <a:off x="596712" y="6054512"/>
            <a:ext cx="8773918" cy="512317"/>
          </a:xfrm>
          <a:prstGeom prst="rect">
            <a:avLst/>
          </a:prstGeom>
          <a:noFill/>
        </p:spPr>
        <p:txBody>
          <a:bodyPr wrap="square" lIns="0" tIns="0" rIns="0" bIns="0" rtlCol="0">
            <a:spAutoFit/>
          </a:bodyPr>
          <a:lstStyle/>
          <a:p>
            <a:pPr lvl="0">
              <a:defRPr/>
            </a:pPr>
            <a:r>
              <a:rPr lang="en-US" sz="3264" dirty="0" err="1">
                <a:solidFill>
                  <a:schemeClr val="bg1"/>
                </a:solidFill>
                <a:latin typeface="Segoe UI Semibold"/>
              </a:rPr>
              <a:t>aka.ms</a:t>
            </a:r>
            <a:r>
              <a:rPr lang="en-US" sz="3264" dirty="0">
                <a:solidFill>
                  <a:schemeClr val="bg1"/>
                </a:solidFill>
                <a:latin typeface="Segoe UI Semibold"/>
              </a:rPr>
              <a:t>/blog-petabyte-scale-analytics</a:t>
            </a:r>
          </a:p>
        </p:txBody>
      </p:sp>
    </p:spTree>
    <p:extLst>
      <p:ext uri="{BB962C8B-B14F-4D97-AF65-F5344CB8AC3E}">
        <p14:creationId xmlns:p14="http://schemas.microsoft.com/office/powerpoint/2010/main" val="1966396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B9AC6ECF-8436-404D-B6BA-CCF222EECE72}"/>
              </a:ext>
            </a:extLst>
          </p:cNvPr>
          <p:cNvSpPr txBox="1">
            <a:spLocks/>
          </p:cNvSpPr>
          <p:nvPr/>
        </p:nvSpPr>
        <p:spPr>
          <a:xfrm>
            <a:off x="612255" y="2806674"/>
            <a:ext cx="5987998" cy="20719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defTabSz="951304">
              <a:defRPr/>
            </a:pPr>
            <a:r>
              <a:rPr lang="en-US" sz="4488" spc="-51" dirty="0" err="1">
                <a:solidFill>
                  <a:srgbClr val="FFFFFF"/>
                </a:solidFill>
                <a:latin typeface="Hiragino Kaku Gothic Pro W3" panose="020B0300000000000000" pitchFamily="34" charset="-128"/>
                <a:ea typeface="Hiragino Kaku Gothic Pro W3" panose="020B0300000000000000" pitchFamily="34" charset="-128"/>
              </a:rPr>
              <a:t>オープンソースは</a:t>
            </a:r>
            <a:endParaRPr lang="en-US" sz="4488" spc="-51" dirty="0">
              <a:solidFill>
                <a:srgbClr val="FFFFFF"/>
              </a:solidFill>
              <a:latin typeface="Hiragino Kaku Gothic Pro W3" panose="020B0300000000000000" pitchFamily="34" charset="-128"/>
              <a:ea typeface="Hiragino Kaku Gothic Pro W3" panose="020B0300000000000000" pitchFamily="34" charset="-128"/>
            </a:endParaRPr>
          </a:p>
          <a:p>
            <a:pPr defTabSz="951304">
              <a:defRPr/>
            </a:pPr>
            <a:r>
              <a:rPr lang="en-US" sz="4488" spc="-51" dirty="0">
                <a:solidFill>
                  <a:srgbClr val="FFFFFF"/>
                </a:solidFill>
                <a:latin typeface="Hiragino Kaku Gothic Pro W3" panose="020B0300000000000000" pitchFamily="34" charset="-128"/>
                <a:ea typeface="Hiragino Kaku Gothic Pro W3" panose="020B0300000000000000" pitchFamily="34" charset="-128"/>
              </a:rPr>
              <a:t>Microsoft </a:t>
            </a:r>
            <a:r>
              <a:rPr lang="en-US" sz="4488" spc="-51" dirty="0" err="1">
                <a:solidFill>
                  <a:srgbClr val="FFFFFF"/>
                </a:solidFill>
                <a:latin typeface="Hiragino Kaku Gothic Pro W3" panose="020B0300000000000000" pitchFamily="34" charset="-128"/>
                <a:ea typeface="Hiragino Kaku Gothic Pro W3" panose="020B0300000000000000" pitchFamily="34" charset="-128"/>
              </a:rPr>
              <a:t>の</a:t>
            </a:r>
            <a:endParaRPr lang="en-US" sz="4488" spc="-51" dirty="0">
              <a:solidFill>
                <a:srgbClr val="FFFFFF"/>
              </a:solidFill>
              <a:latin typeface="Hiragino Kaku Gothic Pro W3" panose="020B0300000000000000" pitchFamily="34" charset="-128"/>
              <a:ea typeface="Hiragino Kaku Gothic Pro W3" panose="020B0300000000000000" pitchFamily="34" charset="-128"/>
            </a:endParaRPr>
          </a:p>
          <a:p>
            <a:pPr defTabSz="951304">
              <a:defRPr/>
            </a:pPr>
            <a:r>
              <a:rPr lang="en-US" sz="4488" spc="-51" dirty="0" err="1">
                <a:solidFill>
                  <a:srgbClr val="FFFFFF"/>
                </a:solidFill>
                <a:latin typeface="Hiragino Kaku Gothic Pro W3" panose="020B0300000000000000" pitchFamily="34" charset="-128"/>
                <a:ea typeface="Hiragino Kaku Gothic Pro W3" panose="020B0300000000000000" pitchFamily="34" charset="-128"/>
              </a:rPr>
              <a:t>コアにあります</a:t>
            </a:r>
            <a:endParaRPr lang="en-US" sz="4488" spc="-51" dirty="0">
              <a:solidFill>
                <a:srgbClr val="FFFFFF"/>
              </a:solidFill>
              <a:latin typeface="Hiragino Kaku Gothic Pro W3" panose="020B0300000000000000" pitchFamily="34" charset="-128"/>
              <a:ea typeface="Hiragino Kaku Gothic Pro W3" panose="020B0300000000000000" pitchFamily="34" charset="-128"/>
            </a:endParaRPr>
          </a:p>
        </p:txBody>
      </p:sp>
      <p:grpSp>
        <p:nvGrpSpPr>
          <p:cNvPr id="32" name="Group 31" descr="+30% more innovative&#10;&#10;">
            <a:extLst>
              <a:ext uri="{FF2B5EF4-FFF2-40B4-BE49-F238E27FC236}">
                <a16:creationId xmlns:a16="http://schemas.microsoft.com/office/drawing/2014/main" id="{1780C75E-954C-41D4-B6D7-5140134A96C7}"/>
              </a:ext>
            </a:extLst>
          </p:cNvPr>
          <p:cNvGrpSpPr/>
          <p:nvPr/>
        </p:nvGrpSpPr>
        <p:grpSpPr>
          <a:xfrm>
            <a:off x="8125168" y="487674"/>
            <a:ext cx="3755073" cy="1628470"/>
            <a:chOff x="7965710" y="1577816"/>
            <a:chExt cx="3681778" cy="1596684"/>
          </a:xfrm>
        </p:grpSpPr>
        <p:sp>
          <p:nvSpPr>
            <p:cNvPr id="33" name="Text Placeholder 1">
              <a:extLst>
                <a:ext uri="{FF2B5EF4-FFF2-40B4-BE49-F238E27FC236}">
                  <a16:creationId xmlns:a16="http://schemas.microsoft.com/office/drawing/2014/main" id="{988267B3-B8E8-40A7-82CF-CDBEC838558C}"/>
                </a:ext>
              </a:extLst>
            </p:cNvPr>
            <p:cNvSpPr txBox="1">
              <a:spLocks/>
            </p:cNvSpPr>
            <p:nvPr/>
          </p:nvSpPr>
          <p:spPr>
            <a:xfrm>
              <a:off x="8003810" y="2558891"/>
              <a:ext cx="3643678" cy="615609"/>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lnSpc>
                  <a:spcPct val="100000"/>
                </a:lnSpc>
                <a:spcBef>
                  <a:spcPts val="0"/>
                </a:spcBef>
                <a:spcAft>
                  <a:spcPts val="1224"/>
                </a:spcAft>
                <a:defRPr/>
              </a:pPr>
              <a:r>
                <a:rPr lang="en-US" sz="2040" dirty="0" err="1">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毎月のオープンソースのコンポーネント数</a:t>
              </a:r>
              <a:endPar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endParaRPr>
            </a:p>
          </p:txBody>
        </p:sp>
        <p:sp>
          <p:nvSpPr>
            <p:cNvPr id="34" name="Text Placeholder 1">
              <a:extLst>
                <a:ext uri="{FF2B5EF4-FFF2-40B4-BE49-F238E27FC236}">
                  <a16:creationId xmlns:a16="http://schemas.microsoft.com/office/drawing/2014/main" id="{428895C5-8E84-464F-B694-E67A62910A81}"/>
                </a:ext>
              </a:extLst>
            </p:cNvPr>
            <p:cNvSpPr txBox="1">
              <a:spLocks/>
            </p:cNvSpPr>
            <p:nvPr/>
          </p:nvSpPr>
          <p:spPr>
            <a:xfrm>
              <a:off x="7965710" y="1577816"/>
              <a:ext cx="2286000" cy="932243"/>
            </a:xfrm>
            <a:prstGeom prst="rect">
              <a:avLst/>
            </a:prstGeom>
            <a:solidFill>
              <a:schemeClr val="bg1"/>
            </a:solidFill>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defTabSz="932563" fontAlgn="base">
                <a:spcBef>
                  <a:spcPts val="0"/>
                </a:spcBef>
                <a:spcAft>
                  <a:spcPts val="1224"/>
                </a:spcAft>
                <a:defRPr/>
              </a:pPr>
              <a:r>
                <a:rPr lang="en-US" sz="6731" b="1" spc="-184">
                  <a:solidFill>
                    <a:srgbClr val="50E6FF"/>
                  </a:solidFill>
                  <a:latin typeface="Segoe UI"/>
                </a:rPr>
                <a:t>150</a:t>
              </a:r>
              <a:r>
                <a:rPr lang="en-US" sz="4896" b="1" spc="-184">
                  <a:solidFill>
                    <a:srgbClr val="50E6FF"/>
                  </a:solidFill>
                  <a:latin typeface="Segoe UI"/>
                </a:rPr>
                <a:t>K</a:t>
              </a:r>
            </a:p>
          </p:txBody>
        </p:sp>
      </p:grpSp>
      <p:grpSp>
        <p:nvGrpSpPr>
          <p:cNvPr id="35" name="Group 34" descr="+20% developer satisfaction&#10;and retention rates&#10;&#10;">
            <a:extLst>
              <a:ext uri="{FF2B5EF4-FFF2-40B4-BE49-F238E27FC236}">
                <a16:creationId xmlns:a16="http://schemas.microsoft.com/office/drawing/2014/main" id="{BB94EBB2-914C-42C9-814E-E288A0EFE447}"/>
              </a:ext>
            </a:extLst>
          </p:cNvPr>
          <p:cNvGrpSpPr/>
          <p:nvPr/>
        </p:nvGrpSpPr>
        <p:grpSpPr>
          <a:xfrm>
            <a:off x="8125169" y="2620871"/>
            <a:ext cx="3699050" cy="1973726"/>
            <a:chOff x="8560542" y="3781504"/>
            <a:chExt cx="3626849" cy="1935200"/>
          </a:xfrm>
        </p:grpSpPr>
        <p:sp>
          <p:nvSpPr>
            <p:cNvPr id="36" name="Rectangle 35">
              <a:extLst>
                <a:ext uri="{FF2B5EF4-FFF2-40B4-BE49-F238E27FC236}">
                  <a16:creationId xmlns:a16="http://schemas.microsoft.com/office/drawing/2014/main" id="{454DDF7F-847C-43DB-91C0-50D6FC1B6F50}"/>
                </a:ext>
              </a:extLst>
            </p:cNvPr>
            <p:cNvSpPr/>
            <p:nvPr/>
          </p:nvSpPr>
          <p:spPr>
            <a:xfrm>
              <a:off x="8560542" y="3781504"/>
              <a:ext cx="2676719" cy="932243"/>
            </a:xfrm>
            <a:prstGeom prst="rect">
              <a:avLst/>
            </a:prstGeom>
          </p:spPr>
          <p:txBody>
            <a:bodyPr wrap="square" lIns="0" tIns="0" rIns="0" bIns="0" anchor="b" anchorCtr="0">
              <a:spAutoFit/>
            </a:bodyPr>
            <a:lstStyle/>
            <a:p>
              <a:pPr marL="0" lvl="1" defTabSz="932563" fontAlgn="base">
                <a:lnSpc>
                  <a:spcPct val="90000"/>
                </a:lnSpc>
                <a:defRPr/>
              </a:pPr>
              <a:r>
                <a:rPr lang="en-US" sz="6731" b="1" spc="-184">
                  <a:solidFill>
                    <a:srgbClr val="50E6FF"/>
                  </a:solidFill>
                  <a:latin typeface="Segoe UI"/>
                </a:rPr>
                <a:t>30</a:t>
              </a:r>
              <a:r>
                <a:rPr lang="en-US" sz="4896" b="1" spc="-184">
                  <a:solidFill>
                    <a:srgbClr val="50E6FF"/>
                  </a:solidFill>
                  <a:latin typeface="Segoe UI"/>
                  <a:cs typeface="Segoe UI Light" panose="020B0502040204020203" pitchFamily="34" charset="0"/>
                </a:rPr>
                <a:t>K+</a:t>
              </a:r>
              <a:endParaRPr lang="en-US" sz="6731" b="1" spc="-184">
                <a:solidFill>
                  <a:srgbClr val="50E6FF"/>
                </a:solidFill>
                <a:latin typeface="Segoe UI"/>
              </a:endParaRPr>
            </a:p>
          </p:txBody>
        </p:sp>
        <p:sp>
          <p:nvSpPr>
            <p:cNvPr id="37" name="Rectangle 36">
              <a:extLst>
                <a:ext uri="{FF2B5EF4-FFF2-40B4-BE49-F238E27FC236}">
                  <a16:creationId xmlns:a16="http://schemas.microsoft.com/office/drawing/2014/main" id="{1E95493E-2F40-4E14-841C-F4F7861CE122}"/>
                </a:ext>
              </a:extLst>
            </p:cNvPr>
            <p:cNvSpPr/>
            <p:nvPr/>
          </p:nvSpPr>
          <p:spPr>
            <a:xfrm>
              <a:off x="8598642" y="4608625"/>
              <a:ext cx="3588749" cy="1108079"/>
            </a:xfrm>
            <a:prstGeom prst="rect">
              <a:avLst/>
            </a:prstGeom>
          </p:spPr>
          <p:txBody>
            <a:bodyPr wrap="square" lIns="0" tIns="186521" rIns="0" bIns="0">
              <a:spAutoFit/>
            </a:bodyPr>
            <a:lstStyle/>
            <a:p>
              <a:pPr defTabSz="970235">
                <a:spcBef>
                  <a:spcPct val="0"/>
                </a:spcBef>
                <a:defRPr/>
              </a:pPr>
              <a:r>
                <a:rPr lang="en-US" sz="2040" dirty="0" err="1">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会社の</a:t>
              </a:r>
              <a:r>
                <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 ID </a:t>
              </a:r>
              <a:r>
                <a:rPr lang="en-US" sz="2040" dirty="0" err="1">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と紐付けられた</a:t>
              </a:r>
              <a:r>
                <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 GitHub </a:t>
              </a:r>
              <a:r>
                <a:rPr lang="en-US" sz="2040" dirty="0" err="1">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のアカウントを</a:t>
              </a:r>
              <a:r>
                <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 Microsoft </a:t>
              </a:r>
              <a:r>
                <a:rPr lang="en-US" sz="2040" dirty="0" err="1">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社員が保持</a:t>
              </a:r>
              <a:endPar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endParaRPr>
            </a:p>
          </p:txBody>
        </p:sp>
      </p:grpSp>
      <p:grpSp>
        <p:nvGrpSpPr>
          <p:cNvPr id="38" name="Group 37" descr="+20% developer satisfaction&#10;and retention rates&#10;&#10;">
            <a:extLst>
              <a:ext uri="{FF2B5EF4-FFF2-40B4-BE49-F238E27FC236}">
                <a16:creationId xmlns:a16="http://schemas.microsoft.com/office/drawing/2014/main" id="{F287F46E-CFCE-4AA8-86C4-FB681C4D01D1}"/>
              </a:ext>
            </a:extLst>
          </p:cNvPr>
          <p:cNvGrpSpPr/>
          <p:nvPr/>
        </p:nvGrpSpPr>
        <p:grpSpPr>
          <a:xfrm>
            <a:off x="8125168" y="5099293"/>
            <a:ext cx="3716214" cy="1352111"/>
            <a:chOff x="8560542" y="3781504"/>
            <a:chExt cx="3643678" cy="1325719"/>
          </a:xfrm>
        </p:grpSpPr>
        <p:sp>
          <p:nvSpPr>
            <p:cNvPr id="39" name="Rectangle 38">
              <a:extLst>
                <a:ext uri="{FF2B5EF4-FFF2-40B4-BE49-F238E27FC236}">
                  <a16:creationId xmlns:a16="http://schemas.microsoft.com/office/drawing/2014/main" id="{67D12427-06BA-48BA-BEDE-8F4D6E4E32CC}"/>
                </a:ext>
              </a:extLst>
            </p:cNvPr>
            <p:cNvSpPr/>
            <p:nvPr/>
          </p:nvSpPr>
          <p:spPr>
            <a:xfrm>
              <a:off x="8560542" y="3781504"/>
              <a:ext cx="3643678" cy="932243"/>
            </a:xfrm>
            <a:prstGeom prst="rect">
              <a:avLst/>
            </a:prstGeom>
          </p:spPr>
          <p:txBody>
            <a:bodyPr wrap="square" lIns="0" tIns="0" rIns="0" bIns="0" anchor="b" anchorCtr="0">
              <a:spAutoFit/>
            </a:bodyPr>
            <a:lstStyle/>
            <a:p>
              <a:pPr marL="0" lvl="1" defTabSz="932563" fontAlgn="base">
                <a:lnSpc>
                  <a:spcPct val="90000"/>
                </a:lnSpc>
                <a:defRPr/>
              </a:pPr>
              <a:r>
                <a:rPr lang="en-US" sz="6731" b="1" spc="-184">
                  <a:solidFill>
                    <a:srgbClr val="50E6FF"/>
                  </a:solidFill>
                  <a:latin typeface="Segoe UI"/>
                </a:rPr>
                <a:t>5.1</a:t>
              </a:r>
              <a:r>
                <a:rPr lang="en-US" sz="4896" b="1" spc="-184">
                  <a:solidFill>
                    <a:srgbClr val="50E6FF"/>
                  </a:solidFill>
                  <a:latin typeface="Segoe UI"/>
                  <a:cs typeface="Segoe UI Light" panose="020B0502040204020203" pitchFamily="34" charset="0"/>
                </a:rPr>
                <a:t>M</a:t>
              </a:r>
              <a:endParaRPr lang="en-US" sz="6731" b="1" spc="-184">
                <a:solidFill>
                  <a:srgbClr val="50E6FF"/>
                </a:solidFill>
                <a:latin typeface="Segoe UI"/>
              </a:endParaRPr>
            </a:p>
          </p:txBody>
        </p:sp>
        <p:sp>
          <p:nvSpPr>
            <p:cNvPr id="40" name="Rectangle 39">
              <a:extLst>
                <a:ext uri="{FF2B5EF4-FFF2-40B4-BE49-F238E27FC236}">
                  <a16:creationId xmlns:a16="http://schemas.microsoft.com/office/drawing/2014/main" id="{67753541-FB91-45F3-A8D5-7D66C418EC5B}"/>
                </a:ext>
              </a:extLst>
            </p:cNvPr>
            <p:cNvSpPr/>
            <p:nvPr/>
          </p:nvSpPr>
          <p:spPr>
            <a:xfrm>
              <a:off x="8598642" y="4608625"/>
              <a:ext cx="3588749" cy="498598"/>
            </a:xfrm>
            <a:prstGeom prst="rect">
              <a:avLst/>
            </a:prstGeom>
          </p:spPr>
          <p:txBody>
            <a:bodyPr wrap="square" lIns="0" tIns="186521" rIns="0" bIns="0">
              <a:spAutoFit/>
            </a:bodyPr>
            <a:lstStyle/>
            <a:p>
              <a:pPr defTabSz="970235">
                <a:spcBef>
                  <a:spcPct val="0"/>
                </a:spcBef>
                <a:defRPr/>
              </a:pPr>
              <a:r>
                <a:rPr lang="en-US" sz="2040" dirty="0" err="1">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rPr>
                <a:t>使用中のコンポーネント数</a:t>
              </a:r>
              <a:endParaRPr lang="en-US" sz="2040" dirty="0">
                <a:ln w="3175">
                  <a:noFill/>
                </a:ln>
                <a:solidFill>
                  <a:srgbClr val="FFFFFF"/>
                </a:solidFill>
                <a:latin typeface="Hiragino Kaku Gothic Pro W3" panose="020B0300000000000000" pitchFamily="34" charset="-128"/>
                <a:ea typeface="Hiragino Kaku Gothic Pro W3" panose="020B0300000000000000" pitchFamily="34" charset="-128"/>
                <a:cs typeface="Segoe UI" pitchFamily="34" charset="0"/>
              </a:endParaRPr>
            </a:p>
          </p:txBody>
        </p:sp>
      </p:grpSp>
    </p:spTree>
    <p:extLst>
      <p:ext uri="{BB962C8B-B14F-4D97-AF65-F5344CB8AC3E}">
        <p14:creationId xmlns:p14="http://schemas.microsoft.com/office/powerpoint/2010/main" val="4175916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3.95833E-6 0 L -3.95833E-6 0.01898 " pathEditMode="relative" rAng="0" ptsTypes="AA">
                                      <p:cBhvr>
                                        <p:cTn id="9" dur="500" spd="-100000" fill="hold"/>
                                        <p:tgtEl>
                                          <p:spTgt spid="3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42" presetClass="path" presetSubtype="0" decel="100000" fill="hold" nodeType="withEffect">
                                  <p:stCondLst>
                                    <p:cond delay="100"/>
                                  </p:stCondLst>
                                  <p:childTnLst>
                                    <p:animMotion origin="layout" path="M 3.125E-6 -1.11111E-6 L 3.125E-6 0.03611 " pathEditMode="relative" rAng="0" ptsTypes="AA">
                                      <p:cBhvr>
                                        <p:cTn id="14" dur="500" spd="-100000" fill="hold"/>
                                        <p:tgtEl>
                                          <p:spTgt spid="32"/>
                                        </p:tgtEl>
                                        <p:attrNameLst>
                                          <p:attrName>ppt_x</p:attrName>
                                          <p:attrName>ppt_y</p:attrName>
                                        </p:attrNameLst>
                                      </p:cBhvr>
                                      <p:rCtr x="0" y="1806"/>
                                    </p:animMotion>
                                  </p:childTnLst>
                                </p:cTn>
                              </p:par>
                              <p:par>
                                <p:cTn id="15" presetID="10" presetClass="entr" presetSubtype="0" fill="hold" nodeType="withEffect">
                                  <p:stCondLst>
                                    <p:cond delay="2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nodeType="withEffect">
                                  <p:stCondLst>
                                    <p:cond delay="200"/>
                                  </p:stCondLst>
                                  <p:childTnLst>
                                    <p:animMotion origin="layout" path="M -3.33333E-6 3.7037E-7 L -3.33333E-6 0.03611 " pathEditMode="relative" rAng="0" ptsTypes="AA">
                                      <p:cBhvr>
                                        <p:cTn id="19" dur="500" spd="-100000" fill="hold"/>
                                        <p:tgtEl>
                                          <p:spTgt spid="35"/>
                                        </p:tgtEl>
                                        <p:attrNameLst>
                                          <p:attrName>ppt_x</p:attrName>
                                          <p:attrName>ppt_y</p:attrName>
                                        </p:attrNameLst>
                                      </p:cBhvr>
                                      <p:rCtr x="0" y="1806"/>
                                    </p:animMotion>
                                  </p:childTnLst>
                                </p:cTn>
                              </p:par>
                              <p:par>
                                <p:cTn id="20" presetID="10" presetClass="entr" presetSubtype="0" fill="hold" nodeType="withEffect">
                                  <p:stCondLst>
                                    <p:cond delay="3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42" presetClass="path" presetSubtype="0" decel="100000" fill="hold" nodeType="withEffect">
                                  <p:stCondLst>
                                    <p:cond delay="300"/>
                                  </p:stCondLst>
                                  <p:childTnLst>
                                    <p:animMotion origin="layout" path="M -4.375E-6 -3.7037E-7 L -4.375E-6 0.03611 " pathEditMode="relative" rAng="0" ptsTypes="AA">
                                      <p:cBhvr>
                                        <p:cTn id="24" dur="500" spd="-100000" fill="hold"/>
                                        <p:tgtEl>
                                          <p:spTgt spid="38"/>
                                        </p:tgtEl>
                                        <p:attrNameLst>
                                          <p:attrName>ppt_x</p:attrName>
                                          <p:attrName>ppt_y</p:attrName>
                                        </p:attrNameLst>
                                      </p:cBhvr>
                                      <p:rCtr x="0" y="1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BF29-5256-42B6-8073-239DB506BE72}"/>
              </a:ext>
            </a:extLst>
          </p:cNvPr>
          <p:cNvSpPr>
            <a:spLocks noGrp="1"/>
          </p:cNvSpPr>
          <p:nvPr>
            <p:ph type="title"/>
          </p:nvPr>
        </p:nvSpPr>
        <p:spPr>
          <a:xfrm>
            <a:off x="510603" y="195565"/>
            <a:ext cx="5285743" cy="1536950"/>
          </a:xfrm>
        </p:spPr>
        <p:txBody>
          <a:bodyPr/>
          <a:lstStyle/>
          <a:p>
            <a:r>
              <a:rPr lang="en-US" sz="3264">
                <a:solidFill>
                  <a:schemeClr val="accent1"/>
                </a:solidFill>
              </a:rPr>
              <a:t>Microsoft Windows chooses Azure Database for PostgreSQL Hyperscale</a:t>
            </a:r>
          </a:p>
        </p:txBody>
      </p:sp>
      <p:pic>
        <p:nvPicPr>
          <p:cNvPr id="3" name="Picture Placeholder 5">
            <a:extLst>
              <a:ext uri="{FF2B5EF4-FFF2-40B4-BE49-F238E27FC236}">
                <a16:creationId xmlns:a16="http://schemas.microsoft.com/office/drawing/2014/main" id="{BC870F5A-B903-4ED4-83D6-43A99C515436}"/>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6218237" y="-1"/>
            <a:ext cx="6217356" cy="6994525"/>
          </a:xfrm>
          <a:prstGeom prst="rect">
            <a:avLst/>
          </a:prstGeom>
        </p:spPr>
      </p:pic>
      <p:sp>
        <p:nvSpPr>
          <p:cNvPr id="4" name="Title 3">
            <a:extLst>
              <a:ext uri="{FF2B5EF4-FFF2-40B4-BE49-F238E27FC236}">
                <a16:creationId xmlns:a16="http://schemas.microsoft.com/office/drawing/2014/main" id="{52D7F226-2F12-4FAF-A598-79D270F225FA}"/>
              </a:ext>
            </a:extLst>
          </p:cNvPr>
          <p:cNvSpPr txBox="1">
            <a:spLocks/>
          </p:cNvSpPr>
          <p:nvPr/>
        </p:nvSpPr>
        <p:spPr>
          <a:xfrm>
            <a:off x="427688" y="1966081"/>
            <a:ext cx="5790549" cy="1895491"/>
          </a:xfrm>
          <a:prstGeom prst="rect">
            <a:avLst/>
          </a:prstGeom>
        </p:spPr>
        <p:txBody>
          <a:bodyPr vert="horz" wrap="square" lIns="93260" tIns="46630" rIns="93260" bIns="46630" rtlCol="0" anchor="t">
            <a:noAutofit/>
          </a:bodyPr>
          <a:lstStyle>
            <a:lvl1pPr algn="l" defTabSz="914367" rtl="0" eaLnBrk="1" latinLnBrk="0" hangingPunct="1">
              <a:lnSpc>
                <a:spcPct val="90000"/>
              </a:lnSpc>
              <a:spcBef>
                <a:spcPct val="0"/>
              </a:spcBef>
              <a:buNone/>
              <a:defRPr lang="en-US" sz="3600" b="0" i="0" kern="1200" cap="none" spc="0" baseline="0">
                <a:ln w="3175">
                  <a:noFill/>
                </a:ln>
                <a:solidFill>
                  <a:schemeClr val="tx1"/>
                </a:solidFill>
                <a:effectLst/>
                <a:latin typeface="Segoe UI Semibold" panose="020B0502040204020203" pitchFamily="34" charset="0"/>
                <a:ea typeface="+mn-ea"/>
                <a:cs typeface="Segoe UI Semibold" panose="020B0502040204020203"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2040" b="0" i="0" u="none" strike="noStrike" kern="1200" cap="none" spc="0" normalizeH="0" baseline="0" noProof="0">
                <a:ln w="3175">
                  <a:noFill/>
                </a:ln>
                <a:solidFill>
                  <a:prstClr val="black"/>
                </a:solidFill>
                <a:effectLst/>
                <a:uLnTx/>
                <a:uFillTx/>
                <a:latin typeface="Segoe UI Semibold" panose="020B0502040204020203" pitchFamily="34" charset="0"/>
                <a:ea typeface="+mn-ea"/>
                <a:cs typeface="Segoe UI Semibold" panose="020B0502040204020203" pitchFamily="34" charset="0"/>
              </a:rPr>
              <a:t>Windows was looking for a cloud-based database that could support the volume and velocity of transactions in its diagnostic metrics and improve customer experience during updates</a:t>
            </a:r>
          </a:p>
        </p:txBody>
      </p:sp>
      <p:sp>
        <p:nvSpPr>
          <p:cNvPr id="5" name="Text Placeholder 2">
            <a:extLst>
              <a:ext uri="{FF2B5EF4-FFF2-40B4-BE49-F238E27FC236}">
                <a16:creationId xmlns:a16="http://schemas.microsoft.com/office/drawing/2014/main" id="{A820C0E7-58D9-4809-826F-DE0A7BBC5887}"/>
              </a:ext>
            </a:extLst>
          </p:cNvPr>
          <p:cNvSpPr txBox="1">
            <a:spLocks/>
          </p:cNvSpPr>
          <p:nvPr/>
        </p:nvSpPr>
        <p:spPr>
          <a:xfrm>
            <a:off x="510603" y="3741515"/>
            <a:ext cx="5152513" cy="115254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4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 PostgreSQL Hyperscale, ship/no-ship decisions for Windows were made based on on-the-fly analytics on billions of JSON events with sub-second responses. </a:t>
            </a:r>
          </a:p>
        </p:txBody>
      </p:sp>
      <p:sp>
        <p:nvSpPr>
          <p:cNvPr id="6" name="Rectangle 5">
            <a:extLst>
              <a:ext uri="{FF2B5EF4-FFF2-40B4-BE49-F238E27FC236}">
                <a16:creationId xmlns:a16="http://schemas.microsoft.com/office/drawing/2014/main" id="{5F81347D-4094-4D23-96A1-884C24727D06}"/>
              </a:ext>
            </a:extLst>
          </p:cNvPr>
          <p:cNvSpPr/>
          <p:nvPr/>
        </p:nvSpPr>
        <p:spPr>
          <a:xfrm>
            <a:off x="510604" y="5199844"/>
            <a:ext cx="5485586" cy="1024634"/>
          </a:xfrm>
          <a:prstGeom prst="rect">
            <a:avLst/>
          </a:prstGeom>
        </p:spPr>
        <p:txBody>
          <a:bodyPr vert="horz" wrap="square" lIns="0" tIns="0" rIns="0" bIns="0" rtlCol="0" anchor="t">
            <a:spAutoFit/>
          </a:bodyPr>
          <a:lstStyle/>
          <a:p>
            <a:pPr marL="0" marR="0" lvl="0" indent="0" algn="l" defTabSz="951304" rtl="0" eaLnBrk="1" fontAlgn="auto" latinLnBrk="0" hangingPunct="1">
              <a:lnSpc>
                <a:spcPct val="100000"/>
              </a:lnSpc>
              <a:spcBef>
                <a:spcPts val="816"/>
              </a:spcBef>
              <a:spcAft>
                <a:spcPts val="0"/>
              </a:spcAft>
              <a:buClrTx/>
              <a:buSzPct val="90000"/>
              <a:buFontTx/>
              <a:buNone/>
              <a:tabLst/>
              <a:defRPr/>
            </a:pPr>
            <a:r>
              <a:rPr kumimoji="0" lang="en-US" sz="1632" b="1" i="0" u="none" strike="noStrike" kern="1200" cap="none" spc="0" normalizeH="0" baseline="0" noProof="0">
                <a:ln>
                  <a:noFill/>
                </a:ln>
                <a:solidFill>
                  <a:srgbClr val="0078D4"/>
                </a:solidFill>
                <a:effectLst/>
                <a:uLnTx/>
                <a:uFillTx/>
                <a:latin typeface="Segoe UI Semibold"/>
                <a:ea typeface="+mn-ea"/>
                <a:cs typeface="Segoe UI Semilight"/>
              </a:rPr>
              <a:t>Data volume: 1.5 PB+​</a:t>
            </a:r>
            <a:r>
              <a:rPr kumimoji="0" lang="en-US" sz="1632" b="0" i="0" u="none" strike="noStrike" kern="1200" cap="none" spc="0" normalizeH="0" baseline="0" noProof="0">
                <a:ln>
                  <a:noFill/>
                </a:ln>
                <a:solidFill>
                  <a:srgbClr val="0078D4"/>
                </a:solidFill>
                <a:effectLst/>
                <a:uLnTx/>
                <a:uFillTx/>
                <a:latin typeface="Segoe UI Semibold"/>
                <a:ea typeface="+mn-ea"/>
                <a:cs typeface="Segoe UI Semilight"/>
              </a:rPr>
              <a:t>​ </a:t>
            </a:r>
            <a:endParaRPr kumimoji="0" lang="en-US" sz="1632"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51304" rtl="0" eaLnBrk="1" fontAlgn="auto" latinLnBrk="0" hangingPunct="1">
              <a:lnSpc>
                <a:spcPct val="100000"/>
              </a:lnSpc>
              <a:spcBef>
                <a:spcPts val="0"/>
              </a:spcBef>
              <a:spcAft>
                <a:spcPts val="0"/>
              </a:spcAft>
              <a:buClrTx/>
              <a:buSzPct val="90000"/>
              <a:buFontTx/>
              <a:buNone/>
              <a:tabLst/>
              <a:defRPr/>
            </a:pPr>
            <a:r>
              <a:rPr kumimoji="0" lang="en-US" sz="1632" b="0" i="0" u="none" strike="noStrike" kern="1200" cap="none" spc="0" normalizeH="0" baseline="0" noProof="0">
                <a:ln>
                  <a:noFill/>
                </a:ln>
                <a:solidFill>
                  <a:srgbClr val="0078D4"/>
                </a:solidFill>
                <a:effectLst/>
                <a:uLnTx/>
                <a:uFillTx/>
                <a:latin typeface="Segoe UI Semibold"/>
                <a:ea typeface="+mn-lt"/>
                <a:cs typeface="Segoe UI"/>
              </a:rPr>
              <a:t>Real-time analytics: 95% queries execute in &lt;4s</a:t>
            </a:r>
          </a:p>
          <a:p>
            <a:pPr marL="0" marR="0" lvl="0" indent="0" algn="l" defTabSz="951304" rtl="0" eaLnBrk="1" fontAlgn="auto" latinLnBrk="0" hangingPunct="1">
              <a:lnSpc>
                <a:spcPct val="100000"/>
              </a:lnSpc>
              <a:spcBef>
                <a:spcPts val="0"/>
              </a:spcBef>
              <a:spcAft>
                <a:spcPts val="0"/>
              </a:spcAft>
              <a:buClrTx/>
              <a:buSzPct val="90000"/>
              <a:buFontTx/>
              <a:buNone/>
              <a:tabLst/>
              <a:defRPr/>
            </a:pPr>
            <a:r>
              <a:rPr kumimoji="0" lang="en-US" sz="1632" b="0" i="0" u="none" strike="noStrike" kern="1200" cap="none" spc="0" normalizeH="0" baseline="0" noProof="0">
                <a:ln>
                  <a:noFill/>
                </a:ln>
                <a:solidFill>
                  <a:srgbClr val="0078D4"/>
                </a:solidFill>
                <a:effectLst/>
                <a:uLnTx/>
                <a:uFillTx/>
                <a:latin typeface="Segoe UI Semibold"/>
                <a:ea typeface="+mn-lt"/>
                <a:cs typeface="Segoe UI"/>
              </a:rPr>
              <a:t>Response times: 75% of queries are &lt;200ms </a:t>
            </a:r>
          </a:p>
          <a:p>
            <a:pPr marL="0" marR="0" lvl="0" indent="0" algn="l" defTabSz="951304" rtl="0" eaLnBrk="1" fontAlgn="auto" latinLnBrk="0" hangingPunct="1">
              <a:lnSpc>
                <a:spcPct val="100000"/>
              </a:lnSpc>
              <a:spcBef>
                <a:spcPts val="0"/>
              </a:spcBef>
              <a:spcAft>
                <a:spcPts val="0"/>
              </a:spcAft>
              <a:buClrTx/>
              <a:buSzPct val="90000"/>
              <a:buFontTx/>
              <a:buNone/>
              <a:tabLst/>
              <a:defRPr/>
            </a:pPr>
            <a:r>
              <a:rPr kumimoji="0" lang="en-US" sz="1632" b="0" i="0" u="none" strike="noStrike" kern="1200" cap="none" spc="0" normalizeH="0" baseline="0" noProof="0">
                <a:ln>
                  <a:noFill/>
                </a:ln>
                <a:solidFill>
                  <a:srgbClr val="0078D4"/>
                </a:solidFill>
                <a:effectLst/>
                <a:uLnTx/>
                <a:uFillTx/>
                <a:latin typeface="Segoe UI Semibold"/>
                <a:ea typeface="+mn-lt"/>
                <a:cs typeface="Segoe UI"/>
              </a:rPr>
              <a:t>Query volume: &gt;6m daily</a:t>
            </a:r>
            <a:endParaRPr kumimoji="0" lang="en-US" sz="1632" b="0" i="0" u="none" strike="noStrike" kern="1200" cap="none" spc="0" normalizeH="0" baseline="0" noProof="0">
              <a:ln>
                <a:noFill/>
              </a:ln>
              <a:solidFill>
                <a:srgbClr val="0078D4"/>
              </a:solidFill>
              <a:effectLst/>
              <a:uLnTx/>
              <a:uFillTx/>
              <a:latin typeface="Segoe UI Semibold"/>
              <a:ea typeface="+mn-ea"/>
              <a:cs typeface="Segoe UI"/>
            </a:endParaRPr>
          </a:p>
        </p:txBody>
      </p:sp>
    </p:spTree>
    <p:extLst>
      <p:ext uri="{BB962C8B-B14F-4D97-AF65-F5344CB8AC3E}">
        <p14:creationId xmlns:p14="http://schemas.microsoft.com/office/powerpoint/2010/main" val="29932633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D755D8-5489-42D9-940D-F9E1F0211DFC}"/>
              </a:ext>
            </a:extLst>
          </p:cNvPr>
          <p:cNvSpPr>
            <a:spLocks noGrp="1"/>
          </p:cNvSpPr>
          <p:nvPr>
            <p:ph type="title"/>
          </p:nvPr>
        </p:nvSpPr>
        <p:spPr/>
        <p:txBody>
          <a:bodyPr/>
          <a:lstStyle/>
          <a:p>
            <a:r>
              <a:rPr lang="en-US"/>
              <a:t>Citus helps ASB onboard customers </a:t>
            </a:r>
            <a:r>
              <a:rPr lang="en-US">
                <a:solidFill>
                  <a:schemeClr val="accent1"/>
                </a:solidFill>
              </a:rPr>
              <a:t>20x faster</a:t>
            </a:r>
          </a:p>
        </p:txBody>
      </p:sp>
      <p:sp>
        <p:nvSpPr>
          <p:cNvPr id="3" name="Text Placeholder 2">
            <a:extLst>
              <a:ext uri="{FF2B5EF4-FFF2-40B4-BE49-F238E27FC236}">
                <a16:creationId xmlns:a16="http://schemas.microsoft.com/office/drawing/2014/main" id="{060BEB86-F11C-43B4-8FCE-5208F3832FB3}"/>
              </a:ext>
            </a:extLst>
          </p:cNvPr>
          <p:cNvSpPr>
            <a:spLocks noGrp="1"/>
          </p:cNvSpPr>
          <p:nvPr>
            <p:ph type="body" sz="quarter" idx="10"/>
          </p:nvPr>
        </p:nvSpPr>
        <p:spPr>
          <a:xfrm>
            <a:off x="596712" y="2466477"/>
            <a:ext cx="5248781" cy="1921090"/>
          </a:xfrm>
        </p:spPr>
        <p:txBody>
          <a:bodyPr/>
          <a:lstStyle/>
          <a:p>
            <a:pPr marL="0" indent="0">
              <a:buNone/>
            </a:pPr>
            <a:r>
              <a:rPr lang="en-US"/>
              <a:t>“After migrating to Citus, we can onboard </a:t>
            </a:r>
            <a:r>
              <a:rPr lang="en-US" err="1"/>
              <a:t>Vonto</a:t>
            </a:r>
            <a:r>
              <a:rPr lang="en-US"/>
              <a:t> customers 20X faster, </a:t>
            </a:r>
            <a:r>
              <a:rPr lang="en-US" b="1"/>
              <a:t>in 2 minutes vs. the 40+ minutes </a:t>
            </a:r>
            <a:r>
              <a:rPr lang="en-US"/>
              <a:t>it used to take. And with the launch of Hyperscale (Citus) on Azure Database for PostgreSQL, we are excited to see what we can build next on Azure.”</a:t>
            </a:r>
          </a:p>
        </p:txBody>
      </p:sp>
      <p:pic>
        <p:nvPicPr>
          <p:cNvPr id="1026" name="Picture 2" descr="http://www.aspecconstruction.co.nz/wp-content/uploads/2013/05/Commercial-Interiors-ASB-Ti-Rakau-Drive-Aspec-Construction-3.jpg">
            <a:extLst>
              <a:ext uri="{FF2B5EF4-FFF2-40B4-BE49-F238E27FC236}">
                <a16:creationId xmlns:a16="http://schemas.microsoft.com/office/drawing/2014/main" id="{10CFEA9A-6AEC-4187-B88A-38AD69B95BCA}"/>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7965" r="29975" b="12011"/>
          <a:stretch/>
        </p:blipFill>
        <p:spPr bwMode="auto">
          <a:xfrm>
            <a:off x="6218238" y="0"/>
            <a:ext cx="6218238" cy="69945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d3c7odttnp7a2d.cloudfront.net/uploads/product/property/asset/460802/17nov-asb-bank-private-motor-vehicle-comprehensive.png">
            <a:extLst>
              <a:ext uri="{FF2B5EF4-FFF2-40B4-BE49-F238E27FC236}">
                <a16:creationId xmlns:a16="http://schemas.microsoft.com/office/drawing/2014/main" id="{E777C16A-D625-4DB9-9890-149DC9DD48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09" t="34928" r="7009" b="32629"/>
          <a:stretch/>
        </p:blipFill>
        <p:spPr bwMode="auto">
          <a:xfrm>
            <a:off x="596711" y="6252909"/>
            <a:ext cx="1148404" cy="275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ADBA52B-0EE5-5E42-AC3C-DBD8A32F4DD0}"/>
              </a:ext>
            </a:extLst>
          </p:cNvPr>
          <p:cNvSpPr/>
          <p:nvPr/>
        </p:nvSpPr>
        <p:spPr>
          <a:xfrm>
            <a:off x="596712" y="4736377"/>
            <a:ext cx="4722413" cy="1233838"/>
          </a:xfrm>
          <a:prstGeom prst="rect">
            <a:avLst/>
          </a:prstGeom>
        </p:spPr>
        <p:txBody>
          <a:bodyPr vert="horz" wrap="square" lIns="0" tIns="0" rIns="0" bIns="0" rtlCol="0" anchor="t">
            <a:spAutoFit/>
          </a:bodyPr>
          <a:lstStyle/>
          <a:p>
            <a:pPr defTabSz="951304">
              <a:spcBef>
                <a:spcPts val="816"/>
              </a:spcBef>
              <a:buSzPct val="90000"/>
            </a:pPr>
            <a:r>
              <a:rPr lang="en-US" sz="2448" b="1">
                <a:gradFill>
                  <a:gsLst>
                    <a:gs pos="1250">
                      <a:schemeClr val="tx1"/>
                    </a:gs>
                    <a:gs pos="100000">
                      <a:schemeClr val="tx1"/>
                    </a:gs>
                  </a:gsLst>
                  <a:lin ang="5400000" scaled="0"/>
                </a:gradFill>
                <a:latin typeface="Segoe UI Semilight" panose="020B0402040204020203" pitchFamily="34" charset="0"/>
              </a:rPr>
              <a:t>100 GB+ data​</a:t>
            </a:r>
            <a:r>
              <a:rPr lang="en-US" sz="2040">
                <a:gradFill>
                  <a:gsLst>
                    <a:gs pos="1250">
                      <a:schemeClr val="tx1"/>
                    </a:gs>
                    <a:gs pos="100000">
                      <a:schemeClr val="tx1"/>
                    </a:gs>
                  </a:gsLst>
                  <a:lin ang="5400000" scaled="0"/>
                </a:gradFill>
                <a:latin typeface="Segoe UI Semilight" panose="020B0402040204020203" pitchFamily="34" charset="0"/>
              </a:rPr>
              <a:t>​ ​</a:t>
            </a:r>
          </a:p>
          <a:p>
            <a:pPr defTabSz="951304">
              <a:spcBef>
                <a:spcPts val="816"/>
              </a:spcBef>
              <a:buSzPct val="90000"/>
            </a:pPr>
            <a:r>
              <a:rPr lang="en-US" sz="2040">
                <a:gradFill>
                  <a:gsLst>
                    <a:gs pos="1250">
                      <a:schemeClr val="tx1"/>
                    </a:gs>
                    <a:gs pos="100000">
                      <a:schemeClr val="tx1"/>
                    </a:gs>
                  </a:gsLst>
                  <a:lin ang="5400000" scaled="0"/>
                </a:gradFill>
                <a:latin typeface="Segoe UI Semilight"/>
                <a:cs typeface="Segoe UI Semilight"/>
              </a:rPr>
              <a:t>Multi-tenant SaaS application </a:t>
            </a:r>
          </a:p>
          <a:p>
            <a:pPr defTabSz="951304">
              <a:spcBef>
                <a:spcPts val="816"/>
              </a:spcBef>
              <a:buSzPct val="90000"/>
            </a:pPr>
            <a:r>
              <a:rPr lang="en-US" sz="2040">
                <a:gradFill>
                  <a:gsLst>
                    <a:gs pos="1250">
                      <a:schemeClr val="tx1"/>
                    </a:gs>
                    <a:gs pos="100000">
                      <a:schemeClr val="tx1"/>
                    </a:gs>
                  </a:gsLst>
                  <a:lin ang="5400000" scaled="0"/>
                </a:gradFill>
                <a:latin typeface="Segoe UI Semilight"/>
                <a:cs typeface="Segoe UI Semilight"/>
              </a:rPr>
              <a:t>Milliseconds latency</a:t>
            </a:r>
            <a:endParaRPr lang="en-US" sz="1836"/>
          </a:p>
        </p:txBody>
      </p:sp>
    </p:spTree>
    <p:extLst>
      <p:ext uri="{BB962C8B-B14F-4D97-AF65-F5344CB8AC3E}">
        <p14:creationId xmlns:p14="http://schemas.microsoft.com/office/powerpoint/2010/main" val="29198625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C3F5CA-B479-4ABF-8C66-44BA880958AF}"/>
              </a:ext>
            </a:extLst>
          </p:cNvPr>
          <p:cNvPicPr>
            <a:picLocks noChangeAspect="1"/>
          </p:cNvPicPr>
          <p:nvPr/>
        </p:nvPicPr>
        <p:blipFill>
          <a:blip r:embed="rId3"/>
          <a:stretch>
            <a:fillRect/>
          </a:stretch>
        </p:blipFill>
        <p:spPr>
          <a:xfrm>
            <a:off x="7365355" y="3886371"/>
            <a:ext cx="189547" cy="190882"/>
          </a:xfrm>
          <a:prstGeom prst="rect">
            <a:avLst/>
          </a:prstGeom>
        </p:spPr>
      </p:pic>
      <p:sp>
        <p:nvSpPr>
          <p:cNvPr id="2" name="Title 1">
            <a:extLst>
              <a:ext uri="{FF2B5EF4-FFF2-40B4-BE49-F238E27FC236}">
                <a16:creationId xmlns:a16="http://schemas.microsoft.com/office/drawing/2014/main" id="{1452000A-10A5-4D66-8308-43F87279A377}"/>
              </a:ext>
            </a:extLst>
          </p:cNvPr>
          <p:cNvSpPr>
            <a:spLocks noGrp="1"/>
          </p:cNvSpPr>
          <p:nvPr>
            <p:ph type="title"/>
          </p:nvPr>
        </p:nvSpPr>
        <p:spPr>
          <a:xfrm>
            <a:off x="600855" y="354369"/>
            <a:ext cx="11237870" cy="565027"/>
          </a:xfrm>
        </p:spPr>
        <p:txBody>
          <a:bodyPr/>
          <a:lstStyle/>
          <a:p>
            <a:r>
              <a:rPr lang="en-US" b="1"/>
              <a:t>Scaling multi-tenant &amp; SaaS applications</a:t>
            </a:r>
          </a:p>
        </p:txBody>
      </p:sp>
      <p:grpSp>
        <p:nvGrpSpPr>
          <p:cNvPr id="13" name="Group 12">
            <a:extLst>
              <a:ext uri="{FF2B5EF4-FFF2-40B4-BE49-F238E27FC236}">
                <a16:creationId xmlns:a16="http://schemas.microsoft.com/office/drawing/2014/main" id="{E074FCCB-A3A7-154E-875C-F8F0050E3AF1}"/>
              </a:ext>
            </a:extLst>
          </p:cNvPr>
          <p:cNvGrpSpPr/>
          <p:nvPr/>
        </p:nvGrpSpPr>
        <p:grpSpPr>
          <a:xfrm>
            <a:off x="5365830" y="2008204"/>
            <a:ext cx="6687644" cy="3487577"/>
            <a:chOff x="5269283" y="1917841"/>
            <a:chExt cx="6557109" cy="3419504"/>
          </a:xfrm>
        </p:grpSpPr>
        <p:cxnSp>
          <p:nvCxnSpPr>
            <p:cNvPr id="45" name="Straight Connector 44">
              <a:extLst>
                <a:ext uri="{FF2B5EF4-FFF2-40B4-BE49-F238E27FC236}">
                  <a16:creationId xmlns:a16="http://schemas.microsoft.com/office/drawing/2014/main" id="{515041A5-85D0-4C5F-B3C7-D0520755C228}"/>
                </a:ext>
              </a:extLst>
            </p:cNvPr>
            <p:cNvCxnSpPr>
              <a:cxnSpLocks/>
            </p:cNvCxnSpPr>
            <p:nvPr/>
          </p:nvCxnSpPr>
          <p:spPr>
            <a:xfrm>
              <a:off x="6327914" y="3734321"/>
              <a:ext cx="389794"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84FA8932-31AA-47BC-84C3-B1773945699B}"/>
                </a:ext>
              </a:extLst>
            </p:cNvPr>
            <p:cNvCxnSpPr>
              <a:cxnSpLocks/>
            </p:cNvCxnSpPr>
            <p:nvPr/>
          </p:nvCxnSpPr>
          <p:spPr>
            <a:xfrm>
              <a:off x="7424753" y="3734321"/>
              <a:ext cx="473621" cy="0"/>
            </a:xfrm>
            <a:prstGeom prst="line">
              <a:avLst/>
            </a:prstGeom>
            <a:noFill/>
            <a:ln w="127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7" name="TextBox 46">
              <a:extLst>
                <a:ext uri="{FF2B5EF4-FFF2-40B4-BE49-F238E27FC236}">
                  <a16:creationId xmlns:a16="http://schemas.microsoft.com/office/drawing/2014/main" id="{1DA055B1-6A06-4546-8796-3544682254DB}"/>
                </a:ext>
              </a:extLst>
            </p:cNvPr>
            <p:cNvSpPr txBox="1"/>
            <p:nvPr/>
          </p:nvSpPr>
          <p:spPr>
            <a:xfrm>
              <a:off x="5271491" y="3819085"/>
              <a:ext cx="1194682" cy="517065"/>
            </a:xfrm>
            <a:prstGeom prst="rect">
              <a:avLst/>
            </a:prstGeom>
            <a:noFill/>
          </p:spPr>
          <p:txBody>
            <a:bodyPr wrap="square" lIns="186521" tIns="149217" rIns="186521" bIns="149217" rtlCol="0" anchor="ctr">
              <a:spAutoFit/>
            </a:bodyPr>
            <a:lstStyle/>
            <a:p>
              <a:pPr algn="ctr" defTabSz="932597">
                <a:lnSpc>
                  <a:spcPct val="90000"/>
                </a:lnSpc>
                <a:defRPr/>
              </a:pPr>
              <a:r>
                <a:rPr lang="en-US" sz="816">
                  <a:solidFill>
                    <a:prstClr val="black"/>
                  </a:solidFill>
                  <a:latin typeface="Segoe UI"/>
                </a:rPr>
                <a:t>Data from multiple sources</a:t>
              </a:r>
            </a:p>
          </p:txBody>
        </p:sp>
        <p:grpSp>
          <p:nvGrpSpPr>
            <p:cNvPr id="86" name="Group 85">
              <a:extLst>
                <a:ext uri="{FF2B5EF4-FFF2-40B4-BE49-F238E27FC236}">
                  <a16:creationId xmlns:a16="http://schemas.microsoft.com/office/drawing/2014/main" id="{62CF2880-0DE0-4F42-9055-DE84B6CBEAE8}"/>
                </a:ext>
              </a:extLst>
            </p:cNvPr>
            <p:cNvGrpSpPr>
              <a:grpSpLocks noChangeAspect="1"/>
            </p:cNvGrpSpPr>
            <p:nvPr/>
          </p:nvGrpSpPr>
          <p:grpSpPr>
            <a:xfrm>
              <a:off x="8026718" y="3361116"/>
              <a:ext cx="879565" cy="543552"/>
              <a:chOff x="990205" y="1782500"/>
              <a:chExt cx="1538304" cy="950640"/>
            </a:xfrm>
          </p:grpSpPr>
          <p:grpSp>
            <p:nvGrpSpPr>
              <p:cNvPr id="88" name="Group 87">
                <a:extLst>
                  <a:ext uri="{FF2B5EF4-FFF2-40B4-BE49-F238E27FC236}">
                    <a16:creationId xmlns:a16="http://schemas.microsoft.com/office/drawing/2014/main" id="{9AE7DCAC-86D6-4DE9-A3F3-6EF7371A1D6F}"/>
                  </a:ext>
                </a:extLst>
              </p:cNvPr>
              <p:cNvGrpSpPr/>
              <p:nvPr/>
            </p:nvGrpSpPr>
            <p:grpSpPr>
              <a:xfrm rot="2700000">
                <a:off x="2283545" y="2335090"/>
                <a:ext cx="244119" cy="245808"/>
                <a:chOff x="2601720" y="3509190"/>
                <a:chExt cx="551360" cy="557440"/>
              </a:xfrm>
            </p:grpSpPr>
            <p:sp>
              <p:nvSpPr>
                <p:cNvPr id="100" name="Freeform 39">
                  <a:extLst>
                    <a:ext uri="{FF2B5EF4-FFF2-40B4-BE49-F238E27FC236}">
                      <a16:creationId xmlns:a16="http://schemas.microsoft.com/office/drawing/2014/main" id="{8109E223-20C6-4FD2-8E60-7216CD9C685C}"/>
                    </a:ext>
                  </a:extLst>
                </p:cNvPr>
                <p:cNvSpPr>
                  <a:spLocks/>
                </p:cNvSpPr>
                <p:nvPr/>
              </p:nvSpPr>
              <p:spPr bwMode="auto">
                <a:xfrm>
                  <a:off x="2601720" y="3542515"/>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1" name="Rectangle 33">
                  <a:extLst>
                    <a:ext uri="{FF2B5EF4-FFF2-40B4-BE49-F238E27FC236}">
                      <a16:creationId xmlns:a16="http://schemas.microsoft.com/office/drawing/2014/main" id="{C51BE91A-55C2-4B25-83F9-F0B95F65CB67}"/>
                    </a:ext>
                  </a:extLst>
                </p:cNvPr>
                <p:cNvSpPr>
                  <a:spLocks noChangeArrowheads="1"/>
                </p:cNvSpPr>
                <p:nvPr/>
              </p:nvSpPr>
              <p:spPr bwMode="auto">
                <a:xfrm>
                  <a:off x="3062608" y="3509190"/>
                  <a:ext cx="90472" cy="302614"/>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2" name="Rectangle 34">
                  <a:extLst>
                    <a:ext uri="{FF2B5EF4-FFF2-40B4-BE49-F238E27FC236}">
                      <a16:creationId xmlns:a16="http://schemas.microsoft.com/office/drawing/2014/main" id="{533F43B4-E0A9-47EA-A73A-9A21B2298A05}"/>
                    </a:ext>
                  </a:extLst>
                </p:cNvPr>
                <p:cNvSpPr>
                  <a:spLocks noChangeArrowheads="1"/>
                </p:cNvSpPr>
                <p:nvPr/>
              </p:nvSpPr>
              <p:spPr bwMode="auto">
                <a:xfrm>
                  <a:off x="2841230" y="3509190"/>
                  <a:ext cx="302614" cy="93592"/>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89" name="Freeform 182">
                <a:extLst>
                  <a:ext uri="{FF2B5EF4-FFF2-40B4-BE49-F238E27FC236}">
                    <a16:creationId xmlns:a16="http://schemas.microsoft.com/office/drawing/2014/main" id="{9BE8B48A-264C-4EE2-8288-1656CF338CC9}"/>
                  </a:ext>
                </a:extLst>
              </p:cNvPr>
              <p:cNvSpPr/>
              <p:nvPr/>
            </p:nvSpPr>
            <p:spPr bwMode="auto">
              <a:xfrm>
                <a:off x="1132069" y="2309421"/>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182">
                <a:extLst>
                  <a:ext uri="{FF2B5EF4-FFF2-40B4-BE49-F238E27FC236}">
                    <a16:creationId xmlns:a16="http://schemas.microsoft.com/office/drawing/2014/main" id="{07A2FF29-290E-4496-93E6-8AED88B52038}"/>
                  </a:ext>
                </a:extLst>
              </p:cNvPr>
              <p:cNvSpPr/>
              <p:nvPr/>
            </p:nvSpPr>
            <p:spPr bwMode="auto">
              <a:xfrm>
                <a:off x="1506845" y="2313932"/>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Freeform 182">
                <a:extLst>
                  <a:ext uri="{FF2B5EF4-FFF2-40B4-BE49-F238E27FC236}">
                    <a16:creationId xmlns:a16="http://schemas.microsoft.com/office/drawing/2014/main" id="{6C6B9D7F-053D-490C-BA00-B8DBCFA345DC}"/>
                  </a:ext>
                </a:extLst>
              </p:cNvPr>
              <p:cNvSpPr/>
              <p:nvPr/>
            </p:nvSpPr>
            <p:spPr bwMode="auto">
              <a:xfrm>
                <a:off x="1868998" y="2317595"/>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019E7F00-6EF7-4928-B5E2-EDD2B3BE6CF6}"/>
                  </a:ext>
                </a:extLst>
              </p:cNvPr>
              <p:cNvSpPr/>
              <p:nvPr/>
            </p:nvSpPr>
            <p:spPr bwMode="auto">
              <a:xfrm>
                <a:off x="2256087" y="2608751"/>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DA16670F-DFC0-4B6F-A948-BB557E347ED3}"/>
                  </a:ext>
                </a:extLst>
              </p:cNvPr>
              <p:cNvSpPr/>
              <p:nvPr/>
            </p:nvSpPr>
            <p:spPr bwMode="auto">
              <a:xfrm>
                <a:off x="2332567"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9A9021A5-C23E-4CC8-B2E7-D15A7AB8D3DF}"/>
                  </a:ext>
                </a:extLst>
              </p:cNvPr>
              <p:cNvSpPr/>
              <p:nvPr/>
            </p:nvSpPr>
            <p:spPr bwMode="auto">
              <a:xfrm>
                <a:off x="2411255" y="2608764"/>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8C58F2D3-379B-4093-BB24-DF5749504A7E}"/>
                  </a:ext>
                </a:extLst>
              </p:cNvPr>
              <p:cNvSpPr/>
              <p:nvPr/>
            </p:nvSpPr>
            <p:spPr bwMode="auto">
              <a:xfrm>
                <a:off x="2477929"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67B2DF3E-4EEF-44F9-96A7-AE3E848EC45D}"/>
                  </a:ext>
                </a:extLst>
              </p:cNvPr>
              <p:cNvCxnSpPr/>
              <p:nvPr/>
            </p:nvCxnSpPr>
            <p:spPr>
              <a:xfrm>
                <a:off x="1303399" y="2551754"/>
                <a:ext cx="717374"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Freeform 182">
                <a:extLst>
                  <a:ext uri="{FF2B5EF4-FFF2-40B4-BE49-F238E27FC236}">
                    <a16:creationId xmlns:a16="http://schemas.microsoft.com/office/drawing/2014/main" id="{7D509301-584E-4A1A-9F59-C35C3ED21819}"/>
                  </a:ext>
                </a:extLst>
              </p:cNvPr>
              <p:cNvSpPr/>
              <p:nvPr/>
            </p:nvSpPr>
            <p:spPr bwMode="auto">
              <a:xfrm>
                <a:off x="1510125" y="1782500"/>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Arc 97">
                <a:extLst>
                  <a:ext uri="{FF2B5EF4-FFF2-40B4-BE49-F238E27FC236}">
                    <a16:creationId xmlns:a16="http://schemas.microsoft.com/office/drawing/2014/main" id="{3B574071-398D-4098-A8F0-D7581EEAAB27}"/>
                  </a:ext>
                </a:extLst>
              </p:cNvPr>
              <p:cNvSpPr/>
              <p:nvPr/>
            </p:nvSpPr>
            <p:spPr>
              <a:xfrm>
                <a:off x="994193" y="2027556"/>
                <a:ext cx="1351211" cy="561480"/>
              </a:xfrm>
              <a:prstGeom prst="arc">
                <a:avLst>
                  <a:gd name="adj1" fmla="val 10559377"/>
                  <a:gd name="adj2" fmla="val 16332211"/>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prstClr val="black"/>
                  </a:solidFill>
                  <a:latin typeface="Calibri" panose="020F0502020204030204"/>
                </a:endParaRPr>
              </a:p>
            </p:txBody>
          </p:sp>
          <p:sp>
            <p:nvSpPr>
              <p:cNvPr id="99" name="Arc 98">
                <a:extLst>
                  <a:ext uri="{FF2B5EF4-FFF2-40B4-BE49-F238E27FC236}">
                    <a16:creationId xmlns:a16="http://schemas.microsoft.com/office/drawing/2014/main" id="{4A2DB9C8-50AA-48F9-BD07-17AFBB29FFB0}"/>
                  </a:ext>
                </a:extLst>
              </p:cNvPr>
              <p:cNvSpPr/>
              <p:nvPr/>
            </p:nvSpPr>
            <p:spPr>
              <a:xfrm>
                <a:off x="990205" y="2027556"/>
                <a:ext cx="1351211" cy="561480"/>
              </a:xfrm>
              <a:prstGeom prst="arc">
                <a:avLst>
                  <a:gd name="adj1" fmla="val 14308087"/>
                  <a:gd name="adj2" fmla="val 157228"/>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prstClr val="black"/>
                  </a:solidFill>
                  <a:latin typeface="Calibri" panose="020F0502020204030204"/>
                </a:endParaRPr>
              </a:p>
            </p:txBody>
          </p:sp>
        </p:grpSp>
        <p:sp>
          <p:nvSpPr>
            <p:cNvPr id="87" name="TextBox 86">
              <a:extLst>
                <a:ext uri="{FF2B5EF4-FFF2-40B4-BE49-F238E27FC236}">
                  <a16:creationId xmlns:a16="http://schemas.microsoft.com/office/drawing/2014/main" id="{78AEF69C-D000-4130-867C-9F5F4EB43649}"/>
                </a:ext>
              </a:extLst>
            </p:cNvPr>
            <p:cNvSpPr txBox="1"/>
            <p:nvPr/>
          </p:nvSpPr>
          <p:spPr>
            <a:xfrm>
              <a:off x="7853109" y="3822591"/>
              <a:ext cx="1194682" cy="517065"/>
            </a:xfrm>
            <a:prstGeom prst="rect">
              <a:avLst/>
            </a:prstGeom>
            <a:noFill/>
          </p:spPr>
          <p:txBody>
            <a:bodyPr wrap="square" lIns="186521" tIns="149217" rIns="186521" bIns="149217" rtlCol="0">
              <a:spAutoFit/>
            </a:bodyPr>
            <a:lstStyle/>
            <a:p>
              <a:pPr algn="ctr" defTabSz="932597">
                <a:lnSpc>
                  <a:spcPct val="90000"/>
                </a:lnSpc>
                <a:defRPr/>
              </a:pPr>
              <a:r>
                <a:rPr lang="en-US" sz="816">
                  <a:solidFill>
                    <a:prstClr val="black"/>
                  </a:solidFill>
                  <a:latin typeface="Segoe UI"/>
                </a:rPr>
                <a:t>Hyperscale (Citus) Aggregations</a:t>
              </a:r>
            </a:p>
          </p:txBody>
        </p:sp>
        <p:pic>
          <p:nvPicPr>
            <p:cNvPr id="84" name="Picture 83">
              <a:extLst>
                <a:ext uri="{FF2B5EF4-FFF2-40B4-BE49-F238E27FC236}">
                  <a16:creationId xmlns:a16="http://schemas.microsoft.com/office/drawing/2014/main" id="{8184B1BC-03F9-436C-9865-CF5C3E9CEF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06998" y="3503220"/>
              <a:ext cx="398227" cy="398227"/>
            </a:xfrm>
            <a:prstGeom prst="rect">
              <a:avLst/>
            </a:prstGeom>
          </p:spPr>
        </p:pic>
        <p:sp>
          <p:nvSpPr>
            <p:cNvPr id="85" name="TextBox 84">
              <a:extLst>
                <a:ext uri="{FF2B5EF4-FFF2-40B4-BE49-F238E27FC236}">
                  <a16:creationId xmlns:a16="http://schemas.microsoft.com/office/drawing/2014/main" id="{39E7AB9E-9CC4-4EC0-964F-3D5087025440}"/>
                </a:ext>
              </a:extLst>
            </p:cNvPr>
            <p:cNvSpPr txBox="1"/>
            <p:nvPr/>
          </p:nvSpPr>
          <p:spPr>
            <a:xfrm>
              <a:off x="10631710" y="3822117"/>
              <a:ext cx="1194682" cy="517065"/>
            </a:xfrm>
            <a:prstGeom prst="rect">
              <a:avLst/>
            </a:prstGeom>
            <a:noFill/>
          </p:spPr>
          <p:txBody>
            <a:bodyPr wrap="square" lIns="186521" tIns="149217" rIns="186521" bIns="149217" rtlCol="0">
              <a:spAutoFit/>
            </a:bodyPr>
            <a:lstStyle/>
            <a:p>
              <a:pPr algn="ctr" defTabSz="932597">
                <a:lnSpc>
                  <a:spcPct val="90000"/>
                </a:lnSpc>
                <a:defRPr/>
              </a:pPr>
              <a:r>
                <a:rPr lang="en-US" sz="816">
                  <a:solidFill>
                    <a:prstClr val="black"/>
                  </a:solidFill>
                  <a:latin typeface="Segoe UI"/>
                </a:rPr>
                <a:t>Azure Machine Learning</a:t>
              </a:r>
            </a:p>
          </p:txBody>
        </p:sp>
        <p:sp>
          <p:nvSpPr>
            <p:cNvPr id="52" name="TextBox 51">
              <a:extLst>
                <a:ext uri="{FF2B5EF4-FFF2-40B4-BE49-F238E27FC236}">
                  <a16:creationId xmlns:a16="http://schemas.microsoft.com/office/drawing/2014/main" id="{55E1D182-2DE5-48B9-B6FF-E38F93B08893}"/>
                </a:ext>
              </a:extLst>
            </p:cNvPr>
            <p:cNvSpPr txBox="1"/>
            <p:nvPr/>
          </p:nvSpPr>
          <p:spPr>
            <a:xfrm>
              <a:off x="10631710" y="4925918"/>
              <a:ext cx="1194682" cy="406265"/>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algn="ctr" defTabSz="932597">
                <a:lnSpc>
                  <a:spcPct val="90000"/>
                </a:lnSpc>
                <a:defRPr/>
              </a:pPr>
              <a:r>
                <a:rPr lang="en-US" sz="816">
                  <a:solidFill>
                    <a:prstClr val="black"/>
                  </a:solidFill>
                  <a:latin typeface="Segoe UI"/>
                </a:rPr>
                <a:t>Power BI</a:t>
              </a:r>
            </a:p>
          </p:txBody>
        </p:sp>
        <p:sp>
          <p:nvSpPr>
            <p:cNvPr id="53" name="Freeform 271">
              <a:extLst>
                <a:ext uri="{FF2B5EF4-FFF2-40B4-BE49-F238E27FC236}">
                  <a16:creationId xmlns:a16="http://schemas.microsoft.com/office/drawing/2014/main" id="{8E4BEE06-EB74-45B8-91D3-3A3DFC5F8928}"/>
                </a:ext>
              </a:extLst>
            </p:cNvPr>
            <p:cNvSpPr>
              <a:spLocks noChangeAspect="1"/>
            </p:cNvSpPr>
            <p:nvPr/>
          </p:nvSpPr>
          <p:spPr>
            <a:xfrm>
              <a:off x="11029938" y="4648394"/>
              <a:ext cx="398227" cy="300662"/>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836">
                <a:solidFill>
                  <a:prstClr val="white"/>
                </a:solidFill>
                <a:latin typeface="Segoe UI"/>
              </a:endParaRPr>
            </a:p>
          </p:txBody>
        </p:sp>
        <p:sp>
          <p:nvSpPr>
            <p:cNvPr id="83" name="TextBox 82">
              <a:extLst>
                <a:ext uri="{FF2B5EF4-FFF2-40B4-BE49-F238E27FC236}">
                  <a16:creationId xmlns:a16="http://schemas.microsoft.com/office/drawing/2014/main" id="{250DA60E-C231-4CF6-BDCB-599F2D2305C9}"/>
                </a:ext>
              </a:extLst>
            </p:cNvPr>
            <p:cNvSpPr txBox="1"/>
            <p:nvPr/>
          </p:nvSpPr>
          <p:spPr>
            <a:xfrm>
              <a:off x="5271491" y="2239792"/>
              <a:ext cx="1194682" cy="406241"/>
            </a:xfrm>
            <a:prstGeom prst="rect">
              <a:avLst/>
            </a:prstGeom>
            <a:noFill/>
          </p:spPr>
          <p:txBody>
            <a:bodyPr wrap="square" lIns="186521" tIns="149217" rIns="186521" bIns="149217" rtlCol="0" anchor="ctr">
              <a:spAutoFit/>
            </a:bodyPr>
            <a:lstStyle/>
            <a:p>
              <a:pPr algn="ctr" defTabSz="932597">
                <a:lnSpc>
                  <a:spcPct val="90000"/>
                </a:lnSpc>
                <a:defRPr/>
              </a:pPr>
              <a:r>
                <a:rPr lang="en-US" sz="816">
                  <a:solidFill>
                    <a:prstClr val="black"/>
                  </a:solidFill>
                  <a:latin typeface="Segoe UI"/>
                </a:rPr>
                <a:t>Tenant (customer)</a:t>
              </a:r>
            </a:p>
          </p:txBody>
        </p:sp>
        <p:cxnSp>
          <p:nvCxnSpPr>
            <p:cNvPr id="55" name="Straight Connector 54">
              <a:extLst>
                <a:ext uri="{FF2B5EF4-FFF2-40B4-BE49-F238E27FC236}">
                  <a16:creationId xmlns:a16="http://schemas.microsoft.com/office/drawing/2014/main" id="{2935FB88-821D-48DB-975C-7EFBE4F31FF1}"/>
                </a:ext>
              </a:extLst>
            </p:cNvPr>
            <p:cNvCxnSpPr>
              <a:cxnSpLocks/>
            </p:cNvCxnSpPr>
            <p:nvPr/>
          </p:nvCxnSpPr>
          <p:spPr>
            <a:xfrm>
              <a:off x="5859778" y="2652716"/>
              <a:ext cx="0" cy="730084"/>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14B9284A-3D9C-4FAD-8F01-E7E38A6BFC4C}"/>
                </a:ext>
              </a:extLst>
            </p:cNvPr>
            <p:cNvCxnSpPr>
              <a:cxnSpLocks/>
            </p:cNvCxnSpPr>
            <p:nvPr/>
          </p:nvCxnSpPr>
          <p:spPr>
            <a:xfrm>
              <a:off x="9026305" y="3748259"/>
              <a:ext cx="184621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F3670A5-57AB-4845-9E22-715D62A7CC11}"/>
                </a:ext>
              </a:extLst>
            </p:cNvPr>
            <p:cNvSpPr txBox="1"/>
            <p:nvPr/>
          </p:nvSpPr>
          <p:spPr>
            <a:xfrm>
              <a:off x="9512547" y="3482005"/>
              <a:ext cx="1061939" cy="517065"/>
            </a:xfrm>
            <a:prstGeom prst="rect">
              <a:avLst/>
            </a:prstGeom>
            <a:solidFill>
              <a:schemeClr val="bg1"/>
            </a:solidFill>
          </p:spPr>
          <p:txBody>
            <a:bodyPr wrap="square" lIns="0" tIns="149217" rIns="0" bIns="149217" rtlCol="0" anchor="ctr">
              <a:spAutoFit/>
            </a:bodyPr>
            <a:lstStyle/>
            <a:p>
              <a:pPr algn="ctr" defTabSz="932597">
                <a:lnSpc>
                  <a:spcPct val="90000"/>
                </a:lnSpc>
                <a:defRPr/>
              </a:pPr>
              <a:r>
                <a:rPr lang="en-US" sz="816">
                  <a:solidFill>
                    <a:prstClr val="black"/>
                  </a:solidFill>
                  <a:latin typeface="Segoe UI"/>
                </a:rPr>
                <a:t>Training &amp; Predictive Experimentation</a:t>
              </a:r>
            </a:p>
          </p:txBody>
        </p:sp>
        <p:pic>
          <p:nvPicPr>
            <p:cNvPr id="78" name="Picture 77" descr="A picture containing ax, tool&#10;&#10;Description automatically generated">
              <a:extLst>
                <a:ext uri="{FF2B5EF4-FFF2-40B4-BE49-F238E27FC236}">
                  <a16:creationId xmlns:a16="http://schemas.microsoft.com/office/drawing/2014/main" id="{993BE572-F560-4F25-A4AB-777DBBACD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7937" y="3457490"/>
              <a:ext cx="244744" cy="199114"/>
            </a:xfrm>
            <a:prstGeom prst="rect">
              <a:avLst/>
            </a:prstGeom>
          </p:spPr>
        </p:pic>
        <p:grpSp>
          <p:nvGrpSpPr>
            <p:cNvPr id="79" name="Group 78">
              <a:extLst>
                <a:ext uri="{FF2B5EF4-FFF2-40B4-BE49-F238E27FC236}">
                  <a16:creationId xmlns:a16="http://schemas.microsoft.com/office/drawing/2014/main" id="{62D90B7B-2632-4A41-82B9-417F480D819D}"/>
                </a:ext>
              </a:extLst>
            </p:cNvPr>
            <p:cNvGrpSpPr/>
            <p:nvPr/>
          </p:nvGrpSpPr>
          <p:grpSpPr>
            <a:xfrm>
              <a:off x="5613192" y="3685643"/>
              <a:ext cx="494234" cy="219025"/>
              <a:chOff x="813266" y="2693363"/>
              <a:chExt cx="680909" cy="301752"/>
            </a:xfrm>
          </p:grpSpPr>
          <p:pic>
            <p:nvPicPr>
              <p:cNvPr id="80" name="Picture 79" descr="A close up of a sign&#10;&#10;Description automatically generated">
                <a:extLst>
                  <a:ext uri="{FF2B5EF4-FFF2-40B4-BE49-F238E27FC236}">
                    <a16:creationId xmlns:a16="http://schemas.microsoft.com/office/drawing/2014/main" id="{911664A1-BEBA-496E-863D-067AC6CA8E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423" y="2693363"/>
                <a:ext cx="301752" cy="301752"/>
              </a:xfrm>
              <a:prstGeom prst="rect">
                <a:avLst/>
              </a:prstGeom>
            </p:spPr>
          </p:pic>
          <p:pic>
            <p:nvPicPr>
              <p:cNvPr id="81" name="Picture 80" descr="A close up of a logo&#10;&#10;Description automatically generated">
                <a:extLst>
                  <a:ext uri="{FF2B5EF4-FFF2-40B4-BE49-F238E27FC236}">
                    <a16:creationId xmlns:a16="http://schemas.microsoft.com/office/drawing/2014/main" id="{EAC76270-C414-4FBA-BF94-2D0059A16B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266" y="2707079"/>
                <a:ext cx="274320" cy="274320"/>
              </a:xfrm>
              <a:prstGeom prst="rect">
                <a:avLst/>
              </a:prstGeom>
            </p:spPr>
          </p:pic>
        </p:grpSp>
        <p:cxnSp>
          <p:nvCxnSpPr>
            <p:cNvPr id="63" name="Straight Connector 62">
              <a:extLst>
                <a:ext uri="{FF2B5EF4-FFF2-40B4-BE49-F238E27FC236}">
                  <a16:creationId xmlns:a16="http://schemas.microsoft.com/office/drawing/2014/main" id="{ED083ECD-A415-4169-A0DD-B5F04AE06FEB}"/>
                </a:ext>
              </a:extLst>
            </p:cNvPr>
            <p:cNvCxnSpPr>
              <a:cxnSpLocks/>
            </p:cNvCxnSpPr>
            <p:nvPr/>
          </p:nvCxnSpPr>
          <p:spPr>
            <a:xfrm flipH="1" flipV="1">
              <a:off x="7106739" y="2652716"/>
              <a:ext cx="0" cy="730084"/>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DCED06A5-7D13-4400-BC2D-72726F626C8E}"/>
                </a:ext>
              </a:extLst>
            </p:cNvPr>
            <p:cNvCxnSpPr>
              <a:cxnSpLocks/>
            </p:cNvCxnSpPr>
            <p:nvPr/>
          </p:nvCxnSpPr>
          <p:spPr>
            <a:xfrm>
              <a:off x="7117991" y="4205423"/>
              <a:ext cx="0" cy="323966"/>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a:extLst>
                <a:ext uri="{FF2B5EF4-FFF2-40B4-BE49-F238E27FC236}">
                  <a16:creationId xmlns:a16="http://schemas.microsoft.com/office/drawing/2014/main" id="{28EE125A-2978-4E8E-BEFC-A699985AE851}"/>
                </a:ext>
              </a:extLst>
            </p:cNvPr>
            <p:cNvCxnSpPr>
              <a:cxnSpLocks/>
            </p:cNvCxnSpPr>
            <p:nvPr/>
          </p:nvCxnSpPr>
          <p:spPr>
            <a:xfrm flipH="1">
              <a:off x="6327914" y="4814855"/>
              <a:ext cx="389794" cy="0"/>
            </a:xfrm>
            <a:prstGeom prst="line">
              <a:avLst/>
            </a:pr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7" name="TextBox 76">
              <a:extLst>
                <a:ext uri="{FF2B5EF4-FFF2-40B4-BE49-F238E27FC236}">
                  <a16:creationId xmlns:a16="http://schemas.microsoft.com/office/drawing/2014/main" id="{C725F0C8-DA0E-40D5-97FB-4161B0753A98}"/>
                </a:ext>
              </a:extLst>
            </p:cNvPr>
            <p:cNvSpPr txBox="1"/>
            <p:nvPr/>
          </p:nvSpPr>
          <p:spPr>
            <a:xfrm>
              <a:off x="6539154" y="4923379"/>
              <a:ext cx="1194682" cy="406265"/>
            </a:xfrm>
            <a:prstGeom prst="rect">
              <a:avLst/>
            </a:prstGeom>
            <a:noFill/>
          </p:spPr>
          <p:txBody>
            <a:bodyPr wrap="square" lIns="186521" tIns="149217" rIns="186521" bIns="149217" rtlCol="0" anchor="ctr">
              <a:spAutoFit/>
            </a:bodyPr>
            <a:lstStyle/>
            <a:p>
              <a:pPr algn="ctr" defTabSz="932597">
                <a:lnSpc>
                  <a:spcPct val="90000"/>
                </a:lnSpc>
                <a:defRPr/>
              </a:pPr>
              <a:r>
                <a:rPr lang="en-US" sz="816">
                  <a:solidFill>
                    <a:prstClr val="black"/>
                  </a:solidFill>
                  <a:latin typeface="Segoe UI"/>
                </a:rPr>
                <a:t>Notification Hubs</a:t>
              </a:r>
            </a:p>
          </p:txBody>
        </p:sp>
        <p:sp>
          <p:nvSpPr>
            <p:cNvPr id="71" name="TextBox 70">
              <a:extLst>
                <a:ext uri="{FF2B5EF4-FFF2-40B4-BE49-F238E27FC236}">
                  <a16:creationId xmlns:a16="http://schemas.microsoft.com/office/drawing/2014/main" id="{A65A0453-A2F2-4DB8-B423-31C74B2D75DC}"/>
                </a:ext>
              </a:extLst>
            </p:cNvPr>
            <p:cNvSpPr txBox="1"/>
            <p:nvPr/>
          </p:nvSpPr>
          <p:spPr>
            <a:xfrm>
              <a:off x="5269283" y="4931080"/>
              <a:ext cx="1194682" cy="406265"/>
            </a:xfrm>
            <a:prstGeom prst="rect">
              <a:avLst/>
            </a:prstGeom>
            <a:noFill/>
          </p:spPr>
          <p:txBody>
            <a:bodyPr wrap="square" lIns="186521" tIns="149217" rIns="186521" bIns="149217" rtlCol="0" anchor="ctr">
              <a:spAutoFit/>
            </a:bodyPr>
            <a:lstStyle/>
            <a:p>
              <a:pPr algn="ctr" defTabSz="932597">
                <a:lnSpc>
                  <a:spcPct val="90000"/>
                </a:lnSpc>
                <a:defRPr/>
              </a:pPr>
              <a:r>
                <a:rPr lang="en-US" sz="816">
                  <a:solidFill>
                    <a:prstClr val="black"/>
                  </a:solidFill>
                  <a:latin typeface="Segoe UI"/>
                </a:rPr>
                <a:t>Consumers</a:t>
              </a:r>
            </a:p>
          </p:txBody>
        </p:sp>
        <p:sp>
          <p:nvSpPr>
            <p:cNvPr id="69" name="TextBox 68">
              <a:extLst>
                <a:ext uri="{FF2B5EF4-FFF2-40B4-BE49-F238E27FC236}">
                  <a16:creationId xmlns:a16="http://schemas.microsoft.com/office/drawing/2014/main" id="{55B87BC3-13B9-4965-A1B0-88A3A83CFE70}"/>
                </a:ext>
              </a:extLst>
            </p:cNvPr>
            <p:cNvSpPr txBox="1"/>
            <p:nvPr/>
          </p:nvSpPr>
          <p:spPr>
            <a:xfrm>
              <a:off x="6650890" y="2402932"/>
              <a:ext cx="954926" cy="22595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defTabSz="896214">
                <a:spcAft>
                  <a:spcPts val="0"/>
                </a:spcAft>
                <a:defRPr/>
              </a:pPr>
              <a:r>
                <a:rPr lang="en-US" sz="816">
                  <a:solidFill>
                    <a:prstClr val="black"/>
                  </a:solidFill>
                  <a:latin typeface="Segoe UI"/>
                </a:rPr>
                <a:t>Azure Cache </a:t>
              </a:r>
            </a:p>
            <a:p>
              <a:pPr defTabSz="896214">
                <a:spcAft>
                  <a:spcPts val="0"/>
                </a:spcAft>
                <a:defRPr/>
              </a:pPr>
              <a:r>
                <a:rPr lang="en-US" sz="816">
                  <a:solidFill>
                    <a:prstClr val="black"/>
                  </a:solidFill>
                  <a:latin typeface="Segoe UI"/>
                </a:rPr>
                <a:t>for Redis</a:t>
              </a:r>
            </a:p>
          </p:txBody>
        </p:sp>
        <p:sp>
          <p:nvSpPr>
            <p:cNvPr id="70" name="Freeform: Shape 69">
              <a:extLst>
                <a:ext uri="{FF2B5EF4-FFF2-40B4-BE49-F238E27FC236}">
                  <a16:creationId xmlns:a16="http://schemas.microsoft.com/office/drawing/2014/main" id="{D96714E7-A511-47B9-B890-C1147FEE0C73}"/>
                </a:ext>
              </a:extLst>
            </p:cNvPr>
            <p:cNvSpPr/>
            <p:nvPr/>
          </p:nvSpPr>
          <p:spPr>
            <a:xfrm>
              <a:off x="6940163" y="1917841"/>
              <a:ext cx="368021" cy="409150"/>
            </a:xfrm>
            <a:custGeom>
              <a:avLst/>
              <a:gdLst>
                <a:gd name="connsiteX0" fmla="*/ 4654194 w 5185024"/>
                <a:gd name="connsiteY0" fmla="*/ 2705528 h 5764506"/>
                <a:gd name="connsiteX1" fmla="*/ 2770598 w 5185024"/>
                <a:gd name="connsiteY1" fmla="*/ 4263775 h 5764506"/>
                <a:gd name="connsiteX2" fmla="*/ 3404171 w 5185024"/>
                <a:gd name="connsiteY2" fmla="*/ 4263775 h 5764506"/>
                <a:gd name="connsiteX3" fmla="*/ 2690117 w 5185024"/>
                <a:gd name="connsiteY3" fmla="*/ 5453865 h 5764506"/>
                <a:gd name="connsiteX4" fmla="*/ 4573713 w 5185024"/>
                <a:gd name="connsiteY4" fmla="*/ 3895618 h 5764506"/>
                <a:gd name="connsiteX5" fmla="*/ 3940140 w 5185024"/>
                <a:gd name="connsiteY5" fmla="*/ 3895618 h 5764506"/>
                <a:gd name="connsiteX6" fmla="*/ 3686049 w 5185024"/>
                <a:gd name="connsiteY6" fmla="*/ 1952090 h 5764506"/>
                <a:gd name="connsiteX7" fmla="*/ 2651784 w 5185024"/>
                <a:gd name="connsiteY7" fmla="*/ 2208944 h 5764506"/>
                <a:gd name="connsiteX8" fmla="*/ 3686049 w 5185024"/>
                <a:gd name="connsiteY8" fmla="*/ 2465798 h 5764506"/>
                <a:gd name="connsiteX9" fmla="*/ 4720314 w 5185024"/>
                <a:gd name="connsiteY9" fmla="*/ 2208944 h 5764506"/>
                <a:gd name="connsiteX10" fmla="*/ 3686049 w 5185024"/>
                <a:gd name="connsiteY10" fmla="*/ 1952090 h 5764506"/>
                <a:gd name="connsiteX11" fmla="*/ 3686050 w 5185024"/>
                <a:gd name="connsiteY11" fmla="*/ 1660989 h 5764506"/>
                <a:gd name="connsiteX12" fmla="*/ 5185024 w 5185024"/>
                <a:gd name="connsiteY12" fmla="*/ 2129858 h 5764506"/>
                <a:gd name="connsiteX13" fmla="*/ 5185024 w 5185024"/>
                <a:gd name="connsiteY13" fmla="*/ 5271152 h 5764506"/>
                <a:gd name="connsiteX14" fmla="*/ 5181072 w 5185024"/>
                <a:gd name="connsiteY14" fmla="*/ 5271152 h 5764506"/>
                <a:gd name="connsiteX15" fmla="*/ 5185024 w 5185024"/>
                <a:gd name="connsiteY15" fmla="*/ 5295637 h 5764506"/>
                <a:gd name="connsiteX16" fmla="*/ 3686050 w 5185024"/>
                <a:gd name="connsiteY16" fmla="*/ 5764506 h 5764506"/>
                <a:gd name="connsiteX17" fmla="*/ 2187075 w 5185024"/>
                <a:gd name="connsiteY17" fmla="*/ 5295637 h 5764506"/>
                <a:gd name="connsiteX18" fmla="*/ 2191028 w 5185024"/>
                <a:gd name="connsiteY18" fmla="*/ 5271152 h 5764506"/>
                <a:gd name="connsiteX19" fmla="*/ 2187075 w 5185024"/>
                <a:gd name="connsiteY19" fmla="*/ 5271152 h 5764506"/>
                <a:gd name="connsiteX20" fmla="*/ 2187075 w 5185024"/>
                <a:gd name="connsiteY20" fmla="*/ 2129858 h 5764506"/>
                <a:gd name="connsiteX21" fmla="*/ 3686050 w 5185024"/>
                <a:gd name="connsiteY21" fmla="*/ 1660989 h 5764506"/>
                <a:gd name="connsiteX22" fmla="*/ 2104986 w 5185024"/>
                <a:gd name="connsiteY22" fmla="*/ 285964 h 5764506"/>
                <a:gd name="connsiteX23" fmla="*/ 675662 w 5185024"/>
                <a:gd name="connsiteY23" fmla="*/ 653265 h 5764506"/>
                <a:gd name="connsiteX24" fmla="*/ 2104986 w 5185024"/>
                <a:gd name="connsiteY24" fmla="*/ 1020566 h 5764506"/>
                <a:gd name="connsiteX25" fmla="*/ 3534310 w 5185024"/>
                <a:gd name="connsiteY25" fmla="*/ 653265 h 5764506"/>
                <a:gd name="connsiteX26" fmla="*/ 2104986 w 5185024"/>
                <a:gd name="connsiteY26" fmla="*/ 285964 h 5764506"/>
                <a:gd name="connsiteX27" fmla="*/ 2104490 w 5185024"/>
                <a:gd name="connsiteY27" fmla="*/ 0 h 5764506"/>
                <a:gd name="connsiteX28" fmla="*/ 4208980 w 5185024"/>
                <a:gd name="connsiteY28" fmla="*/ 655835 h 5764506"/>
                <a:gd name="connsiteX29" fmla="*/ 4208980 w 5185024"/>
                <a:gd name="connsiteY29" fmla="*/ 1422264 h 5764506"/>
                <a:gd name="connsiteX30" fmla="*/ 4192086 w 5185024"/>
                <a:gd name="connsiteY30" fmla="*/ 1419723 h 5764506"/>
                <a:gd name="connsiteX31" fmla="*/ 3564474 w 5185024"/>
                <a:gd name="connsiteY31" fmla="*/ 1380161 h 5764506"/>
                <a:gd name="connsiteX32" fmla="*/ 1952091 w 5185024"/>
                <a:gd name="connsiteY32" fmla="*/ 1883595 h 5764506"/>
                <a:gd name="connsiteX33" fmla="*/ 1960416 w 5185024"/>
                <a:gd name="connsiteY33" fmla="*/ 5496776 h 5764506"/>
                <a:gd name="connsiteX34" fmla="*/ 2200889 w 5185024"/>
                <a:gd name="connsiteY34" fmla="*/ 5714090 h 5764506"/>
                <a:gd name="connsiteX35" fmla="*/ 2248309 w 5185024"/>
                <a:gd name="connsiteY35" fmla="*/ 5735314 h 5764506"/>
                <a:gd name="connsiteX36" fmla="*/ 2104490 w 5185024"/>
                <a:gd name="connsiteY36" fmla="*/ 5739832 h 5764506"/>
                <a:gd name="connsiteX37" fmla="*/ 0 w 5185024"/>
                <a:gd name="connsiteY37" fmla="*/ 5083997 h 5764506"/>
                <a:gd name="connsiteX38" fmla="*/ 0 w 5185024"/>
                <a:gd name="connsiteY38" fmla="*/ 655835 h 5764506"/>
                <a:gd name="connsiteX39" fmla="*/ 2104490 w 5185024"/>
                <a:gd name="connsiteY39" fmla="*/ 0 h 576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85024" h="5764506">
                  <a:moveTo>
                    <a:pt x="4654194" y="2705528"/>
                  </a:moveTo>
                  <a:lnTo>
                    <a:pt x="2770598" y="4263775"/>
                  </a:lnTo>
                  <a:lnTo>
                    <a:pt x="3404171" y="4263775"/>
                  </a:lnTo>
                  <a:lnTo>
                    <a:pt x="2690117" y="5453865"/>
                  </a:lnTo>
                  <a:lnTo>
                    <a:pt x="4573713" y="3895618"/>
                  </a:lnTo>
                  <a:lnTo>
                    <a:pt x="3940140" y="3895618"/>
                  </a:lnTo>
                  <a:close/>
                  <a:moveTo>
                    <a:pt x="3686049" y="1952090"/>
                  </a:moveTo>
                  <a:cubicBezTo>
                    <a:pt x="3114840" y="1952090"/>
                    <a:pt x="2651784" y="2067087"/>
                    <a:pt x="2651784" y="2208944"/>
                  </a:cubicBezTo>
                  <a:cubicBezTo>
                    <a:pt x="2651784" y="2350801"/>
                    <a:pt x="3114840" y="2465798"/>
                    <a:pt x="3686049" y="2465798"/>
                  </a:cubicBezTo>
                  <a:cubicBezTo>
                    <a:pt x="4257258" y="2465798"/>
                    <a:pt x="4720314" y="2350801"/>
                    <a:pt x="4720314" y="2208944"/>
                  </a:cubicBezTo>
                  <a:cubicBezTo>
                    <a:pt x="4720314" y="2067087"/>
                    <a:pt x="4257258" y="1952090"/>
                    <a:pt x="3686049" y="1952090"/>
                  </a:cubicBezTo>
                  <a:close/>
                  <a:moveTo>
                    <a:pt x="3686050" y="1660989"/>
                  </a:moveTo>
                  <a:cubicBezTo>
                    <a:pt x="4513911" y="1660989"/>
                    <a:pt x="5185024" y="1870908"/>
                    <a:pt x="5185024" y="2129858"/>
                  </a:cubicBezTo>
                  <a:lnTo>
                    <a:pt x="5185024" y="5271152"/>
                  </a:lnTo>
                  <a:lnTo>
                    <a:pt x="5181072" y="5271152"/>
                  </a:lnTo>
                  <a:lnTo>
                    <a:pt x="5185024" y="5295637"/>
                  </a:lnTo>
                  <a:cubicBezTo>
                    <a:pt x="5185024" y="5554586"/>
                    <a:pt x="4513911" y="5764506"/>
                    <a:pt x="3686050" y="5764506"/>
                  </a:cubicBezTo>
                  <a:cubicBezTo>
                    <a:pt x="2858189" y="5764506"/>
                    <a:pt x="2187075" y="5554586"/>
                    <a:pt x="2187075" y="5295637"/>
                  </a:cubicBezTo>
                  <a:lnTo>
                    <a:pt x="2191028" y="5271152"/>
                  </a:lnTo>
                  <a:lnTo>
                    <a:pt x="2187075" y="5271152"/>
                  </a:lnTo>
                  <a:lnTo>
                    <a:pt x="2187075" y="2129858"/>
                  </a:lnTo>
                  <a:cubicBezTo>
                    <a:pt x="2187075" y="1870908"/>
                    <a:pt x="2858189" y="1660989"/>
                    <a:pt x="3686050" y="1660989"/>
                  </a:cubicBezTo>
                  <a:close/>
                  <a:moveTo>
                    <a:pt x="2104986" y="285964"/>
                  </a:moveTo>
                  <a:cubicBezTo>
                    <a:pt x="1315592" y="285964"/>
                    <a:pt x="675662" y="450410"/>
                    <a:pt x="675662" y="653265"/>
                  </a:cubicBezTo>
                  <a:cubicBezTo>
                    <a:pt x="675662" y="856120"/>
                    <a:pt x="1315592" y="1020566"/>
                    <a:pt x="2104986" y="1020566"/>
                  </a:cubicBezTo>
                  <a:cubicBezTo>
                    <a:pt x="2894380" y="1020566"/>
                    <a:pt x="3534310" y="856120"/>
                    <a:pt x="3534310" y="653265"/>
                  </a:cubicBezTo>
                  <a:cubicBezTo>
                    <a:pt x="3534310" y="450410"/>
                    <a:pt x="2894380" y="285964"/>
                    <a:pt x="2104986" y="285964"/>
                  </a:cubicBezTo>
                  <a:close/>
                  <a:moveTo>
                    <a:pt x="2104490" y="0"/>
                  </a:moveTo>
                  <a:cubicBezTo>
                    <a:pt x="3266768" y="0"/>
                    <a:pt x="4208980" y="293627"/>
                    <a:pt x="4208980" y="655835"/>
                  </a:cubicBezTo>
                  <a:lnTo>
                    <a:pt x="4208980" y="1422264"/>
                  </a:lnTo>
                  <a:lnTo>
                    <a:pt x="4192086" y="1419723"/>
                  </a:lnTo>
                  <a:cubicBezTo>
                    <a:pt x="3999184" y="1394248"/>
                    <a:pt x="3787098" y="1380161"/>
                    <a:pt x="3564474" y="1380161"/>
                  </a:cubicBezTo>
                  <a:cubicBezTo>
                    <a:pt x="2673979" y="1380161"/>
                    <a:pt x="1952091" y="1605556"/>
                    <a:pt x="1952091" y="1883595"/>
                  </a:cubicBezTo>
                  <a:lnTo>
                    <a:pt x="1960416" y="5496776"/>
                  </a:lnTo>
                  <a:cubicBezTo>
                    <a:pt x="1986219" y="5576107"/>
                    <a:pt x="2071015" y="5649994"/>
                    <a:pt x="2200889" y="5714090"/>
                  </a:cubicBezTo>
                  <a:lnTo>
                    <a:pt x="2248309" y="5735314"/>
                  </a:lnTo>
                  <a:lnTo>
                    <a:pt x="2104490" y="5739832"/>
                  </a:lnTo>
                  <a:cubicBezTo>
                    <a:pt x="942212" y="5739832"/>
                    <a:pt x="0" y="5446205"/>
                    <a:pt x="0" y="5083997"/>
                  </a:cubicBezTo>
                  <a:lnTo>
                    <a:pt x="0" y="655835"/>
                  </a:lnTo>
                  <a:cubicBezTo>
                    <a:pt x="0" y="293627"/>
                    <a:pt x="942212" y="0"/>
                    <a:pt x="21044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104" name="people_4" title="Icon of a person">
              <a:extLst>
                <a:ext uri="{FF2B5EF4-FFF2-40B4-BE49-F238E27FC236}">
                  <a16:creationId xmlns:a16="http://schemas.microsoft.com/office/drawing/2014/main" id="{05463CB9-3E80-B74D-8266-26F0F012D8C9}"/>
                </a:ext>
              </a:extLst>
            </p:cNvPr>
            <p:cNvSpPr>
              <a:spLocks noChangeAspect="1" noEditPoints="1"/>
            </p:cNvSpPr>
            <p:nvPr/>
          </p:nvSpPr>
          <p:spPr bwMode="auto">
            <a:xfrm>
              <a:off x="5688683" y="1934928"/>
              <a:ext cx="346289" cy="38714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105" name="Freeform: Shape 60">
              <a:extLst>
                <a:ext uri="{FF2B5EF4-FFF2-40B4-BE49-F238E27FC236}">
                  <a16:creationId xmlns:a16="http://schemas.microsoft.com/office/drawing/2014/main" id="{CFFF484E-876E-1040-8842-C6A257FFBB71}"/>
                </a:ext>
              </a:extLst>
            </p:cNvPr>
            <p:cNvSpPr/>
            <p:nvPr/>
          </p:nvSpPr>
          <p:spPr bwMode="auto">
            <a:xfrm>
              <a:off x="6899120" y="4591039"/>
              <a:ext cx="409064" cy="398880"/>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E581268C-A77E-494B-BFB8-D8758B090577}"/>
                </a:ext>
              </a:extLst>
            </p:cNvPr>
            <p:cNvGrpSpPr/>
            <p:nvPr/>
          </p:nvGrpSpPr>
          <p:grpSpPr>
            <a:xfrm>
              <a:off x="5527369" y="4606634"/>
              <a:ext cx="656017" cy="352728"/>
              <a:chOff x="4519883" y="4869057"/>
              <a:chExt cx="656017" cy="352728"/>
            </a:xfrm>
          </p:grpSpPr>
          <p:sp>
            <p:nvSpPr>
              <p:cNvPr id="106" name="people_4" title="Icon of a person">
                <a:extLst>
                  <a:ext uri="{FF2B5EF4-FFF2-40B4-BE49-F238E27FC236}">
                    <a16:creationId xmlns:a16="http://schemas.microsoft.com/office/drawing/2014/main" id="{7827C395-C14B-E84C-B364-5B1865929210}"/>
                  </a:ext>
                </a:extLst>
              </p:cNvPr>
              <p:cNvSpPr>
                <a:spLocks noChangeAspect="1" noEditPoints="1"/>
              </p:cNvSpPr>
              <p:nvPr/>
            </p:nvSpPr>
            <p:spPr bwMode="auto">
              <a:xfrm>
                <a:off x="4713854" y="4916832"/>
                <a:ext cx="272771" cy="3049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107" name="people_4" title="Icon of a person">
                <a:extLst>
                  <a:ext uri="{FF2B5EF4-FFF2-40B4-BE49-F238E27FC236}">
                    <a16:creationId xmlns:a16="http://schemas.microsoft.com/office/drawing/2014/main" id="{C25837BA-6768-E145-B45E-EF90571E2E93}"/>
                  </a:ext>
                </a:extLst>
              </p:cNvPr>
              <p:cNvSpPr>
                <a:spLocks noChangeAspect="1" noEditPoints="1"/>
              </p:cNvSpPr>
              <p:nvPr/>
            </p:nvSpPr>
            <p:spPr bwMode="auto">
              <a:xfrm>
                <a:off x="4903129" y="4869057"/>
                <a:ext cx="272771" cy="3049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108" name="people_4" title="Icon of a person">
                <a:extLst>
                  <a:ext uri="{FF2B5EF4-FFF2-40B4-BE49-F238E27FC236}">
                    <a16:creationId xmlns:a16="http://schemas.microsoft.com/office/drawing/2014/main" id="{7390D506-754C-6D42-B9D7-E645925F35AA}"/>
                  </a:ext>
                </a:extLst>
              </p:cNvPr>
              <p:cNvSpPr>
                <a:spLocks noChangeAspect="1" noEditPoints="1"/>
              </p:cNvSpPr>
              <p:nvPr/>
            </p:nvSpPr>
            <p:spPr bwMode="auto">
              <a:xfrm>
                <a:off x="4519883" y="4869057"/>
                <a:ext cx="272771" cy="3049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sp>
          <p:nvSpPr>
            <p:cNvPr id="110" name="Freeform 109">
              <a:extLst>
                <a:ext uri="{FF2B5EF4-FFF2-40B4-BE49-F238E27FC236}">
                  <a16:creationId xmlns:a16="http://schemas.microsoft.com/office/drawing/2014/main" id="{FD54B4AE-98FE-A343-96B9-FB5071714608}"/>
                </a:ext>
              </a:extLst>
            </p:cNvPr>
            <p:cNvSpPr/>
            <p:nvPr/>
          </p:nvSpPr>
          <p:spPr bwMode="auto">
            <a:xfrm rot="5400000" flipV="1">
              <a:off x="9548369" y="3491228"/>
              <a:ext cx="1064642" cy="1583666"/>
            </a:xfrm>
            <a:custGeom>
              <a:avLst/>
              <a:gdLst>
                <a:gd name="connsiteX0" fmla="*/ 0 w 2706987"/>
                <a:gd name="connsiteY0" fmla="*/ 0 h 334978"/>
                <a:gd name="connsiteX1" fmla="*/ 2706987 w 2706987"/>
                <a:gd name="connsiteY1" fmla="*/ 0 h 334978"/>
                <a:gd name="connsiteX2" fmla="*/ 2706987 w 2706987"/>
                <a:gd name="connsiteY2" fmla="*/ 334978 h 334978"/>
              </a:gdLst>
              <a:ahLst/>
              <a:cxnLst>
                <a:cxn ang="0">
                  <a:pos x="connsiteX0" y="connsiteY0"/>
                </a:cxn>
                <a:cxn ang="0">
                  <a:pos x="connsiteX1" y="connsiteY1"/>
                </a:cxn>
                <a:cxn ang="0">
                  <a:pos x="connsiteX2" y="connsiteY2"/>
                </a:cxn>
              </a:cxnLst>
              <a:rect l="l" t="t" r="r" b="b"/>
              <a:pathLst>
                <a:path w="2706987" h="334978">
                  <a:moveTo>
                    <a:pt x="0" y="0"/>
                  </a:moveTo>
                  <a:lnTo>
                    <a:pt x="2706987" y="0"/>
                  </a:lnTo>
                  <a:lnTo>
                    <a:pt x="2706987" y="334978"/>
                  </a:lnTo>
                </a:path>
              </a:pathLst>
            </a:custGeom>
            <a:noFill/>
            <a:ln w="127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61" name="TextBox 60">
              <a:extLst>
                <a:ext uri="{FF2B5EF4-FFF2-40B4-BE49-F238E27FC236}">
                  <a16:creationId xmlns:a16="http://schemas.microsoft.com/office/drawing/2014/main" id="{DC7A4B0E-9467-4BE6-8FF4-85E386DE6879}"/>
                </a:ext>
              </a:extLst>
            </p:cNvPr>
            <p:cNvSpPr txBox="1"/>
            <p:nvPr/>
          </p:nvSpPr>
          <p:spPr>
            <a:xfrm>
              <a:off x="9543719" y="4562524"/>
              <a:ext cx="1061939" cy="517065"/>
            </a:xfrm>
            <a:prstGeom prst="rect">
              <a:avLst/>
            </a:prstGeom>
            <a:solidFill>
              <a:schemeClr val="bg1"/>
            </a:solidFill>
          </p:spPr>
          <p:txBody>
            <a:bodyPr wrap="square" lIns="0" tIns="149217" rIns="0" bIns="149217" rtlCol="0" anchor="ctr">
              <a:spAutoFit/>
            </a:bodyPr>
            <a:lstStyle/>
            <a:p>
              <a:pPr algn="ctr" defTabSz="932597">
                <a:lnSpc>
                  <a:spcPct val="90000"/>
                </a:lnSpc>
                <a:defRPr/>
              </a:pPr>
              <a:r>
                <a:rPr lang="en-US" sz="816">
                  <a:solidFill>
                    <a:prstClr val="black"/>
                  </a:solidFill>
                  <a:latin typeface="Segoe UI"/>
                </a:rPr>
                <a:t>PostgreSQL Power BI Connector</a:t>
              </a:r>
            </a:p>
          </p:txBody>
        </p:sp>
      </p:grpSp>
      <p:sp>
        <p:nvSpPr>
          <p:cNvPr id="56" name="Rectangle 55">
            <a:extLst>
              <a:ext uri="{FF2B5EF4-FFF2-40B4-BE49-F238E27FC236}">
                <a16:creationId xmlns:a16="http://schemas.microsoft.com/office/drawing/2014/main" id="{97F64DB8-58C2-440E-BE90-DDB77ED7B963}"/>
              </a:ext>
            </a:extLst>
          </p:cNvPr>
          <p:cNvSpPr/>
          <p:nvPr/>
        </p:nvSpPr>
        <p:spPr>
          <a:xfrm>
            <a:off x="514437" y="1991016"/>
            <a:ext cx="3846235" cy="4148433"/>
          </a:xfrm>
          <a:prstGeom prst="rect">
            <a:avLst/>
          </a:prstGeom>
        </p:spPr>
        <p:txBody>
          <a:bodyPr wrap="square">
            <a:spAutoFit/>
          </a:bodyPr>
          <a:lstStyle/>
          <a:p>
            <a:pPr marL="349724" indent="-349724" defTabSz="932597">
              <a:spcBef>
                <a:spcPts val="1836"/>
              </a:spcBef>
              <a:buFont typeface="+mj-lt"/>
              <a:buAutoNum type="arabicPeriod"/>
              <a:defRPr/>
            </a:pPr>
            <a:r>
              <a:rPr lang="en-US" sz="1122">
                <a:solidFill>
                  <a:prstClr val="black"/>
                </a:solidFill>
                <a:latin typeface="Segoe UI"/>
              </a:rPr>
              <a:t>Ingest and sync data from disparate sources in real time with transactional guarantees</a:t>
            </a:r>
          </a:p>
          <a:p>
            <a:pPr marL="349724" indent="-349724" defTabSz="932597">
              <a:spcBef>
                <a:spcPts val="1836"/>
              </a:spcBef>
              <a:buFont typeface="+mj-lt"/>
              <a:buAutoNum type="arabicPeriod"/>
              <a:defRPr/>
            </a:pPr>
            <a:r>
              <a:rPr lang="en-US" sz="1122">
                <a:solidFill>
                  <a:prstClr val="black"/>
                </a:solidFill>
                <a:latin typeface="Segoe UI"/>
              </a:rPr>
              <a:t>Offload database demands by managing sessions state and asset caching with Azure Cache for Redis</a:t>
            </a:r>
          </a:p>
          <a:p>
            <a:pPr marL="349724" indent="-349724" defTabSz="932597">
              <a:spcBef>
                <a:spcPts val="1836"/>
              </a:spcBef>
              <a:buFont typeface="+mj-lt"/>
              <a:buAutoNum type="arabicPeriod"/>
              <a:defRPr/>
            </a:pPr>
            <a:r>
              <a:rPr lang="en-US" sz="1122">
                <a:solidFill>
                  <a:prstClr val="black"/>
                </a:solidFill>
                <a:latin typeface="Segoe UI"/>
              </a:rPr>
              <a:t>Shard by tenant and allow Hyperscale to elastically scale out your data. With co-location and tenant isolation features, don’t worry about the scale limits of your database</a:t>
            </a:r>
          </a:p>
          <a:p>
            <a:pPr marL="349724" indent="-349724" defTabSz="932597">
              <a:spcBef>
                <a:spcPts val="1836"/>
              </a:spcBef>
              <a:buFont typeface="+mj-lt"/>
              <a:buAutoNum type="arabicPeriod"/>
              <a:defRPr/>
            </a:pPr>
            <a:r>
              <a:rPr lang="en-US" sz="1122">
                <a:solidFill>
                  <a:prstClr val="black"/>
                </a:solidFill>
                <a:latin typeface="Segoe UI"/>
              </a:rPr>
              <a:t>Use scalable machine learning/deep learning techniques, to derive deeper insights from this data</a:t>
            </a:r>
          </a:p>
          <a:p>
            <a:pPr marL="349724" indent="-349724" defTabSz="932597">
              <a:spcBef>
                <a:spcPts val="1836"/>
              </a:spcBef>
              <a:buFont typeface="+mj-lt"/>
              <a:buAutoNum type="arabicPeriod"/>
              <a:defRPr/>
            </a:pPr>
            <a:r>
              <a:rPr lang="en-US" sz="1122">
                <a:solidFill>
                  <a:prstClr val="black"/>
                </a:solidFill>
                <a:latin typeface="Segoe UI"/>
              </a:rPr>
              <a:t>Report and visualize the state of your devices at a granular or aggregated level</a:t>
            </a:r>
          </a:p>
          <a:p>
            <a:pPr marL="349724" indent="-349724" defTabSz="932597">
              <a:spcBef>
                <a:spcPts val="1836"/>
              </a:spcBef>
              <a:buFont typeface="+mj-lt"/>
              <a:buAutoNum type="arabicPeriod"/>
              <a:defRPr/>
            </a:pPr>
            <a:r>
              <a:rPr lang="en-US" sz="1122">
                <a:solidFill>
                  <a:prstClr val="black"/>
                </a:solidFill>
                <a:latin typeface="Segoe UI"/>
              </a:rPr>
              <a:t>Push timely notifications directly to your users on their preferred service or medium</a:t>
            </a:r>
          </a:p>
          <a:p>
            <a:pPr marL="349724" indent="-349724" defTabSz="932597">
              <a:spcBef>
                <a:spcPts val="1836"/>
              </a:spcBef>
              <a:buFont typeface="+mj-lt"/>
              <a:buAutoNum type="arabicPeriod"/>
              <a:defRPr/>
            </a:pPr>
            <a:endParaRPr lang="en-US" sz="1122">
              <a:solidFill>
                <a:prstClr val="black"/>
              </a:solidFill>
              <a:latin typeface="Segoe UI"/>
            </a:endParaRPr>
          </a:p>
        </p:txBody>
      </p:sp>
      <p:sp>
        <p:nvSpPr>
          <p:cNvPr id="58" name="Oval 57">
            <a:extLst>
              <a:ext uri="{FF2B5EF4-FFF2-40B4-BE49-F238E27FC236}">
                <a16:creationId xmlns:a16="http://schemas.microsoft.com/office/drawing/2014/main" id="{00BB9A15-794C-4AD7-BA44-20E1C7728E65}"/>
              </a:ext>
            </a:extLst>
          </p:cNvPr>
          <p:cNvSpPr/>
          <p:nvPr/>
        </p:nvSpPr>
        <p:spPr bwMode="auto">
          <a:xfrm>
            <a:off x="6509416" y="3751992"/>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1</a:t>
            </a:r>
          </a:p>
        </p:txBody>
      </p:sp>
      <p:sp>
        <p:nvSpPr>
          <p:cNvPr id="59" name="Oval 58">
            <a:extLst>
              <a:ext uri="{FF2B5EF4-FFF2-40B4-BE49-F238E27FC236}">
                <a16:creationId xmlns:a16="http://schemas.microsoft.com/office/drawing/2014/main" id="{BE995EC8-5510-4E8C-96FC-A14A526A96E9}"/>
              </a:ext>
            </a:extLst>
          </p:cNvPr>
          <p:cNvSpPr/>
          <p:nvPr/>
        </p:nvSpPr>
        <p:spPr bwMode="auto">
          <a:xfrm>
            <a:off x="7143455" y="3011929"/>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2</a:t>
            </a:r>
          </a:p>
        </p:txBody>
      </p:sp>
      <p:sp>
        <p:nvSpPr>
          <p:cNvPr id="62" name="Oval 61">
            <a:extLst>
              <a:ext uri="{FF2B5EF4-FFF2-40B4-BE49-F238E27FC236}">
                <a16:creationId xmlns:a16="http://schemas.microsoft.com/office/drawing/2014/main" id="{D70F809D-0098-4D78-BA19-9395244D9BEB}"/>
              </a:ext>
            </a:extLst>
          </p:cNvPr>
          <p:cNvSpPr/>
          <p:nvPr/>
        </p:nvSpPr>
        <p:spPr bwMode="auto">
          <a:xfrm>
            <a:off x="7709465" y="3757850"/>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3</a:t>
            </a:r>
          </a:p>
        </p:txBody>
      </p:sp>
      <p:sp>
        <p:nvSpPr>
          <p:cNvPr id="66" name="Oval 65">
            <a:extLst>
              <a:ext uri="{FF2B5EF4-FFF2-40B4-BE49-F238E27FC236}">
                <a16:creationId xmlns:a16="http://schemas.microsoft.com/office/drawing/2014/main" id="{046F7B17-076D-4360-8838-08F80A98A07E}"/>
              </a:ext>
            </a:extLst>
          </p:cNvPr>
          <p:cNvSpPr/>
          <p:nvPr/>
        </p:nvSpPr>
        <p:spPr bwMode="auto">
          <a:xfrm>
            <a:off x="9531729" y="3773159"/>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4</a:t>
            </a:r>
          </a:p>
        </p:txBody>
      </p:sp>
      <p:sp>
        <p:nvSpPr>
          <p:cNvPr id="67" name="Oval 66">
            <a:extLst>
              <a:ext uri="{FF2B5EF4-FFF2-40B4-BE49-F238E27FC236}">
                <a16:creationId xmlns:a16="http://schemas.microsoft.com/office/drawing/2014/main" id="{3EA4AB4E-2D71-41BF-87BC-27062FA2174A}"/>
              </a:ext>
            </a:extLst>
          </p:cNvPr>
          <p:cNvSpPr/>
          <p:nvPr/>
        </p:nvSpPr>
        <p:spPr bwMode="auto">
          <a:xfrm>
            <a:off x="9514275" y="4847160"/>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5</a:t>
            </a:r>
          </a:p>
        </p:txBody>
      </p:sp>
      <p:sp>
        <p:nvSpPr>
          <p:cNvPr id="68" name="Oval 67">
            <a:extLst>
              <a:ext uri="{FF2B5EF4-FFF2-40B4-BE49-F238E27FC236}">
                <a16:creationId xmlns:a16="http://schemas.microsoft.com/office/drawing/2014/main" id="{420A90BE-88E4-4633-A02D-A03853AF029B}"/>
              </a:ext>
            </a:extLst>
          </p:cNvPr>
          <p:cNvSpPr/>
          <p:nvPr/>
        </p:nvSpPr>
        <p:spPr bwMode="auto">
          <a:xfrm>
            <a:off x="7168648" y="4351667"/>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6</a:t>
            </a:r>
          </a:p>
        </p:txBody>
      </p:sp>
      <p:sp>
        <p:nvSpPr>
          <p:cNvPr id="72" name="TextBox 71">
            <a:extLst>
              <a:ext uri="{FF2B5EF4-FFF2-40B4-BE49-F238E27FC236}">
                <a16:creationId xmlns:a16="http://schemas.microsoft.com/office/drawing/2014/main" id="{59DFCD45-DDCF-4E45-9CA6-D97801EE6387}"/>
              </a:ext>
            </a:extLst>
          </p:cNvPr>
          <p:cNvSpPr txBox="1"/>
          <p:nvPr/>
        </p:nvSpPr>
        <p:spPr>
          <a:xfrm>
            <a:off x="6632377" y="3911136"/>
            <a:ext cx="1212384" cy="531805"/>
          </a:xfrm>
          <a:prstGeom prst="rect">
            <a:avLst/>
          </a:prstGeom>
          <a:noFill/>
        </p:spPr>
        <p:txBody>
          <a:bodyPr wrap="square" lIns="186521" tIns="149217" rIns="186521" bIns="149217" rtlCol="0" anchor="ctr">
            <a:spAutoFit/>
          </a:bodyPr>
          <a:lstStyle>
            <a:defPPr>
              <a:defRPr lang="en-US"/>
            </a:defPPr>
            <a:lvl1pPr marR="0" lvl="0" indent="0" algn="ctr" fontAlgn="auto">
              <a:lnSpc>
                <a:spcPct val="90000"/>
              </a:lnSpc>
              <a:spcBef>
                <a:spcPts val="0"/>
              </a:spcBef>
              <a:spcAft>
                <a:spcPts val="0"/>
              </a:spcAft>
              <a:buClrTx/>
              <a:buSzTx/>
              <a:buFontTx/>
              <a:buNone/>
              <a:tabLst/>
              <a:defRPr kumimoji="0" sz="800" b="0" i="0" u="none" strike="noStrike" cap="none" spc="0" normalizeH="0" baseline="0">
                <a:ln>
                  <a:noFill/>
                </a:ln>
                <a:effectLst/>
                <a:uLnTx/>
                <a:uFillTx/>
              </a:defRPr>
            </a:lvl1pPr>
          </a:lstStyle>
          <a:p>
            <a:pPr defTabSz="932597">
              <a:defRPr/>
            </a:pPr>
            <a:r>
              <a:rPr lang="en-US" sz="816">
                <a:solidFill>
                  <a:prstClr val="black"/>
                </a:solidFill>
                <a:latin typeface="Segoe UI"/>
              </a:rPr>
              <a:t>Azure Kubernetes Service</a:t>
            </a:r>
          </a:p>
        </p:txBody>
      </p:sp>
      <p:pic>
        <p:nvPicPr>
          <p:cNvPr id="73" name="Picture 72">
            <a:extLst>
              <a:ext uri="{FF2B5EF4-FFF2-40B4-BE49-F238E27FC236}">
                <a16:creationId xmlns:a16="http://schemas.microsoft.com/office/drawing/2014/main" id="{83F2047F-8095-4F07-93BF-E0C617A4422D}"/>
              </a:ext>
            </a:extLst>
          </p:cNvPr>
          <p:cNvPicPr>
            <a:picLocks noChangeAspect="1"/>
          </p:cNvPicPr>
          <p:nvPr/>
        </p:nvPicPr>
        <p:blipFill>
          <a:blip r:embed="rId8"/>
          <a:stretch>
            <a:fillRect/>
          </a:stretch>
        </p:blipFill>
        <p:spPr>
          <a:xfrm>
            <a:off x="7010796" y="3552173"/>
            <a:ext cx="458135" cy="442605"/>
          </a:xfrm>
          <a:prstGeom prst="rect">
            <a:avLst/>
          </a:prstGeom>
        </p:spPr>
      </p:pic>
      <p:pic>
        <p:nvPicPr>
          <p:cNvPr id="9" name="Picture 8">
            <a:extLst>
              <a:ext uri="{FF2B5EF4-FFF2-40B4-BE49-F238E27FC236}">
                <a16:creationId xmlns:a16="http://schemas.microsoft.com/office/drawing/2014/main" id="{D61240C6-F4CE-4B91-94FB-CDE5EAD719CA}"/>
              </a:ext>
            </a:extLst>
          </p:cNvPr>
          <p:cNvPicPr>
            <a:picLocks noChangeAspect="1"/>
          </p:cNvPicPr>
          <p:nvPr/>
        </p:nvPicPr>
        <p:blipFill>
          <a:blip r:embed="rId9">
            <a:clrChange>
              <a:clrFrom>
                <a:srgbClr val="F9F9FB"/>
              </a:clrFrom>
              <a:clrTo>
                <a:srgbClr val="F9F9FB">
                  <a:alpha val="0"/>
                </a:srgbClr>
              </a:clrTo>
            </a:clrChange>
          </a:blip>
          <a:stretch>
            <a:fillRect/>
          </a:stretch>
        </p:blipFill>
        <p:spPr>
          <a:xfrm>
            <a:off x="6850370" y="3303852"/>
            <a:ext cx="366612" cy="347714"/>
          </a:xfrm>
          <a:prstGeom prst="rect">
            <a:avLst/>
          </a:prstGeom>
        </p:spPr>
      </p:pic>
      <p:pic>
        <p:nvPicPr>
          <p:cNvPr id="10" name="Picture 9">
            <a:extLst>
              <a:ext uri="{FF2B5EF4-FFF2-40B4-BE49-F238E27FC236}">
                <a16:creationId xmlns:a16="http://schemas.microsoft.com/office/drawing/2014/main" id="{993260F7-B844-4AFF-B474-A67A10CD8A75}"/>
              </a:ext>
            </a:extLst>
          </p:cNvPr>
          <p:cNvPicPr>
            <a:picLocks noChangeAspect="1"/>
          </p:cNvPicPr>
          <p:nvPr/>
        </p:nvPicPr>
        <p:blipFill>
          <a:blip r:embed="rId10">
            <a:clrChange>
              <a:clrFrom>
                <a:srgbClr val="F9F9FB"/>
              </a:clrFrom>
              <a:clrTo>
                <a:srgbClr val="F9F9FB">
                  <a:alpha val="0"/>
                </a:srgbClr>
              </a:clrTo>
            </a:clrChange>
          </a:blip>
          <a:stretch>
            <a:fillRect/>
          </a:stretch>
        </p:blipFill>
        <p:spPr>
          <a:xfrm rot="727112">
            <a:off x="7232204" y="3314584"/>
            <a:ext cx="362378" cy="335393"/>
          </a:xfrm>
          <a:prstGeom prst="rect">
            <a:avLst/>
          </a:prstGeom>
        </p:spPr>
      </p:pic>
    </p:spTree>
    <p:extLst>
      <p:ext uri="{BB962C8B-B14F-4D97-AF65-F5344CB8AC3E}">
        <p14:creationId xmlns:p14="http://schemas.microsoft.com/office/powerpoint/2010/main" val="61548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82FA7E-0804-9040-A468-FD3A5BBB629E}"/>
              </a:ext>
            </a:extLst>
          </p:cNvPr>
          <p:cNvSpPr/>
          <p:nvPr/>
        </p:nvSpPr>
        <p:spPr>
          <a:xfrm>
            <a:off x="4401605" y="1978791"/>
            <a:ext cx="3236542" cy="2015196"/>
          </a:xfrm>
          <a:prstGeom prst="rect">
            <a:avLst/>
          </a:prstGeom>
        </p:spPr>
        <p:txBody>
          <a:bodyPr wrap="square">
            <a:spAutoFit/>
          </a:bodyPr>
          <a:lstStyle/>
          <a:p>
            <a:r>
              <a:rPr lang="en-US" sz="2448" b="1">
                <a:latin typeface="Lato"/>
              </a:rPr>
              <a:t>3TB</a:t>
            </a:r>
            <a:r>
              <a:rPr lang="en-US" sz="2448">
                <a:latin typeface="Lato"/>
              </a:rPr>
              <a:t>​ of live CRM data</a:t>
            </a:r>
            <a:br>
              <a:rPr lang="en-US" sz="2448">
                <a:latin typeface="Lato"/>
              </a:rPr>
            </a:br>
            <a:r>
              <a:rPr lang="en-US" sz="2448" b="1">
                <a:latin typeface="Lato"/>
              </a:rPr>
              <a:t>70% </a:t>
            </a:r>
            <a:r>
              <a:rPr lang="en-US" sz="2448">
                <a:latin typeface="Lato"/>
              </a:rPr>
              <a:t>faster deployment</a:t>
            </a:r>
          </a:p>
          <a:p>
            <a:r>
              <a:rPr lang="en-US" sz="2448" b="1"/>
              <a:t>55K+ </a:t>
            </a:r>
            <a:r>
              <a:rPr lang="en-US" sz="2448"/>
              <a:t>ops / minute</a:t>
            </a:r>
          </a:p>
          <a:p>
            <a:r>
              <a:rPr lang="en-US" sz="2448"/>
              <a:t>Ability to grow &gt;</a:t>
            </a:r>
            <a:r>
              <a:rPr lang="en-US" sz="2448" b="1"/>
              <a:t>10x</a:t>
            </a:r>
            <a:r>
              <a:rPr lang="en-US" sz="2448"/>
              <a:t> </a:t>
            </a:r>
            <a:endParaRPr lang="en-US" sz="2448">
              <a:latin typeface="Lato"/>
            </a:endParaRPr>
          </a:p>
        </p:txBody>
      </p:sp>
      <p:sp>
        <p:nvSpPr>
          <p:cNvPr id="11" name="Rectangle 10">
            <a:extLst>
              <a:ext uri="{FF2B5EF4-FFF2-40B4-BE49-F238E27FC236}">
                <a16:creationId xmlns:a16="http://schemas.microsoft.com/office/drawing/2014/main" id="{31888984-FC9C-A748-8635-3AD54B7506B2}"/>
              </a:ext>
            </a:extLst>
          </p:cNvPr>
          <p:cNvSpPr/>
          <p:nvPr/>
        </p:nvSpPr>
        <p:spPr>
          <a:xfrm>
            <a:off x="729479" y="1978792"/>
            <a:ext cx="3672126" cy="2783606"/>
          </a:xfrm>
          <a:prstGeom prst="rect">
            <a:avLst/>
          </a:prstGeom>
        </p:spPr>
        <p:txBody>
          <a:bodyPr wrap="square">
            <a:spAutoFit/>
          </a:bodyPr>
          <a:lstStyle/>
          <a:p>
            <a:pPr marL="349724" indent="-349724">
              <a:buFont typeface="Arial" panose="020B0604020202020204" pitchFamily="34" charset="0"/>
              <a:buChar char="•"/>
            </a:pPr>
            <a:r>
              <a:rPr lang="en-US" sz="2448"/>
              <a:t>CRM Application</a:t>
            </a:r>
          </a:p>
          <a:p>
            <a:pPr marL="349724" indent="-349724">
              <a:buFont typeface="Arial" panose="020B0604020202020204" pitchFamily="34" charset="0"/>
              <a:buChar char="•"/>
            </a:pPr>
            <a:r>
              <a:rPr lang="en-US" sz="2448"/>
              <a:t>Multi-tenant</a:t>
            </a:r>
          </a:p>
          <a:p>
            <a:pPr marL="349724" indent="-349724">
              <a:buFont typeface="Arial" panose="020B0604020202020204" pitchFamily="34" charset="0"/>
              <a:buChar char="•"/>
            </a:pPr>
            <a:r>
              <a:rPr lang="en-US" sz="2448"/>
              <a:t>Heavily relational</a:t>
            </a:r>
          </a:p>
          <a:p>
            <a:pPr marL="349724" indent="-349724">
              <a:buFont typeface="Arial" panose="020B0604020202020204" pitchFamily="34" charset="0"/>
              <a:buChar char="•"/>
            </a:pPr>
            <a:r>
              <a:rPr lang="en-US" sz="2448"/>
              <a:t>Heavy users of Postgres but hit a wall </a:t>
            </a:r>
          </a:p>
          <a:p>
            <a:pPr marL="349724" indent="-349724">
              <a:buFont typeface="Arial" panose="020B0604020202020204" pitchFamily="34" charset="0"/>
              <a:buChar char="•"/>
            </a:pPr>
            <a:r>
              <a:rPr lang="en-US" sz="2448"/>
              <a:t>Considered NoSQL, Manual </a:t>
            </a:r>
            <a:r>
              <a:rPr lang="en-US" sz="2448" err="1"/>
              <a:t>sharding</a:t>
            </a:r>
            <a:endParaRPr lang="en-US" sz="2448"/>
          </a:p>
        </p:txBody>
      </p:sp>
      <p:sp>
        <p:nvSpPr>
          <p:cNvPr id="9" name="Rectangle 8">
            <a:extLst>
              <a:ext uri="{FF2B5EF4-FFF2-40B4-BE49-F238E27FC236}">
                <a16:creationId xmlns:a16="http://schemas.microsoft.com/office/drawing/2014/main" id="{33281EDA-2ABC-4141-8E02-44AF4E471CF2}"/>
              </a:ext>
            </a:extLst>
          </p:cNvPr>
          <p:cNvSpPr/>
          <p:nvPr/>
        </p:nvSpPr>
        <p:spPr>
          <a:xfrm>
            <a:off x="7796862" y="1978792"/>
            <a:ext cx="3783844" cy="2207527"/>
          </a:xfrm>
          <a:prstGeom prst="rect">
            <a:avLst/>
          </a:prstGeom>
        </p:spPr>
        <p:txBody>
          <a:bodyPr wrap="square">
            <a:spAutoFit/>
          </a:bodyPr>
          <a:lstStyle/>
          <a:p>
            <a:r>
              <a:rPr lang="en-US" sz="2244"/>
              <a:t>“</a:t>
            </a:r>
            <a:r>
              <a:rPr lang="en-US" sz="2244" err="1"/>
              <a:t>Citus</a:t>
            </a:r>
            <a:r>
              <a:rPr lang="en-US" sz="2244"/>
              <a:t> was the fastest and best way to protect our engineering throughput while still scaling the database.”</a:t>
            </a:r>
          </a:p>
          <a:p>
            <a:r>
              <a:rPr lang="en-US" sz="2244"/>
              <a:t>– Kelly Cheng, CTO</a:t>
            </a:r>
          </a:p>
        </p:txBody>
      </p:sp>
      <p:pic>
        <p:nvPicPr>
          <p:cNvPr id="4" name="Picture 3">
            <a:extLst>
              <a:ext uri="{FF2B5EF4-FFF2-40B4-BE49-F238E27FC236}">
                <a16:creationId xmlns:a16="http://schemas.microsoft.com/office/drawing/2014/main" id="{4C52100F-98A3-C44C-96E7-4B0F521AEBF9}"/>
              </a:ext>
            </a:extLst>
          </p:cNvPr>
          <p:cNvPicPr>
            <a:picLocks noChangeAspect="1"/>
          </p:cNvPicPr>
          <p:nvPr/>
        </p:nvPicPr>
        <p:blipFill>
          <a:blip r:embed="rId3"/>
          <a:stretch>
            <a:fillRect/>
          </a:stretch>
        </p:blipFill>
        <p:spPr>
          <a:xfrm>
            <a:off x="8187308" y="5233960"/>
            <a:ext cx="3236542" cy="1334374"/>
          </a:xfrm>
          <a:prstGeom prst="rect">
            <a:avLst/>
          </a:prstGeom>
        </p:spPr>
      </p:pic>
      <p:sp>
        <p:nvSpPr>
          <p:cNvPr id="10" name="Title 3">
            <a:extLst>
              <a:ext uri="{FF2B5EF4-FFF2-40B4-BE49-F238E27FC236}">
                <a16:creationId xmlns:a16="http://schemas.microsoft.com/office/drawing/2014/main" id="{534CCF82-7261-E94D-9687-2CF64DCD09CD}"/>
              </a:ext>
            </a:extLst>
          </p:cNvPr>
          <p:cNvSpPr>
            <a:spLocks noGrp="1"/>
          </p:cNvSpPr>
          <p:nvPr>
            <p:ph type="title"/>
          </p:nvPr>
        </p:nvSpPr>
        <p:spPr>
          <a:xfrm>
            <a:off x="600855" y="426190"/>
            <a:ext cx="11122750" cy="1024634"/>
          </a:xfrm>
        </p:spPr>
        <p:txBody>
          <a:bodyPr/>
          <a:lstStyle/>
          <a:p>
            <a:r>
              <a:rPr lang="en-US" sz="3264">
                <a:solidFill>
                  <a:schemeClr val="accent1"/>
                </a:solidFill>
              </a:rPr>
              <a:t>Copper saves millions of dollars, with developers focused on building apps vs. </a:t>
            </a:r>
            <a:r>
              <a:rPr lang="en-US" sz="3264" err="1">
                <a:solidFill>
                  <a:schemeClr val="accent1"/>
                </a:solidFill>
              </a:rPr>
              <a:t>sharding</a:t>
            </a:r>
            <a:r>
              <a:rPr lang="en-US" sz="3264">
                <a:solidFill>
                  <a:schemeClr val="accent1"/>
                </a:solidFill>
              </a:rPr>
              <a:t> databases</a:t>
            </a:r>
          </a:p>
        </p:txBody>
      </p:sp>
    </p:spTree>
    <p:extLst>
      <p:ext uri="{BB962C8B-B14F-4D97-AF65-F5344CB8AC3E}">
        <p14:creationId xmlns:p14="http://schemas.microsoft.com/office/powerpoint/2010/main" val="244716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CF516AE8-7232-A34D-BE04-D510728160F5}"/>
              </a:ext>
            </a:extLst>
          </p:cNvPr>
          <p:cNvCxnSpPr>
            <a:cxnSpLocks/>
          </p:cNvCxnSpPr>
          <p:nvPr/>
        </p:nvCxnSpPr>
        <p:spPr>
          <a:xfrm>
            <a:off x="8659139" y="2365442"/>
            <a:ext cx="630661"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D2A412-CACD-6E4F-811E-E8C38FD5E105}"/>
              </a:ext>
            </a:extLst>
          </p:cNvPr>
          <p:cNvCxnSpPr>
            <a:cxnSpLocks/>
          </p:cNvCxnSpPr>
          <p:nvPr/>
        </p:nvCxnSpPr>
        <p:spPr>
          <a:xfrm>
            <a:off x="5706255" y="4114378"/>
            <a:ext cx="6661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8065603-9BBE-1D48-808F-2EC3B3FEF010}"/>
              </a:ext>
            </a:extLst>
          </p:cNvPr>
          <p:cNvCxnSpPr>
            <a:cxnSpLocks/>
          </p:cNvCxnSpPr>
          <p:nvPr/>
        </p:nvCxnSpPr>
        <p:spPr>
          <a:xfrm flipV="1">
            <a:off x="7135456" y="4114378"/>
            <a:ext cx="6661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12B6B9D-2BE0-1D40-8626-82B86791CA5A}"/>
              </a:ext>
            </a:extLst>
          </p:cNvPr>
          <p:cNvCxnSpPr>
            <a:cxnSpLocks/>
          </p:cNvCxnSpPr>
          <p:nvPr/>
        </p:nvCxnSpPr>
        <p:spPr>
          <a:xfrm>
            <a:off x="10109277" y="2355789"/>
            <a:ext cx="60773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104505-21D0-4A4D-ABC7-7EA12066A0D1}"/>
              </a:ext>
            </a:extLst>
          </p:cNvPr>
          <p:cNvSpPr txBox="1"/>
          <p:nvPr/>
        </p:nvSpPr>
        <p:spPr>
          <a:xfrm>
            <a:off x="4791199" y="4373486"/>
            <a:ext cx="945483" cy="428478"/>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816">
                <a:solidFill>
                  <a:prstClr val="black"/>
                </a:solidFill>
                <a:latin typeface="Segoe UI"/>
              </a:rPr>
              <a:t>Browser</a:t>
            </a:r>
          </a:p>
        </p:txBody>
      </p:sp>
      <p:sp>
        <p:nvSpPr>
          <p:cNvPr id="60" name="TextBox 59">
            <a:extLst>
              <a:ext uri="{FF2B5EF4-FFF2-40B4-BE49-F238E27FC236}">
                <a16:creationId xmlns:a16="http://schemas.microsoft.com/office/drawing/2014/main" id="{301A4B32-0F59-4461-A6DE-576926F0B95E}"/>
              </a:ext>
            </a:extLst>
          </p:cNvPr>
          <p:cNvSpPr txBox="1"/>
          <p:nvPr/>
        </p:nvSpPr>
        <p:spPr>
          <a:xfrm>
            <a:off x="6371978" y="4362659"/>
            <a:ext cx="932603" cy="416576"/>
          </a:xfrm>
          <a:prstGeom prst="rect">
            <a:avLst/>
          </a:prstGeom>
          <a:noFill/>
        </p:spPr>
        <p:txBody>
          <a:bodyPr wrap="square" lIns="186521" tIns="149217" rIns="186521" bIns="149217" rtlCol="0">
            <a:spAutoFit/>
          </a:bodyPr>
          <a:lstStyle/>
          <a:p>
            <a:pPr algn="ctr" defTabSz="932597">
              <a:lnSpc>
                <a:spcPct val="90000"/>
              </a:lnSpc>
              <a:defRPr/>
            </a:pPr>
            <a:r>
              <a:rPr lang="en-US" sz="816">
                <a:solidFill>
                  <a:prstClr val="black"/>
                </a:solidFill>
                <a:latin typeface="Segoe UI"/>
              </a:rPr>
              <a:t>Event Hubs</a:t>
            </a:r>
          </a:p>
        </p:txBody>
      </p:sp>
      <p:sp>
        <p:nvSpPr>
          <p:cNvPr id="61" name="TextBox 60">
            <a:extLst>
              <a:ext uri="{FF2B5EF4-FFF2-40B4-BE49-F238E27FC236}">
                <a16:creationId xmlns:a16="http://schemas.microsoft.com/office/drawing/2014/main" id="{E6E5E348-1D3A-4557-9368-0F0F0E4DD352}"/>
              </a:ext>
            </a:extLst>
          </p:cNvPr>
          <p:cNvSpPr txBox="1"/>
          <p:nvPr/>
        </p:nvSpPr>
        <p:spPr>
          <a:xfrm>
            <a:off x="9162220" y="2555211"/>
            <a:ext cx="1199041" cy="414353"/>
          </a:xfrm>
          <a:prstGeom prst="rect">
            <a:avLst/>
          </a:prstGeom>
          <a:noFill/>
        </p:spPr>
        <p:txBody>
          <a:bodyPr wrap="square" lIns="186521" tIns="149217" rIns="186521" bIns="149217" rtlCol="0" anchor="ctr">
            <a:spAutoFit/>
          </a:bodyPr>
          <a:lstStyle/>
          <a:p>
            <a:pPr algn="ctr" defTabSz="932597">
              <a:lnSpc>
                <a:spcPct val="90000"/>
              </a:lnSpc>
              <a:defRPr/>
            </a:pPr>
            <a:r>
              <a:rPr lang="en-US" sz="816">
                <a:solidFill>
                  <a:prstClr val="black"/>
                </a:solidFill>
                <a:latin typeface="Segoe UI"/>
              </a:rPr>
              <a:t>App Service</a:t>
            </a:r>
          </a:p>
        </p:txBody>
      </p:sp>
      <p:sp>
        <p:nvSpPr>
          <p:cNvPr id="62" name="Freeform: Shape 61">
            <a:extLst>
              <a:ext uri="{FF2B5EF4-FFF2-40B4-BE49-F238E27FC236}">
                <a16:creationId xmlns:a16="http://schemas.microsoft.com/office/drawing/2014/main" id="{FA552876-1D7C-4803-B33C-ACDBFD879BDE}"/>
              </a:ext>
            </a:extLst>
          </p:cNvPr>
          <p:cNvSpPr>
            <a:spLocks noChangeAspect="1"/>
          </p:cNvSpPr>
          <p:nvPr/>
        </p:nvSpPr>
        <p:spPr bwMode="auto">
          <a:xfrm>
            <a:off x="9525719" y="2121836"/>
            <a:ext cx="445581" cy="444603"/>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w="3810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63" name="TextBox 62">
            <a:extLst>
              <a:ext uri="{FF2B5EF4-FFF2-40B4-BE49-F238E27FC236}">
                <a16:creationId xmlns:a16="http://schemas.microsoft.com/office/drawing/2014/main" id="{1C6AABDF-3C13-4C83-8751-41B66B773FDF}"/>
              </a:ext>
            </a:extLst>
          </p:cNvPr>
          <p:cNvSpPr txBox="1"/>
          <p:nvPr/>
        </p:nvSpPr>
        <p:spPr>
          <a:xfrm>
            <a:off x="10725489" y="2656052"/>
            <a:ext cx="746331" cy="23045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78727">
              <a:lnSpc>
                <a:spcPct val="90000"/>
              </a:lnSpc>
              <a:spcAft>
                <a:spcPts val="588"/>
              </a:spcAft>
              <a:defRPr sz="1100" kern="0">
                <a:latin typeface="Segoe UI" panose="020B0502040204020203" pitchFamily="34" charset="0"/>
                <a:cs typeface="Segoe UI" panose="020B05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defTabSz="896214">
              <a:spcAft>
                <a:spcPts val="0"/>
              </a:spcAft>
              <a:defRPr/>
            </a:pPr>
            <a:r>
              <a:rPr lang="en-US" sz="816">
                <a:solidFill>
                  <a:prstClr val="black"/>
                </a:solidFill>
                <a:latin typeface="Segoe UI"/>
              </a:rPr>
              <a:t>Azure Cache</a:t>
            </a:r>
          </a:p>
          <a:p>
            <a:pPr defTabSz="896214">
              <a:spcAft>
                <a:spcPts val="0"/>
              </a:spcAft>
              <a:defRPr/>
            </a:pPr>
            <a:r>
              <a:rPr lang="en-US" sz="816">
                <a:solidFill>
                  <a:prstClr val="black"/>
                </a:solidFill>
                <a:latin typeface="Segoe UI"/>
              </a:rPr>
              <a:t>for Redis</a:t>
            </a:r>
          </a:p>
        </p:txBody>
      </p:sp>
      <p:sp>
        <p:nvSpPr>
          <p:cNvPr id="64" name="Freeform: Shape 63">
            <a:extLst>
              <a:ext uri="{FF2B5EF4-FFF2-40B4-BE49-F238E27FC236}">
                <a16:creationId xmlns:a16="http://schemas.microsoft.com/office/drawing/2014/main" id="{1C6AC1A2-3C71-40B0-976C-C1A52C8CF7F6}"/>
              </a:ext>
            </a:extLst>
          </p:cNvPr>
          <p:cNvSpPr/>
          <p:nvPr/>
        </p:nvSpPr>
        <p:spPr>
          <a:xfrm>
            <a:off x="10859928" y="2059499"/>
            <a:ext cx="458995" cy="510293"/>
          </a:xfrm>
          <a:custGeom>
            <a:avLst/>
            <a:gdLst>
              <a:gd name="connsiteX0" fmla="*/ 4654194 w 5185024"/>
              <a:gd name="connsiteY0" fmla="*/ 2705528 h 5764506"/>
              <a:gd name="connsiteX1" fmla="*/ 2770598 w 5185024"/>
              <a:gd name="connsiteY1" fmla="*/ 4263775 h 5764506"/>
              <a:gd name="connsiteX2" fmla="*/ 3404171 w 5185024"/>
              <a:gd name="connsiteY2" fmla="*/ 4263775 h 5764506"/>
              <a:gd name="connsiteX3" fmla="*/ 2690117 w 5185024"/>
              <a:gd name="connsiteY3" fmla="*/ 5453865 h 5764506"/>
              <a:gd name="connsiteX4" fmla="*/ 4573713 w 5185024"/>
              <a:gd name="connsiteY4" fmla="*/ 3895618 h 5764506"/>
              <a:gd name="connsiteX5" fmla="*/ 3940140 w 5185024"/>
              <a:gd name="connsiteY5" fmla="*/ 3895618 h 5764506"/>
              <a:gd name="connsiteX6" fmla="*/ 3686049 w 5185024"/>
              <a:gd name="connsiteY6" fmla="*/ 1952090 h 5764506"/>
              <a:gd name="connsiteX7" fmla="*/ 2651784 w 5185024"/>
              <a:gd name="connsiteY7" fmla="*/ 2208944 h 5764506"/>
              <a:gd name="connsiteX8" fmla="*/ 3686049 w 5185024"/>
              <a:gd name="connsiteY8" fmla="*/ 2465798 h 5764506"/>
              <a:gd name="connsiteX9" fmla="*/ 4720314 w 5185024"/>
              <a:gd name="connsiteY9" fmla="*/ 2208944 h 5764506"/>
              <a:gd name="connsiteX10" fmla="*/ 3686049 w 5185024"/>
              <a:gd name="connsiteY10" fmla="*/ 1952090 h 5764506"/>
              <a:gd name="connsiteX11" fmla="*/ 3686050 w 5185024"/>
              <a:gd name="connsiteY11" fmla="*/ 1660989 h 5764506"/>
              <a:gd name="connsiteX12" fmla="*/ 5185024 w 5185024"/>
              <a:gd name="connsiteY12" fmla="*/ 2129858 h 5764506"/>
              <a:gd name="connsiteX13" fmla="*/ 5185024 w 5185024"/>
              <a:gd name="connsiteY13" fmla="*/ 5271152 h 5764506"/>
              <a:gd name="connsiteX14" fmla="*/ 5181072 w 5185024"/>
              <a:gd name="connsiteY14" fmla="*/ 5271152 h 5764506"/>
              <a:gd name="connsiteX15" fmla="*/ 5185024 w 5185024"/>
              <a:gd name="connsiteY15" fmla="*/ 5295637 h 5764506"/>
              <a:gd name="connsiteX16" fmla="*/ 3686050 w 5185024"/>
              <a:gd name="connsiteY16" fmla="*/ 5764506 h 5764506"/>
              <a:gd name="connsiteX17" fmla="*/ 2187075 w 5185024"/>
              <a:gd name="connsiteY17" fmla="*/ 5295637 h 5764506"/>
              <a:gd name="connsiteX18" fmla="*/ 2191028 w 5185024"/>
              <a:gd name="connsiteY18" fmla="*/ 5271152 h 5764506"/>
              <a:gd name="connsiteX19" fmla="*/ 2187075 w 5185024"/>
              <a:gd name="connsiteY19" fmla="*/ 5271152 h 5764506"/>
              <a:gd name="connsiteX20" fmla="*/ 2187075 w 5185024"/>
              <a:gd name="connsiteY20" fmla="*/ 2129858 h 5764506"/>
              <a:gd name="connsiteX21" fmla="*/ 3686050 w 5185024"/>
              <a:gd name="connsiteY21" fmla="*/ 1660989 h 5764506"/>
              <a:gd name="connsiteX22" fmla="*/ 2104986 w 5185024"/>
              <a:gd name="connsiteY22" fmla="*/ 285964 h 5764506"/>
              <a:gd name="connsiteX23" fmla="*/ 675662 w 5185024"/>
              <a:gd name="connsiteY23" fmla="*/ 653265 h 5764506"/>
              <a:gd name="connsiteX24" fmla="*/ 2104986 w 5185024"/>
              <a:gd name="connsiteY24" fmla="*/ 1020566 h 5764506"/>
              <a:gd name="connsiteX25" fmla="*/ 3534310 w 5185024"/>
              <a:gd name="connsiteY25" fmla="*/ 653265 h 5764506"/>
              <a:gd name="connsiteX26" fmla="*/ 2104986 w 5185024"/>
              <a:gd name="connsiteY26" fmla="*/ 285964 h 5764506"/>
              <a:gd name="connsiteX27" fmla="*/ 2104490 w 5185024"/>
              <a:gd name="connsiteY27" fmla="*/ 0 h 5764506"/>
              <a:gd name="connsiteX28" fmla="*/ 4208980 w 5185024"/>
              <a:gd name="connsiteY28" fmla="*/ 655835 h 5764506"/>
              <a:gd name="connsiteX29" fmla="*/ 4208980 w 5185024"/>
              <a:gd name="connsiteY29" fmla="*/ 1422264 h 5764506"/>
              <a:gd name="connsiteX30" fmla="*/ 4192086 w 5185024"/>
              <a:gd name="connsiteY30" fmla="*/ 1419723 h 5764506"/>
              <a:gd name="connsiteX31" fmla="*/ 3564474 w 5185024"/>
              <a:gd name="connsiteY31" fmla="*/ 1380161 h 5764506"/>
              <a:gd name="connsiteX32" fmla="*/ 1952091 w 5185024"/>
              <a:gd name="connsiteY32" fmla="*/ 1883595 h 5764506"/>
              <a:gd name="connsiteX33" fmla="*/ 1960416 w 5185024"/>
              <a:gd name="connsiteY33" fmla="*/ 5496776 h 5764506"/>
              <a:gd name="connsiteX34" fmla="*/ 2200889 w 5185024"/>
              <a:gd name="connsiteY34" fmla="*/ 5714090 h 5764506"/>
              <a:gd name="connsiteX35" fmla="*/ 2248309 w 5185024"/>
              <a:gd name="connsiteY35" fmla="*/ 5735314 h 5764506"/>
              <a:gd name="connsiteX36" fmla="*/ 2104490 w 5185024"/>
              <a:gd name="connsiteY36" fmla="*/ 5739832 h 5764506"/>
              <a:gd name="connsiteX37" fmla="*/ 0 w 5185024"/>
              <a:gd name="connsiteY37" fmla="*/ 5083997 h 5764506"/>
              <a:gd name="connsiteX38" fmla="*/ 0 w 5185024"/>
              <a:gd name="connsiteY38" fmla="*/ 655835 h 5764506"/>
              <a:gd name="connsiteX39" fmla="*/ 2104490 w 5185024"/>
              <a:gd name="connsiteY39" fmla="*/ 0 h 576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85024" h="5764506">
                <a:moveTo>
                  <a:pt x="4654194" y="2705528"/>
                </a:moveTo>
                <a:lnTo>
                  <a:pt x="2770598" y="4263775"/>
                </a:lnTo>
                <a:lnTo>
                  <a:pt x="3404171" y="4263775"/>
                </a:lnTo>
                <a:lnTo>
                  <a:pt x="2690117" y="5453865"/>
                </a:lnTo>
                <a:lnTo>
                  <a:pt x="4573713" y="3895618"/>
                </a:lnTo>
                <a:lnTo>
                  <a:pt x="3940140" y="3895618"/>
                </a:lnTo>
                <a:close/>
                <a:moveTo>
                  <a:pt x="3686049" y="1952090"/>
                </a:moveTo>
                <a:cubicBezTo>
                  <a:pt x="3114840" y="1952090"/>
                  <a:pt x="2651784" y="2067087"/>
                  <a:pt x="2651784" y="2208944"/>
                </a:cubicBezTo>
                <a:cubicBezTo>
                  <a:pt x="2651784" y="2350801"/>
                  <a:pt x="3114840" y="2465798"/>
                  <a:pt x="3686049" y="2465798"/>
                </a:cubicBezTo>
                <a:cubicBezTo>
                  <a:pt x="4257258" y="2465798"/>
                  <a:pt x="4720314" y="2350801"/>
                  <a:pt x="4720314" y="2208944"/>
                </a:cubicBezTo>
                <a:cubicBezTo>
                  <a:pt x="4720314" y="2067087"/>
                  <a:pt x="4257258" y="1952090"/>
                  <a:pt x="3686049" y="1952090"/>
                </a:cubicBezTo>
                <a:close/>
                <a:moveTo>
                  <a:pt x="3686050" y="1660989"/>
                </a:moveTo>
                <a:cubicBezTo>
                  <a:pt x="4513911" y="1660989"/>
                  <a:pt x="5185024" y="1870908"/>
                  <a:pt x="5185024" y="2129858"/>
                </a:cubicBezTo>
                <a:lnTo>
                  <a:pt x="5185024" y="5271152"/>
                </a:lnTo>
                <a:lnTo>
                  <a:pt x="5181072" y="5271152"/>
                </a:lnTo>
                <a:lnTo>
                  <a:pt x="5185024" y="5295637"/>
                </a:lnTo>
                <a:cubicBezTo>
                  <a:pt x="5185024" y="5554586"/>
                  <a:pt x="4513911" y="5764506"/>
                  <a:pt x="3686050" y="5764506"/>
                </a:cubicBezTo>
                <a:cubicBezTo>
                  <a:pt x="2858189" y="5764506"/>
                  <a:pt x="2187075" y="5554586"/>
                  <a:pt x="2187075" y="5295637"/>
                </a:cubicBezTo>
                <a:lnTo>
                  <a:pt x="2191028" y="5271152"/>
                </a:lnTo>
                <a:lnTo>
                  <a:pt x="2187075" y="5271152"/>
                </a:lnTo>
                <a:lnTo>
                  <a:pt x="2187075" y="2129858"/>
                </a:lnTo>
                <a:cubicBezTo>
                  <a:pt x="2187075" y="1870908"/>
                  <a:pt x="2858189" y="1660989"/>
                  <a:pt x="3686050" y="1660989"/>
                </a:cubicBezTo>
                <a:close/>
                <a:moveTo>
                  <a:pt x="2104986" y="285964"/>
                </a:moveTo>
                <a:cubicBezTo>
                  <a:pt x="1315592" y="285964"/>
                  <a:pt x="675662" y="450410"/>
                  <a:pt x="675662" y="653265"/>
                </a:cubicBezTo>
                <a:cubicBezTo>
                  <a:pt x="675662" y="856120"/>
                  <a:pt x="1315592" y="1020566"/>
                  <a:pt x="2104986" y="1020566"/>
                </a:cubicBezTo>
                <a:cubicBezTo>
                  <a:pt x="2894380" y="1020566"/>
                  <a:pt x="3534310" y="856120"/>
                  <a:pt x="3534310" y="653265"/>
                </a:cubicBezTo>
                <a:cubicBezTo>
                  <a:pt x="3534310" y="450410"/>
                  <a:pt x="2894380" y="285964"/>
                  <a:pt x="2104986" y="285964"/>
                </a:cubicBezTo>
                <a:close/>
                <a:moveTo>
                  <a:pt x="2104490" y="0"/>
                </a:moveTo>
                <a:cubicBezTo>
                  <a:pt x="3266768" y="0"/>
                  <a:pt x="4208980" y="293627"/>
                  <a:pt x="4208980" y="655835"/>
                </a:cubicBezTo>
                <a:lnTo>
                  <a:pt x="4208980" y="1422264"/>
                </a:lnTo>
                <a:lnTo>
                  <a:pt x="4192086" y="1419723"/>
                </a:lnTo>
                <a:cubicBezTo>
                  <a:pt x="3999184" y="1394248"/>
                  <a:pt x="3787098" y="1380161"/>
                  <a:pt x="3564474" y="1380161"/>
                </a:cubicBezTo>
                <a:cubicBezTo>
                  <a:pt x="2673979" y="1380161"/>
                  <a:pt x="1952091" y="1605556"/>
                  <a:pt x="1952091" y="1883595"/>
                </a:cubicBezTo>
                <a:lnTo>
                  <a:pt x="1960416" y="5496776"/>
                </a:lnTo>
                <a:cubicBezTo>
                  <a:pt x="1986219" y="5576107"/>
                  <a:pt x="2071015" y="5649994"/>
                  <a:pt x="2200889" y="5714090"/>
                </a:cubicBezTo>
                <a:lnTo>
                  <a:pt x="2248309" y="5735314"/>
                </a:lnTo>
                <a:lnTo>
                  <a:pt x="2104490" y="5739832"/>
                </a:lnTo>
                <a:cubicBezTo>
                  <a:pt x="942212" y="5739832"/>
                  <a:pt x="0" y="5446205"/>
                  <a:pt x="0" y="5083997"/>
                </a:cubicBezTo>
                <a:lnTo>
                  <a:pt x="0" y="655835"/>
                </a:lnTo>
                <a:cubicBezTo>
                  <a:pt x="0" y="293627"/>
                  <a:pt x="942212" y="0"/>
                  <a:pt x="21044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75" name="TextBox 74">
            <a:extLst>
              <a:ext uri="{FF2B5EF4-FFF2-40B4-BE49-F238E27FC236}">
                <a16:creationId xmlns:a16="http://schemas.microsoft.com/office/drawing/2014/main" id="{9D37C5F7-1EEF-455F-BB6F-7E55447A230E}"/>
              </a:ext>
            </a:extLst>
          </p:cNvPr>
          <p:cNvSpPr txBox="1"/>
          <p:nvPr/>
        </p:nvSpPr>
        <p:spPr>
          <a:xfrm>
            <a:off x="7860611" y="2500589"/>
            <a:ext cx="871931" cy="428478"/>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816">
                <a:solidFill>
                  <a:prstClr val="black"/>
                </a:solidFill>
                <a:latin typeface="Segoe UI"/>
              </a:rPr>
              <a:t>Browser</a:t>
            </a:r>
          </a:p>
        </p:txBody>
      </p:sp>
      <p:sp>
        <p:nvSpPr>
          <p:cNvPr id="6" name="Title 5">
            <a:extLst>
              <a:ext uri="{FF2B5EF4-FFF2-40B4-BE49-F238E27FC236}">
                <a16:creationId xmlns:a16="http://schemas.microsoft.com/office/drawing/2014/main" id="{A41B1FC4-EDB5-4330-9507-85FA3331D881}"/>
              </a:ext>
            </a:extLst>
          </p:cNvPr>
          <p:cNvSpPr>
            <a:spLocks noGrp="1"/>
          </p:cNvSpPr>
          <p:nvPr>
            <p:ph type="title"/>
          </p:nvPr>
        </p:nvSpPr>
        <p:spPr>
          <a:xfrm>
            <a:off x="600855" y="346068"/>
            <a:ext cx="11237870" cy="565027"/>
          </a:xfrm>
        </p:spPr>
        <p:txBody>
          <a:bodyPr/>
          <a:lstStyle/>
          <a:p>
            <a:r>
              <a:rPr lang="en-US" b="1"/>
              <a:t>Building high throughput transactional apps</a:t>
            </a:r>
          </a:p>
        </p:txBody>
      </p:sp>
      <p:grpSp>
        <p:nvGrpSpPr>
          <p:cNvPr id="141" name="Group 140">
            <a:extLst>
              <a:ext uri="{FF2B5EF4-FFF2-40B4-BE49-F238E27FC236}">
                <a16:creationId xmlns:a16="http://schemas.microsoft.com/office/drawing/2014/main" id="{184E02DB-DF8D-9545-B0F1-E847CC9E4021}"/>
              </a:ext>
            </a:extLst>
          </p:cNvPr>
          <p:cNvGrpSpPr/>
          <p:nvPr/>
        </p:nvGrpSpPr>
        <p:grpSpPr>
          <a:xfrm>
            <a:off x="6523220" y="3899457"/>
            <a:ext cx="597499" cy="445826"/>
            <a:chOff x="4058560" y="1837853"/>
            <a:chExt cx="693919" cy="517770"/>
          </a:xfrm>
        </p:grpSpPr>
        <p:sp>
          <p:nvSpPr>
            <p:cNvPr id="142" name="Frame 141">
              <a:extLst>
                <a:ext uri="{FF2B5EF4-FFF2-40B4-BE49-F238E27FC236}">
                  <a16:creationId xmlns:a16="http://schemas.microsoft.com/office/drawing/2014/main" id="{8121DB57-E093-AD46-9FF3-2175EBAE9F39}"/>
                </a:ext>
              </a:extLst>
            </p:cNvPr>
            <p:cNvSpPr/>
            <p:nvPr/>
          </p:nvSpPr>
          <p:spPr bwMode="auto">
            <a:xfrm>
              <a:off x="4095813" y="1837853"/>
              <a:ext cx="536512" cy="51777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Rectangle 142">
              <a:extLst>
                <a:ext uri="{FF2B5EF4-FFF2-40B4-BE49-F238E27FC236}">
                  <a16:creationId xmlns:a16="http://schemas.microsoft.com/office/drawing/2014/main" id="{C8FBB067-8D4D-B641-9496-3F2C94075BB6}"/>
                </a:ext>
              </a:extLst>
            </p:cNvPr>
            <p:cNvSpPr/>
            <p:nvPr/>
          </p:nvSpPr>
          <p:spPr bwMode="auto">
            <a:xfrm>
              <a:off x="4058560" y="1947580"/>
              <a:ext cx="693919" cy="2846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4" name="Group 143">
              <a:extLst>
                <a:ext uri="{FF2B5EF4-FFF2-40B4-BE49-F238E27FC236}">
                  <a16:creationId xmlns:a16="http://schemas.microsoft.com/office/drawing/2014/main" id="{71DE2B0A-C195-BA4C-997C-634F356EAFB5}"/>
                </a:ext>
              </a:extLst>
            </p:cNvPr>
            <p:cNvGrpSpPr/>
            <p:nvPr/>
          </p:nvGrpSpPr>
          <p:grpSpPr>
            <a:xfrm>
              <a:off x="4255400" y="1948747"/>
              <a:ext cx="279466" cy="287492"/>
              <a:chOff x="4414365" y="3854209"/>
              <a:chExt cx="480469" cy="494267"/>
            </a:xfrm>
          </p:grpSpPr>
          <p:sp>
            <p:nvSpPr>
              <p:cNvPr id="145" name="Rounded Rectangle 144">
                <a:extLst>
                  <a:ext uri="{FF2B5EF4-FFF2-40B4-BE49-F238E27FC236}">
                    <a16:creationId xmlns:a16="http://schemas.microsoft.com/office/drawing/2014/main" id="{A95990C6-7F8D-B44E-8188-7DAC73DE8A10}"/>
                  </a:ext>
                </a:extLst>
              </p:cNvPr>
              <p:cNvSpPr/>
              <p:nvPr/>
            </p:nvSpPr>
            <p:spPr bwMode="auto">
              <a:xfrm>
                <a:off x="4416184" y="3854209"/>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Rounded Rectangle 145">
                <a:extLst>
                  <a:ext uri="{FF2B5EF4-FFF2-40B4-BE49-F238E27FC236}">
                    <a16:creationId xmlns:a16="http://schemas.microsoft.com/office/drawing/2014/main" id="{78E87F3D-F710-8A45-BA8D-088F3C870B31}"/>
                  </a:ext>
                </a:extLst>
              </p:cNvPr>
              <p:cNvSpPr/>
              <p:nvPr/>
            </p:nvSpPr>
            <p:spPr bwMode="auto">
              <a:xfrm>
                <a:off x="4414365"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ounded Rectangle 146">
                <a:extLst>
                  <a:ext uri="{FF2B5EF4-FFF2-40B4-BE49-F238E27FC236}">
                    <a16:creationId xmlns:a16="http://schemas.microsoft.com/office/drawing/2014/main" id="{F959847B-C1BF-234F-82FE-81301E15C628}"/>
                  </a:ext>
                </a:extLst>
              </p:cNvPr>
              <p:cNvSpPr/>
              <p:nvPr/>
            </p:nvSpPr>
            <p:spPr bwMode="auto">
              <a:xfrm>
                <a:off x="4414365" y="421171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ounded Rectangle 147">
                <a:extLst>
                  <a:ext uri="{FF2B5EF4-FFF2-40B4-BE49-F238E27FC236}">
                    <a16:creationId xmlns:a16="http://schemas.microsoft.com/office/drawing/2014/main" id="{8D91F229-AD41-B143-8BAE-C2EE40FC5CE5}"/>
                  </a:ext>
                </a:extLst>
              </p:cNvPr>
              <p:cNvSpPr/>
              <p:nvPr/>
            </p:nvSpPr>
            <p:spPr bwMode="auto">
              <a:xfrm>
                <a:off x="4588884" y="395568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ounded Rectangle 148">
                <a:extLst>
                  <a:ext uri="{FF2B5EF4-FFF2-40B4-BE49-F238E27FC236}">
                    <a16:creationId xmlns:a16="http://schemas.microsoft.com/office/drawing/2014/main" id="{32C47D08-0F3A-C846-AB70-32998267B7CC}"/>
                  </a:ext>
                </a:extLst>
              </p:cNvPr>
              <p:cNvSpPr/>
              <p:nvPr/>
            </p:nvSpPr>
            <p:spPr bwMode="auto">
              <a:xfrm>
                <a:off x="4588884" y="4129140"/>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ounded Rectangle 149">
                <a:extLst>
                  <a:ext uri="{FF2B5EF4-FFF2-40B4-BE49-F238E27FC236}">
                    <a16:creationId xmlns:a16="http://schemas.microsoft.com/office/drawing/2014/main" id="{5BD4C2E9-2EAA-5245-9902-9B34FD9BD6D5}"/>
                  </a:ext>
                </a:extLst>
              </p:cNvPr>
              <p:cNvSpPr/>
              <p:nvPr/>
            </p:nvSpPr>
            <p:spPr bwMode="auto">
              <a:xfrm>
                <a:off x="4758068" y="4038253"/>
                <a:ext cx="136766" cy="1367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51" name="Browser" title="Icon of a browser window">
            <a:extLst>
              <a:ext uri="{FF2B5EF4-FFF2-40B4-BE49-F238E27FC236}">
                <a16:creationId xmlns:a16="http://schemas.microsoft.com/office/drawing/2014/main" id="{B9DF94F8-4CDA-4442-A598-74CF388C54F9}"/>
              </a:ext>
            </a:extLst>
          </p:cNvPr>
          <p:cNvSpPr>
            <a:spLocks noChangeAspect="1" noEditPoints="1"/>
          </p:cNvSpPr>
          <p:nvPr/>
        </p:nvSpPr>
        <p:spPr bwMode="auto">
          <a:xfrm>
            <a:off x="5025066" y="3925423"/>
            <a:ext cx="489381" cy="3916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152" name="Browser" title="Icon of a browser window">
            <a:extLst>
              <a:ext uri="{FF2B5EF4-FFF2-40B4-BE49-F238E27FC236}">
                <a16:creationId xmlns:a16="http://schemas.microsoft.com/office/drawing/2014/main" id="{43B3EAC5-D204-3343-8617-5819A7422838}"/>
              </a:ext>
            </a:extLst>
          </p:cNvPr>
          <p:cNvSpPr>
            <a:spLocks noChangeAspect="1" noEditPoints="1"/>
          </p:cNvSpPr>
          <p:nvPr/>
        </p:nvSpPr>
        <p:spPr bwMode="auto">
          <a:xfrm>
            <a:off x="8051886" y="2150368"/>
            <a:ext cx="489381" cy="3916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Calibri" panose="020F0502020204030204"/>
            </a:endParaRPr>
          </a:p>
        </p:txBody>
      </p:sp>
      <p:sp>
        <p:nvSpPr>
          <p:cNvPr id="54" name="Rectangle 53">
            <a:extLst>
              <a:ext uri="{FF2B5EF4-FFF2-40B4-BE49-F238E27FC236}">
                <a16:creationId xmlns:a16="http://schemas.microsoft.com/office/drawing/2014/main" id="{81A357F4-1247-4B09-9C70-442AC5D02070}"/>
              </a:ext>
            </a:extLst>
          </p:cNvPr>
          <p:cNvSpPr/>
          <p:nvPr/>
        </p:nvSpPr>
        <p:spPr>
          <a:xfrm>
            <a:off x="514437" y="1991016"/>
            <a:ext cx="3846235" cy="4585486"/>
          </a:xfrm>
          <a:prstGeom prst="rect">
            <a:avLst/>
          </a:prstGeom>
        </p:spPr>
        <p:txBody>
          <a:bodyPr wrap="square">
            <a:spAutoFit/>
          </a:bodyPr>
          <a:lstStyle/>
          <a:p>
            <a:pPr marL="349724" indent="-349724" defTabSz="932597">
              <a:spcBef>
                <a:spcPts val="1836"/>
              </a:spcBef>
              <a:buFont typeface="+mj-lt"/>
              <a:buAutoNum type="arabicPeriod"/>
              <a:defRPr/>
            </a:pPr>
            <a:r>
              <a:rPr lang="en-US" sz="1122">
                <a:solidFill>
                  <a:prstClr val="black"/>
                </a:solidFill>
                <a:latin typeface="Segoe UI"/>
              </a:rPr>
              <a:t>Ingest millions of events per second from devices and sensors into a scalable system that speaks and understands Apache Kafka. Build downstream pipelines to process, manipulate, and manipulate your data</a:t>
            </a:r>
          </a:p>
          <a:p>
            <a:pPr marL="349724" indent="-349724" defTabSz="932597">
              <a:spcBef>
                <a:spcPts val="1836"/>
              </a:spcBef>
              <a:buFont typeface="+mj-lt"/>
              <a:buAutoNum type="arabicPeriod"/>
              <a:defRPr/>
            </a:pPr>
            <a:r>
              <a:rPr lang="en-US" sz="1122">
                <a:solidFill>
                  <a:prstClr val="black"/>
                </a:solidFill>
                <a:latin typeface="Segoe UI"/>
              </a:rPr>
              <a:t>Efficiently store and retrieve billions of records per day with sub second latency with Hyperscale (Citus).</a:t>
            </a:r>
          </a:p>
          <a:p>
            <a:pPr marL="349724" indent="-349724" defTabSz="932597">
              <a:spcBef>
                <a:spcPts val="1836"/>
              </a:spcBef>
              <a:buFont typeface="+mj-lt"/>
              <a:buAutoNum type="arabicPeriod"/>
              <a:defRPr/>
            </a:pPr>
            <a:r>
              <a:rPr lang="en-US" sz="1122">
                <a:solidFill>
                  <a:prstClr val="black"/>
                </a:solidFill>
                <a:latin typeface="Segoe UI"/>
              </a:rPr>
              <a:t>Provide millisecond latency lookups across large data sets to apps coordinated with end users</a:t>
            </a:r>
          </a:p>
          <a:p>
            <a:pPr marL="349724" indent="-349724" defTabSz="932597">
              <a:spcBef>
                <a:spcPts val="1836"/>
              </a:spcBef>
              <a:buFont typeface="+mj-lt"/>
              <a:buAutoNum type="arabicPeriod"/>
              <a:defRPr/>
            </a:pPr>
            <a:r>
              <a:rPr lang="en-US" sz="1122">
                <a:solidFill>
                  <a:prstClr val="black"/>
                </a:solidFill>
                <a:latin typeface="Segoe UI"/>
              </a:rPr>
              <a:t>Offload database demands by managing sessions state and asset caching with Azure Cache for Redis</a:t>
            </a:r>
          </a:p>
          <a:p>
            <a:pPr marL="349724" indent="-349724" defTabSz="932597">
              <a:spcBef>
                <a:spcPts val="1836"/>
              </a:spcBef>
              <a:buFont typeface="+mj-lt"/>
              <a:buAutoNum type="arabicPeriod"/>
              <a:defRPr/>
            </a:pPr>
            <a:r>
              <a:rPr lang="en-US" sz="1122">
                <a:solidFill>
                  <a:prstClr val="black"/>
                </a:solidFill>
                <a:latin typeface="Segoe UI"/>
                <a:cs typeface="Segoe UI"/>
              </a:rPr>
              <a:t>Deliver data to the application for internal reporting and insights on health of devices and systems</a:t>
            </a:r>
            <a:endParaRPr lang="en-US" sz="1122">
              <a:solidFill>
                <a:prstClr val="black"/>
              </a:solidFill>
              <a:latin typeface="Segoe UI"/>
            </a:endParaRPr>
          </a:p>
          <a:p>
            <a:pPr marL="349724" indent="-349724" defTabSz="932597">
              <a:spcBef>
                <a:spcPts val="1836"/>
              </a:spcBef>
              <a:buFont typeface="+mj-lt"/>
              <a:buAutoNum type="arabicPeriod"/>
              <a:defRPr/>
            </a:pPr>
            <a:r>
              <a:rPr lang="en-US" sz="1122">
                <a:solidFill>
                  <a:prstClr val="black"/>
                </a:solidFill>
                <a:latin typeface="Segoe UI"/>
              </a:rPr>
              <a:t>Use scalable machine learning/deep learning techniques, to derive deeper insights from this data using Python, R or Scala, with inbuilt notebook experiences in Azure Databricks</a:t>
            </a:r>
          </a:p>
          <a:p>
            <a:pPr marL="349724" indent="-349724" defTabSz="932597">
              <a:spcBef>
                <a:spcPts val="1836"/>
              </a:spcBef>
              <a:buFont typeface="+mj-lt"/>
              <a:buAutoNum type="arabicPeriod"/>
              <a:defRPr/>
            </a:pPr>
            <a:endParaRPr lang="en-US" sz="1122">
              <a:solidFill>
                <a:prstClr val="black"/>
              </a:solidFill>
              <a:latin typeface="Segoe UI"/>
            </a:endParaRPr>
          </a:p>
        </p:txBody>
      </p:sp>
      <p:sp>
        <p:nvSpPr>
          <p:cNvPr id="2" name="Oval 1">
            <a:extLst>
              <a:ext uri="{FF2B5EF4-FFF2-40B4-BE49-F238E27FC236}">
                <a16:creationId xmlns:a16="http://schemas.microsoft.com/office/drawing/2014/main" id="{C68DC8F8-A14E-4C28-90CA-BAAD28E5B02C}"/>
              </a:ext>
            </a:extLst>
          </p:cNvPr>
          <p:cNvSpPr/>
          <p:nvPr/>
        </p:nvSpPr>
        <p:spPr bwMode="auto">
          <a:xfrm>
            <a:off x="5886597" y="4004348"/>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1</a:t>
            </a:r>
          </a:p>
        </p:txBody>
      </p:sp>
      <p:sp>
        <p:nvSpPr>
          <p:cNvPr id="56" name="Oval 55">
            <a:extLst>
              <a:ext uri="{FF2B5EF4-FFF2-40B4-BE49-F238E27FC236}">
                <a16:creationId xmlns:a16="http://schemas.microsoft.com/office/drawing/2014/main" id="{5F9773CE-0C49-4B87-9D70-E50E846741CF}"/>
              </a:ext>
            </a:extLst>
          </p:cNvPr>
          <p:cNvSpPr/>
          <p:nvPr/>
        </p:nvSpPr>
        <p:spPr bwMode="auto">
          <a:xfrm>
            <a:off x="7326456" y="4004348"/>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2</a:t>
            </a:r>
          </a:p>
        </p:txBody>
      </p:sp>
      <p:sp>
        <p:nvSpPr>
          <p:cNvPr id="59" name="Oval 58">
            <a:extLst>
              <a:ext uri="{FF2B5EF4-FFF2-40B4-BE49-F238E27FC236}">
                <a16:creationId xmlns:a16="http://schemas.microsoft.com/office/drawing/2014/main" id="{8A0B7FB0-949C-4437-A9A0-2A7F95E51987}"/>
              </a:ext>
            </a:extLst>
          </p:cNvPr>
          <p:cNvSpPr/>
          <p:nvPr/>
        </p:nvSpPr>
        <p:spPr bwMode="auto">
          <a:xfrm>
            <a:off x="10238172" y="2262528"/>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4</a:t>
            </a:r>
          </a:p>
        </p:txBody>
      </p:sp>
      <p:sp>
        <p:nvSpPr>
          <p:cNvPr id="65" name="Oval 64">
            <a:extLst>
              <a:ext uri="{FF2B5EF4-FFF2-40B4-BE49-F238E27FC236}">
                <a16:creationId xmlns:a16="http://schemas.microsoft.com/office/drawing/2014/main" id="{FE825C0E-6B69-4441-8EA2-FBEBAC5DD92E}"/>
              </a:ext>
            </a:extLst>
          </p:cNvPr>
          <p:cNvSpPr/>
          <p:nvPr/>
        </p:nvSpPr>
        <p:spPr bwMode="auto">
          <a:xfrm>
            <a:off x="8880415" y="2272182"/>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5</a:t>
            </a:r>
          </a:p>
        </p:txBody>
      </p:sp>
      <p:grpSp>
        <p:nvGrpSpPr>
          <p:cNvPr id="66" name="Group 65">
            <a:extLst>
              <a:ext uri="{FF2B5EF4-FFF2-40B4-BE49-F238E27FC236}">
                <a16:creationId xmlns:a16="http://schemas.microsoft.com/office/drawing/2014/main" id="{CD7E31FF-1D21-41E6-B16F-67488C894545}"/>
              </a:ext>
            </a:extLst>
          </p:cNvPr>
          <p:cNvGrpSpPr>
            <a:grpSpLocks noChangeAspect="1"/>
          </p:cNvGrpSpPr>
          <p:nvPr/>
        </p:nvGrpSpPr>
        <p:grpSpPr>
          <a:xfrm>
            <a:off x="7918759" y="3740674"/>
            <a:ext cx="853343" cy="527348"/>
            <a:chOff x="990205" y="1782500"/>
            <a:chExt cx="1538304" cy="950640"/>
          </a:xfrm>
        </p:grpSpPr>
        <p:grpSp>
          <p:nvGrpSpPr>
            <p:cNvPr id="67" name="Group 66">
              <a:extLst>
                <a:ext uri="{FF2B5EF4-FFF2-40B4-BE49-F238E27FC236}">
                  <a16:creationId xmlns:a16="http://schemas.microsoft.com/office/drawing/2014/main" id="{7A6C471A-2221-4562-9AFE-81199073423D}"/>
                </a:ext>
              </a:extLst>
            </p:cNvPr>
            <p:cNvGrpSpPr/>
            <p:nvPr/>
          </p:nvGrpSpPr>
          <p:grpSpPr>
            <a:xfrm rot="2700000">
              <a:off x="2283545" y="2335090"/>
              <a:ext cx="244119" cy="245808"/>
              <a:chOff x="2601720" y="3509190"/>
              <a:chExt cx="551360" cy="557440"/>
            </a:xfrm>
          </p:grpSpPr>
          <p:sp>
            <p:nvSpPr>
              <p:cNvPr id="82" name="Freeform 39">
                <a:extLst>
                  <a:ext uri="{FF2B5EF4-FFF2-40B4-BE49-F238E27FC236}">
                    <a16:creationId xmlns:a16="http://schemas.microsoft.com/office/drawing/2014/main" id="{5E3E17C6-521B-4078-A0F8-C869C0DD1708}"/>
                  </a:ext>
                </a:extLst>
              </p:cNvPr>
              <p:cNvSpPr>
                <a:spLocks/>
              </p:cNvSpPr>
              <p:nvPr/>
            </p:nvSpPr>
            <p:spPr bwMode="auto">
              <a:xfrm>
                <a:off x="2601720" y="3542515"/>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Rectangle 33">
                <a:extLst>
                  <a:ext uri="{FF2B5EF4-FFF2-40B4-BE49-F238E27FC236}">
                    <a16:creationId xmlns:a16="http://schemas.microsoft.com/office/drawing/2014/main" id="{83E5360D-CE5D-4F0D-8E99-26ED557D6B4D}"/>
                  </a:ext>
                </a:extLst>
              </p:cNvPr>
              <p:cNvSpPr>
                <a:spLocks noChangeArrowheads="1"/>
              </p:cNvSpPr>
              <p:nvPr/>
            </p:nvSpPr>
            <p:spPr bwMode="auto">
              <a:xfrm>
                <a:off x="3062608" y="3509190"/>
                <a:ext cx="90472" cy="302614"/>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Rectangle 34">
                <a:extLst>
                  <a:ext uri="{FF2B5EF4-FFF2-40B4-BE49-F238E27FC236}">
                    <a16:creationId xmlns:a16="http://schemas.microsoft.com/office/drawing/2014/main" id="{99103528-C759-4CAC-A5EF-462E70F3B87B}"/>
                  </a:ext>
                </a:extLst>
              </p:cNvPr>
              <p:cNvSpPr>
                <a:spLocks noChangeArrowheads="1"/>
              </p:cNvSpPr>
              <p:nvPr/>
            </p:nvSpPr>
            <p:spPr bwMode="auto">
              <a:xfrm>
                <a:off x="2841230" y="3509190"/>
                <a:ext cx="302614" cy="93592"/>
              </a:xfrm>
              <a:prstGeom prst="rect">
                <a:avLst/>
              </a:prstGeom>
              <a:solidFill>
                <a:srgbClr val="50E6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8" name="Freeform 182">
              <a:extLst>
                <a:ext uri="{FF2B5EF4-FFF2-40B4-BE49-F238E27FC236}">
                  <a16:creationId xmlns:a16="http://schemas.microsoft.com/office/drawing/2014/main" id="{A6F1A3B7-4805-441A-99F6-1079BB7AF349}"/>
                </a:ext>
              </a:extLst>
            </p:cNvPr>
            <p:cNvSpPr/>
            <p:nvPr/>
          </p:nvSpPr>
          <p:spPr bwMode="auto">
            <a:xfrm>
              <a:off x="1132069" y="2309421"/>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Freeform 182">
              <a:extLst>
                <a:ext uri="{FF2B5EF4-FFF2-40B4-BE49-F238E27FC236}">
                  <a16:creationId xmlns:a16="http://schemas.microsoft.com/office/drawing/2014/main" id="{58997747-0751-48BC-94C1-06F9CB94DBA9}"/>
                </a:ext>
              </a:extLst>
            </p:cNvPr>
            <p:cNvSpPr/>
            <p:nvPr/>
          </p:nvSpPr>
          <p:spPr bwMode="auto">
            <a:xfrm>
              <a:off x="1506845" y="2313932"/>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Freeform 182">
              <a:extLst>
                <a:ext uri="{FF2B5EF4-FFF2-40B4-BE49-F238E27FC236}">
                  <a16:creationId xmlns:a16="http://schemas.microsoft.com/office/drawing/2014/main" id="{A3C0FBFD-A2A6-4450-9EFE-F828E62C4F40}"/>
                </a:ext>
              </a:extLst>
            </p:cNvPr>
            <p:cNvSpPr/>
            <p:nvPr/>
          </p:nvSpPr>
          <p:spPr bwMode="auto">
            <a:xfrm>
              <a:off x="1868998" y="2317595"/>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50683FF5-D6E4-436B-B174-E91986FFF675}"/>
                </a:ext>
              </a:extLst>
            </p:cNvPr>
            <p:cNvSpPr/>
            <p:nvPr/>
          </p:nvSpPr>
          <p:spPr bwMode="auto">
            <a:xfrm>
              <a:off x="2256087" y="2608751"/>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AAAFEEE-8C6E-4825-B47F-4677079C7C47}"/>
                </a:ext>
              </a:extLst>
            </p:cNvPr>
            <p:cNvSpPr/>
            <p:nvPr/>
          </p:nvSpPr>
          <p:spPr bwMode="auto">
            <a:xfrm>
              <a:off x="2332567"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2412F22-6A56-4A74-BC44-31C3F59FB9AD}"/>
                </a:ext>
              </a:extLst>
            </p:cNvPr>
            <p:cNvSpPr/>
            <p:nvPr/>
          </p:nvSpPr>
          <p:spPr bwMode="auto">
            <a:xfrm>
              <a:off x="2411255" y="2608764"/>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AE9D09EE-9871-4BFC-9AC5-E2C87C9D1310}"/>
                </a:ext>
              </a:extLst>
            </p:cNvPr>
            <p:cNvSpPr/>
            <p:nvPr/>
          </p:nvSpPr>
          <p:spPr bwMode="auto">
            <a:xfrm>
              <a:off x="2477929" y="2608750"/>
              <a:ext cx="35810" cy="3283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705DA3EA-E95B-49AF-B21E-C5DD903A1FA0}"/>
                </a:ext>
              </a:extLst>
            </p:cNvPr>
            <p:cNvCxnSpPr/>
            <p:nvPr/>
          </p:nvCxnSpPr>
          <p:spPr>
            <a:xfrm>
              <a:off x="1303399" y="2551754"/>
              <a:ext cx="717374"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Freeform 182">
              <a:extLst>
                <a:ext uri="{FF2B5EF4-FFF2-40B4-BE49-F238E27FC236}">
                  <a16:creationId xmlns:a16="http://schemas.microsoft.com/office/drawing/2014/main" id="{4231A6E9-E50A-4BE7-AD3E-98AD188C7A4F}"/>
                </a:ext>
              </a:extLst>
            </p:cNvPr>
            <p:cNvSpPr/>
            <p:nvPr/>
          </p:nvSpPr>
          <p:spPr bwMode="auto">
            <a:xfrm>
              <a:off x="1510125" y="1782500"/>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Arc 79">
              <a:extLst>
                <a:ext uri="{FF2B5EF4-FFF2-40B4-BE49-F238E27FC236}">
                  <a16:creationId xmlns:a16="http://schemas.microsoft.com/office/drawing/2014/main" id="{D9D85217-8519-4DE4-B3D6-03FFB9C54C58}"/>
                </a:ext>
              </a:extLst>
            </p:cNvPr>
            <p:cNvSpPr/>
            <p:nvPr/>
          </p:nvSpPr>
          <p:spPr>
            <a:xfrm>
              <a:off x="994193" y="2027556"/>
              <a:ext cx="1351211" cy="561480"/>
            </a:xfrm>
            <a:prstGeom prst="arc">
              <a:avLst>
                <a:gd name="adj1" fmla="val 10559377"/>
                <a:gd name="adj2" fmla="val 16332211"/>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prstClr val="black"/>
                </a:solidFill>
                <a:latin typeface="Calibri" panose="020F0502020204030204"/>
              </a:endParaRPr>
            </a:p>
          </p:txBody>
        </p:sp>
        <p:sp>
          <p:nvSpPr>
            <p:cNvPr id="81" name="Arc 80">
              <a:extLst>
                <a:ext uri="{FF2B5EF4-FFF2-40B4-BE49-F238E27FC236}">
                  <a16:creationId xmlns:a16="http://schemas.microsoft.com/office/drawing/2014/main" id="{9E54C958-E19B-4D80-AEDF-60D8A87FAEAA}"/>
                </a:ext>
              </a:extLst>
            </p:cNvPr>
            <p:cNvSpPr/>
            <p:nvPr/>
          </p:nvSpPr>
          <p:spPr>
            <a:xfrm>
              <a:off x="990205" y="2027556"/>
              <a:ext cx="1351211" cy="561480"/>
            </a:xfrm>
            <a:prstGeom prst="arc">
              <a:avLst>
                <a:gd name="adj1" fmla="val 14308087"/>
                <a:gd name="adj2" fmla="val 157228"/>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prstClr val="black"/>
                </a:solidFill>
                <a:latin typeface="Calibri" panose="020F0502020204030204"/>
              </a:endParaRPr>
            </a:p>
          </p:txBody>
        </p:sp>
      </p:grpSp>
      <p:sp>
        <p:nvSpPr>
          <p:cNvPr id="85" name="TextBox 84">
            <a:extLst>
              <a:ext uri="{FF2B5EF4-FFF2-40B4-BE49-F238E27FC236}">
                <a16:creationId xmlns:a16="http://schemas.microsoft.com/office/drawing/2014/main" id="{CDCA71B0-FBAD-41F5-AE81-E14572C06C55}"/>
              </a:ext>
            </a:extLst>
          </p:cNvPr>
          <p:cNvSpPr txBox="1"/>
          <p:nvPr/>
        </p:nvSpPr>
        <p:spPr>
          <a:xfrm>
            <a:off x="7713021" y="4274347"/>
            <a:ext cx="1199041" cy="414328"/>
          </a:xfrm>
          <a:prstGeom prst="rect">
            <a:avLst/>
          </a:prstGeom>
          <a:noFill/>
        </p:spPr>
        <p:txBody>
          <a:bodyPr wrap="square" lIns="186521" tIns="149217" rIns="186521" bIns="149217" rtlCol="0">
            <a:spAutoFit/>
          </a:bodyPr>
          <a:lstStyle/>
          <a:p>
            <a:pPr algn="ctr" defTabSz="932597">
              <a:lnSpc>
                <a:spcPct val="90000"/>
              </a:lnSpc>
              <a:defRPr/>
            </a:pPr>
            <a:r>
              <a:rPr lang="en-US" sz="816">
                <a:solidFill>
                  <a:prstClr val="black"/>
                </a:solidFill>
                <a:latin typeface="Segoe UI"/>
              </a:rPr>
              <a:t>Hyperscale (Citus)</a:t>
            </a:r>
          </a:p>
        </p:txBody>
      </p:sp>
      <p:cxnSp>
        <p:nvCxnSpPr>
          <p:cNvPr id="4" name="Connector: Elbow 3">
            <a:extLst>
              <a:ext uri="{FF2B5EF4-FFF2-40B4-BE49-F238E27FC236}">
                <a16:creationId xmlns:a16="http://schemas.microsoft.com/office/drawing/2014/main" id="{60B00DD8-D9C8-43DA-BC63-8A3872A7CE95}"/>
              </a:ext>
            </a:extLst>
          </p:cNvPr>
          <p:cNvCxnSpPr>
            <a:cxnSpLocks/>
          </p:cNvCxnSpPr>
          <p:nvPr/>
        </p:nvCxnSpPr>
        <p:spPr>
          <a:xfrm rot="5400000" flipH="1" flipV="1">
            <a:off x="8736614" y="3104515"/>
            <a:ext cx="1200576" cy="849681"/>
          </a:xfrm>
          <a:prstGeom prst="bentConnector3">
            <a:avLst>
              <a:gd name="adj1" fmla="val 184"/>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AC509AA-299F-49D9-9D8E-117C0F8F1F29}"/>
              </a:ext>
            </a:extLst>
          </p:cNvPr>
          <p:cNvSpPr/>
          <p:nvPr/>
        </p:nvSpPr>
        <p:spPr bwMode="auto">
          <a:xfrm>
            <a:off x="9476553" y="3817827"/>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3</a:t>
            </a:r>
          </a:p>
        </p:txBody>
      </p:sp>
      <p:cxnSp>
        <p:nvCxnSpPr>
          <p:cNvPr id="90" name="Straight Arrow Connector 89">
            <a:extLst>
              <a:ext uri="{FF2B5EF4-FFF2-40B4-BE49-F238E27FC236}">
                <a16:creationId xmlns:a16="http://schemas.microsoft.com/office/drawing/2014/main" id="{541EC59F-360F-4FEF-BFB4-064231BCB601}"/>
              </a:ext>
            </a:extLst>
          </p:cNvPr>
          <p:cNvCxnSpPr>
            <a:cxnSpLocks/>
          </p:cNvCxnSpPr>
          <p:nvPr/>
        </p:nvCxnSpPr>
        <p:spPr>
          <a:xfrm>
            <a:off x="8323072" y="4702825"/>
            <a:ext cx="0" cy="6799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96B1179-93A4-4698-B701-E6EB99A56954}"/>
              </a:ext>
            </a:extLst>
          </p:cNvPr>
          <p:cNvSpPr txBox="1"/>
          <p:nvPr/>
        </p:nvSpPr>
        <p:spPr>
          <a:xfrm>
            <a:off x="7723551" y="6021850"/>
            <a:ext cx="1199041" cy="428478"/>
          </a:xfrm>
          <a:prstGeom prst="rect">
            <a:avLst/>
          </a:prstGeom>
          <a:noFill/>
        </p:spPr>
        <p:txBody>
          <a:bodyPr wrap="square" lIns="186521" tIns="149217" rIns="186521" bIns="149217" rtlCol="0">
            <a:spAutoFit/>
          </a:bodyPr>
          <a:lstStyle>
            <a:defPPr>
              <a:defRPr lang="en-US"/>
            </a:defPPr>
            <a:lvl1pPr algn="ctr">
              <a:lnSpc>
                <a:spcPct val="90000"/>
              </a:lnSpc>
              <a:defRPr>
                <a:gradFill>
                  <a:gsLst>
                    <a:gs pos="2917">
                      <a:schemeClr val="tx1"/>
                    </a:gs>
                    <a:gs pos="30000">
                      <a:schemeClr val="tx1"/>
                    </a:gs>
                  </a:gsLst>
                  <a:lin ang="5400000" scaled="0"/>
                </a:gradFill>
              </a:defRPr>
            </a:lvl1pPr>
          </a:lstStyle>
          <a:p>
            <a:pPr defTabSz="932597">
              <a:defRPr/>
            </a:pPr>
            <a:r>
              <a:rPr lang="en-US" sz="816">
                <a:solidFill>
                  <a:prstClr val="black"/>
                </a:solidFill>
                <a:latin typeface="Segoe UI"/>
              </a:rPr>
              <a:t>Azure Databricks</a:t>
            </a:r>
          </a:p>
        </p:txBody>
      </p:sp>
      <p:grpSp>
        <p:nvGrpSpPr>
          <p:cNvPr id="93" name="Group 92">
            <a:extLst>
              <a:ext uri="{FF2B5EF4-FFF2-40B4-BE49-F238E27FC236}">
                <a16:creationId xmlns:a16="http://schemas.microsoft.com/office/drawing/2014/main" id="{D19BE310-7CB8-483F-B70B-6414DAD79859}"/>
              </a:ext>
            </a:extLst>
          </p:cNvPr>
          <p:cNvGrpSpPr/>
          <p:nvPr/>
        </p:nvGrpSpPr>
        <p:grpSpPr>
          <a:xfrm>
            <a:off x="8056616" y="5490395"/>
            <a:ext cx="530451" cy="540673"/>
            <a:chOff x="7158422" y="1607015"/>
            <a:chExt cx="2726357" cy="2778897"/>
          </a:xfrm>
        </p:grpSpPr>
        <p:sp>
          <p:nvSpPr>
            <p:cNvPr id="94" name="Freeform 242">
              <a:extLst>
                <a:ext uri="{FF2B5EF4-FFF2-40B4-BE49-F238E27FC236}">
                  <a16:creationId xmlns:a16="http://schemas.microsoft.com/office/drawing/2014/main" id="{C026A53F-1336-427A-AEBA-6EA83579C0B2}"/>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95" name="Diamond 94">
              <a:extLst>
                <a:ext uri="{FF2B5EF4-FFF2-40B4-BE49-F238E27FC236}">
                  <a16:creationId xmlns:a16="http://schemas.microsoft.com/office/drawing/2014/main" id="{C8B2386C-ADB3-4C48-909D-DC55ED19951D}"/>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Freeform 243">
              <a:extLst>
                <a:ext uri="{FF2B5EF4-FFF2-40B4-BE49-F238E27FC236}">
                  <a16:creationId xmlns:a16="http://schemas.microsoft.com/office/drawing/2014/main" id="{DE7E0EED-899F-42AA-B2FB-CADE0493AAB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Arial" charset="0"/>
                <a:ea typeface="Arial" charset="0"/>
                <a:cs typeface="Arial" charset="0"/>
              </a:endParaRPr>
            </a:p>
          </p:txBody>
        </p:sp>
        <p:sp>
          <p:nvSpPr>
            <p:cNvPr id="97" name="Diamond 96">
              <a:extLst>
                <a:ext uri="{FF2B5EF4-FFF2-40B4-BE49-F238E27FC236}">
                  <a16:creationId xmlns:a16="http://schemas.microsoft.com/office/drawing/2014/main" id="{F78C7A4B-BEE6-4678-B30D-0A7A5D5F5068}"/>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8" name="Oval 97">
            <a:extLst>
              <a:ext uri="{FF2B5EF4-FFF2-40B4-BE49-F238E27FC236}">
                <a16:creationId xmlns:a16="http://schemas.microsoft.com/office/drawing/2014/main" id="{682F859B-5957-4436-8A85-0A8F0FF2EF6C}"/>
              </a:ext>
            </a:extLst>
          </p:cNvPr>
          <p:cNvSpPr/>
          <p:nvPr/>
        </p:nvSpPr>
        <p:spPr bwMode="auto">
          <a:xfrm>
            <a:off x="8242568" y="4905784"/>
            <a:ext cx="186521" cy="18652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prstClr val="white"/>
                </a:solidFill>
                <a:latin typeface="Segoe UI Semibold"/>
                <a:ea typeface="Segoe UI" pitchFamily="34" charset="0"/>
                <a:cs typeface="Segoe UI" pitchFamily="34" charset="0"/>
              </a:rPr>
              <a:t>6</a:t>
            </a:r>
          </a:p>
        </p:txBody>
      </p:sp>
    </p:spTree>
    <p:extLst>
      <p:ext uri="{BB962C8B-B14F-4D97-AF65-F5344CB8AC3E}">
        <p14:creationId xmlns:p14="http://schemas.microsoft.com/office/powerpoint/2010/main" val="21248107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82FA7E-0804-9040-A468-FD3A5BBB629E}"/>
              </a:ext>
            </a:extLst>
          </p:cNvPr>
          <p:cNvSpPr/>
          <p:nvPr/>
        </p:nvSpPr>
        <p:spPr>
          <a:xfrm>
            <a:off x="4401606" y="1858455"/>
            <a:ext cx="3312157" cy="3167810"/>
          </a:xfrm>
          <a:prstGeom prst="rect">
            <a:avLst/>
          </a:prstGeom>
        </p:spPr>
        <p:txBody>
          <a:bodyPr wrap="square">
            <a:spAutoFit/>
          </a:bodyPr>
          <a:lstStyle/>
          <a:p>
            <a:r>
              <a:rPr lang="en-US" sz="2448" b="1">
                <a:latin typeface="Lato"/>
              </a:rPr>
              <a:t>80TB</a:t>
            </a:r>
            <a:r>
              <a:rPr lang="en-US" sz="2448">
                <a:latin typeface="Lato"/>
              </a:rPr>
              <a:t>+ of data</a:t>
            </a:r>
          </a:p>
          <a:p>
            <a:r>
              <a:rPr lang="en-US" sz="2448" b="1">
                <a:latin typeface="Lato"/>
              </a:rPr>
              <a:t>60k</a:t>
            </a:r>
            <a:r>
              <a:rPr lang="en-US" sz="2448">
                <a:latin typeface="Lato"/>
              </a:rPr>
              <a:t> TPS</a:t>
            </a:r>
          </a:p>
          <a:p>
            <a:r>
              <a:rPr lang="en-US" sz="2448" b="1">
                <a:latin typeface="Lato"/>
              </a:rPr>
              <a:t>80B </a:t>
            </a:r>
            <a:r>
              <a:rPr lang="en-US" sz="2448">
                <a:latin typeface="Lato"/>
              </a:rPr>
              <a:t>rows updated / day</a:t>
            </a:r>
          </a:p>
          <a:p>
            <a:r>
              <a:rPr lang="en-US" sz="2448" b="1">
                <a:latin typeface="Lato"/>
              </a:rPr>
              <a:t>1280</a:t>
            </a:r>
            <a:r>
              <a:rPr lang="en-US" sz="2448">
                <a:latin typeface="Lato"/>
              </a:rPr>
              <a:t> CPU cores</a:t>
            </a:r>
          </a:p>
          <a:p>
            <a:r>
              <a:rPr lang="en-US" sz="2448" b="1">
                <a:latin typeface="Lato"/>
              </a:rPr>
              <a:t>21 </a:t>
            </a:r>
            <a:r>
              <a:rPr lang="en-US" sz="2448" b="1" err="1">
                <a:latin typeface="Lato"/>
              </a:rPr>
              <a:t>Citus</a:t>
            </a:r>
            <a:r>
              <a:rPr lang="en-US" sz="2448" b="1">
                <a:latin typeface="Lato"/>
              </a:rPr>
              <a:t> nodes</a:t>
            </a:r>
            <a:r>
              <a:rPr lang="en-US" sz="2448">
                <a:latin typeface="Lato"/>
              </a:rPr>
              <a:t> (</a:t>
            </a:r>
            <a:r>
              <a:rPr lang="en-US" sz="2448" b="1">
                <a:latin typeface="Lato"/>
              </a:rPr>
              <a:t>60% reduction</a:t>
            </a:r>
            <a:r>
              <a:rPr lang="en-US" sz="2448">
                <a:latin typeface="Lato"/>
              </a:rPr>
              <a:t> from 55 nodes on HBase)</a:t>
            </a:r>
          </a:p>
        </p:txBody>
      </p:sp>
      <p:sp>
        <p:nvSpPr>
          <p:cNvPr id="11" name="Rectangle 10">
            <a:extLst>
              <a:ext uri="{FF2B5EF4-FFF2-40B4-BE49-F238E27FC236}">
                <a16:creationId xmlns:a16="http://schemas.microsoft.com/office/drawing/2014/main" id="{31888984-FC9C-A748-8635-3AD54B7506B2}"/>
              </a:ext>
            </a:extLst>
          </p:cNvPr>
          <p:cNvSpPr/>
          <p:nvPr/>
        </p:nvSpPr>
        <p:spPr>
          <a:xfrm>
            <a:off x="549496" y="1858456"/>
            <a:ext cx="3672126" cy="3936220"/>
          </a:xfrm>
          <a:prstGeom prst="rect">
            <a:avLst/>
          </a:prstGeom>
        </p:spPr>
        <p:txBody>
          <a:bodyPr wrap="square">
            <a:spAutoFit/>
          </a:bodyPr>
          <a:lstStyle/>
          <a:p>
            <a:pPr marL="349724" indent="-349724">
              <a:buFont typeface="Arial" panose="020B0604020202020204" pitchFamily="34" charset="0"/>
              <a:buChar char="•"/>
            </a:pPr>
            <a:r>
              <a:rPr lang="en-US" sz="2448"/>
              <a:t>High throughput OLTP with analytics</a:t>
            </a:r>
          </a:p>
          <a:p>
            <a:pPr marL="349724" indent="-349724">
              <a:buFont typeface="Arial" panose="020B0604020202020204" pitchFamily="34" charset="0"/>
              <a:buChar char="•"/>
            </a:pPr>
            <a:r>
              <a:rPr lang="en-US" sz="2448"/>
              <a:t>Low-latency</a:t>
            </a:r>
          </a:p>
          <a:p>
            <a:pPr marL="349724" indent="-349724">
              <a:buFont typeface="Arial" panose="020B0604020202020204" pitchFamily="34" charset="0"/>
              <a:buChar char="•"/>
            </a:pPr>
            <a:r>
              <a:rPr lang="en-US" sz="2448"/>
              <a:t>Strong consistency</a:t>
            </a:r>
          </a:p>
          <a:p>
            <a:pPr marL="349724" indent="-349724">
              <a:buFont typeface="Arial" panose="020B0604020202020204" pitchFamily="34" charset="0"/>
              <a:buChar char="•"/>
            </a:pPr>
            <a:r>
              <a:rPr lang="en-US" sz="2448"/>
              <a:t>Relational features including joins, triggers</a:t>
            </a:r>
          </a:p>
          <a:p>
            <a:pPr marL="349724" indent="-349724">
              <a:buFont typeface="Arial" panose="020B0604020202020204" pitchFamily="34" charset="0"/>
              <a:buChar char="•"/>
            </a:pPr>
            <a:r>
              <a:rPr lang="en-US" sz="2448"/>
              <a:t>Replacing Hadoop / HBase</a:t>
            </a:r>
          </a:p>
          <a:p>
            <a:pPr marL="349724" indent="-349724">
              <a:buFont typeface="Arial" panose="020B0604020202020204" pitchFamily="34" charset="0"/>
              <a:buChar char="•"/>
            </a:pPr>
            <a:r>
              <a:rPr lang="en-US" sz="2448"/>
              <a:t>Tried Cassandra</a:t>
            </a:r>
          </a:p>
        </p:txBody>
      </p:sp>
      <p:sp>
        <p:nvSpPr>
          <p:cNvPr id="2" name="Rectangle 1">
            <a:extLst>
              <a:ext uri="{FF2B5EF4-FFF2-40B4-BE49-F238E27FC236}">
                <a16:creationId xmlns:a16="http://schemas.microsoft.com/office/drawing/2014/main" id="{387A7533-E565-9E44-BCCA-D3E3455F4508}"/>
              </a:ext>
            </a:extLst>
          </p:cNvPr>
          <p:cNvSpPr/>
          <p:nvPr/>
        </p:nvSpPr>
        <p:spPr>
          <a:xfrm>
            <a:off x="6094637" y="3308920"/>
            <a:ext cx="248835" cy="382308"/>
          </a:xfrm>
          <a:prstGeom prst="rect">
            <a:avLst/>
          </a:prstGeom>
        </p:spPr>
        <p:txBody>
          <a:bodyPr wrap="none">
            <a:spAutoFit/>
          </a:bodyPr>
          <a:lstStyle/>
          <a:p>
            <a:r>
              <a:rPr lang="en-US" sz="1836">
                <a:solidFill>
                  <a:srgbClr val="000000"/>
                </a:solidFill>
                <a:latin typeface="Times" pitchFamily="2" charset="0"/>
              </a:rPr>
              <a:t> </a:t>
            </a:r>
            <a:endParaRPr lang="en-US" sz="1836"/>
          </a:p>
        </p:txBody>
      </p:sp>
      <p:pic>
        <p:nvPicPr>
          <p:cNvPr id="4" name="Picture 3">
            <a:extLst>
              <a:ext uri="{FF2B5EF4-FFF2-40B4-BE49-F238E27FC236}">
                <a16:creationId xmlns:a16="http://schemas.microsoft.com/office/drawing/2014/main" id="{0A6BB9B2-D098-ED40-8919-BD838C630B65}"/>
              </a:ext>
            </a:extLst>
          </p:cNvPr>
          <p:cNvPicPr>
            <a:picLocks noChangeAspect="1"/>
          </p:cNvPicPr>
          <p:nvPr/>
        </p:nvPicPr>
        <p:blipFill>
          <a:blip r:embed="rId3"/>
          <a:stretch>
            <a:fillRect/>
          </a:stretch>
        </p:blipFill>
        <p:spPr>
          <a:xfrm>
            <a:off x="8115410" y="4889291"/>
            <a:ext cx="2980550" cy="1679043"/>
          </a:xfrm>
          <a:prstGeom prst="rect">
            <a:avLst/>
          </a:prstGeom>
        </p:spPr>
      </p:pic>
      <p:sp>
        <p:nvSpPr>
          <p:cNvPr id="14" name="Rectangle 13">
            <a:extLst>
              <a:ext uri="{FF2B5EF4-FFF2-40B4-BE49-F238E27FC236}">
                <a16:creationId xmlns:a16="http://schemas.microsoft.com/office/drawing/2014/main" id="{DAB86428-1DFF-5143-BFE9-7388AD8B10D7}"/>
              </a:ext>
            </a:extLst>
          </p:cNvPr>
          <p:cNvSpPr/>
          <p:nvPr/>
        </p:nvSpPr>
        <p:spPr>
          <a:xfrm>
            <a:off x="7713763" y="1978791"/>
            <a:ext cx="3783844" cy="2399401"/>
          </a:xfrm>
          <a:prstGeom prst="rect">
            <a:avLst/>
          </a:prstGeom>
        </p:spPr>
        <p:txBody>
          <a:bodyPr wrap="square">
            <a:spAutoFit/>
          </a:bodyPr>
          <a:lstStyle/>
          <a:p>
            <a:r>
              <a:rPr lang="en-US" sz="2448"/>
              <a:t>“We would not be able to fulfill our data processing needs with any other database. And we tried! We really, really tried.”</a:t>
            </a:r>
          </a:p>
          <a:p>
            <a:r>
              <a:rPr lang="en-US" sz="2448"/>
              <a:t>- </a:t>
            </a:r>
            <a:r>
              <a:rPr lang="en-US" sz="2448" err="1"/>
              <a:t>Rasty</a:t>
            </a:r>
            <a:r>
              <a:rPr lang="en-US" sz="2448"/>
              <a:t> </a:t>
            </a:r>
            <a:r>
              <a:rPr lang="en-US" sz="2448" err="1"/>
              <a:t>Turek</a:t>
            </a:r>
            <a:r>
              <a:rPr lang="en-US" sz="2448"/>
              <a:t>, CEO</a:t>
            </a:r>
          </a:p>
        </p:txBody>
      </p:sp>
      <p:sp>
        <p:nvSpPr>
          <p:cNvPr id="12" name="Title 3">
            <a:extLst>
              <a:ext uri="{FF2B5EF4-FFF2-40B4-BE49-F238E27FC236}">
                <a16:creationId xmlns:a16="http://schemas.microsoft.com/office/drawing/2014/main" id="{F67F4AD0-3451-5047-966E-7703B86170A9}"/>
              </a:ext>
            </a:extLst>
          </p:cNvPr>
          <p:cNvSpPr>
            <a:spLocks noGrp="1"/>
          </p:cNvSpPr>
          <p:nvPr>
            <p:ph type="title"/>
          </p:nvPr>
        </p:nvSpPr>
        <p:spPr>
          <a:xfrm>
            <a:off x="600855" y="426190"/>
            <a:ext cx="11122750" cy="1024634"/>
          </a:xfrm>
        </p:spPr>
        <p:txBody>
          <a:bodyPr/>
          <a:lstStyle/>
          <a:p>
            <a:r>
              <a:rPr lang="en-US" sz="3264" err="1">
                <a:solidFill>
                  <a:schemeClr val="accent1"/>
                </a:solidFill>
              </a:rPr>
              <a:t>Pex</a:t>
            </a:r>
            <a:r>
              <a:rPr lang="en-US" sz="3264">
                <a:solidFill>
                  <a:schemeClr val="accent1"/>
                </a:solidFill>
              </a:rPr>
              <a:t> cuts hardware costs by 60%, serving sub-second queries on terabytes of data</a:t>
            </a:r>
          </a:p>
        </p:txBody>
      </p:sp>
    </p:spTree>
    <p:extLst>
      <p:ext uri="{BB962C8B-B14F-4D97-AF65-F5344CB8AC3E}">
        <p14:creationId xmlns:p14="http://schemas.microsoft.com/office/powerpoint/2010/main" val="43969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D755D8-5489-42D9-940D-F9E1F0211DFC}"/>
              </a:ext>
            </a:extLst>
          </p:cNvPr>
          <p:cNvSpPr>
            <a:spLocks noGrp="1"/>
          </p:cNvSpPr>
          <p:nvPr>
            <p:ph type="title"/>
          </p:nvPr>
        </p:nvSpPr>
        <p:spPr>
          <a:xfrm>
            <a:off x="601570" y="466301"/>
            <a:ext cx="5616668" cy="1999593"/>
          </a:xfrm>
        </p:spPr>
        <p:txBody>
          <a:bodyPr/>
          <a:lstStyle/>
          <a:p>
            <a:r>
              <a:rPr lang="en-US"/>
              <a:t>Transit authority improves traffic monitoring with Azure Database for PostgreSQL Hyperscale</a:t>
            </a:r>
          </a:p>
        </p:txBody>
      </p:sp>
      <p:sp>
        <p:nvSpPr>
          <p:cNvPr id="3" name="Text Placeholder 2">
            <a:extLst>
              <a:ext uri="{FF2B5EF4-FFF2-40B4-BE49-F238E27FC236}">
                <a16:creationId xmlns:a16="http://schemas.microsoft.com/office/drawing/2014/main" id="{060BEB86-F11C-43B4-8FCE-5208F3832FB3}"/>
              </a:ext>
            </a:extLst>
          </p:cNvPr>
          <p:cNvSpPr>
            <a:spLocks noGrp="1"/>
          </p:cNvSpPr>
          <p:nvPr>
            <p:ph type="body" sz="quarter" idx="10"/>
          </p:nvPr>
        </p:nvSpPr>
        <p:spPr>
          <a:xfrm>
            <a:off x="596712" y="2745677"/>
            <a:ext cx="5249132" cy="2092691"/>
          </a:xfrm>
        </p:spPr>
        <p:txBody>
          <a:bodyPr/>
          <a:lstStyle/>
          <a:p>
            <a:r>
              <a:rPr lang="en-US"/>
              <a:t>“Along with much better performance, moving to Hyperscale has reduced operational costs by over 50 percent.”  </a:t>
            </a:r>
          </a:p>
          <a:p>
            <a:endParaRPr lang="en-US"/>
          </a:p>
          <a:p>
            <a:r>
              <a:rPr lang="en-US"/>
              <a:t>Sami </a:t>
            </a:r>
            <a:r>
              <a:rPr lang="en-US" err="1"/>
              <a:t>Räsänen</a:t>
            </a:r>
            <a:r>
              <a:rPr lang="en-US"/>
              <a:t>, Product Owner and Team Lead at HSL</a:t>
            </a:r>
          </a:p>
        </p:txBody>
      </p:sp>
      <p:pic>
        <p:nvPicPr>
          <p:cNvPr id="12" name="Picture Placeholder 11">
            <a:extLst>
              <a:ext uri="{FF2B5EF4-FFF2-40B4-BE49-F238E27FC236}">
                <a16:creationId xmlns:a16="http://schemas.microsoft.com/office/drawing/2014/main" id="{116C567A-A696-6843-8E35-68EDCC0E8B2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608" r="26608"/>
          <a:stretch>
            <a:fillRect/>
          </a:stretch>
        </p:blipFill>
        <p:spPr>
          <a:xfrm>
            <a:off x="6218238" y="-1"/>
            <a:ext cx="6218238" cy="6994525"/>
          </a:xfrm>
        </p:spPr>
      </p:pic>
      <p:pic>
        <p:nvPicPr>
          <p:cNvPr id="7" name="Picture 6" descr="A picture containing icon&#10;&#10;Description automatically generated">
            <a:extLst>
              <a:ext uri="{FF2B5EF4-FFF2-40B4-BE49-F238E27FC236}">
                <a16:creationId xmlns:a16="http://schemas.microsoft.com/office/drawing/2014/main" id="{3F48E0D4-35E2-45E7-80F1-FE0AE67A3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67" y="5625449"/>
            <a:ext cx="1254921" cy="1254921"/>
          </a:xfrm>
          <a:prstGeom prst="rect">
            <a:avLst/>
          </a:prstGeom>
        </p:spPr>
      </p:pic>
    </p:spTree>
    <p:extLst>
      <p:ext uri="{BB962C8B-B14F-4D97-AF65-F5344CB8AC3E}">
        <p14:creationId xmlns:p14="http://schemas.microsoft.com/office/powerpoint/2010/main" val="5826613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3C9752-0889-4ED0-BF33-CACAC55AE31F}"/>
              </a:ext>
            </a:extLst>
          </p:cNvPr>
          <p:cNvSpPr>
            <a:spLocks noGrp="1"/>
          </p:cNvSpPr>
          <p:nvPr>
            <p:ph type="title"/>
          </p:nvPr>
        </p:nvSpPr>
        <p:spPr>
          <a:xfrm>
            <a:off x="600855" y="466301"/>
            <a:ext cx="11237870" cy="1024634"/>
          </a:xfrm>
        </p:spPr>
        <p:txBody>
          <a:bodyPr/>
          <a:lstStyle/>
          <a:p>
            <a:r>
              <a:rPr lang="en-US" sz="3264"/>
              <a:t>Build innovative applications and reduce TCO </a:t>
            </a:r>
            <a:br>
              <a:rPr lang="en-US" sz="3264"/>
            </a:br>
            <a:r>
              <a:rPr lang="en-US" sz="3264"/>
              <a:t>with Azure Database for PostgreSQL</a:t>
            </a:r>
          </a:p>
        </p:txBody>
      </p:sp>
      <p:pic>
        <p:nvPicPr>
          <p:cNvPr id="74" name="Picture 2" descr="Finxact | Core Banking Software | Cloud Banking | Core as a Service">
            <a:extLst>
              <a:ext uri="{FF2B5EF4-FFF2-40B4-BE49-F238E27FC236}">
                <a16:creationId xmlns:a16="http://schemas.microsoft.com/office/drawing/2014/main" id="{F7D81C01-BE4E-48C2-9198-73C0B7726C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9526" y="5107264"/>
            <a:ext cx="1445693" cy="41922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79B424E-096A-45AA-A07B-98A43B9901B4}"/>
              </a:ext>
            </a:extLst>
          </p:cNvPr>
          <p:cNvGrpSpPr>
            <a:grpSpLocks noChangeAspect="1"/>
          </p:cNvGrpSpPr>
          <p:nvPr/>
        </p:nvGrpSpPr>
        <p:grpSpPr>
          <a:xfrm>
            <a:off x="3581708" y="2027391"/>
            <a:ext cx="772729" cy="755771"/>
            <a:chOff x="6881870" y="6994173"/>
            <a:chExt cx="1124604" cy="1099924"/>
          </a:xfrm>
        </p:grpSpPr>
        <p:sp useBgFill="1">
          <p:nvSpPr>
            <p:cNvPr id="87" name="Oval 86">
              <a:extLst>
                <a:ext uri="{FF2B5EF4-FFF2-40B4-BE49-F238E27FC236}">
                  <a16:creationId xmlns:a16="http://schemas.microsoft.com/office/drawing/2014/main" id="{C6C3B143-3567-4078-92D6-366F36561FA9}"/>
                </a:ext>
              </a:extLst>
            </p:cNvPr>
            <p:cNvSpPr/>
            <p:nvPr/>
          </p:nvSpPr>
          <p:spPr bwMode="auto">
            <a:xfrm>
              <a:off x="6948226" y="7048197"/>
              <a:ext cx="991880" cy="991879"/>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184">
              <a:extLst>
                <a:ext uri="{FF2B5EF4-FFF2-40B4-BE49-F238E27FC236}">
                  <a16:creationId xmlns:a16="http://schemas.microsoft.com/office/drawing/2014/main" id="{4B4366B8-C47A-4807-B0A1-53717F6A8E34}"/>
                </a:ext>
              </a:extLst>
            </p:cNvPr>
            <p:cNvGrpSpPr>
              <a:grpSpLocks noChangeAspect="1"/>
            </p:cNvGrpSpPr>
            <p:nvPr/>
          </p:nvGrpSpPr>
          <p:grpSpPr bwMode="auto">
            <a:xfrm>
              <a:off x="6881870" y="6994173"/>
              <a:ext cx="1124604" cy="1099924"/>
              <a:chOff x="2197" y="2783"/>
              <a:chExt cx="319" cy="312"/>
            </a:xfrm>
          </p:grpSpPr>
          <p:sp>
            <p:nvSpPr>
              <p:cNvPr id="98" name="Freeform 185">
                <a:extLst>
                  <a:ext uri="{FF2B5EF4-FFF2-40B4-BE49-F238E27FC236}">
                    <a16:creationId xmlns:a16="http://schemas.microsoft.com/office/drawing/2014/main" id="{A5184D2A-74A1-46D0-B02A-234A0C588886}"/>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99" name="Freeform 186">
                <a:extLst>
                  <a:ext uri="{FF2B5EF4-FFF2-40B4-BE49-F238E27FC236}">
                    <a16:creationId xmlns:a16="http://schemas.microsoft.com/office/drawing/2014/main" id="{95340938-E237-4362-9476-AECDF50E4CE4}"/>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0" name="Freeform 187">
                <a:extLst>
                  <a:ext uri="{FF2B5EF4-FFF2-40B4-BE49-F238E27FC236}">
                    <a16:creationId xmlns:a16="http://schemas.microsoft.com/office/drawing/2014/main" id="{05F8DFC5-CC0C-413E-97A1-2AE1411B5EF6}"/>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01" name="Freeform 188">
                <a:extLst>
                  <a:ext uri="{FF2B5EF4-FFF2-40B4-BE49-F238E27FC236}">
                    <a16:creationId xmlns:a16="http://schemas.microsoft.com/office/drawing/2014/main" id="{1C637514-54F4-4E75-9D2D-D09FAD4AE4B6}"/>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nvGrpSpPr>
            <p:cNvPr id="89" name="Group 146">
              <a:extLst>
                <a:ext uri="{FF2B5EF4-FFF2-40B4-BE49-F238E27FC236}">
                  <a16:creationId xmlns:a16="http://schemas.microsoft.com/office/drawing/2014/main" id="{EEC2A5A7-B3F3-4ED0-B649-9AB915A6365C}"/>
                </a:ext>
              </a:extLst>
            </p:cNvPr>
            <p:cNvGrpSpPr>
              <a:grpSpLocks noChangeAspect="1"/>
            </p:cNvGrpSpPr>
            <p:nvPr/>
          </p:nvGrpSpPr>
          <p:grpSpPr bwMode="auto">
            <a:xfrm>
              <a:off x="7242107" y="7312342"/>
              <a:ext cx="404125" cy="463549"/>
              <a:chOff x="430" y="2783"/>
              <a:chExt cx="272" cy="312"/>
            </a:xfrm>
          </p:grpSpPr>
          <p:sp>
            <p:nvSpPr>
              <p:cNvPr id="90" name="Rectangle 147">
                <a:extLst>
                  <a:ext uri="{FF2B5EF4-FFF2-40B4-BE49-F238E27FC236}">
                    <a16:creationId xmlns:a16="http://schemas.microsoft.com/office/drawing/2014/main" id="{0CCFDCD7-D979-464E-B375-87DC8F47A189}"/>
                  </a:ext>
                </a:extLst>
              </p:cNvPr>
              <p:cNvSpPr>
                <a:spLocks noChangeArrowheads="1"/>
              </p:cNvSpPr>
              <p:nvPr/>
            </p:nvSpPr>
            <p:spPr bwMode="auto">
              <a:xfrm>
                <a:off x="430" y="3027"/>
                <a:ext cx="29" cy="68"/>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91" name="Rectangle 148">
                <a:extLst>
                  <a:ext uri="{FF2B5EF4-FFF2-40B4-BE49-F238E27FC236}">
                    <a16:creationId xmlns:a16="http://schemas.microsoft.com/office/drawing/2014/main" id="{1CB895D1-7255-4B09-8DC0-9A6D33A369B4}"/>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92" name="Rectangle 149">
                <a:extLst>
                  <a:ext uri="{FF2B5EF4-FFF2-40B4-BE49-F238E27FC236}">
                    <a16:creationId xmlns:a16="http://schemas.microsoft.com/office/drawing/2014/main" id="{9293D54C-8761-4CCF-9528-58E6DD53CBB2}"/>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93" name="Rectangle 150">
                <a:extLst>
                  <a:ext uri="{FF2B5EF4-FFF2-40B4-BE49-F238E27FC236}">
                    <a16:creationId xmlns:a16="http://schemas.microsoft.com/office/drawing/2014/main" id="{5D2D8411-F873-4B32-A3E2-D5C392C1BCEA}"/>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95" name="Rectangle 151">
                <a:extLst>
                  <a:ext uri="{FF2B5EF4-FFF2-40B4-BE49-F238E27FC236}">
                    <a16:creationId xmlns:a16="http://schemas.microsoft.com/office/drawing/2014/main" id="{6AF6AB78-84B9-4E5C-A86A-ABC46BF65E5F}"/>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97" name="Rectangle 152">
                <a:extLst>
                  <a:ext uri="{FF2B5EF4-FFF2-40B4-BE49-F238E27FC236}">
                    <a16:creationId xmlns:a16="http://schemas.microsoft.com/office/drawing/2014/main" id="{0336608D-D63C-432B-BD82-9EC98A4885DD}"/>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grpSp>
        <p:nvGrpSpPr>
          <p:cNvPr id="26" name="Group 25">
            <a:extLst>
              <a:ext uri="{FF2B5EF4-FFF2-40B4-BE49-F238E27FC236}">
                <a16:creationId xmlns:a16="http://schemas.microsoft.com/office/drawing/2014/main" id="{C61FFC5D-B178-4F98-A80D-E433A020B570}"/>
              </a:ext>
            </a:extLst>
          </p:cNvPr>
          <p:cNvGrpSpPr/>
          <p:nvPr/>
        </p:nvGrpSpPr>
        <p:grpSpPr>
          <a:xfrm>
            <a:off x="10244761" y="2049524"/>
            <a:ext cx="932067" cy="682442"/>
            <a:chOff x="10029006" y="2009520"/>
            <a:chExt cx="913874" cy="669122"/>
          </a:xfrm>
        </p:grpSpPr>
        <p:grpSp>
          <p:nvGrpSpPr>
            <p:cNvPr id="25" name="Group 24">
              <a:extLst>
                <a:ext uri="{FF2B5EF4-FFF2-40B4-BE49-F238E27FC236}">
                  <a16:creationId xmlns:a16="http://schemas.microsoft.com/office/drawing/2014/main" id="{58DEC591-8F5C-4ADA-B5D9-6C02CC2A80D1}"/>
                </a:ext>
              </a:extLst>
            </p:cNvPr>
            <p:cNvGrpSpPr/>
            <p:nvPr/>
          </p:nvGrpSpPr>
          <p:grpSpPr>
            <a:xfrm>
              <a:off x="10029006" y="2198476"/>
              <a:ext cx="356927" cy="480166"/>
              <a:chOff x="9241378" y="1885714"/>
              <a:chExt cx="378872" cy="509688"/>
            </a:xfrm>
          </p:grpSpPr>
          <p:sp>
            <p:nvSpPr>
              <p:cNvPr id="14" name="Flowchart: Magnetic Disk 13">
                <a:extLst>
                  <a:ext uri="{FF2B5EF4-FFF2-40B4-BE49-F238E27FC236}">
                    <a16:creationId xmlns:a16="http://schemas.microsoft.com/office/drawing/2014/main" id="{BA4297E9-C128-42FD-999D-B76E1E72B782}"/>
                  </a:ext>
                </a:extLst>
              </p:cNvPr>
              <p:cNvSpPr/>
              <p:nvPr/>
            </p:nvSpPr>
            <p:spPr bwMode="auto">
              <a:xfrm>
                <a:off x="9245559" y="1885714"/>
                <a:ext cx="370510" cy="509688"/>
              </a:xfrm>
              <a:prstGeom prst="flowChartMagneticDisk">
                <a:avLst/>
              </a:prstGeom>
              <a:solidFill>
                <a:schemeClr val="accent1"/>
              </a:solid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3" name="Arc 22">
                <a:extLst>
                  <a:ext uri="{FF2B5EF4-FFF2-40B4-BE49-F238E27FC236}">
                    <a16:creationId xmlns:a16="http://schemas.microsoft.com/office/drawing/2014/main" id="{750DA8CB-A2EA-4AA2-9F14-3968D4363EBF}"/>
                  </a:ext>
                </a:extLst>
              </p:cNvPr>
              <p:cNvSpPr/>
              <p:nvPr/>
            </p:nvSpPr>
            <p:spPr>
              <a:xfrm>
                <a:off x="9241378" y="2002396"/>
                <a:ext cx="378872" cy="168094"/>
              </a:xfrm>
              <a:prstGeom prst="arc">
                <a:avLst>
                  <a:gd name="adj1" fmla="val 21458316"/>
                  <a:gd name="adj2" fmla="val 11026697"/>
                </a:avLst>
              </a:prstGeom>
              <a:ln w="12700">
                <a:solidFill>
                  <a:srgbClr val="FFFF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86" name="Arc 185">
                <a:extLst>
                  <a:ext uri="{FF2B5EF4-FFF2-40B4-BE49-F238E27FC236}">
                    <a16:creationId xmlns:a16="http://schemas.microsoft.com/office/drawing/2014/main" id="{A761DB0E-E7AF-494F-AC8F-9521BE322F2E}"/>
                  </a:ext>
                </a:extLst>
              </p:cNvPr>
              <p:cNvSpPr/>
              <p:nvPr/>
            </p:nvSpPr>
            <p:spPr>
              <a:xfrm>
                <a:off x="9241378" y="2126221"/>
                <a:ext cx="378872" cy="168094"/>
              </a:xfrm>
              <a:prstGeom prst="arc">
                <a:avLst>
                  <a:gd name="adj1" fmla="val 21458316"/>
                  <a:gd name="adj2" fmla="val 11026697"/>
                </a:avLst>
              </a:prstGeom>
              <a:ln w="12700">
                <a:solidFill>
                  <a:srgbClr val="FFFF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grpSp>
        <p:grpSp>
          <p:nvGrpSpPr>
            <p:cNvPr id="103" name="Group 102">
              <a:extLst>
                <a:ext uri="{FF2B5EF4-FFF2-40B4-BE49-F238E27FC236}">
                  <a16:creationId xmlns:a16="http://schemas.microsoft.com/office/drawing/2014/main" id="{F462E466-D5EE-4766-9B28-8C781244D3F5}"/>
                </a:ext>
              </a:extLst>
            </p:cNvPr>
            <p:cNvGrpSpPr/>
            <p:nvPr/>
          </p:nvGrpSpPr>
          <p:grpSpPr>
            <a:xfrm>
              <a:off x="10306514" y="2009520"/>
              <a:ext cx="636366" cy="658799"/>
              <a:chOff x="4927572" y="5796687"/>
              <a:chExt cx="635131" cy="545193"/>
            </a:xfrm>
          </p:grpSpPr>
          <p:grpSp>
            <p:nvGrpSpPr>
              <p:cNvPr id="106" name="Group 105">
                <a:extLst>
                  <a:ext uri="{FF2B5EF4-FFF2-40B4-BE49-F238E27FC236}">
                    <a16:creationId xmlns:a16="http://schemas.microsoft.com/office/drawing/2014/main" id="{B6285C58-736E-47D6-83E5-C1E463FCA92B}"/>
                  </a:ext>
                </a:extLst>
              </p:cNvPr>
              <p:cNvGrpSpPr/>
              <p:nvPr/>
            </p:nvGrpSpPr>
            <p:grpSpPr>
              <a:xfrm>
                <a:off x="4927572" y="5886330"/>
                <a:ext cx="455548" cy="455550"/>
                <a:chOff x="650875" y="1585913"/>
                <a:chExt cx="495300" cy="495301"/>
              </a:xfrm>
            </p:grpSpPr>
            <p:sp>
              <p:nvSpPr>
                <p:cNvPr id="125" name="Rectangle 5">
                  <a:extLst>
                    <a:ext uri="{FF2B5EF4-FFF2-40B4-BE49-F238E27FC236}">
                      <a16:creationId xmlns:a16="http://schemas.microsoft.com/office/drawing/2014/main" id="{2B395270-167E-4D81-9E2A-DEA4E8C63374}"/>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6" name="Rectangle 125">
                  <a:extLst>
                    <a:ext uri="{FF2B5EF4-FFF2-40B4-BE49-F238E27FC236}">
                      <a16:creationId xmlns:a16="http://schemas.microsoft.com/office/drawing/2014/main" id="{4868CEC5-44A4-480E-BA3F-820498E85C5E}"/>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7" name="Rectangle 7">
                  <a:extLst>
                    <a:ext uri="{FF2B5EF4-FFF2-40B4-BE49-F238E27FC236}">
                      <a16:creationId xmlns:a16="http://schemas.microsoft.com/office/drawing/2014/main" id="{0C0AC9C5-FBB9-471C-BAF3-3B5BCEDA7D36}"/>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8" name="Rectangle 8">
                  <a:extLst>
                    <a:ext uri="{FF2B5EF4-FFF2-40B4-BE49-F238E27FC236}">
                      <a16:creationId xmlns:a16="http://schemas.microsoft.com/office/drawing/2014/main" id="{07105D12-42F7-4587-864C-F80D0F032C9C}"/>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9" name="Rectangle 9">
                  <a:extLst>
                    <a:ext uri="{FF2B5EF4-FFF2-40B4-BE49-F238E27FC236}">
                      <a16:creationId xmlns:a16="http://schemas.microsoft.com/office/drawing/2014/main" id="{0A961C6F-5324-4202-AB22-680D9FDCD7A7}"/>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0" name="Rectangle 10">
                  <a:extLst>
                    <a:ext uri="{FF2B5EF4-FFF2-40B4-BE49-F238E27FC236}">
                      <a16:creationId xmlns:a16="http://schemas.microsoft.com/office/drawing/2014/main" id="{7EB6871A-EF61-48BA-807B-DD3D1E425A62}"/>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1" name="Rectangle 11">
                  <a:extLst>
                    <a:ext uri="{FF2B5EF4-FFF2-40B4-BE49-F238E27FC236}">
                      <a16:creationId xmlns:a16="http://schemas.microsoft.com/office/drawing/2014/main" id="{5EFD3C6D-7C22-4C73-A2DE-FCF6FD9FCBC8}"/>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2" name="Rectangle 12">
                  <a:extLst>
                    <a:ext uri="{FF2B5EF4-FFF2-40B4-BE49-F238E27FC236}">
                      <a16:creationId xmlns:a16="http://schemas.microsoft.com/office/drawing/2014/main" id="{347CE82A-2859-48FB-9F96-3710BA82143F}"/>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3" name="Rectangle 13">
                  <a:extLst>
                    <a:ext uri="{FF2B5EF4-FFF2-40B4-BE49-F238E27FC236}">
                      <a16:creationId xmlns:a16="http://schemas.microsoft.com/office/drawing/2014/main" id="{5BF25975-7462-4CEF-9653-26BE31EA66B2}"/>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4" name="Rectangle 14">
                  <a:extLst>
                    <a:ext uri="{FF2B5EF4-FFF2-40B4-BE49-F238E27FC236}">
                      <a16:creationId xmlns:a16="http://schemas.microsoft.com/office/drawing/2014/main" id="{EF835D8B-88FB-4EA1-A461-6A19800A1DC7}"/>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5" name="Rectangle 15">
                  <a:extLst>
                    <a:ext uri="{FF2B5EF4-FFF2-40B4-BE49-F238E27FC236}">
                      <a16:creationId xmlns:a16="http://schemas.microsoft.com/office/drawing/2014/main" id="{99A9E901-EE28-41DF-9931-5E30E7E6D41A}"/>
                    </a:ext>
                  </a:extLst>
                </p:cNvPr>
                <p:cNvSpPr>
                  <a:spLocks noChangeArrowheads="1"/>
                </p:cNvSpPr>
                <p:nvPr/>
              </p:nvSpPr>
              <p:spPr bwMode="auto">
                <a:xfrm>
                  <a:off x="744538" y="2019301"/>
                  <a:ext cx="60325"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6" name="Rectangle 16">
                  <a:extLst>
                    <a:ext uri="{FF2B5EF4-FFF2-40B4-BE49-F238E27FC236}">
                      <a16:creationId xmlns:a16="http://schemas.microsoft.com/office/drawing/2014/main" id="{2DE10816-FDDB-4A8B-BB61-E07506529FC9}"/>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7" name="Rectangle 17">
                  <a:extLst>
                    <a:ext uri="{FF2B5EF4-FFF2-40B4-BE49-F238E27FC236}">
                      <a16:creationId xmlns:a16="http://schemas.microsoft.com/office/drawing/2014/main" id="{DA5F8CB4-45D0-4E6B-96EE-6E4C41742BA8}"/>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8" name="Rectangle 18">
                  <a:extLst>
                    <a:ext uri="{FF2B5EF4-FFF2-40B4-BE49-F238E27FC236}">
                      <a16:creationId xmlns:a16="http://schemas.microsoft.com/office/drawing/2014/main" id="{603697D4-4CDC-47A0-AFC8-ABA13DE569DC}"/>
                    </a:ext>
                  </a:extLst>
                </p:cNvPr>
                <p:cNvSpPr>
                  <a:spLocks noChangeArrowheads="1"/>
                </p:cNvSpPr>
                <p:nvPr/>
              </p:nvSpPr>
              <p:spPr bwMode="auto">
                <a:xfrm>
                  <a:off x="990600" y="2019301"/>
                  <a:ext cx="63500"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07" name="Group 106">
                <a:extLst>
                  <a:ext uri="{FF2B5EF4-FFF2-40B4-BE49-F238E27FC236}">
                    <a16:creationId xmlns:a16="http://schemas.microsoft.com/office/drawing/2014/main" id="{03B23471-E600-40AF-A6AE-C228CA7BA5CC}"/>
                  </a:ext>
                </a:extLst>
              </p:cNvPr>
              <p:cNvGrpSpPr/>
              <p:nvPr/>
            </p:nvGrpSpPr>
            <p:grpSpPr>
              <a:xfrm>
                <a:off x="5203523" y="5796687"/>
                <a:ext cx="359180" cy="281627"/>
                <a:chOff x="5338393" y="5809468"/>
                <a:chExt cx="359180" cy="281627"/>
              </a:xfrm>
            </p:grpSpPr>
            <p:grpSp>
              <p:nvGrpSpPr>
                <p:cNvPr id="108" name="Group 107">
                  <a:extLst>
                    <a:ext uri="{FF2B5EF4-FFF2-40B4-BE49-F238E27FC236}">
                      <a16:creationId xmlns:a16="http://schemas.microsoft.com/office/drawing/2014/main" id="{7C5674F6-5AB1-4A82-B0F7-68CF5C0AEB58}"/>
                    </a:ext>
                  </a:extLst>
                </p:cNvPr>
                <p:cNvGrpSpPr>
                  <a:grpSpLocks noChangeAspect="1"/>
                </p:cNvGrpSpPr>
                <p:nvPr/>
              </p:nvGrpSpPr>
              <p:grpSpPr>
                <a:xfrm flipH="1">
                  <a:off x="5338393" y="5809468"/>
                  <a:ext cx="359180" cy="212575"/>
                  <a:chOff x="942772" y="1664993"/>
                  <a:chExt cx="155575" cy="92075"/>
                </a:xfrm>
                <a:solidFill>
                  <a:srgbClr val="50E6FF"/>
                </a:solidFill>
              </p:grpSpPr>
              <p:sp>
                <p:nvSpPr>
                  <p:cNvPr id="122" name="Oval 19">
                    <a:extLst>
                      <a:ext uri="{FF2B5EF4-FFF2-40B4-BE49-F238E27FC236}">
                        <a16:creationId xmlns:a16="http://schemas.microsoft.com/office/drawing/2014/main" id="{E58DF84C-9364-40CF-BA1E-77379A742DE5}"/>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Segoe UI"/>
                    </a:endParaRPr>
                  </a:p>
                </p:txBody>
              </p:sp>
              <p:sp>
                <p:nvSpPr>
                  <p:cNvPr id="123" name="Freeform 20">
                    <a:extLst>
                      <a:ext uri="{FF2B5EF4-FFF2-40B4-BE49-F238E27FC236}">
                        <a16:creationId xmlns:a16="http://schemas.microsoft.com/office/drawing/2014/main" id="{0AA0B395-DACD-4CD6-BB9C-4DF6670650B2}"/>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Segoe UI"/>
                    </a:endParaRPr>
                  </a:p>
                </p:txBody>
              </p:sp>
              <p:sp>
                <p:nvSpPr>
                  <p:cNvPr id="124" name="Oval 21">
                    <a:extLst>
                      <a:ext uri="{FF2B5EF4-FFF2-40B4-BE49-F238E27FC236}">
                        <a16:creationId xmlns:a16="http://schemas.microsoft.com/office/drawing/2014/main" id="{1A052E88-9CDE-42FA-B1BA-A25FEDD0ECA7}"/>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Segoe UI"/>
                    </a:endParaRPr>
                  </a:p>
                </p:txBody>
              </p:sp>
            </p:grpSp>
            <p:grpSp>
              <p:nvGrpSpPr>
                <p:cNvPr id="109" name="Group 108">
                  <a:extLst>
                    <a:ext uri="{FF2B5EF4-FFF2-40B4-BE49-F238E27FC236}">
                      <a16:creationId xmlns:a16="http://schemas.microsoft.com/office/drawing/2014/main" id="{10E156B4-789A-41EF-9EC0-9856A9886EC7}"/>
                    </a:ext>
                  </a:extLst>
                </p:cNvPr>
                <p:cNvGrpSpPr/>
                <p:nvPr/>
              </p:nvGrpSpPr>
              <p:grpSpPr>
                <a:xfrm>
                  <a:off x="5381229" y="5900801"/>
                  <a:ext cx="195611" cy="190294"/>
                  <a:chOff x="11383094" y="5071064"/>
                  <a:chExt cx="275373" cy="267883"/>
                </a:xfrm>
              </p:grpSpPr>
              <p:sp>
                <p:nvSpPr>
                  <p:cNvPr id="116" name="Rectangle 33">
                    <a:extLst>
                      <a:ext uri="{FF2B5EF4-FFF2-40B4-BE49-F238E27FC236}">
                        <a16:creationId xmlns:a16="http://schemas.microsoft.com/office/drawing/2014/main" id="{4E6AF014-06C1-47B4-B6FB-C70714FBE2EB}"/>
                      </a:ext>
                    </a:extLst>
                  </p:cNvPr>
                  <p:cNvSpPr>
                    <a:spLocks noChangeArrowheads="1"/>
                  </p:cNvSpPr>
                  <p:nvPr/>
                </p:nvSpPr>
                <p:spPr bwMode="auto">
                  <a:xfrm>
                    <a:off x="11614327" y="5071064"/>
                    <a:ext cx="44140" cy="147640"/>
                  </a:xfrm>
                  <a:prstGeom prst="rect">
                    <a:avLst/>
                  </a:pr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20" name="Rectangle 34">
                    <a:extLst>
                      <a:ext uri="{FF2B5EF4-FFF2-40B4-BE49-F238E27FC236}">
                        <a16:creationId xmlns:a16="http://schemas.microsoft.com/office/drawing/2014/main" id="{5683C87D-23FD-4F7F-9657-15ABAEB8C3BF}"/>
                      </a:ext>
                    </a:extLst>
                  </p:cNvPr>
                  <p:cNvSpPr>
                    <a:spLocks noChangeArrowheads="1"/>
                  </p:cNvSpPr>
                  <p:nvPr/>
                </p:nvSpPr>
                <p:spPr bwMode="auto">
                  <a:xfrm>
                    <a:off x="11506321" y="5071064"/>
                    <a:ext cx="147640" cy="45662"/>
                  </a:xfrm>
                  <a:prstGeom prst="rect">
                    <a:avLst/>
                  </a:pr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21" name="Freeform 39">
                    <a:extLst>
                      <a:ext uri="{FF2B5EF4-FFF2-40B4-BE49-F238E27FC236}">
                        <a16:creationId xmlns:a16="http://schemas.microsoft.com/office/drawing/2014/main" id="{9E0F9408-FBEE-4FEF-8DBB-F8D70E0C1BF2}"/>
                      </a:ext>
                    </a:extLst>
                  </p:cNvPr>
                  <p:cNvSpPr>
                    <a:spLocks/>
                  </p:cNvSpPr>
                  <p:nvPr/>
                </p:nvSpPr>
                <p:spPr bwMode="auto">
                  <a:xfrm>
                    <a:off x="11383094" y="5083241"/>
                    <a:ext cx="254184" cy="255706"/>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grpSp>
        </p:grpSp>
      </p:grpSp>
      <p:grpSp>
        <p:nvGrpSpPr>
          <p:cNvPr id="11" name="Group 10">
            <a:extLst>
              <a:ext uri="{FF2B5EF4-FFF2-40B4-BE49-F238E27FC236}">
                <a16:creationId xmlns:a16="http://schemas.microsoft.com/office/drawing/2014/main" id="{165AE7A0-2180-40DE-B36A-B10CFFA998C5}"/>
              </a:ext>
            </a:extLst>
          </p:cNvPr>
          <p:cNvGrpSpPr/>
          <p:nvPr/>
        </p:nvGrpSpPr>
        <p:grpSpPr>
          <a:xfrm>
            <a:off x="1357876" y="2076610"/>
            <a:ext cx="725247" cy="657333"/>
            <a:chOff x="1330507" y="2036077"/>
            <a:chExt cx="711091" cy="644503"/>
          </a:xfrm>
        </p:grpSpPr>
        <p:grpSp>
          <p:nvGrpSpPr>
            <p:cNvPr id="140" name="Group 139">
              <a:extLst>
                <a:ext uri="{FF2B5EF4-FFF2-40B4-BE49-F238E27FC236}">
                  <a16:creationId xmlns:a16="http://schemas.microsoft.com/office/drawing/2014/main" id="{1CA990B8-2CEB-4218-B0DD-CC6EBA70B308}"/>
                </a:ext>
              </a:extLst>
            </p:cNvPr>
            <p:cNvGrpSpPr>
              <a:grpSpLocks noChangeAspect="1"/>
            </p:cNvGrpSpPr>
            <p:nvPr/>
          </p:nvGrpSpPr>
          <p:grpSpPr>
            <a:xfrm flipH="1">
              <a:off x="1330507" y="2036077"/>
              <a:ext cx="607142" cy="359329"/>
              <a:chOff x="942772" y="1664993"/>
              <a:chExt cx="155575" cy="92075"/>
            </a:xfrm>
            <a:solidFill>
              <a:srgbClr val="50E6FF"/>
            </a:solidFill>
          </p:grpSpPr>
          <p:sp>
            <p:nvSpPr>
              <p:cNvPr id="148" name="Oval 19">
                <a:extLst>
                  <a:ext uri="{FF2B5EF4-FFF2-40B4-BE49-F238E27FC236}">
                    <a16:creationId xmlns:a16="http://schemas.microsoft.com/office/drawing/2014/main" id="{3B0BA8EC-B73D-4566-B126-F0680BBEBF6E}"/>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Segoe UI"/>
                </a:endParaRPr>
              </a:p>
            </p:txBody>
          </p:sp>
          <p:sp>
            <p:nvSpPr>
              <p:cNvPr id="149" name="Freeform 20">
                <a:extLst>
                  <a:ext uri="{FF2B5EF4-FFF2-40B4-BE49-F238E27FC236}">
                    <a16:creationId xmlns:a16="http://schemas.microsoft.com/office/drawing/2014/main" id="{94AFD16A-EF8C-4EBF-8732-4D8B6FE9366D}"/>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Segoe UI"/>
                </a:endParaRPr>
              </a:p>
            </p:txBody>
          </p:sp>
          <p:sp>
            <p:nvSpPr>
              <p:cNvPr id="150" name="Oval 21">
                <a:extLst>
                  <a:ext uri="{FF2B5EF4-FFF2-40B4-BE49-F238E27FC236}">
                    <a16:creationId xmlns:a16="http://schemas.microsoft.com/office/drawing/2014/main" id="{7C11DE16-390E-41B1-B860-124EA3123397}"/>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Segoe UI"/>
                </a:endParaRPr>
              </a:p>
            </p:txBody>
          </p:sp>
        </p:grpSp>
        <p:sp>
          <p:nvSpPr>
            <p:cNvPr id="142" name="Freeform 233">
              <a:extLst>
                <a:ext uri="{FF2B5EF4-FFF2-40B4-BE49-F238E27FC236}">
                  <a16:creationId xmlns:a16="http://schemas.microsoft.com/office/drawing/2014/main" id="{54D57FBE-69F6-4767-AAB6-CF3A94149395}"/>
                </a:ext>
              </a:extLst>
            </p:cNvPr>
            <p:cNvSpPr>
              <a:spLocks noEditPoints="1"/>
            </p:cNvSpPr>
            <p:nvPr/>
          </p:nvSpPr>
          <p:spPr bwMode="auto">
            <a:xfrm>
              <a:off x="1738387" y="2556755"/>
              <a:ext cx="141287" cy="123825"/>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3" name="Rectangle 234">
              <a:extLst>
                <a:ext uri="{FF2B5EF4-FFF2-40B4-BE49-F238E27FC236}">
                  <a16:creationId xmlns:a16="http://schemas.microsoft.com/office/drawing/2014/main" id="{811C0BDB-703E-48C0-8E3E-F652CA022A0F}"/>
                </a:ext>
              </a:extLst>
            </p:cNvPr>
            <p:cNvSpPr>
              <a:spLocks noChangeArrowheads="1"/>
            </p:cNvSpPr>
            <p:nvPr/>
          </p:nvSpPr>
          <p:spPr bwMode="auto">
            <a:xfrm>
              <a:off x="1979686" y="2278942"/>
              <a:ext cx="31750" cy="185738"/>
            </a:xfrm>
            <a:prstGeom prst="rect">
              <a:avLst/>
            </a:pr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4" name="Freeform 235">
              <a:extLst>
                <a:ext uri="{FF2B5EF4-FFF2-40B4-BE49-F238E27FC236}">
                  <a16:creationId xmlns:a16="http://schemas.microsoft.com/office/drawing/2014/main" id="{312A90BF-BE4D-4B31-AA0E-320A2E4B8CA6}"/>
                </a:ext>
              </a:extLst>
            </p:cNvPr>
            <p:cNvSpPr>
              <a:spLocks/>
            </p:cNvSpPr>
            <p:nvPr/>
          </p:nvSpPr>
          <p:spPr bwMode="auto">
            <a:xfrm>
              <a:off x="1949523" y="2185279"/>
              <a:ext cx="92075" cy="107950"/>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5" name="Freeform 236">
              <a:extLst>
                <a:ext uri="{FF2B5EF4-FFF2-40B4-BE49-F238E27FC236}">
                  <a16:creationId xmlns:a16="http://schemas.microsoft.com/office/drawing/2014/main" id="{FE5CB4B8-3FFD-427B-B824-E11B527F032A}"/>
                </a:ext>
              </a:extLst>
            </p:cNvPr>
            <p:cNvSpPr>
              <a:spLocks/>
            </p:cNvSpPr>
            <p:nvPr/>
          </p:nvSpPr>
          <p:spPr bwMode="auto">
            <a:xfrm>
              <a:off x="1949523" y="2448805"/>
              <a:ext cx="92075" cy="231775"/>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6" name="Rectangle 237">
              <a:extLst>
                <a:ext uri="{FF2B5EF4-FFF2-40B4-BE49-F238E27FC236}">
                  <a16:creationId xmlns:a16="http://schemas.microsoft.com/office/drawing/2014/main" id="{16C8FE5D-8458-41C1-AD97-8A317CF3632F}"/>
                </a:ext>
              </a:extLst>
            </p:cNvPr>
            <p:cNvSpPr>
              <a:spLocks noChangeArrowheads="1"/>
            </p:cNvSpPr>
            <p:nvPr/>
          </p:nvSpPr>
          <p:spPr bwMode="auto">
            <a:xfrm>
              <a:off x="1778074" y="2285292"/>
              <a:ext cx="61912" cy="3079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sp>
          <p:nvSpPr>
            <p:cNvPr id="147" name="Freeform 238">
              <a:extLst>
                <a:ext uri="{FF2B5EF4-FFF2-40B4-BE49-F238E27FC236}">
                  <a16:creationId xmlns:a16="http://schemas.microsoft.com/office/drawing/2014/main" id="{22F94A6D-73A1-457B-AD06-D34854FF3567}"/>
                </a:ext>
              </a:extLst>
            </p:cNvPr>
            <p:cNvSpPr>
              <a:spLocks/>
            </p:cNvSpPr>
            <p:nvPr/>
          </p:nvSpPr>
          <p:spPr bwMode="auto">
            <a:xfrm>
              <a:off x="1732037" y="2185279"/>
              <a:ext cx="155574" cy="146050"/>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Segoe UI"/>
              </a:endParaRPr>
            </a:p>
          </p:txBody>
        </p:sp>
      </p:grpSp>
      <p:pic>
        <p:nvPicPr>
          <p:cNvPr id="151" name="Picture 2" descr="BNY Mellon – Logos Download">
            <a:extLst>
              <a:ext uri="{FF2B5EF4-FFF2-40B4-BE49-F238E27FC236}">
                <a16:creationId xmlns:a16="http://schemas.microsoft.com/office/drawing/2014/main" id="{CEE045EE-69E7-49D8-A861-C43C7943539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013464" y="5150314"/>
            <a:ext cx="1909216" cy="333118"/>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descr="Chevron Corporation - Wikipedia">
            <a:extLst>
              <a:ext uri="{FF2B5EF4-FFF2-40B4-BE49-F238E27FC236}">
                <a16:creationId xmlns:a16="http://schemas.microsoft.com/office/drawing/2014/main" id="{AF8531D1-5E51-4B82-986C-D6B1B7F9DEC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0345270" y="4908421"/>
            <a:ext cx="731052" cy="816903"/>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4" descr="Sponsors / Partners | Helsinki Refugee Film Festival">
            <a:extLst>
              <a:ext uri="{FF2B5EF4-FFF2-40B4-BE49-F238E27FC236}">
                <a16:creationId xmlns:a16="http://schemas.microsoft.com/office/drawing/2014/main" id="{26D92703-7B7B-486C-BE75-6EAE24C07CFA}"/>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402576" y="5013559"/>
            <a:ext cx="1626140" cy="606627"/>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6" descr="Munich Re - ICISA">
            <a:extLst>
              <a:ext uri="{FF2B5EF4-FFF2-40B4-BE49-F238E27FC236}">
                <a16:creationId xmlns:a16="http://schemas.microsoft.com/office/drawing/2014/main" id="{5E630CDF-2237-4229-BCE8-AE0A19DACD0E}"/>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675925" y="5126816"/>
            <a:ext cx="1574591" cy="380116"/>
          </a:xfrm>
          <a:prstGeom prst="rect">
            <a:avLst/>
          </a:prstGeom>
          <a:noFill/>
          <a:extLst>
            <a:ext uri="{909E8E84-426E-40DD-AFC4-6F175D3DCCD1}">
              <a14:hiddenFill xmlns:a14="http://schemas.microsoft.com/office/drawing/2010/main">
                <a:solidFill>
                  <a:srgbClr val="FFFFFF"/>
                </a:solidFill>
              </a14:hiddenFill>
            </a:ext>
          </a:extLst>
        </p:spPr>
      </p:pic>
      <p:sp>
        <p:nvSpPr>
          <p:cNvPr id="157" name="Rectangle 156">
            <a:extLst>
              <a:ext uri="{FF2B5EF4-FFF2-40B4-BE49-F238E27FC236}">
                <a16:creationId xmlns:a16="http://schemas.microsoft.com/office/drawing/2014/main" id="{BBF0674B-5AEB-4151-8CFE-E4855C71010A}"/>
              </a:ext>
            </a:extLst>
          </p:cNvPr>
          <p:cNvSpPr/>
          <p:nvPr/>
        </p:nvSpPr>
        <p:spPr>
          <a:xfrm>
            <a:off x="734037" y="2990976"/>
            <a:ext cx="1972923" cy="384271"/>
          </a:xfrm>
          <a:prstGeom prst="rect">
            <a:avLst/>
          </a:prstGeom>
        </p:spPr>
        <p:txBody>
          <a:bodyPr vert="horz" wrap="square" lIns="0" tIns="0" rIns="0" bIns="0" numCol="1" rtlCol="0" anchor="ctr" anchorCtr="0">
            <a:spAutoFit/>
          </a:bodyPr>
          <a:lstStyle/>
          <a:p>
            <a:pPr algn="ctr">
              <a:spcAft>
                <a:spcPts val="1224"/>
              </a:spcAft>
              <a:defRPr/>
            </a:pPr>
            <a:r>
              <a:rPr lang="en-US" sz="1224" b="1">
                <a:ln w="3175">
                  <a:noFill/>
                </a:ln>
                <a:solidFill>
                  <a:srgbClr val="0078D4"/>
                </a:solidFill>
                <a:latin typeface="+mj-lt"/>
                <a:cs typeface="Segoe UI" pitchFamily="34" charset="0"/>
              </a:rPr>
              <a:t>Modern transactional </a:t>
            </a:r>
            <a:br>
              <a:rPr lang="en-US" sz="1224" b="1">
                <a:ln w="3175">
                  <a:noFill/>
                </a:ln>
                <a:solidFill>
                  <a:srgbClr val="0078D4"/>
                </a:solidFill>
                <a:latin typeface="+mj-lt"/>
                <a:cs typeface="Segoe UI" pitchFamily="34" charset="0"/>
              </a:rPr>
            </a:br>
            <a:r>
              <a:rPr lang="en-US" sz="1224" b="1">
                <a:ln w="3175">
                  <a:noFill/>
                </a:ln>
                <a:solidFill>
                  <a:srgbClr val="0078D4"/>
                </a:solidFill>
                <a:latin typeface="+mj-lt"/>
                <a:cs typeface="Segoe UI" pitchFamily="34" charset="0"/>
              </a:rPr>
              <a:t>apps built with AKS</a:t>
            </a:r>
          </a:p>
        </p:txBody>
      </p:sp>
      <p:sp>
        <p:nvSpPr>
          <p:cNvPr id="158" name="Rectangle 157">
            <a:extLst>
              <a:ext uri="{FF2B5EF4-FFF2-40B4-BE49-F238E27FC236}">
                <a16:creationId xmlns:a16="http://schemas.microsoft.com/office/drawing/2014/main" id="{9FB49316-374F-4FB5-9076-DE48CE28E923}"/>
              </a:ext>
            </a:extLst>
          </p:cNvPr>
          <p:cNvSpPr/>
          <p:nvPr/>
        </p:nvSpPr>
        <p:spPr>
          <a:xfrm>
            <a:off x="7474660" y="2990976"/>
            <a:ext cx="1977119" cy="384271"/>
          </a:xfrm>
          <a:prstGeom prst="rect">
            <a:avLst/>
          </a:prstGeom>
        </p:spPr>
        <p:txBody>
          <a:bodyPr vert="horz" wrap="square" lIns="0" tIns="0" rIns="0" bIns="0" numCol="1" rtlCol="0" anchor="ctr" anchorCtr="0">
            <a:spAutoFit/>
          </a:bodyPr>
          <a:lstStyle/>
          <a:p>
            <a:pPr algn="ctr">
              <a:spcAft>
                <a:spcPts val="1224"/>
              </a:spcAft>
              <a:defRPr/>
            </a:pPr>
            <a:r>
              <a:rPr lang="en-US" sz="1224" b="1">
                <a:ln w="3175">
                  <a:noFill/>
                </a:ln>
                <a:solidFill>
                  <a:srgbClr val="0078D4"/>
                </a:solidFill>
                <a:latin typeface="+mj-lt"/>
                <a:cs typeface="Segoe UI" pitchFamily="34" charset="0"/>
              </a:rPr>
              <a:t>Combine time series and relational data</a:t>
            </a:r>
          </a:p>
        </p:txBody>
      </p:sp>
      <p:sp>
        <p:nvSpPr>
          <p:cNvPr id="159" name="Rectangle 158">
            <a:extLst>
              <a:ext uri="{FF2B5EF4-FFF2-40B4-BE49-F238E27FC236}">
                <a16:creationId xmlns:a16="http://schemas.microsoft.com/office/drawing/2014/main" id="{0347EADC-608F-42B4-A633-13E00EE4B857}"/>
              </a:ext>
            </a:extLst>
          </p:cNvPr>
          <p:cNvSpPr/>
          <p:nvPr/>
        </p:nvSpPr>
        <p:spPr>
          <a:xfrm>
            <a:off x="2979513" y="2990976"/>
            <a:ext cx="1977119" cy="384271"/>
          </a:xfrm>
          <a:prstGeom prst="rect">
            <a:avLst/>
          </a:prstGeom>
        </p:spPr>
        <p:txBody>
          <a:bodyPr vert="horz" wrap="square" lIns="0" tIns="0" rIns="0" bIns="0" numCol="1" rtlCol="0" anchor="ctr" anchorCtr="0">
            <a:spAutoFit/>
          </a:bodyPr>
          <a:lstStyle/>
          <a:p>
            <a:pPr algn="ctr">
              <a:spcAft>
                <a:spcPts val="1224"/>
              </a:spcAft>
              <a:defRPr/>
            </a:pPr>
            <a:r>
              <a:rPr lang="en-US" sz="1224" b="1">
                <a:ln w="3175">
                  <a:noFill/>
                </a:ln>
                <a:solidFill>
                  <a:srgbClr val="0078D4"/>
                </a:solidFill>
                <a:latin typeface="+mj-lt"/>
                <a:cs typeface="Segoe UI" pitchFamily="34" charset="0"/>
              </a:rPr>
              <a:t>Enable real-time operational analytics apps</a:t>
            </a:r>
          </a:p>
        </p:txBody>
      </p:sp>
      <p:sp>
        <p:nvSpPr>
          <p:cNvPr id="160" name="Rectangle 159">
            <a:extLst>
              <a:ext uri="{FF2B5EF4-FFF2-40B4-BE49-F238E27FC236}">
                <a16:creationId xmlns:a16="http://schemas.microsoft.com/office/drawing/2014/main" id="{8E910E9B-BBBE-4829-8E07-D9A1F0CB5121}"/>
              </a:ext>
            </a:extLst>
          </p:cNvPr>
          <p:cNvSpPr/>
          <p:nvPr/>
        </p:nvSpPr>
        <p:spPr>
          <a:xfrm>
            <a:off x="9722235" y="2990976"/>
            <a:ext cx="1977119" cy="384271"/>
          </a:xfrm>
          <a:prstGeom prst="rect">
            <a:avLst/>
          </a:prstGeom>
        </p:spPr>
        <p:txBody>
          <a:bodyPr vert="horz" wrap="square" lIns="0" tIns="0" rIns="0" bIns="0" numCol="1" rtlCol="0" anchor="ctr" anchorCtr="0">
            <a:spAutoFit/>
          </a:bodyPr>
          <a:lstStyle/>
          <a:p>
            <a:pPr algn="ctr">
              <a:spcAft>
                <a:spcPts val="1224"/>
              </a:spcAft>
              <a:defRPr/>
            </a:pPr>
            <a:r>
              <a:rPr lang="en-US" sz="1224" b="1">
                <a:ln w="3175">
                  <a:noFill/>
                </a:ln>
                <a:solidFill>
                  <a:srgbClr val="0078D4"/>
                </a:solidFill>
                <a:latin typeface="+mj-lt"/>
                <a:cs typeface="Segoe UI" pitchFamily="34" charset="0"/>
              </a:rPr>
              <a:t>Migrate Oracle databases to Azure and reduce TCO </a:t>
            </a:r>
          </a:p>
        </p:txBody>
      </p:sp>
      <p:sp>
        <p:nvSpPr>
          <p:cNvPr id="161" name="Rectangle 160">
            <a:extLst>
              <a:ext uri="{FF2B5EF4-FFF2-40B4-BE49-F238E27FC236}">
                <a16:creationId xmlns:a16="http://schemas.microsoft.com/office/drawing/2014/main" id="{C25C26FF-5787-4885-9939-F7418E0B4EA9}"/>
              </a:ext>
            </a:extLst>
          </p:cNvPr>
          <p:cNvSpPr/>
          <p:nvPr/>
        </p:nvSpPr>
        <p:spPr>
          <a:xfrm>
            <a:off x="5227087" y="2990976"/>
            <a:ext cx="1977119" cy="384271"/>
          </a:xfrm>
          <a:prstGeom prst="rect">
            <a:avLst/>
          </a:prstGeom>
        </p:spPr>
        <p:txBody>
          <a:bodyPr vert="horz" wrap="square" lIns="0" tIns="0" rIns="0" bIns="0" numCol="1" rtlCol="0" anchor="ctr" anchorCtr="0">
            <a:spAutoFit/>
          </a:bodyPr>
          <a:lstStyle/>
          <a:p>
            <a:pPr algn="ctr">
              <a:spcAft>
                <a:spcPts val="1224"/>
              </a:spcAft>
              <a:defRPr/>
            </a:pPr>
            <a:r>
              <a:rPr lang="en-US" sz="1224" b="1">
                <a:ln w="3175">
                  <a:noFill/>
                </a:ln>
                <a:solidFill>
                  <a:srgbClr val="0078D4"/>
                </a:solidFill>
                <a:latin typeface="+mj-lt"/>
                <a:cs typeface="Segoe UI" pitchFamily="34" charset="0"/>
              </a:rPr>
              <a:t>Build geospatial </a:t>
            </a:r>
            <a:br>
              <a:rPr lang="en-US" sz="1224" b="1">
                <a:ln w="3175">
                  <a:noFill/>
                </a:ln>
                <a:solidFill>
                  <a:srgbClr val="0078D4"/>
                </a:solidFill>
                <a:latin typeface="+mj-lt"/>
                <a:cs typeface="Segoe UI" pitchFamily="34" charset="0"/>
              </a:rPr>
            </a:br>
            <a:r>
              <a:rPr lang="en-US" sz="1224" b="1">
                <a:ln w="3175">
                  <a:noFill/>
                </a:ln>
                <a:solidFill>
                  <a:srgbClr val="0078D4"/>
                </a:solidFill>
                <a:latin typeface="+mj-lt"/>
                <a:cs typeface="Segoe UI" pitchFamily="34" charset="0"/>
              </a:rPr>
              <a:t>enabled Apps</a:t>
            </a:r>
          </a:p>
        </p:txBody>
      </p:sp>
      <p:sp>
        <p:nvSpPr>
          <p:cNvPr id="162" name="TextBox 161">
            <a:extLst>
              <a:ext uri="{FF2B5EF4-FFF2-40B4-BE49-F238E27FC236}">
                <a16:creationId xmlns:a16="http://schemas.microsoft.com/office/drawing/2014/main" id="{8BAD5E97-528A-4839-9571-026B7527FF5E}"/>
              </a:ext>
            </a:extLst>
          </p:cNvPr>
          <p:cNvSpPr txBox="1"/>
          <p:nvPr/>
        </p:nvSpPr>
        <p:spPr>
          <a:xfrm>
            <a:off x="734037" y="3702592"/>
            <a:ext cx="1972923" cy="768541"/>
          </a:xfrm>
          <a:prstGeom prst="rect">
            <a:avLst/>
          </a:prstGeom>
          <a:noFill/>
        </p:spPr>
        <p:txBody>
          <a:bodyPr wrap="square" lIns="0" tIns="0" rIns="0" bIns="0">
            <a:spAutoFit/>
          </a:bodyPr>
          <a:lstStyle/>
          <a:p>
            <a:pPr algn="ctr" defTabSz="932597">
              <a:spcAft>
                <a:spcPts val="204"/>
              </a:spcAft>
              <a:defRPr/>
            </a:pPr>
            <a:r>
              <a:rPr lang="en-US" sz="1224">
                <a:solidFill>
                  <a:prstClr val="black"/>
                </a:solidFill>
                <a:latin typeface="Segoe UI"/>
              </a:rPr>
              <a:t>Engage cloud native developers with the flexibility of AKS and extensibility of PostgreSQL</a:t>
            </a:r>
          </a:p>
        </p:txBody>
      </p:sp>
      <p:sp>
        <p:nvSpPr>
          <p:cNvPr id="163" name="TextBox 162">
            <a:extLst>
              <a:ext uri="{FF2B5EF4-FFF2-40B4-BE49-F238E27FC236}">
                <a16:creationId xmlns:a16="http://schemas.microsoft.com/office/drawing/2014/main" id="{B204066D-6267-4A72-A298-C2821CA526A1}"/>
              </a:ext>
            </a:extLst>
          </p:cNvPr>
          <p:cNvSpPr txBox="1"/>
          <p:nvPr/>
        </p:nvSpPr>
        <p:spPr>
          <a:xfrm>
            <a:off x="2981611" y="3702592"/>
            <a:ext cx="1972923" cy="576406"/>
          </a:xfrm>
          <a:prstGeom prst="rect">
            <a:avLst/>
          </a:prstGeom>
          <a:noFill/>
        </p:spPr>
        <p:txBody>
          <a:bodyPr wrap="square" lIns="0" tIns="0" rIns="0" bIns="0">
            <a:spAutoFit/>
          </a:bodyPr>
          <a:lstStyle/>
          <a:p>
            <a:pPr algn="ctr" defTabSz="932597">
              <a:spcAft>
                <a:spcPts val="204"/>
              </a:spcAft>
              <a:defRPr/>
            </a:pPr>
            <a:r>
              <a:rPr lang="en-US" sz="1224">
                <a:solidFill>
                  <a:prstClr val="black"/>
                </a:solidFill>
                <a:latin typeface="Segoe UI"/>
              </a:rPr>
              <a:t>Converge transactional and operational data stores, leveraging Hyperscale</a:t>
            </a:r>
          </a:p>
        </p:txBody>
      </p:sp>
      <p:sp>
        <p:nvSpPr>
          <p:cNvPr id="164" name="TextBox 163">
            <a:extLst>
              <a:ext uri="{FF2B5EF4-FFF2-40B4-BE49-F238E27FC236}">
                <a16:creationId xmlns:a16="http://schemas.microsoft.com/office/drawing/2014/main" id="{C0F77FE1-BF25-4762-A1A0-F8B0C2DA0D46}"/>
              </a:ext>
            </a:extLst>
          </p:cNvPr>
          <p:cNvSpPr txBox="1"/>
          <p:nvPr/>
        </p:nvSpPr>
        <p:spPr>
          <a:xfrm>
            <a:off x="5227087" y="3702592"/>
            <a:ext cx="1977119" cy="960676"/>
          </a:xfrm>
          <a:prstGeom prst="rect">
            <a:avLst/>
          </a:prstGeom>
          <a:noFill/>
        </p:spPr>
        <p:txBody>
          <a:bodyPr wrap="square" lIns="0" tIns="0" rIns="0" bIns="0">
            <a:spAutoFit/>
          </a:bodyPr>
          <a:lstStyle/>
          <a:p>
            <a:pPr algn="ctr" defTabSz="932597">
              <a:spcAft>
                <a:spcPts val="204"/>
              </a:spcAft>
              <a:defRPr/>
            </a:pPr>
            <a:r>
              <a:rPr lang="en-US" sz="1224">
                <a:solidFill>
                  <a:prstClr val="black"/>
                </a:solidFill>
                <a:latin typeface="Segoe UI"/>
              </a:rPr>
              <a:t>Leverage </a:t>
            </a:r>
            <a:r>
              <a:rPr lang="en-US" sz="1224" err="1">
                <a:solidFill>
                  <a:prstClr val="black"/>
                </a:solidFill>
                <a:latin typeface="Segoe UI"/>
              </a:rPr>
              <a:t>PostGIS</a:t>
            </a:r>
            <a:r>
              <a:rPr lang="en-US" sz="1224">
                <a:solidFill>
                  <a:prstClr val="black"/>
                </a:solidFill>
                <a:latin typeface="Segoe UI"/>
              </a:rPr>
              <a:t>, the world’s most popular OS geospatial solution </a:t>
            </a:r>
            <a:br>
              <a:rPr lang="en-US" sz="1224">
                <a:solidFill>
                  <a:prstClr val="black"/>
                </a:solidFill>
                <a:latin typeface="Segoe UI"/>
              </a:rPr>
            </a:br>
            <a:r>
              <a:rPr lang="en-US" sz="1224">
                <a:solidFill>
                  <a:prstClr val="black"/>
                </a:solidFill>
                <a:latin typeface="Segoe UI"/>
              </a:rPr>
              <a:t>to deliver location-aware experiences</a:t>
            </a:r>
          </a:p>
        </p:txBody>
      </p:sp>
      <p:sp>
        <p:nvSpPr>
          <p:cNvPr id="165" name="TextBox 164">
            <a:extLst>
              <a:ext uri="{FF2B5EF4-FFF2-40B4-BE49-F238E27FC236}">
                <a16:creationId xmlns:a16="http://schemas.microsoft.com/office/drawing/2014/main" id="{AF163E7A-4738-409F-8DC9-E87C01E01621}"/>
              </a:ext>
            </a:extLst>
          </p:cNvPr>
          <p:cNvSpPr txBox="1"/>
          <p:nvPr/>
        </p:nvSpPr>
        <p:spPr>
          <a:xfrm>
            <a:off x="7474660" y="3702592"/>
            <a:ext cx="1977119" cy="576406"/>
          </a:xfrm>
          <a:prstGeom prst="rect">
            <a:avLst/>
          </a:prstGeom>
          <a:noFill/>
        </p:spPr>
        <p:txBody>
          <a:bodyPr wrap="square" lIns="0" tIns="0" rIns="0" bIns="0">
            <a:spAutoFit/>
          </a:bodyPr>
          <a:lstStyle/>
          <a:p>
            <a:pPr algn="ctr" defTabSz="932597">
              <a:spcAft>
                <a:spcPts val="204"/>
              </a:spcAft>
              <a:defRPr/>
            </a:pPr>
            <a:r>
              <a:rPr lang="en-US" sz="1224">
                <a:solidFill>
                  <a:prstClr val="black"/>
                </a:solidFill>
                <a:latin typeface="Segoe UI"/>
              </a:rPr>
              <a:t>Power just-in-time </a:t>
            </a:r>
            <a:br>
              <a:rPr lang="en-US" sz="1224">
                <a:solidFill>
                  <a:prstClr val="black"/>
                </a:solidFill>
                <a:latin typeface="Segoe UI"/>
              </a:rPr>
            </a:br>
            <a:r>
              <a:rPr lang="en-US" sz="1224">
                <a:solidFill>
                  <a:prstClr val="black"/>
                </a:solidFill>
                <a:latin typeface="Segoe UI"/>
              </a:rPr>
              <a:t>decision-making for event driven applications</a:t>
            </a:r>
          </a:p>
        </p:txBody>
      </p:sp>
      <p:sp>
        <p:nvSpPr>
          <p:cNvPr id="166" name="TextBox 165">
            <a:extLst>
              <a:ext uri="{FF2B5EF4-FFF2-40B4-BE49-F238E27FC236}">
                <a16:creationId xmlns:a16="http://schemas.microsoft.com/office/drawing/2014/main" id="{092D7FD1-3052-41C2-BC10-A48621006590}"/>
              </a:ext>
            </a:extLst>
          </p:cNvPr>
          <p:cNvSpPr txBox="1"/>
          <p:nvPr/>
        </p:nvSpPr>
        <p:spPr>
          <a:xfrm>
            <a:off x="9722235" y="3702592"/>
            <a:ext cx="1977119" cy="768541"/>
          </a:xfrm>
          <a:prstGeom prst="rect">
            <a:avLst/>
          </a:prstGeom>
          <a:noFill/>
        </p:spPr>
        <p:txBody>
          <a:bodyPr wrap="square" lIns="0" tIns="0" rIns="0" bIns="0">
            <a:spAutoFit/>
          </a:bodyPr>
          <a:lstStyle/>
          <a:p>
            <a:pPr algn="ctr" defTabSz="932597">
              <a:spcAft>
                <a:spcPts val="204"/>
              </a:spcAft>
              <a:defRPr/>
            </a:pPr>
            <a:r>
              <a:rPr lang="en-US" sz="1224">
                <a:solidFill>
                  <a:prstClr val="black"/>
                </a:solidFill>
                <a:latin typeface="Segoe UI"/>
              </a:rPr>
              <a:t>Complete migrations </a:t>
            </a:r>
            <a:br>
              <a:rPr lang="en-US" sz="1224">
                <a:solidFill>
                  <a:prstClr val="black"/>
                </a:solidFill>
                <a:latin typeface="Segoe UI"/>
              </a:rPr>
            </a:br>
            <a:r>
              <a:rPr lang="en-US" sz="1224">
                <a:solidFill>
                  <a:prstClr val="black"/>
                </a:solidFill>
                <a:latin typeface="Segoe UI"/>
              </a:rPr>
              <a:t>faster and realize significant cost savings while </a:t>
            </a:r>
            <a:br>
              <a:rPr lang="en-US" sz="1224">
                <a:solidFill>
                  <a:prstClr val="black"/>
                </a:solidFill>
                <a:latin typeface="Segoe UI"/>
              </a:rPr>
            </a:br>
            <a:r>
              <a:rPr lang="en-US" sz="1224">
                <a:solidFill>
                  <a:prstClr val="black"/>
                </a:solidFill>
                <a:latin typeface="Segoe UI"/>
              </a:rPr>
              <a:t>enabling hyperscale</a:t>
            </a:r>
          </a:p>
        </p:txBody>
      </p:sp>
      <p:cxnSp>
        <p:nvCxnSpPr>
          <p:cNvPr id="167" name="Straight Connector 166">
            <a:extLst>
              <a:ext uri="{FF2B5EF4-FFF2-40B4-BE49-F238E27FC236}">
                <a16:creationId xmlns:a16="http://schemas.microsoft.com/office/drawing/2014/main" id="{D2FB5AED-D09A-442B-8589-41C5BCEF2BDC}"/>
              </a:ext>
            </a:extLst>
          </p:cNvPr>
          <p:cNvCxnSpPr>
            <a:cxnSpLocks/>
          </p:cNvCxnSpPr>
          <p:nvPr/>
        </p:nvCxnSpPr>
        <p:spPr>
          <a:xfrm>
            <a:off x="753222" y="3531463"/>
            <a:ext cx="193455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EBE0F72-5CDF-441F-B219-F5A8A2B211DA}"/>
              </a:ext>
            </a:extLst>
          </p:cNvPr>
          <p:cNvCxnSpPr>
            <a:cxnSpLocks/>
          </p:cNvCxnSpPr>
          <p:nvPr/>
        </p:nvCxnSpPr>
        <p:spPr>
          <a:xfrm>
            <a:off x="3000796" y="3531463"/>
            <a:ext cx="193455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A8C7DDD-DA8B-46AC-B368-7FA776D6D097}"/>
              </a:ext>
            </a:extLst>
          </p:cNvPr>
          <p:cNvCxnSpPr>
            <a:cxnSpLocks/>
          </p:cNvCxnSpPr>
          <p:nvPr/>
        </p:nvCxnSpPr>
        <p:spPr>
          <a:xfrm>
            <a:off x="5248370" y="3531463"/>
            <a:ext cx="193455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50CFFA1-DFC0-454D-AE82-E050F7370A00}"/>
              </a:ext>
            </a:extLst>
          </p:cNvPr>
          <p:cNvCxnSpPr>
            <a:cxnSpLocks/>
          </p:cNvCxnSpPr>
          <p:nvPr/>
        </p:nvCxnSpPr>
        <p:spPr>
          <a:xfrm>
            <a:off x="7495943" y="3531463"/>
            <a:ext cx="193455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94F64FC-64A9-4855-A1EA-D2D1AF9934B5}"/>
              </a:ext>
            </a:extLst>
          </p:cNvPr>
          <p:cNvCxnSpPr>
            <a:cxnSpLocks/>
          </p:cNvCxnSpPr>
          <p:nvPr/>
        </p:nvCxnSpPr>
        <p:spPr>
          <a:xfrm>
            <a:off x="9743519" y="3531463"/>
            <a:ext cx="193455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26642BA-96AE-4C67-B1FF-C22F26BAAB8B}"/>
              </a:ext>
            </a:extLst>
          </p:cNvPr>
          <p:cNvGrpSpPr/>
          <p:nvPr/>
        </p:nvGrpSpPr>
        <p:grpSpPr>
          <a:xfrm>
            <a:off x="5835096" y="2027390"/>
            <a:ext cx="752584" cy="755771"/>
            <a:chOff x="5906135" y="2111235"/>
            <a:chExt cx="374651" cy="376238"/>
          </a:xfrm>
        </p:grpSpPr>
        <p:sp>
          <p:nvSpPr>
            <p:cNvPr id="173" name="Freeform 155">
              <a:extLst>
                <a:ext uri="{FF2B5EF4-FFF2-40B4-BE49-F238E27FC236}">
                  <a16:creationId xmlns:a16="http://schemas.microsoft.com/office/drawing/2014/main" id="{C617F6C5-3263-4220-A2DC-76DB3ED723C0}"/>
                </a:ext>
              </a:extLst>
            </p:cNvPr>
            <p:cNvSpPr>
              <a:spLocks/>
            </p:cNvSpPr>
            <p:nvPr/>
          </p:nvSpPr>
          <p:spPr bwMode="auto">
            <a:xfrm>
              <a:off x="6020435" y="2379523"/>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74" name="Freeform 156">
              <a:extLst>
                <a:ext uri="{FF2B5EF4-FFF2-40B4-BE49-F238E27FC236}">
                  <a16:creationId xmlns:a16="http://schemas.microsoft.com/office/drawing/2014/main" id="{020BBF96-54E6-434A-B9C1-A05B533F7A25}"/>
                </a:ext>
              </a:extLst>
            </p:cNvPr>
            <p:cNvSpPr>
              <a:spLocks/>
            </p:cNvSpPr>
            <p:nvPr/>
          </p:nvSpPr>
          <p:spPr bwMode="auto">
            <a:xfrm>
              <a:off x="6196648" y="2246173"/>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75" name="Freeform 157">
              <a:extLst>
                <a:ext uri="{FF2B5EF4-FFF2-40B4-BE49-F238E27FC236}">
                  <a16:creationId xmlns:a16="http://schemas.microsoft.com/office/drawing/2014/main" id="{9A5EEBDB-09DB-40D2-8939-36B5B72C8AC9}"/>
                </a:ext>
              </a:extLst>
            </p:cNvPr>
            <p:cNvSpPr>
              <a:spLocks/>
            </p:cNvSpPr>
            <p:nvPr/>
          </p:nvSpPr>
          <p:spPr bwMode="auto">
            <a:xfrm>
              <a:off x="6155373" y="2120760"/>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76" name="Freeform 158">
              <a:extLst>
                <a:ext uri="{FF2B5EF4-FFF2-40B4-BE49-F238E27FC236}">
                  <a16:creationId xmlns:a16="http://schemas.microsoft.com/office/drawing/2014/main" id="{4B4E95A0-B553-49E6-8929-577E5DBCB657}"/>
                </a:ext>
              </a:extLst>
            </p:cNvPr>
            <p:cNvSpPr>
              <a:spLocks/>
            </p:cNvSpPr>
            <p:nvPr/>
          </p:nvSpPr>
          <p:spPr bwMode="auto">
            <a:xfrm>
              <a:off x="6012498" y="2246173"/>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77" name="Freeform 159">
              <a:extLst>
                <a:ext uri="{FF2B5EF4-FFF2-40B4-BE49-F238E27FC236}">
                  <a16:creationId xmlns:a16="http://schemas.microsoft.com/office/drawing/2014/main" id="{C0FF4558-9276-4033-A003-F45588129292}"/>
                </a:ext>
              </a:extLst>
            </p:cNvPr>
            <p:cNvSpPr>
              <a:spLocks/>
            </p:cNvSpPr>
            <p:nvPr/>
          </p:nvSpPr>
          <p:spPr bwMode="auto">
            <a:xfrm>
              <a:off x="6020435" y="2111235"/>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78" name="Freeform 160">
              <a:extLst>
                <a:ext uri="{FF2B5EF4-FFF2-40B4-BE49-F238E27FC236}">
                  <a16:creationId xmlns:a16="http://schemas.microsoft.com/office/drawing/2014/main" id="{CE76D39F-D09C-4E69-BDA9-29BCFD972D65}"/>
                </a:ext>
              </a:extLst>
            </p:cNvPr>
            <p:cNvSpPr>
              <a:spLocks/>
            </p:cNvSpPr>
            <p:nvPr/>
          </p:nvSpPr>
          <p:spPr bwMode="auto">
            <a:xfrm>
              <a:off x="5923598" y="2120760"/>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79" name="Freeform 161">
              <a:extLst>
                <a:ext uri="{FF2B5EF4-FFF2-40B4-BE49-F238E27FC236}">
                  <a16:creationId xmlns:a16="http://schemas.microsoft.com/office/drawing/2014/main" id="{E8DD977A-73DE-4683-BAEC-A4D1EC3717AB}"/>
                </a:ext>
              </a:extLst>
            </p:cNvPr>
            <p:cNvSpPr>
              <a:spLocks/>
            </p:cNvSpPr>
            <p:nvPr/>
          </p:nvSpPr>
          <p:spPr bwMode="auto">
            <a:xfrm>
              <a:off x="5906135" y="224617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80" name="Freeform 162">
              <a:extLst>
                <a:ext uri="{FF2B5EF4-FFF2-40B4-BE49-F238E27FC236}">
                  <a16:creationId xmlns:a16="http://schemas.microsoft.com/office/drawing/2014/main" id="{EF7A1229-E506-495B-A4AB-CB22BCCB6C5B}"/>
                </a:ext>
              </a:extLst>
            </p:cNvPr>
            <p:cNvSpPr>
              <a:spLocks/>
            </p:cNvSpPr>
            <p:nvPr/>
          </p:nvSpPr>
          <p:spPr bwMode="auto">
            <a:xfrm>
              <a:off x="5923598" y="237952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81" name="Freeform 163">
              <a:extLst>
                <a:ext uri="{FF2B5EF4-FFF2-40B4-BE49-F238E27FC236}">
                  <a16:creationId xmlns:a16="http://schemas.microsoft.com/office/drawing/2014/main" id="{EB68BD58-5F05-49E6-85B0-2A6EB70CED50}"/>
                </a:ext>
              </a:extLst>
            </p:cNvPr>
            <p:cNvSpPr>
              <a:spLocks/>
            </p:cNvSpPr>
            <p:nvPr/>
          </p:nvSpPr>
          <p:spPr bwMode="auto">
            <a:xfrm>
              <a:off x="6155373" y="237952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grpSp>
      <p:grpSp>
        <p:nvGrpSpPr>
          <p:cNvPr id="182" name="Group 38">
            <a:extLst>
              <a:ext uri="{FF2B5EF4-FFF2-40B4-BE49-F238E27FC236}">
                <a16:creationId xmlns:a16="http://schemas.microsoft.com/office/drawing/2014/main" id="{C2BC3CD8-3CEF-49B7-A85C-005A6716F41C}"/>
              </a:ext>
            </a:extLst>
          </p:cNvPr>
          <p:cNvGrpSpPr>
            <a:grpSpLocks noChangeAspect="1"/>
          </p:cNvGrpSpPr>
          <p:nvPr/>
        </p:nvGrpSpPr>
        <p:grpSpPr bwMode="auto">
          <a:xfrm>
            <a:off x="8116841" y="2027390"/>
            <a:ext cx="756384" cy="756384"/>
            <a:chOff x="2204" y="999"/>
            <a:chExt cx="312" cy="312"/>
          </a:xfrm>
        </p:grpSpPr>
        <p:sp>
          <p:nvSpPr>
            <p:cNvPr id="183" name="Freeform 39">
              <a:extLst>
                <a:ext uri="{FF2B5EF4-FFF2-40B4-BE49-F238E27FC236}">
                  <a16:creationId xmlns:a16="http://schemas.microsoft.com/office/drawing/2014/main" id="{90F3A5B6-1677-440D-954C-02AEEB20C94E}"/>
                </a:ext>
              </a:extLst>
            </p:cNvPr>
            <p:cNvSpPr>
              <a:spLocks noEditPoints="1"/>
            </p:cNvSpPr>
            <p:nvPr/>
          </p:nvSpPr>
          <p:spPr bwMode="auto">
            <a:xfrm>
              <a:off x="2204" y="999"/>
              <a:ext cx="312" cy="312"/>
            </a:xfrm>
            <a:custGeom>
              <a:avLst/>
              <a:gdLst>
                <a:gd name="T0" fmla="*/ 683 w 1366"/>
                <a:gd name="T1" fmla="*/ 128 h 1366"/>
                <a:gd name="T2" fmla="*/ 899 w 1366"/>
                <a:gd name="T3" fmla="*/ 172 h 1366"/>
                <a:gd name="T4" fmla="*/ 1075 w 1366"/>
                <a:gd name="T5" fmla="*/ 291 h 1366"/>
                <a:gd name="T6" fmla="*/ 1194 w 1366"/>
                <a:gd name="T7" fmla="*/ 467 h 1366"/>
                <a:gd name="T8" fmla="*/ 1238 w 1366"/>
                <a:gd name="T9" fmla="*/ 683 h 1366"/>
                <a:gd name="T10" fmla="*/ 1194 w 1366"/>
                <a:gd name="T11" fmla="*/ 899 h 1366"/>
                <a:gd name="T12" fmla="*/ 1075 w 1366"/>
                <a:gd name="T13" fmla="*/ 1075 h 1366"/>
                <a:gd name="T14" fmla="*/ 899 w 1366"/>
                <a:gd name="T15" fmla="*/ 1194 h 1366"/>
                <a:gd name="T16" fmla="*/ 683 w 1366"/>
                <a:gd name="T17" fmla="*/ 1238 h 1366"/>
                <a:gd name="T18" fmla="*/ 467 w 1366"/>
                <a:gd name="T19" fmla="*/ 1194 h 1366"/>
                <a:gd name="T20" fmla="*/ 291 w 1366"/>
                <a:gd name="T21" fmla="*/ 1075 h 1366"/>
                <a:gd name="T22" fmla="*/ 172 w 1366"/>
                <a:gd name="T23" fmla="*/ 899 h 1366"/>
                <a:gd name="T24" fmla="*/ 128 w 1366"/>
                <a:gd name="T25" fmla="*/ 683 h 1366"/>
                <a:gd name="T26" fmla="*/ 172 w 1366"/>
                <a:gd name="T27" fmla="*/ 467 h 1366"/>
                <a:gd name="T28" fmla="*/ 291 w 1366"/>
                <a:gd name="T29" fmla="*/ 291 h 1366"/>
                <a:gd name="T30" fmla="*/ 467 w 1366"/>
                <a:gd name="T31" fmla="*/ 172 h 1366"/>
                <a:gd name="T32" fmla="*/ 683 w 1366"/>
                <a:gd name="T33" fmla="*/ 128 h 1366"/>
                <a:gd name="T34" fmla="*/ 683 w 1366"/>
                <a:gd name="T35" fmla="*/ 0 h 1366"/>
                <a:gd name="T36" fmla="*/ 0 w 1366"/>
                <a:gd name="T37" fmla="*/ 683 h 1366"/>
                <a:gd name="T38" fmla="*/ 683 w 1366"/>
                <a:gd name="T39" fmla="*/ 1366 h 1366"/>
                <a:gd name="T40" fmla="*/ 1366 w 1366"/>
                <a:gd name="T41" fmla="*/ 683 h 1366"/>
                <a:gd name="T42" fmla="*/ 683 w 1366"/>
                <a:gd name="T43"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6">
                  <a:moveTo>
                    <a:pt x="683" y="128"/>
                  </a:moveTo>
                  <a:cubicBezTo>
                    <a:pt x="758" y="128"/>
                    <a:pt x="831" y="143"/>
                    <a:pt x="899" y="172"/>
                  </a:cubicBezTo>
                  <a:cubicBezTo>
                    <a:pt x="965" y="200"/>
                    <a:pt x="1024" y="240"/>
                    <a:pt x="1075" y="291"/>
                  </a:cubicBezTo>
                  <a:cubicBezTo>
                    <a:pt x="1126" y="342"/>
                    <a:pt x="1166" y="401"/>
                    <a:pt x="1194" y="467"/>
                  </a:cubicBezTo>
                  <a:cubicBezTo>
                    <a:pt x="1223" y="535"/>
                    <a:pt x="1238" y="608"/>
                    <a:pt x="1238" y="683"/>
                  </a:cubicBezTo>
                  <a:cubicBezTo>
                    <a:pt x="1238" y="758"/>
                    <a:pt x="1223" y="831"/>
                    <a:pt x="1194" y="899"/>
                  </a:cubicBezTo>
                  <a:cubicBezTo>
                    <a:pt x="1166" y="965"/>
                    <a:pt x="1126" y="1024"/>
                    <a:pt x="1075" y="1075"/>
                  </a:cubicBezTo>
                  <a:cubicBezTo>
                    <a:pt x="1024" y="1126"/>
                    <a:pt x="965" y="1166"/>
                    <a:pt x="899" y="1194"/>
                  </a:cubicBezTo>
                  <a:cubicBezTo>
                    <a:pt x="831" y="1223"/>
                    <a:pt x="758" y="1238"/>
                    <a:pt x="683" y="1238"/>
                  </a:cubicBezTo>
                  <a:cubicBezTo>
                    <a:pt x="608" y="1238"/>
                    <a:pt x="535" y="1223"/>
                    <a:pt x="467" y="1194"/>
                  </a:cubicBezTo>
                  <a:cubicBezTo>
                    <a:pt x="401" y="1166"/>
                    <a:pt x="342" y="1126"/>
                    <a:pt x="291" y="1075"/>
                  </a:cubicBezTo>
                  <a:cubicBezTo>
                    <a:pt x="240" y="1024"/>
                    <a:pt x="200" y="965"/>
                    <a:pt x="172" y="899"/>
                  </a:cubicBezTo>
                  <a:cubicBezTo>
                    <a:pt x="143" y="831"/>
                    <a:pt x="128" y="758"/>
                    <a:pt x="128" y="683"/>
                  </a:cubicBezTo>
                  <a:cubicBezTo>
                    <a:pt x="128" y="608"/>
                    <a:pt x="143" y="535"/>
                    <a:pt x="172" y="467"/>
                  </a:cubicBezTo>
                  <a:cubicBezTo>
                    <a:pt x="200" y="401"/>
                    <a:pt x="240" y="342"/>
                    <a:pt x="291" y="291"/>
                  </a:cubicBezTo>
                  <a:cubicBezTo>
                    <a:pt x="342" y="240"/>
                    <a:pt x="401" y="200"/>
                    <a:pt x="467" y="172"/>
                  </a:cubicBezTo>
                  <a:cubicBezTo>
                    <a:pt x="535" y="143"/>
                    <a:pt x="608" y="128"/>
                    <a:pt x="683" y="128"/>
                  </a:cubicBezTo>
                  <a:moveTo>
                    <a:pt x="683" y="0"/>
                  </a:moveTo>
                  <a:cubicBezTo>
                    <a:pt x="306" y="0"/>
                    <a:pt x="0" y="306"/>
                    <a:pt x="0" y="683"/>
                  </a:cubicBezTo>
                  <a:cubicBezTo>
                    <a:pt x="0" y="1060"/>
                    <a:pt x="306" y="1366"/>
                    <a:pt x="683" y="1366"/>
                  </a:cubicBezTo>
                  <a:cubicBezTo>
                    <a:pt x="1060" y="1366"/>
                    <a:pt x="1366" y="1060"/>
                    <a:pt x="1366" y="683"/>
                  </a:cubicBezTo>
                  <a:cubicBezTo>
                    <a:pt x="1366" y="306"/>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4" name="Freeform 40">
              <a:extLst>
                <a:ext uri="{FF2B5EF4-FFF2-40B4-BE49-F238E27FC236}">
                  <a16:creationId xmlns:a16="http://schemas.microsoft.com/office/drawing/2014/main" id="{E54B0D26-1338-41E7-9AD8-641484FF0CD0}"/>
                </a:ext>
              </a:extLst>
            </p:cNvPr>
            <p:cNvSpPr>
              <a:spLocks/>
            </p:cNvSpPr>
            <p:nvPr/>
          </p:nvSpPr>
          <p:spPr bwMode="auto">
            <a:xfrm>
              <a:off x="2341" y="1067"/>
              <a:ext cx="79" cy="159"/>
            </a:xfrm>
            <a:custGeom>
              <a:avLst/>
              <a:gdLst>
                <a:gd name="T0" fmla="*/ 29 w 79"/>
                <a:gd name="T1" fmla="*/ 0 h 159"/>
                <a:gd name="T2" fmla="*/ 0 w 79"/>
                <a:gd name="T3" fmla="*/ 0 h 159"/>
                <a:gd name="T4" fmla="*/ 0 w 79"/>
                <a:gd name="T5" fmla="*/ 100 h 159"/>
                <a:gd name="T6" fmla="*/ 0 w 79"/>
                <a:gd name="T7" fmla="*/ 100 h 159"/>
                <a:gd name="T8" fmla="*/ 0 w 79"/>
                <a:gd name="T9" fmla="*/ 100 h 159"/>
                <a:gd name="T10" fmla="*/ 58 w 79"/>
                <a:gd name="T11" fmla="*/ 159 h 159"/>
                <a:gd name="T12" fmla="*/ 79 w 79"/>
                <a:gd name="T13" fmla="*/ 138 h 159"/>
                <a:gd name="T14" fmla="*/ 29 w 79"/>
                <a:gd name="T15" fmla="*/ 88 h 159"/>
                <a:gd name="T16" fmla="*/ 29 w 79"/>
                <a:gd name="T17" fmla="*/ 0 h 159"/>
                <a:gd name="T18" fmla="*/ 29 w 79"/>
                <a:gd name="T1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59">
                  <a:moveTo>
                    <a:pt x="29" y="0"/>
                  </a:moveTo>
                  <a:lnTo>
                    <a:pt x="0" y="0"/>
                  </a:lnTo>
                  <a:lnTo>
                    <a:pt x="0" y="100"/>
                  </a:lnTo>
                  <a:lnTo>
                    <a:pt x="0" y="100"/>
                  </a:lnTo>
                  <a:lnTo>
                    <a:pt x="0" y="100"/>
                  </a:lnTo>
                  <a:lnTo>
                    <a:pt x="58" y="159"/>
                  </a:lnTo>
                  <a:lnTo>
                    <a:pt x="79" y="138"/>
                  </a:lnTo>
                  <a:lnTo>
                    <a:pt x="29" y="88"/>
                  </a:lnTo>
                  <a:lnTo>
                    <a:pt x="29" y="0"/>
                  </a:lnTo>
                  <a:lnTo>
                    <a:pt x="2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49185229"/>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lephants, Elephant, Cambodia, Mammal, Animals">
            <a:extLst>
              <a:ext uri="{FF2B5EF4-FFF2-40B4-BE49-F238E27FC236}">
                <a16:creationId xmlns:a16="http://schemas.microsoft.com/office/drawing/2014/main" id="{47C7CDF6-8274-42BB-B066-D210643BA1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37" b="5176"/>
          <a:stretch/>
        </p:blipFill>
        <p:spPr bwMode="auto">
          <a:xfrm>
            <a:off x="902" y="10"/>
            <a:ext cx="12434691" cy="6994515"/>
          </a:xfrm>
          <a:prstGeom prst="rect">
            <a:avLst/>
          </a:prstGeom>
          <a:solidFill>
            <a:srgbClr val="FFFFFF"/>
          </a:solidFill>
        </p:spPr>
      </p:pic>
      <p:sp>
        <p:nvSpPr>
          <p:cNvPr id="71" name="Title 2">
            <a:extLst>
              <a:ext uri="{FF2B5EF4-FFF2-40B4-BE49-F238E27FC236}">
                <a16:creationId xmlns:a16="http://schemas.microsoft.com/office/drawing/2014/main" id="{6666E675-8777-4BF9-A16F-BB9E1346307A}"/>
              </a:ext>
            </a:extLst>
          </p:cNvPr>
          <p:cNvSpPr>
            <a:spLocks noGrp="1"/>
          </p:cNvSpPr>
          <p:nvPr>
            <p:ph type="title"/>
          </p:nvPr>
        </p:nvSpPr>
        <p:spPr>
          <a:xfrm>
            <a:off x="6653452" y="-11"/>
            <a:ext cx="5782141" cy="6994525"/>
          </a:xfrm>
        </p:spPr>
        <p:txBody>
          <a:bodyPr/>
          <a:lstStyle/>
          <a:p>
            <a:r>
              <a:rPr lang="en-US" dirty="0" err="1"/>
              <a:t>御社のインフラ内にフルマネージドの</a:t>
            </a:r>
            <a:r>
              <a:rPr lang="en-US" dirty="0"/>
              <a:t> Azure Database for PostgreSQL </a:t>
            </a:r>
            <a:r>
              <a:rPr lang="en-US" dirty="0" err="1"/>
              <a:t>を導入したい場合</a:t>
            </a:r>
            <a:r>
              <a:rPr lang="en-US" dirty="0"/>
              <a:t>…</a:t>
            </a:r>
          </a:p>
        </p:txBody>
      </p:sp>
    </p:spTree>
    <p:extLst>
      <p:ext uri="{BB962C8B-B14F-4D97-AF65-F5344CB8AC3E}">
        <p14:creationId xmlns:p14="http://schemas.microsoft.com/office/powerpoint/2010/main" val="1685337739"/>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17">
            <a:extLst>
              <a:ext uri="{FF2B5EF4-FFF2-40B4-BE49-F238E27FC236}">
                <a16:creationId xmlns:a16="http://schemas.microsoft.com/office/drawing/2014/main" id="{2EB50321-6789-40AC-BB00-12D8FACA81B3}"/>
              </a:ext>
            </a:extLst>
          </p:cNvPr>
          <p:cNvSpPr txBox="1">
            <a:spLocks/>
          </p:cNvSpPr>
          <p:nvPr/>
        </p:nvSpPr>
        <p:spPr>
          <a:xfrm>
            <a:off x="599950" y="1010320"/>
            <a:ext cx="11236575" cy="56506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72" dirty="0" err="1"/>
              <a:t>背景</a:t>
            </a:r>
            <a:r>
              <a:rPr lang="en-US" altLang="ja-JP" sz="3672" dirty="0"/>
              <a:t>: </a:t>
            </a:r>
            <a:r>
              <a:rPr lang="en-US" sz="3672" dirty="0" err="1"/>
              <a:t>ますます複雑化するシステム環境</a:t>
            </a:r>
            <a:endParaRPr lang="en-US" sz="3672" dirty="0"/>
          </a:p>
        </p:txBody>
      </p:sp>
      <p:sp>
        <p:nvSpPr>
          <p:cNvPr id="156" name="Rectangle 155">
            <a:extLst>
              <a:ext uri="{FF2B5EF4-FFF2-40B4-BE49-F238E27FC236}">
                <a16:creationId xmlns:a16="http://schemas.microsoft.com/office/drawing/2014/main" id="{18C93F80-1562-4E06-BADA-B26AC72E24D2}"/>
              </a:ext>
            </a:extLst>
          </p:cNvPr>
          <p:cNvSpPr/>
          <p:nvPr/>
        </p:nvSpPr>
        <p:spPr bwMode="auto">
          <a:xfrm>
            <a:off x="863617" y="2900506"/>
            <a:ext cx="3531107" cy="2651042"/>
          </a:xfrm>
          <a:prstGeom prst="rect">
            <a:avLst/>
          </a:prstGeom>
          <a:solidFill>
            <a:schemeClr val="bg1"/>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2781" tIns="130225" rIns="162781" bIns="130225" numCol="1" spcCol="0" rtlCol="0" fromWordArt="0" anchor="ctr" anchorCtr="0" forceAA="0" compatLnSpc="1">
            <a:prstTxWarp prst="textNoShape">
              <a:avLst/>
            </a:prstTxWarp>
            <a:noAutofit/>
          </a:bodyPr>
          <a:lstStyle/>
          <a:p>
            <a:pPr algn="ctr" defTabSz="932563"/>
            <a:endParaRPr lang="en-US" sz="2448">
              <a:noFill/>
              <a:latin typeface="Segoe UI Semibold"/>
            </a:endParaRPr>
          </a:p>
        </p:txBody>
      </p:sp>
      <p:sp>
        <p:nvSpPr>
          <p:cNvPr id="157" name="Rectangle 156">
            <a:extLst>
              <a:ext uri="{FF2B5EF4-FFF2-40B4-BE49-F238E27FC236}">
                <a16:creationId xmlns:a16="http://schemas.microsoft.com/office/drawing/2014/main" id="{5E16D019-B3E4-4C5E-8B17-22C6100533B1}"/>
              </a:ext>
            </a:extLst>
          </p:cNvPr>
          <p:cNvSpPr/>
          <p:nvPr/>
        </p:nvSpPr>
        <p:spPr bwMode="auto">
          <a:xfrm>
            <a:off x="4451128" y="2900506"/>
            <a:ext cx="3531107" cy="2651042"/>
          </a:xfrm>
          <a:prstGeom prst="rect">
            <a:avLst/>
          </a:prstGeom>
          <a:solidFill>
            <a:schemeClr val="bg1"/>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2781" tIns="130225" rIns="162781" bIns="130225" numCol="1" spcCol="0" rtlCol="0" fromWordArt="0" anchor="ctr" anchorCtr="0" forceAA="0" compatLnSpc="1">
            <a:prstTxWarp prst="textNoShape">
              <a:avLst/>
            </a:prstTxWarp>
            <a:noAutofit/>
          </a:bodyPr>
          <a:lstStyle/>
          <a:p>
            <a:pPr algn="ctr" defTabSz="932563"/>
            <a:endParaRPr lang="en-US" sz="2448">
              <a:noFill/>
              <a:latin typeface="Segoe UI Semibold"/>
            </a:endParaRPr>
          </a:p>
        </p:txBody>
      </p:sp>
      <p:sp>
        <p:nvSpPr>
          <p:cNvPr id="158" name="Rectangle 157">
            <a:extLst>
              <a:ext uri="{FF2B5EF4-FFF2-40B4-BE49-F238E27FC236}">
                <a16:creationId xmlns:a16="http://schemas.microsoft.com/office/drawing/2014/main" id="{42F43366-4952-4CA7-B36E-A27222B0E021}"/>
              </a:ext>
            </a:extLst>
          </p:cNvPr>
          <p:cNvSpPr/>
          <p:nvPr/>
        </p:nvSpPr>
        <p:spPr bwMode="auto">
          <a:xfrm>
            <a:off x="8041750" y="2900506"/>
            <a:ext cx="3531107" cy="2651042"/>
          </a:xfrm>
          <a:prstGeom prst="rect">
            <a:avLst/>
          </a:prstGeom>
          <a:solidFill>
            <a:schemeClr val="bg1"/>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2781" tIns="130225" rIns="162781" bIns="130225" numCol="1" spcCol="0" rtlCol="0" fromWordArt="0" anchor="ctr" anchorCtr="0" forceAA="0" compatLnSpc="1">
            <a:prstTxWarp prst="textNoShape">
              <a:avLst/>
            </a:prstTxWarp>
            <a:noAutofit/>
          </a:bodyPr>
          <a:lstStyle/>
          <a:p>
            <a:pPr algn="ctr" defTabSz="932563"/>
            <a:endParaRPr lang="en-US" sz="2448">
              <a:noFill/>
              <a:latin typeface="Segoe UI Semibold"/>
            </a:endParaRPr>
          </a:p>
        </p:txBody>
      </p:sp>
      <p:sp>
        <p:nvSpPr>
          <p:cNvPr id="159" name="Rectangle 158">
            <a:extLst>
              <a:ext uri="{FF2B5EF4-FFF2-40B4-BE49-F238E27FC236}">
                <a16:creationId xmlns:a16="http://schemas.microsoft.com/office/drawing/2014/main" id="{84E86402-2198-4839-8569-9141920DEB13}"/>
              </a:ext>
            </a:extLst>
          </p:cNvPr>
          <p:cNvSpPr/>
          <p:nvPr/>
        </p:nvSpPr>
        <p:spPr bwMode="auto">
          <a:xfrm>
            <a:off x="1654729" y="2512300"/>
            <a:ext cx="1948884" cy="256159"/>
          </a:xfrm>
          <a:prstGeom prst="rect">
            <a:avLst/>
          </a:prstGeom>
          <a:noFill/>
        </p:spPr>
        <p:txBody>
          <a:bodyPr wrap="none" lIns="93260" tIns="0" rIns="93260" bIns="0" rtlCol="0">
            <a:spAutoFit/>
          </a:bodyPr>
          <a:lstStyle/>
          <a:p>
            <a:pPr algn="ctr" defTabSz="932597">
              <a:defRPr/>
            </a:pPr>
            <a:r>
              <a:rPr lang="en-US" sz="1632">
                <a:solidFill>
                  <a:schemeClr val="accent2"/>
                </a:solidFill>
                <a:latin typeface="Segoe UI Semibold"/>
              </a:rPr>
              <a:t>10s–1,000s of apps</a:t>
            </a:r>
          </a:p>
        </p:txBody>
      </p:sp>
      <p:sp>
        <p:nvSpPr>
          <p:cNvPr id="160" name="Rectangle 159">
            <a:extLst>
              <a:ext uri="{FF2B5EF4-FFF2-40B4-BE49-F238E27FC236}">
                <a16:creationId xmlns:a16="http://schemas.microsoft.com/office/drawing/2014/main" id="{4F7850EB-0EEB-4D85-A351-43F6E076FD9F}"/>
              </a:ext>
            </a:extLst>
          </p:cNvPr>
          <p:cNvSpPr/>
          <p:nvPr/>
        </p:nvSpPr>
        <p:spPr bwMode="auto">
          <a:xfrm>
            <a:off x="5084635" y="2517376"/>
            <a:ext cx="2264096" cy="256159"/>
          </a:xfrm>
          <a:prstGeom prst="rect">
            <a:avLst/>
          </a:prstGeom>
          <a:noFill/>
        </p:spPr>
        <p:txBody>
          <a:bodyPr wrap="none" lIns="93260" tIns="0" rIns="93260" bIns="0" rtlCol="0">
            <a:spAutoFit/>
          </a:bodyPr>
          <a:lstStyle/>
          <a:p>
            <a:pPr algn="ctr" defTabSz="932597">
              <a:defRPr/>
            </a:pPr>
            <a:r>
              <a:rPr lang="en-US" sz="1632">
                <a:solidFill>
                  <a:schemeClr val="accent2"/>
                </a:solidFill>
                <a:latin typeface="Segoe UI Semibold"/>
              </a:rPr>
              <a:t>Diverse infrastructure</a:t>
            </a:r>
          </a:p>
        </p:txBody>
      </p:sp>
      <p:sp>
        <p:nvSpPr>
          <p:cNvPr id="161" name="Rectangle 160">
            <a:extLst>
              <a:ext uri="{FF2B5EF4-FFF2-40B4-BE49-F238E27FC236}">
                <a16:creationId xmlns:a16="http://schemas.microsoft.com/office/drawing/2014/main" id="{F397BE6A-7555-40FB-B756-CEA028DFE0B2}"/>
              </a:ext>
            </a:extLst>
          </p:cNvPr>
          <p:cNvSpPr/>
          <p:nvPr/>
        </p:nvSpPr>
        <p:spPr bwMode="auto">
          <a:xfrm>
            <a:off x="9147453" y="2517376"/>
            <a:ext cx="1319703" cy="256159"/>
          </a:xfrm>
          <a:prstGeom prst="rect">
            <a:avLst/>
          </a:prstGeom>
          <a:noFill/>
        </p:spPr>
        <p:txBody>
          <a:bodyPr wrap="none" lIns="93260" tIns="0" rIns="93260" bIns="0" rtlCol="0">
            <a:spAutoFit/>
          </a:bodyPr>
          <a:lstStyle/>
          <a:p>
            <a:pPr algn="ctr" defTabSz="932597">
              <a:defRPr/>
            </a:pPr>
            <a:r>
              <a:rPr lang="en-US" sz="1632">
                <a:solidFill>
                  <a:schemeClr val="accent2"/>
                </a:solidFill>
                <a:latin typeface="Segoe UI Semibold"/>
              </a:rPr>
              <a:t>Multi-cloud</a:t>
            </a:r>
          </a:p>
        </p:txBody>
      </p:sp>
      <p:pic>
        <p:nvPicPr>
          <p:cNvPr id="162" name="Picture 161">
            <a:extLst>
              <a:ext uri="{FF2B5EF4-FFF2-40B4-BE49-F238E27FC236}">
                <a16:creationId xmlns:a16="http://schemas.microsoft.com/office/drawing/2014/main" id="{3C85AC10-FB53-4EC3-B2CC-EE9AF3DBA2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780109" y="2986508"/>
            <a:ext cx="2054389" cy="679506"/>
          </a:xfrm>
          <a:prstGeom prst="rect">
            <a:avLst/>
          </a:prstGeom>
        </p:spPr>
      </p:pic>
      <p:sp>
        <p:nvSpPr>
          <p:cNvPr id="163" name="Rectangle 162">
            <a:extLst>
              <a:ext uri="{FF2B5EF4-FFF2-40B4-BE49-F238E27FC236}">
                <a16:creationId xmlns:a16="http://schemas.microsoft.com/office/drawing/2014/main" id="{E334A275-7DFE-4CEC-8EF1-D97E78F69DDD}"/>
              </a:ext>
            </a:extLst>
          </p:cNvPr>
          <p:cNvSpPr/>
          <p:nvPr/>
        </p:nvSpPr>
        <p:spPr bwMode="auto">
          <a:xfrm>
            <a:off x="4480608" y="4544668"/>
            <a:ext cx="1713495" cy="6248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52822"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IoT devices</a:t>
            </a:r>
          </a:p>
        </p:txBody>
      </p:sp>
      <p:sp>
        <p:nvSpPr>
          <p:cNvPr id="164" name="Rectangle 163">
            <a:extLst>
              <a:ext uri="{FF2B5EF4-FFF2-40B4-BE49-F238E27FC236}">
                <a16:creationId xmlns:a16="http://schemas.microsoft.com/office/drawing/2014/main" id="{16A13C30-DFB5-48D7-804A-D83FDDE6FF95}"/>
              </a:ext>
            </a:extLst>
          </p:cNvPr>
          <p:cNvSpPr/>
          <p:nvPr/>
        </p:nvSpPr>
        <p:spPr bwMode="auto">
          <a:xfrm>
            <a:off x="6151970" y="4544668"/>
            <a:ext cx="1713495" cy="6248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52822"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Edge</a:t>
            </a:r>
          </a:p>
        </p:txBody>
      </p:sp>
      <p:sp>
        <p:nvSpPr>
          <p:cNvPr id="165" name="Rectangle 164">
            <a:extLst>
              <a:ext uri="{FF2B5EF4-FFF2-40B4-BE49-F238E27FC236}">
                <a16:creationId xmlns:a16="http://schemas.microsoft.com/office/drawing/2014/main" id="{BCAC0B61-030A-40D1-BAE6-7D2C35EB040A}"/>
              </a:ext>
            </a:extLst>
          </p:cNvPr>
          <p:cNvSpPr/>
          <p:nvPr/>
        </p:nvSpPr>
        <p:spPr bwMode="auto">
          <a:xfrm>
            <a:off x="4480608" y="3212747"/>
            <a:ext cx="1713495" cy="6248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52822"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Datacenters</a:t>
            </a:r>
          </a:p>
        </p:txBody>
      </p:sp>
      <p:sp>
        <p:nvSpPr>
          <p:cNvPr id="166" name="Rectangle 165">
            <a:extLst>
              <a:ext uri="{FF2B5EF4-FFF2-40B4-BE49-F238E27FC236}">
                <a16:creationId xmlns:a16="http://schemas.microsoft.com/office/drawing/2014/main" id="{E73A3450-03D2-4354-AFCB-491E34D812C5}"/>
              </a:ext>
            </a:extLst>
          </p:cNvPr>
          <p:cNvSpPr/>
          <p:nvPr/>
        </p:nvSpPr>
        <p:spPr bwMode="auto">
          <a:xfrm>
            <a:off x="4480608" y="3878708"/>
            <a:ext cx="1713495" cy="6248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52822"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Branch offices</a:t>
            </a:r>
          </a:p>
        </p:txBody>
      </p:sp>
      <p:sp>
        <p:nvSpPr>
          <p:cNvPr id="167" name="Rectangle 166">
            <a:extLst>
              <a:ext uri="{FF2B5EF4-FFF2-40B4-BE49-F238E27FC236}">
                <a16:creationId xmlns:a16="http://schemas.microsoft.com/office/drawing/2014/main" id="{CF295402-309D-413B-BE32-B8F24E57EED5}"/>
              </a:ext>
            </a:extLst>
          </p:cNvPr>
          <p:cNvSpPr/>
          <p:nvPr/>
        </p:nvSpPr>
        <p:spPr bwMode="auto">
          <a:xfrm>
            <a:off x="6151970" y="3212747"/>
            <a:ext cx="1713495" cy="6248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52822"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err="1">
                <a:solidFill>
                  <a:srgbClr val="000000"/>
                </a:solidFill>
                <a:latin typeface="Segoe UI Semibold"/>
                <a:ea typeface="Segoe UI" pitchFamily="34" charset="0"/>
                <a:cs typeface="Segoe UI" pitchFamily="34" charset="0"/>
              </a:rPr>
              <a:t>Hosters</a:t>
            </a:r>
            <a:endParaRPr lang="en-US" sz="1224">
              <a:solidFill>
                <a:srgbClr val="000000"/>
              </a:solidFill>
              <a:latin typeface="Segoe UI Semibold"/>
              <a:ea typeface="Segoe UI" pitchFamily="34" charset="0"/>
              <a:cs typeface="Segoe UI" pitchFamily="34" charset="0"/>
            </a:endParaRPr>
          </a:p>
        </p:txBody>
      </p:sp>
      <p:sp>
        <p:nvSpPr>
          <p:cNvPr id="168" name="Rectangle 167">
            <a:extLst>
              <a:ext uri="{FF2B5EF4-FFF2-40B4-BE49-F238E27FC236}">
                <a16:creationId xmlns:a16="http://schemas.microsoft.com/office/drawing/2014/main" id="{D010BEC4-01D1-4A0A-B67A-06061C0E6B6A}"/>
              </a:ext>
            </a:extLst>
          </p:cNvPr>
          <p:cNvSpPr/>
          <p:nvPr/>
        </p:nvSpPr>
        <p:spPr bwMode="auto">
          <a:xfrm>
            <a:off x="6151970" y="3878708"/>
            <a:ext cx="1713495" cy="6248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52822"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OEM hardware</a:t>
            </a:r>
          </a:p>
        </p:txBody>
      </p:sp>
      <p:grpSp>
        <p:nvGrpSpPr>
          <p:cNvPr id="169" name="IoT" descr=" IoT">
            <a:extLst>
              <a:ext uri="{FF2B5EF4-FFF2-40B4-BE49-F238E27FC236}">
                <a16:creationId xmlns:a16="http://schemas.microsoft.com/office/drawing/2014/main" id="{19469532-4C33-4FDA-B418-4FF77E860D66}"/>
              </a:ext>
            </a:extLst>
          </p:cNvPr>
          <p:cNvGrpSpPr/>
          <p:nvPr/>
        </p:nvGrpSpPr>
        <p:grpSpPr>
          <a:xfrm>
            <a:off x="6370072" y="4687940"/>
            <a:ext cx="318264" cy="338310"/>
            <a:chOff x="11072788" y="1225444"/>
            <a:chExt cx="429593" cy="429593"/>
          </a:xfrm>
        </p:grpSpPr>
        <p:sp>
          <p:nvSpPr>
            <p:cNvPr id="170" name="Freeform: Shape 169">
              <a:extLst>
                <a:ext uri="{FF2B5EF4-FFF2-40B4-BE49-F238E27FC236}">
                  <a16:creationId xmlns:a16="http://schemas.microsoft.com/office/drawing/2014/main" id="{13B49A05-41EA-4EBF-A514-ADB402C42CB9}"/>
                </a:ext>
              </a:extLst>
            </p:cNvPr>
            <p:cNvSpPr/>
            <p:nvPr/>
          </p:nvSpPr>
          <p:spPr>
            <a:xfrm>
              <a:off x="11072788" y="1416031"/>
              <a:ext cx="429593" cy="4475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defTabSz="932597">
                <a:defRPr/>
              </a:pPr>
              <a:endParaRPr lang="en-US" sz="1836">
                <a:solidFill>
                  <a:srgbClr val="000000"/>
                </a:solidFill>
                <a:latin typeface="Segoe UI"/>
              </a:endParaRPr>
            </a:p>
          </p:txBody>
        </p:sp>
        <p:sp>
          <p:nvSpPr>
            <p:cNvPr id="171" name="Freeform: Shape 170">
              <a:extLst>
                <a:ext uri="{FF2B5EF4-FFF2-40B4-BE49-F238E27FC236}">
                  <a16:creationId xmlns:a16="http://schemas.microsoft.com/office/drawing/2014/main" id="{1191526C-A542-4CC1-85E0-8468F9434710}"/>
                </a:ext>
              </a:extLst>
            </p:cNvPr>
            <p:cNvSpPr/>
            <p:nvPr/>
          </p:nvSpPr>
          <p:spPr>
            <a:xfrm>
              <a:off x="11282878" y="1269931"/>
              <a:ext cx="174522" cy="174522"/>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defTabSz="932597">
                <a:defRPr/>
              </a:pPr>
              <a:endParaRPr lang="en-US" sz="1836">
                <a:solidFill>
                  <a:srgbClr val="000000"/>
                </a:solidFill>
                <a:latin typeface="Segoe UI"/>
              </a:endParaRPr>
            </a:p>
          </p:txBody>
        </p:sp>
        <p:sp>
          <p:nvSpPr>
            <p:cNvPr id="172" name="Freeform: Shape 171">
              <a:extLst>
                <a:ext uri="{FF2B5EF4-FFF2-40B4-BE49-F238E27FC236}">
                  <a16:creationId xmlns:a16="http://schemas.microsoft.com/office/drawing/2014/main" id="{BFC0B2BB-0F05-44B3-A660-1CD3D7E7FF44}"/>
                </a:ext>
              </a:extLst>
            </p:cNvPr>
            <p:cNvSpPr/>
            <p:nvPr/>
          </p:nvSpPr>
          <p:spPr>
            <a:xfrm>
              <a:off x="11118027" y="1442233"/>
              <a:ext cx="165572" cy="165573"/>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defTabSz="932597">
                <a:defRPr/>
              </a:pPr>
              <a:endParaRPr lang="en-US" sz="1836">
                <a:solidFill>
                  <a:srgbClr val="000000"/>
                </a:solidFill>
                <a:latin typeface="Segoe UI"/>
              </a:endParaRPr>
            </a:p>
          </p:txBody>
        </p:sp>
        <p:sp>
          <p:nvSpPr>
            <p:cNvPr id="173" name="Freeform: Shape 172">
              <a:extLst>
                <a:ext uri="{FF2B5EF4-FFF2-40B4-BE49-F238E27FC236}">
                  <a16:creationId xmlns:a16="http://schemas.microsoft.com/office/drawing/2014/main" id="{8ECBEE8F-0ACD-4819-B854-77DA610CE37E}"/>
                </a:ext>
              </a:extLst>
            </p:cNvPr>
            <p:cNvSpPr/>
            <p:nvPr/>
          </p:nvSpPr>
          <p:spPr>
            <a:xfrm>
              <a:off x="11117968" y="1269931"/>
              <a:ext cx="340096" cy="340094"/>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defTabSz="932597">
                <a:defRPr/>
              </a:pPr>
              <a:endParaRPr lang="en-US" sz="1836">
                <a:solidFill>
                  <a:srgbClr val="000000"/>
                </a:solidFill>
                <a:latin typeface="Segoe UI"/>
              </a:endParaRPr>
            </a:p>
          </p:txBody>
        </p:sp>
        <p:sp>
          <p:nvSpPr>
            <p:cNvPr id="174" name="Freeform: Shape 173">
              <a:extLst>
                <a:ext uri="{FF2B5EF4-FFF2-40B4-BE49-F238E27FC236}">
                  <a16:creationId xmlns:a16="http://schemas.microsoft.com/office/drawing/2014/main" id="{E2298CD1-7BA3-4BC1-91A0-6FD344D016C1}"/>
                </a:ext>
              </a:extLst>
            </p:cNvPr>
            <p:cNvSpPr/>
            <p:nvPr/>
          </p:nvSpPr>
          <p:spPr>
            <a:xfrm>
              <a:off x="11264829" y="1225444"/>
              <a:ext cx="44749" cy="429593"/>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defTabSz="932597">
                <a:defRPr/>
              </a:pPr>
              <a:endParaRPr lang="en-US" sz="1836">
                <a:solidFill>
                  <a:srgbClr val="000000"/>
                </a:solidFill>
                <a:latin typeface="Segoe UI"/>
              </a:endParaRPr>
            </a:p>
          </p:txBody>
        </p:sp>
        <p:sp>
          <p:nvSpPr>
            <p:cNvPr id="175" name="Freeform: Shape 174">
              <a:extLst>
                <a:ext uri="{FF2B5EF4-FFF2-40B4-BE49-F238E27FC236}">
                  <a16:creationId xmlns:a16="http://schemas.microsoft.com/office/drawing/2014/main" id="{16D92492-FD9C-44B2-B783-133C6D5408B7}"/>
                </a:ext>
              </a:extLst>
            </p:cNvPr>
            <p:cNvSpPr/>
            <p:nvPr/>
          </p:nvSpPr>
          <p:spPr>
            <a:xfrm>
              <a:off x="11241844" y="1393300"/>
              <a:ext cx="89499" cy="89499"/>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176" name="location 1" descr="location">
            <a:extLst>
              <a:ext uri="{FF2B5EF4-FFF2-40B4-BE49-F238E27FC236}">
                <a16:creationId xmlns:a16="http://schemas.microsoft.com/office/drawing/2014/main" id="{B9E8A09E-DB30-47EB-B3AF-E97694F6C2D7}"/>
              </a:ext>
            </a:extLst>
          </p:cNvPr>
          <p:cNvGrpSpPr/>
          <p:nvPr/>
        </p:nvGrpSpPr>
        <p:grpSpPr>
          <a:xfrm>
            <a:off x="4710327" y="4032123"/>
            <a:ext cx="207928" cy="318021"/>
            <a:chOff x="798318" y="5778619"/>
            <a:chExt cx="268482" cy="386301"/>
          </a:xfrm>
        </p:grpSpPr>
        <p:sp>
          <p:nvSpPr>
            <p:cNvPr id="177" name="Freeform 113">
              <a:extLst>
                <a:ext uri="{FF2B5EF4-FFF2-40B4-BE49-F238E27FC236}">
                  <a16:creationId xmlns:a16="http://schemas.microsoft.com/office/drawing/2014/main" id="{BE9297BD-1017-4D55-900C-3D2BA6CD3D11}"/>
                </a:ext>
              </a:extLst>
            </p:cNvPr>
            <p:cNvSpPr>
              <a:spLocks/>
            </p:cNvSpPr>
            <p:nvPr/>
          </p:nvSpPr>
          <p:spPr bwMode="auto">
            <a:xfrm>
              <a:off x="798318" y="5778619"/>
              <a:ext cx="268482" cy="386301"/>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178" name="Oval 177">
              <a:extLst>
                <a:ext uri="{FF2B5EF4-FFF2-40B4-BE49-F238E27FC236}">
                  <a16:creationId xmlns:a16="http://schemas.microsoft.com/office/drawing/2014/main" id="{F71ED697-CA52-4467-80DE-FAC0132F7590}"/>
                </a:ext>
              </a:extLst>
            </p:cNvPr>
            <p:cNvSpPr>
              <a:spLocks noChangeArrowheads="1"/>
            </p:cNvSpPr>
            <p:nvPr/>
          </p:nvSpPr>
          <p:spPr bwMode="auto">
            <a:xfrm>
              <a:off x="875579" y="5857787"/>
              <a:ext cx="110097" cy="113960"/>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grpSp>
      <p:grpSp>
        <p:nvGrpSpPr>
          <p:cNvPr id="179" name="Group 178">
            <a:extLst>
              <a:ext uri="{FF2B5EF4-FFF2-40B4-BE49-F238E27FC236}">
                <a16:creationId xmlns:a16="http://schemas.microsoft.com/office/drawing/2014/main" id="{2C6F7AEA-3445-4ABC-9F5F-BC2A041DE976}"/>
              </a:ext>
            </a:extLst>
          </p:cNvPr>
          <p:cNvGrpSpPr/>
          <p:nvPr/>
        </p:nvGrpSpPr>
        <p:grpSpPr>
          <a:xfrm>
            <a:off x="4675698" y="3316194"/>
            <a:ext cx="277195" cy="417959"/>
            <a:chOff x="9260954" y="3966647"/>
            <a:chExt cx="435959" cy="618394"/>
          </a:xfrm>
        </p:grpSpPr>
        <p:grpSp>
          <p:nvGrpSpPr>
            <p:cNvPr id="180" name="server 1" descr="server">
              <a:extLst>
                <a:ext uri="{FF2B5EF4-FFF2-40B4-BE49-F238E27FC236}">
                  <a16:creationId xmlns:a16="http://schemas.microsoft.com/office/drawing/2014/main" id="{04477E46-033D-45CC-B5E7-C14E7EF337FB}"/>
                </a:ext>
              </a:extLst>
            </p:cNvPr>
            <p:cNvGrpSpPr/>
            <p:nvPr/>
          </p:nvGrpSpPr>
          <p:grpSpPr>
            <a:xfrm>
              <a:off x="9260954" y="3966647"/>
              <a:ext cx="261777" cy="451476"/>
              <a:chOff x="789783" y="2138184"/>
              <a:chExt cx="261778" cy="451476"/>
            </a:xfrm>
          </p:grpSpPr>
          <p:sp>
            <p:nvSpPr>
              <p:cNvPr id="186" name="Rectangle 185">
                <a:extLst>
                  <a:ext uri="{FF2B5EF4-FFF2-40B4-BE49-F238E27FC236}">
                    <a16:creationId xmlns:a16="http://schemas.microsoft.com/office/drawing/2014/main" id="{2807F344-09AD-4681-ADB4-406F504EAED3}"/>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00000"/>
                  </a:solidFill>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557952B7-279E-4F92-B29B-BD725E269006}"/>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00000"/>
                  </a:solidFill>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53D2465C-7739-4CD1-BA3F-97E44EA2A14B}"/>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00000"/>
                  </a:solidFill>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7B3CE2DE-AA7E-4971-AD76-E0C495A8BCA6}"/>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00000"/>
                  </a:solidFill>
                  <a:latin typeface="Segoe UI"/>
                  <a:ea typeface="Segoe UI" pitchFamily="34" charset="0"/>
                  <a:cs typeface="Segoe UI" pitchFamily="34" charset="0"/>
                </a:endParaRPr>
              </a:p>
            </p:txBody>
          </p:sp>
        </p:grpSp>
        <p:grpSp>
          <p:nvGrpSpPr>
            <p:cNvPr id="181" name="server 1" descr="server">
              <a:extLst>
                <a:ext uri="{FF2B5EF4-FFF2-40B4-BE49-F238E27FC236}">
                  <a16:creationId xmlns:a16="http://schemas.microsoft.com/office/drawing/2014/main" id="{047BC06A-9947-4216-A04F-F5161559B42F}"/>
                </a:ext>
              </a:extLst>
            </p:cNvPr>
            <p:cNvGrpSpPr/>
            <p:nvPr/>
          </p:nvGrpSpPr>
          <p:grpSpPr>
            <a:xfrm>
              <a:off x="9435136" y="4133565"/>
              <a:ext cx="261777" cy="451476"/>
              <a:chOff x="789783" y="2138184"/>
              <a:chExt cx="261778" cy="451476"/>
            </a:xfrm>
          </p:grpSpPr>
          <p:sp>
            <p:nvSpPr>
              <p:cNvPr id="182" name="Rectangle 181">
                <a:extLst>
                  <a:ext uri="{FF2B5EF4-FFF2-40B4-BE49-F238E27FC236}">
                    <a16:creationId xmlns:a16="http://schemas.microsoft.com/office/drawing/2014/main" id="{8C25A6B4-D210-4A79-A25C-8BE13FB234B5}"/>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00000"/>
                  </a:solidFill>
                  <a:latin typeface="Segoe UI"/>
                  <a:ea typeface="Segoe UI" pitchFamily="34" charset="0"/>
                  <a:cs typeface="Segoe UI" pitchFamily="34" charset="0"/>
                </a:endParaRPr>
              </a:p>
            </p:txBody>
          </p:sp>
          <p:sp>
            <p:nvSpPr>
              <p:cNvPr id="183" name="Rectangle 182">
                <a:extLst>
                  <a:ext uri="{FF2B5EF4-FFF2-40B4-BE49-F238E27FC236}">
                    <a16:creationId xmlns:a16="http://schemas.microsoft.com/office/drawing/2014/main" id="{24F8E51B-589D-4FE3-941A-CB09775CC9B8}"/>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00000"/>
                  </a:solidFill>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F8281A74-A69E-483B-8A4D-CE33E431E205}"/>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00000"/>
                  </a:solidFill>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E8FF6913-8D14-4EF1-A2B7-661586DB9C9A}"/>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000000"/>
                  </a:solidFill>
                  <a:latin typeface="Segoe UI"/>
                  <a:ea typeface="Segoe UI" pitchFamily="34" charset="0"/>
                  <a:cs typeface="Segoe UI" pitchFamily="34" charset="0"/>
                </a:endParaRPr>
              </a:p>
            </p:txBody>
          </p:sp>
        </p:grpSp>
      </p:grpSp>
      <p:grpSp>
        <p:nvGrpSpPr>
          <p:cNvPr id="190" name="windows server licenses" descr="windows server licenses">
            <a:extLst>
              <a:ext uri="{FF2B5EF4-FFF2-40B4-BE49-F238E27FC236}">
                <a16:creationId xmlns:a16="http://schemas.microsoft.com/office/drawing/2014/main" id="{967D6325-78BA-4B48-81E5-C078F14BBD5B}"/>
              </a:ext>
            </a:extLst>
          </p:cNvPr>
          <p:cNvGrpSpPr/>
          <p:nvPr/>
        </p:nvGrpSpPr>
        <p:grpSpPr>
          <a:xfrm>
            <a:off x="6371813" y="3358006"/>
            <a:ext cx="314740" cy="334334"/>
            <a:chOff x="8263301" y="2194881"/>
            <a:chExt cx="336208" cy="335969"/>
          </a:xfrm>
        </p:grpSpPr>
        <p:sp>
          <p:nvSpPr>
            <p:cNvPr id="191" name="Freeform: Shape 190">
              <a:extLst>
                <a:ext uri="{FF2B5EF4-FFF2-40B4-BE49-F238E27FC236}">
                  <a16:creationId xmlns:a16="http://schemas.microsoft.com/office/drawing/2014/main" id="{DC375DFD-A8C1-4486-9F42-648A741723A8}"/>
                </a:ext>
              </a:extLst>
            </p:cNvPr>
            <p:cNvSpPr/>
            <p:nvPr/>
          </p:nvSpPr>
          <p:spPr>
            <a:xfrm>
              <a:off x="8263303" y="2194881"/>
              <a:ext cx="336193"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defTabSz="932597">
                <a:defRPr/>
              </a:pPr>
              <a:endParaRPr lang="en-US" sz="1836">
                <a:solidFill>
                  <a:srgbClr val="000000"/>
                </a:solidFill>
                <a:latin typeface="Segoe UI"/>
              </a:endParaRPr>
            </a:p>
          </p:txBody>
        </p:sp>
        <p:sp>
          <p:nvSpPr>
            <p:cNvPr id="192" name="Freeform: Shape 191">
              <a:extLst>
                <a:ext uri="{FF2B5EF4-FFF2-40B4-BE49-F238E27FC236}">
                  <a16:creationId xmlns:a16="http://schemas.microsoft.com/office/drawing/2014/main" id="{FBAF84FE-C5BF-4BD4-A088-AC24CA133C15}"/>
                </a:ext>
              </a:extLst>
            </p:cNvPr>
            <p:cNvSpPr/>
            <p:nvPr/>
          </p:nvSpPr>
          <p:spPr>
            <a:xfrm>
              <a:off x="8263316" y="2283857"/>
              <a:ext cx="336193" cy="70041"/>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defTabSz="932597">
                <a:defRPr/>
              </a:pPr>
              <a:endParaRPr lang="en-US" sz="1836">
                <a:solidFill>
                  <a:srgbClr val="000000"/>
                </a:solidFill>
                <a:latin typeface="Segoe UI"/>
              </a:endParaRPr>
            </a:p>
          </p:txBody>
        </p:sp>
        <p:sp>
          <p:nvSpPr>
            <p:cNvPr id="193" name="Freeform: Shape 192">
              <a:extLst>
                <a:ext uri="{FF2B5EF4-FFF2-40B4-BE49-F238E27FC236}">
                  <a16:creationId xmlns:a16="http://schemas.microsoft.com/office/drawing/2014/main" id="{5716F5AE-745E-405F-9A08-1EE7FBCE1526}"/>
                </a:ext>
              </a:extLst>
            </p:cNvPr>
            <p:cNvSpPr/>
            <p:nvPr/>
          </p:nvSpPr>
          <p:spPr>
            <a:xfrm>
              <a:off x="8263310" y="2371633"/>
              <a:ext cx="336193"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defTabSz="932597">
                <a:defRPr/>
              </a:pPr>
              <a:endParaRPr lang="en-US" sz="1836">
                <a:solidFill>
                  <a:srgbClr val="000000"/>
                </a:solidFill>
                <a:latin typeface="Segoe UI"/>
              </a:endParaRPr>
            </a:p>
          </p:txBody>
        </p:sp>
        <p:sp>
          <p:nvSpPr>
            <p:cNvPr id="194" name="Freeform: Shape 193">
              <a:extLst>
                <a:ext uri="{FF2B5EF4-FFF2-40B4-BE49-F238E27FC236}">
                  <a16:creationId xmlns:a16="http://schemas.microsoft.com/office/drawing/2014/main" id="{137C3C8F-679B-475F-9BB6-E4374394A0C5}"/>
                </a:ext>
              </a:extLst>
            </p:cNvPr>
            <p:cNvSpPr/>
            <p:nvPr/>
          </p:nvSpPr>
          <p:spPr>
            <a:xfrm>
              <a:off x="8263301" y="2513340"/>
              <a:ext cx="336193"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defTabSz="932597">
                <a:defRPr/>
              </a:pPr>
              <a:endParaRPr lang="en-US" sz="1836">
                <a:solidFill>
                  <a:srgbClr val="000000"/>
                </a:solidFill>
                <a:latin typeface="Segoe UI"/>
              </a:endParaRPr>
            </a:p>
          </p:txBody>
        </p:sp>
        <p:sp>
          <p:nvSpPr>
            <p:cNvPr id="195" name="Freeform: Shape 194">
              <a:extLst>
                <a:ext uri="{FF2B5EF4-FFF2-40B4-BE49-F238E27FC236}">
                  <a16:creationId xmlns:a16="http://schemas.microsoft.com/office/drawing/2014/main" id="{8DF13934-5D1B-4E56-B18B-D39DE702D3B5}"/>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196" name="backup" descr="backup, recovery">
            <a:extLst>
              <a:ext uri="{FF2B5EF4-FFF2-40B4-BE49-F238E27FC236}">
                <a16:creationId xmlns:a16="http://schemas.microsoft.com/office/drawing/2014/main" id="{14D184F0-5F0A-4B0C-90DE-D38A54A3E240}"/>
              </a:ext>
            </a:extLst>
          </p:cNvPr>
          <p:cNvGrpSpPr/>
          <p:nvPr/>
        </p:nvGrpSpPr>
        <p:grpSpPr>
          <a:xfrm>
            <a:off x="6370672" y="4023800"/>
            <a:ext cx="316705" cy="334669"/>
            <a:chOff x="11091493" y="3125853"/>
            <a:chExt cx="338304" cy="336306"/>
          </a:xfrm>
        </p:grpSpPr>
        <p:sp>
          <p:nvSpPr>
            <p:cNvPr id="197" name="Freeform: Shape 196">
              <a:extLst>
                <a:ext uri="{FF2B5EF4-FFF2-40B4-BE49-F238E27FC236}">
                  <a16:creationId xmlns:a16="http://schemas.microsoft.com/office/drawing/2014/main" id="{03905EA2-18B3-4DD0-B789-8014AE8D66A5}"/>
                </a:ext>
              </a:extLst>
            </p:cNvPr>
            <p:cNvSpPr/>
            <p:nvPr/>
          </p:nvSpPr>
          <p:spPr>
            <a:xfrm>
              <a:off x="11091501" y="3233163"/>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defTabSz="932597">
                <a:defRPr/>
              </a:pPr>
              <a:endParaRPr lang="en-US" sz="1836">
                <a:solidFill>
                  <a:srgbClr val="000000"/>
                </a:solidFill>
                <a:latin typeface="Segoe UI"/>
              </a:endParaRPr>
            </a:p>
          </p:txBody>
        </p:sp>
        <p:sp>
          <p:nvSpPr>
            <p:cNvPr id="198" name="Freeform: Shape 197">
              <a:extLst>
                <a:ext uri="{FF2B5EF4-FFF2-40B4-BE49-F238E27FC236}">
                  <a16:creationId xmlns:a16="http://schemas.microsoft.com/office/drawing/2014/main" id="{886597F2-E1AF-4DD8-BA36-145C1C8CDD47}"/>
                </a:ext>
              </a:extLst>
            </p:cNvPr>
            <p:cNvSpPr/>
            <p:nvPr/>
          </p:nvSpPr>
          <p:spPr>
            <a:xfrm>
              <a:off x="11091501" y="3339760"/>
              <a:ext cx="183243"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defTabSz="932597">
                <a:defRPr/>
              </a:pPr>
              <a:endParaRPr lang="en-US" sz="1836">
                <a:solidFill>
                  <a:srgbClr val="000000"/>
                </a:solidFill>
                <a:latin typeface="Segoe UI"/>
              </a:endParaRPr>
            </a:p>
          </p:txBody>
        </p:sp>
        <p:sp>
          <p:nvSpPr>
            <p:cNvPr id="199" name="Freeform: Shape 198">
              <a:extLst>
                <a:ext uri="{FF2B5EF4-FFF2-40B4-BE49-F238E27FC236}">
                  <a16:creationId xmlns:a16="http://schemas.microsoft.com/office/drawing/2014/main" id="{1C24720F-40F3-44A3-82FA-89D8B526F406}"/>
                </a:ext>
              </a:extLst>
            </p:cNvPr>
            <p:cNvSpPr/>
            <p:nvPr/>
          </p:nvSpPr>
          <p:spPr>
            <a:xfrm>
              <a:off x="11091493" y="3125853"/>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32597">
                <a:defRPr/>
              </a:pPr>
              <a:endParaRPr lang="en-US" sz="1836">
                <a:solidFill>
                  <a:srgbClr val="000000"/>
                </a:solidFill>
                <a:latin typeface="Segoe UI"/>
              </a:endParaRPr>
            </a:p>
          </p:txBody>
        </p:sp>
        <p:sp>
          <p:nvSpPr>
            <p:cNvPr id="200" name="Freeform: Shape 199">
              <a:extLst>
                <a:ext uri="{FF2B5EF4-FFF2-40B4-BE49-F238E27FC236}">
                  <a16:creationId xmlns:a16="http://schemas.microsoft.com/office/drawing/2014/main" id="{CA99BA0C-4B6B-41F7-89C2-1F23A5910F3C}"/>
                </a:ext>
              </a:extLst>
            </p:cNvPr>
            <p:cNvSpPr/>
            <p:nvPr/>
          </p:nvSpPr>
          <p:spPr>
            <a:xfrm>
              <a:off x="11128248" y="315217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32597">
                <a:defRPr/>
              </a:pPr>
              <a:endParaRPr lang="en-US" sz="1836">
                <a:solidFill>
                  <a:srgbClr val="000000"/>
                </a:solidFill>
                <a:latin typeface="Segoe UI"/>
              </a:endParaRPr>
            </a:p>
          </p:txBody>
        </p:sp>
        <p:sp>
          <p:nvSpPr>
            <p:cNvPr id="201" name="Freeform: Shape 200">
              <a:extLst>
                <a:ext uri="{FF2B5EF4-FFF2-40B4-BE49-F238E27FC236}">
                  <a16:creationId xmlns:a16="http://schemas.microsoft.com/office/drawing/2014/main" id="{EDDB4334-3E28-45FD-A841-DE24ABC5FAE6}"/>
                </a:ext>
              </a:extLst>
            </p:cNvPr>
            <p:cNvSpPr/>
            <p:nvPr/>
          </p:nvSpPr>
          <p:spPr>
            <a:xfrm>
              <a:off x="11128229" y="3366054"/>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32597">
                <a:defRPr/>
              </a:pPr>
              <a:endParaRPr lang="en-US" sz="1836">
                <a:solidFill>
                  <a:srgbClr val="000000"/>
                </a:solidFill>
                <a:latin typeface="Segoe UI"/>
              </a:endParaRPr>
            </a:p>
          </p:txBody>
        </p:sp>
        <p:sp>
          <p:nvSpPr>
            <p:cNvPr id="202" name="Freeform: Shape 201">
              <a:extLst>
                <a:ext uri="{FF2B5EF4-FFF2-40B4-BE49-F238E27FC236}">
                  <a16:creationId xmlns:a16="http://schemas.microsoft.com/office/drawing/2014/main" id="{AB1F821B-FE70-4886-94ED-6632A142BD29}"/>
                </a:ext>
              </a:extLst>
            </p:cNvPr>
            <p:cNvSpPr/>
            <p:nvPr/>
          </p:nvSpPr>
          <p:spPr>
            <a:xfrm>
              <a:off x="11128236" y="3259450"/>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32597">
                <a:defRPr/>
              </a:pPr>
              <a:endParaRPr lang="en-US" sz="1836">
                <a:solidFill>
                  <a:srgbClr val="000000"/>
                </a:solidFill>
                <a:latin typeface="Segoe UI"/>
              </a:endParaRPr>
            </a:p>
          </p:txBody>
        </p:sp>
        <p:sp>
          <p:nvSpPr>
            <p:cNvPr id="203" name="Freeform: Shape 202">
              <a:extLst>
                <a:ext uri="{FF2B5EF4-FFF2-40B4-BE49-F238E27FC236}">
                  <a16:creationId xmlns:a16="http://schemas.microsoft.com/office/drawing/2014/main" id="{272141C7-9351-404C-93E0-87EFD6CE3183}"/>
                </a:ext>
              </a:extLst>
            </p:cNvPr>
            <p:cNvSpPr/>
            <p:nvPr/>
          </p:nvSpPr>
          <p:spPr>
            <a:xfrm>
              <a:off x="11284931" y="3307317"/>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defTabSz="932597">
                <a:defRPr/>
              </a:pPr>
              <a:endParaRPr lang="en-US" sz="1836">
                <a:solidFill>
                  <a:srgbClr val="000000"/>
                </a:solidFill>
                <a:latin typeface="Segoe UI"/>
              </a:endParaRPr>
            </a:p>
          </p:txBody>
        </p:sp>
        <p:sp>
          <p:nvSpPr>
            <p:cNvPr id="204" name="Freeform: Shape 203">
              <a:extLst>
                <a:ext uri="{FF2B5EF4-FFF2-40B4-BE49-F238E27FC236}">
                  <a16:creationId xmlns:a16="http://schemas.microsoft.com/office/drawing/2014/main" id="{6510D02E-4F54-4678-95F6-92D387AF8BCB}"/>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205" name="devices" descr="devices">
            <a:extLst>
              <a:ext uri="{FF2B5EF4-FFF2-40B4-BE49-F238E27FC236}">
                <a16:creationId xmlns:a16="http://schemas.microsoft.com/office/drawing/2014/main" id="{0D75BF61-D35C-4ECB-BA42-D56DEE449E3E}"/>
              </a:ext>
            </a:extLst>
          </p:cNvPr>
          <p:cNvGrpSpPr/>
          <p:nvPr/>
        </p:nvGrpSpPr>
        <p:grpSpPr>
          <a:xfrm>
            <a:off x="4619548" y="4692281"/>
            <a:ext cx="389481" cy="329626"/>
            <a:chOff x="6192820" y="5102594"/>
            <a:chExt cx="537709" cy="428100"/>
          </a:xfrm>
        </p:grpSpPr>
        <p:grpSp>
          <p:nvGrpSpPr>
            <p:cNvPr id="206" name="Group 205">
              <a:extLst>
                <a:ext uri="{FF2B5EF4-FFF2-40B4-BE49-F238E27FC236}">
                  <a16:creationId xmlns:a16="http://schemas.microsoft.com/office/drawing/2014/main" id="{505C0D11-280E-4A9A-A1B7-6475B25BA89C}"/>
                </a:ext>
              </a:extLst>
            </p:cNvPr>
            <p:cNvGrpSpPr/>
            <p:nvPr/>
          </p:nvGrpSpPr>
          <p:grpSpPr>
            <a:xfrm>
              <a:off x="6462866" y="5102594"/>
              <a:ext cx="267663" cy="197718"/>
              <a:chOff x="5056189" y="1363664"/>
              <a:chExt cx="315913" cy="233363"/>
            </a:xfrm>
          </p:grpSpPr>
          <p:sp>
            <p:nvSpPr>
              <p:cNvPr id="216" name="Freeform 44">
                <a:extLst>
                  <a:ext uri="{FF2B5EF4-FFF2-40B4-BE49-F238E27FC236}">
                    <a16:creationId xmlns:a16="http://schemas.microsoft.com/office/drawing/2014/main" id="{49E967CB-9F6F-4549-BEA7-F0BC000E6144}"/>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17" name="Freeform 45">
                <a:extLst>
                  <a:ext uri="{FF2B5EF4-FFF2-40B4-BE49-F238E27FC236}">
                    <a16:creationId xmlns:a16="http://schemas.microsoft.com/office/drawing/2014/main" id="{28958087-A867-45BF-A97A-3B931C4DF65C}"/>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18" name="Freeform 46">
                <a:extLst>
                  <a:ext uri="{FF2B5EF4-FFF2-40B4-BE49-F238E27FC236}">
                    <a16:creationId xmlns:a16="http://schemas.microsoft.com/office/drawing/2014/main" id="{CD007782-D354-42BB-A1EB-61317D0B545E}"/>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19" name="Rectangle 218">
                <a:extLst>
                  <a:ext uri="{FF2B5EF4-FFF2-40B4-BE49-F238E27FC236}">
                    <a16:creationId xmlns:a16="http://schemas.microsoft.com/office/drawing/2014/main" id="{AA690D62-3A60-4FDD-BED3-5B9CAEBB9F34}"/>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20" name="Freeform 172">
                <a:extLst>
                  <a:ext uri="{FF2B5EF4-FFF2-40B4-BE49-F238E27FC236}">
                    <a16:creationId xmlns:a16="http://schemas.microsoft.com/office/drawing/2014/main" id="{120D8947-F27C-4DCC-B9D3-0D84359F7BA4}"/>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grpSp>
        <p:grpSp>
          <p:nvGrpSpPr>
            <p:cNvPr id="207" name="Group 206">
              <a:extLst>
                <a:ext uri="{FF2B5EF4-FFF2-40B4-BE49-F238E27FC236}">
                  <a16:creationId xmlns:a16="http://schemas.microsoft.com/office/drawing/2014/main" id="{8D0F8B93-9CDC-4746-9132-B71D697FA5C6}"/>
                </a:ext>
              </a:extLst>
            </p:cNvPr>
            <p:cNvGrpSpPr/>
            <p:nvPr/>
          </p:nvGrpSpPr>
          <p:grpSpPr>
            <a:xfrm>
              <a:off x="6192820" y="5232989"/>
              <a:ext cx="407643" cy="297696"/>
              <a:chOff x="5884864" y="1174751"/>
              <a:chExt cx="382588" cy="279400"/>
            </a:xfrm>
          </p:grpSpPr>
          <p:sp>
            <p:nvSpPr>
              <p:cNvPr id="213" name="Freeform 51">
                <a:extLst>
                  <a:ext uri="{FF2B5EF4-FFF2-40B4-BE49-F238E27FC236}">
                    <a16:creationId xmlns:a16="http://schemas.microsoft.com/office/drawing/2014/main" id="{43E0BA83-5FCD-496D-AC84-0080A4AA8041}"/>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14" name="Freeform 52">
                <a:extLst>
                  <a:ext uri="{FF2B5EF4-FFF2-40B4-BE49-F238E27FC236}">
                    <a16:creationId xmlns:a16="http://schemas.microsoft.com/office/drawing/2014/main" id="{AFCECF2C-F837-4D3B-9083-4E9B749F1AD1}"/>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15" name="Freeform 174">
                <a:extLst>
                  <a:ext uri="{FF2B5EF4-FFF2-40B4-BE49-F238E27FC236}">
                    <a16:creationId xmlns:a16="http://schemas.microsoft.com/office/drawing/2014/main" id="{92499AB6-AB0F-4BEE-A0AE-A30E591B53BF}"/>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grpSp>
        <p:grpSp>
          <p:nvGrpSpPr>
            <p:cNvPr id="208" name="Group 207">
              <a:extLst>
                <a:ext uri="{FF2B5EF4-FFF2-40B4-BE49-F238E27FC236}">
                  <a16:creationId xmlns:a16="http://schemas.microsoft.com/office/drawing/2014/main" id="{59D3A8D9-BC75-4058-8F41-534EB5C5E674}"/>
                </a:ext>
              </a:extLst>
            </p:cNvPr>
            <p:cNvGrpSpPr/>
            <p:nvPr/>
          </p:nvGrpSpPr>
          <p:grpSpPr>
            <a:xfrm>
              <a:off x="6613122" y="5331563"/>
              <a:ext cx="117383" cy="199131"/>
              <a:chOff x="6597743" y="5280126"/>
              <a:chExt cx="117382" cy="199131"/>
            </a:xfrm>
          </p:grpSpPr>
          <p:sp>
            <p:nvSpPr>
              <p:cNvPr id="209" name="Freeform 48">
                <a:extLst>
                  <a:ext uri="{FF2B5EF4-FFF2-40B4-BE49-F238E27FC236}">
                    <a16:creationId xmlns:a16="http://schemas.microsoft.com/office/drawing/2014/main" id="{D47F96C2-6FEE-4776-9072-A69C0D674500}"/>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10" name="Rectangle 209">
                <a:extLst>
                  <a:ext uri="{FF2B5EF4-FFF2-40B4-BE49-F238E27FC236}">
                    <a16:creationId xmlns:a16="http://schemas.microsoft.com/office/drawing/2014/main" id="{8B23FB85-23A6-4231-AAD0-76B90F38CFAB}"/>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11" name="Freeform 50">
                <a:extLst>
                  <a:ext uri="{FF2B5EF4-FFF2-40B4-BE49-F238E27FC236}">
                    <a16:creationId xmlns:a16="http://schemas.microsoft.com/office/drawing/2014/main" id="{33107472-6E9A-4077-92D5-E79FE6035F2D}"/>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12" name="Freeform 175">
                <a:extLst>
                  <a:ext uri="{FF2B5EF4-FFF2-40B4-BE49-F238E27FC236}">
                    <a16:creationId xmlns:a16="http://schemas.microsoft.com/office/drawing/2014/main" id="{46F67190-5722-47EE-816F-16E39EA6C85F}"/>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grpSp>
      </p:grpSp>
      <p:sp>
        <p:nvSpPr>
          <p:cNvPr id="221" name="Rectangle 220">
            <a:extLst>
              <a:ext uri="{FF2B5EF4-FFF2-40B4-BE49-F238E27FC236}">
                <a16:creationId xmlns:a16="http://schemas.microsoft.com/office/drawing/2014/main" id="{8BC61C83-7C53-4A1B-8AF1-01AFFC544B8C}"/>
              </a:ext>
            </a:extLst>
          </p:cNvPr>
          <p:cNvSpPr/>
          <p:nvPr/>
        </p:nvSpPr>
        <p:spPr bwMode="auto">
          <a:xfrm>
            <a:off x="993831" y="3227625"/>
            <a:ext cx="1713495" cy="6248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52822"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VMs</a:t>
            </a:r>
          </a:p>
        </p:txBody>
      </p:sp>
      <p:sp>
        <p:nvSpPr>
          <p:cNvPr id="222" name="Rectangle 221">
            <a:extLst>
              <a:ext uri="{FF2B5EF4-FFF2-40B4-BE49-F238E27FC236}">
                <a16:creationId xmlns:a16="http://schemas.microsoft.com/office/drawing/2014/main" id="{BD94C9D0-C4E1-4139-92AF-C1C4707D0930}"/>
              </a:ext>
            </a:extLst>
          </p:cNvPr>
          <p:cNvSpPr/>
          <p:nvPr/>
        </p:nvSpPr>
        <p:spPr bwMode="auto">
          <a:xfrm>
            <a:off x="993831" y="3893585"/>
            <a:ext cx="1713495" cy="6248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52822"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Containers</a:t>
            </a:r>
          </a:p>
        </p:txBody>
      </p:sp>
      <p:sp>
        <p:nvSpPr>
          <p:cNvPr id="223" name="Rectangle 222">
            <a:extLst>
              <a:ext uri="{FF2B5EF4-FFF2-40B4-BE49-F238E27FC236}">
                <a16:creationId xmlns:a16="http://schemas.microsoft.com/office/drawing/2014/main" id="{2136A75B-5BDA-4821-A6AE-257ABBED5CCE}"/>
              </a:ext>
            </a:extLst>
          </p:cNvPr>
          <p:cNvSpPr/>
          <p:nvPr/>
        </p:nvSpPr>
        <p:spPr bwMode="auto">
          <a:xfrm>
            <a:off x="2509119" y="3227625"/>
            <a:ext cx="1713495" cy="6248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52822"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Databases</a:t>
            </a:r>
          </a:p>
        </p:txBody>
      </p:sp>
      <p:sp>
        <p:nvSpPr>
          <p:cNvPr id="224" name="Rectangle 223">
            <a:extLst>
              <a:ext uri="{FF2B5EF4-FFF2-40B4-BE49-F238E27FC236}">
                <a16:creationId xmlns:a16="http://schemas.microsoft.com/office/drawing/2014/main" id="{857940FE-C980-4684-A1D5-5A32E66A5D37}"/>
              </a:ext>
            </a:extLst>
          </p:cNvPr>
          <p:cNvSpPr/>
          <p:nvPr/>
        </p:nvSpPr>
        <p:spPr bwMode="auto">
          <a:xfrm>
            <a:off x="2509119" y="3893585"/>
            <a:ext cx="1713495" cy="6248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52822"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Serverless</a:t>
            </a:r>
          </a:p>
        </p:txBody>
      </p:sp>
      <p:grpSp>
        <p:nvGrpSpPr>
          <p:cNvPr id="225" name="Group 224">
            <a:extLst>
              <a:ext uri="{FF2B5EF4-FFF2-40B4-BE49-F238E27FC236}">
                <a16:creationId xmlns:a16="http://schemas.microsoft.com/office/drawing/2014/main" id="{B9282AAB-11B8-4745-BAF9-D8E59DD78B0D}"/>
              </a:ext>
            </a:extLst>
          </p:cNvPr>
          <p:cNvGrpSpPr/>
          <p:nvPr/>
        </p:nvGrpSpPr>
        <p:grpSpPr>
          <a:xfrm>
            <a:off x="1237807" y="4708215"/>
            <a:ext cx="2769835" cy="439959"/>
            <a:chOff x="335532" y="4622987"/>
            <a:chExt cx="3198244" cy="477901"/>
          </a:xfrm>
        </p:grpSpPr>
        <p:pic>
          <p:nvPicPr>
            <p:cNvPr id="226" name="Picture 6" descr="Related image">
              <a:extLst>
                <a:ext uri="{FF2B5EF4-FFF2-40B4-BE49-F238E27FC236}">
                  <a16:creationId xmlns:a16="http://schemas.microsoft.com/office/drawing/2014/main" id="{4843D33C-FFA1-48C0-9D62-71931FA214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532" y="4688396"/>
              <a:ext cx="347092" cy="347091"/>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8" descr="Image result for javascript logo png">
              <a:extLst>
                <a:ext uri="{FF2B5EF4-FFF2-40B4-BE49-F238E27FC236}">
                  <a16:creationId xmlns:a16="http://schemas.microsoft.com/office/drawing/2014/main" id="{2BC13572-F3FA-4AC0-BA9A-3A7E10EDBD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9845" y="4681440"/>
              <a:ext cx="361006" cy="36100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10" descr="Image result for python logo png">
              <a:extLst>
                <a:ext uri="{FF2B5EF4-FFF2-40B4-BE49-F238E27FC236}">
                  <a16:creationId xmlns:a16="http://schemas.microsoft.com/office/drawing/2014/main" id="{72F149D5-DCB1-45EB-9293-682622223B8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18071" y="4692660"/>
              <a:ext cx="338563" cy="338563"/>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12" descr="Image result for java logo png">
              <a:extLst>
                <a:ext uri="{FF2B5EF4-FFF2-40B4-BE49-F238E27FC236}">
                  <a16:creationId xmlns:a16="http://schemas.microsoft.com/office/drawing/2014/main" id="{83FACCD5-B81D-467A-9E57-777ACF3597E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724" r="20724"/>
            <a:stretch/>
          </p:blipFill>
          <p:spPr bwMode="auto">
            <a:xfrm>
              <a:off x="1943857" y="4622987"/>
              <a:ext cx="279818" cy="477901"/>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14" descr="Image result for go code logo png">
              <a:extLst>
                <a:ext uri="{FF2B5EF4-FFF2-40B4-BE49-F238E27FC236}">
                  <a16:creationId xmlns:a16="http://schemas.microsoft.com/office/drawing/2014/main" id="{1FA5BC30-BE5B-4989-AC02-E7A7770697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10895" y="4770126"/>
              <a:ext cx="486963" cy="183623"/>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16" descr="Image result for php logo png">
              <a:extLst>
                <a:ext uri="{FF2B5EF4-FFF2-40B4-BE49-F238E27FC236}">
                  <a16:creationId xmlns:a16="http://schemas.microsoft.com/office/drawing/2014/main" id="{F2474CEB-ABE2-442E-B249-93F98187CE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85082" y="4740814"/>
              <a:ext cx="448694" cy="242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2" name="Group 231">
            <a:extLst>
              <a:ext uri="{FF2B5EF4-FFF2-40B4-BE49-F238E27FC236}">
                <a16:creationId xmlns:a16="http://schemas.microsoft.com/office/drawing/2014/main" id="{77A2FA3B-4232-46B0-97F8-A8A9B31697D9}"/>
              </a:ext>
            </a:extLst>
          </p:cNvPr>
          <p:cNvGrpSpPr/>
          <p:nvPr/>
        </p:nvGrpSpPr>
        <p:grpSpPr>
          <a:xfrm>
            <a:off x="1157391" y="3387660"/>
            <a:ext cx="351818" cy="304781"/>
            <a:chOff x="911672" y="3283099"/>
            <a:chExt cx="375811" cy="306272"/>
          </a:xfrm>
        </p:grpSpPr>
        <p:grpSp>
          <p:nvGrpSpPr>
            <p:cNvPr id="233" name="monitor 1" descr="monitor, desktop">
              <a:extLst>
                <a:ext uri="{FF2B5EF4-FFF2-40B4-BE49-F238E27FC236}">
                  <a16:creationId xmlns:a16="http://schemas.microsoft.com/office/drawing/2014/main" id="{7DFEEDFF-B6B2-43C0-8166-B2B9D1CA9623}"/>
                </a:ext>
              </a:extLst>
            </p:cNvPr>
            <p:cNvGrpSpPr/>
            <p:nvPr/>
          </p:nvGrpSpPr>
          <p:grpSpPr>
            <a:xfrm>
              <a:off x="911672" y="3283099"/>
              <a:ext cx="375811" cy="306272"/>
              <a:chOff x="4233864" y="1827214"/>
              <a:chExt cx="403225" cy="328613"/>
            </a:xfrm>
          </p:grpSpPr>
          <p:sp>
            <p:nvSpPr>
              <p:cNvPr id="238" name="Freeform 53">
                <a:extLst>
                  <a:ext uri="{FF2B5EF4-FFF2-40B4-BE49-F238E27FC236}">
                    <a16:creationId xmlns:a16="http://schemas.microsoft.com/office/drawing/2014/main" id="{AA7EB9A5-9DA6-4EA8-A689-584C68EBC442}"/>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39" name="Freeform 54">
                <a:extLst>
                  <a:ext uri="{FF2B5EF4-FFF2-40B4-BE49-F238E27FC236}">
                    <a16:creationId xmlns:a16="http://schemas.microsoft.com/office/drawing/2014/main" id="{838E5FF6-0ECD-4D01-8F47-F019CF9FEA02}"/>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40" name="Freeform 173">
                <a:extLst>
                  <a:ext uri="{FF2B5EF4-FFF2-40B4-BE49-F238E27FC236}">
                    <a16:creationId xmlns:a16="http://schemas.microsoft.com/office/drawing/2014/main" id="{6DAD4CED-74DE-447D-9727-15748CDD3CC8}"/>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grpSp>
        <p:grpSp>
          <p:nvGrpSpPr>
            <p:cNvPr id="234" name="Group 233">
              <a:extLst>
                <a:ext uri="{FF2B5EF4-FFF2-40B4-BE49-F238E27FC236}">
                  <a16:creationId xmlns:a16="http://schemas.microsoft.com/office/drawing/2014/main" id="{D5E1E79E-480B-4F0E-8396-728D8142DD8E}"/>
                </a:ext>
              </a:extLst>
            </p:cNvPr>
            <p:cNvGrpSpPr/>
            <p:nvPr/>
          </p:nvGrpSpPr>
          <p:grpSpPr>
            <a:xfrm>
              <a:off x="1040456" y="3311396"/>
              <a:ext cx="118248" cy="127820"/>
              <a:chOff x="1031896" y="3342896"/>
              <a:chExt cx="135369" cy="146327"/>
            </a:xfrm>
            <a:solidFill>
              <a:schemeClr val="accent1"/>
            </a:solidFill>
          </p:grpSpPr>
          <p:sp>
            <p:nvSpPr>
              <p:cNvPr id="235" name="Freeform: Shape 234">
                <a:extLst>
                  <a:ext uri="{FF2B5EF4-FFF2-40B4-BE49-F238E27FC236}">
                    <a16:creationId xmlns:a16="http://schemas.microsoft.com/office/drawing/2014/main" id="{868B19F0-8147-4F19-AF41-C6A1C6548CCE}"/>
                  </a:ext>
                  <a:ext uri="{C183D7F6-B498-43B3-948B-1728B52AA6E4}">
                    <adec:decorative xmlns:adec="http://schemas.microsoft.com/office/drawing/2017/decorative" val="1"/>
                  </a:ext>
                </a:extLst>
              </p:cNvPr>
              <p:cNvSpPr/>
              <p:nvPr/>
            </p:nvSpPr>
            <p:spPr>
              <a:xfrm>
                <a:off x="1040479" y="3342896"/>
                <a:ext cx="114045" cy="68427"/>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grpFill/>
              <a:ln w="39072" cap="flat">
                <a:noFill/>
                <a:prstDash val="solid"/>
                <a:miter/>
              </a:ln>
            </p:spPr>
            <p:txBody>
              <a:bodyPr rtlCol="0" anchor="ctr"/>
              <a:lstStyle/>
              <a:p>
                <a:pPr defTabSz="932597">
                  <a:defRPr/>
                </a:pPr>
                <a:endParaRPr lang="en-US" sz="1836">
                  <a:solidFill>
                    <a:srgbClr val="000000"/>
                  </a:solidFill>
                  <a:latin typeface="Segoe UI"/>
                </a:endParaRPr>
              </a:p>
            </p:txBody>
          </p:sp>
          <p:sp>
            <p:nvSpPr>
              <p:cNvPr id="236" name="Freeform: Shape 235">
                <a:extLst>
                  <a:ext uri="{FF2B5EF4-FFF2-40B4-BE49-F238E27FC236}">
                    <a16:creationId xmlns:a16="http://schemas.microsoft.com/office/drawing/2014/main" id="{C31DD48F-ED71-4C28-A91C-F70FA1D2CD8D}"/>
                  </a:ext>
                  <a:ext uri="{C183D7F6-B498-43B3-948B-1728B52AA6E4}">
                    <adec:decorative xmlns:adec="http://schemas.microsoft.com/office/drawing/2017/decorative" val="1"/>
                  </a:ext>
                </a:extLst>
              </p:cNvPr>
              <p:cNvSpPr/>
              <p:nvPr/>
            </p:nvSpPr>
            <p:spPr>
              <a:xfrm>
                <a:off x="1031896" y="3389717"/>
                <a:ext cx="60824" cy="9883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grpFill/>
              <a:ln w="39072" cap="flat">
                <a:noFill/>
                <a:prstDash val="solid"/>
                <a:miter/>
              </a:ln>
            </p:spPr>
            <p:txBody>
              <a:bodyPr rtlCol="0" anchor="ctr"/>
              <a:lstStyle/>
              <a:p>
                <a:pPr defTabSz="932597">
                  <a:defRPr/>
                </a:pPr>
                <a:endParaRPr lang="en-US" sz="1836">
                  <a:solidFill>
                    <a:srgbClr val="000000"/>
                  </a:solidFill>
                  <a:latin typeface="Segoe UI"/>
                </a:endParaRPr>
              </a:p>
            </p:txBody>
          </p:sp>
          <p:sp>
            <p:nvSpPr>
              <p:cNvPr id="237" name="Freeform: Shape 236">
                <a:extLst>
                  <a:ext uri="{FF2B5EF4-FFF2-40B4-BE49-F238E27FC236}">
                    <a16:creationId xmlns:a16="http://schemas.microsoft.com/office/drawing/2014/main" id="{AE745356-F153-4DA7-80FC-5670233CBFAB}"/>
                  </a:ext>
                  <a:ext uri="{C183D7F6-B498-43B3-948B-1728B52AA6E4}">
                    <adec:decorative xmlns:adec="http://schemas.microsoft.com/office/drawing/2017/decorative" val="1"/>
                  </a:ext>
                </a:extLst>
              </p:cNvPr>
              <p:cNvSpPr/>
              <p:nvPr/>
            </p:nvSpPr>
            <p:spPr>
              <a:xfrm>
                <a:off x="1106441" y="3390385"/>
                <a:ext cx="60824" cy="9883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grpFill/>
              <a:ln w="39072" cap="flat">
                <a:noFill/>
                <a:prstDash val="solid"/>
                <a:miter/>
              </a:ln>
            </p:spPr>
            <p:txBody>
              <a:bodyPr rtlCol="0" anchor="ctr"/>
              <a:lstStyle/>
              <a:p>
                <a:pPr defTabSz="932597">
                  <a:defRPr/>
                </a:pPr>
                <a:endParaRPr lang="en-US" sz="1836">
                  <a:solidFill>
                    <a:srgbClr val="000000"/>
                  </a:solidFill>
                  <a:latin typeface="Segoe UI"/>
                </a:endParaRPr>
              </a:p>
            </p:txBody>
          </p:sp>
        </p:grpSp>
      </p:grpSp>
      <p:grpSp>
        <p:nvGrpSpPr>
          <p:cNvPr id="241" name="server 2" descr="server">
            <a:extLst>
              <a:ext uri="{FF2B5EF4-FFF2-40B4-BE49-F238E27FC236}">
                <a16:creationId xmlns:a16="http://schemas.microsoft.com/office/drawing/2014/main" id="{200DB03D-49BB-45CD-94D3-A93D13AD8B09}"/>
              </a:ext>
            </a:extLst>
          </p:cNvPr>
          <p:cNvGrpSpPr>
            <a:grpSpLocks noChangeAspect="1"/>
          </p:cNvGrpSpPr>
          <p:nvPr/>
        </p:nvGrpSpPr>
        <p:grpSpPr bwMode="auto">
          <a:xfrm>
            <a:off x="2667300" y="3387247"/>
            <a:ext cx="322829" cy="305559"/>
            <a:chOff x="1608" y="1359"/>
            <a:chExt cx="292" cy="260"/>
          </a:xfrm>
        </p:grpSpPr>
        <p:sp>
          <p:nvSpPr>
            <p:cNvPr id="242" name="AutoShape 11">
              <a:extLst>
                <a:ext uri="{FF2B5EF4-FFF2-40B4-BE49-F238E27FC236}">
                  <a16:creationId xmlns:a16="http://schemas.microsoft.com/office/drawing/2014/main" id="{1F396827-751E-4E1F-B882-1B889EE99515}"/>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43" name="Rectangle 13">
              <a:extLst>
                <a:ext uri="{FF2B5EF4-FFF2-40B4-BE49-F238E27FC236}">
                  <a16:creationId xmlns:a16="http://schemas.microsoft.com/office/drawing/2014/main" id="{B70DF54C-82FE-4E92-9AEF-825FA822D127}"/>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44" name="Rectangle 14">
              <a:extLst>
                <a:ext uri="{FF2B5EF4-FFF2-40B4-BE49-F238E27FC236}">
                  <a16:creationId xmlns:a16="http://schemas.microsoft.com/office/drawing/2014/main" id="{8DB39147-92EB-4AE8-B263-325CFCAAE510}"/>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45" name="Rectangle 15">
              <a:extLst>
                <a:ext uri="{FF2B5EF4-FFF2-40B4-BE49-F238E27FC236}">
                  <a16:creationId xmlns:a16="http://schemas.microsoft.com/office/drawing/2014/main" id="{5022663B-D9C1-4B23-9F70-57110CA9A8D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46" name="Rectangle 16">
              <a:extLst>
                <a:ext uri="{FF2B5EF4-FFF2-40B4-BE49-F238E27FC236}">
                  <a16:creationId xmlns:a16="http://schemas.microsoft.com/office/drawing/2014/main" id="{F61B9F21-5C7D-4883-B8EF-2511B044A727}"/>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47" name="Rectangle 17">
              <a:extLst>
                <a:ext uri="{FF2B5EF4-FFF2-40B4-BE49-F238E27FC236}">
                  <a16:creationId xmlns:a16="http://schemas.microsoft.com/office/drawing/2014/main" id="{2D3C41AD-F8AE-4DAA-8716-A15D85E9157C}"/>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48" name="Rectangle 18">
              <a:extLst>
                <a:ext uri="{FF2B5EF4-FFF2-40B4-BE49-F238E27FC236}">
                  <a16:creationId xmlns:a16="http://schemas.microsoft.com/office/drawing/2014/main" id="{0CF0F5FD-B126-4FFB-B2C9-57CEFDCE245E}"/>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49" name="Rectangle 19">
              <a:extLst>
                <a:ext uri="{FF2B5EF4-FFF2-40B4-BE49-F238E27FC236}">
                  <a16:creationId xmlns:a16="http://schemas.microsoft.com/office/drawing/2014/main" id="{D03276B0-C0A2-4464-8022-51168FC9EA66}"/>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50" name="Rectangle 20">
              <a:extLst>
                <a:ext uri="{FF2B5EF4-FFF2-40B4-BE49-F238E27FC236}">
                  <a16:creationId xmlns:a16="http://schemas.microsoft.com/office/drawing/2014/main" id="{2122CF8B-F055-4DBD-B4E0-A699F97E5454}"/>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51" name="Rectangle 21">
              <a:extLst>
                <a:ext uri="{FF2B5EF4-FFF2-40B4-BE49-F238E27FC236}">
                  <a16:creationId xmlns:a16="http://schemas.microsoft.com/office/drawing/2014/main" id="{71ADCD45-3BC0-4356-BDD2-0EFEDA08BC03}"/>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52" name="Rectangle 22">
              <a:extLst>
                <a:ext uri="{FF2B5EF4-FFF2-40B4-BE49-F238E27FC236}">
                  <a16:creationId xmlns:a16="http://schemas.microsoft.com/office/drawing/2014/main" id="{5EB61A4F-66B8-45E1-950A-F447AF682C9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53" name="Rectangle 23">
              <a:extLst>
                <a:ext uri="{FF2B5EF4-FFF2-40B4-BE49-F238E27FC236}">
                  <a16:creationId xmlns:a16="http://schemas.microsoft.com/office/drawing/2014/main" id="{C810415B-2388-4F77-AC83-61EFC8708532}"/>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54" name="Rectangle 24">
              <a:extLst>
                <a:ext uri="{FF2B5EF4-FFF2-40B4-BE49-F238E27FC236}">
                  <a16:creationId xmlns:a16="http://schemas.microsoft.com/office/drawing/2014/main" id="{E4A71511-4FB1-4A8A-9163-3B30EC798BCA}"/>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255" name="storage3" descr="storage">
            <a:extLst>
              <a:ext uri="{FF2B5EF4-FFF2-40B4-BE49-F238E27FC236}">
                <a16:creationId xmlns:a16="http://schemas.microsoft.com/office/drawing/2014/main" id="{E83C7621-90E9-4A6C-8DFA-882D0504B824}"/>
              </a:ext>
            </a:extLst>
          </p:cNvPr>
          <p:cNvGrpSpPr/>
          <p:nvPr/>
        </p:nvGrpSpPr>
        <p:grpSpPr>
          <a:xfrm>
            <a:off x="1223421" y="4050852"/>
            <a:ext cx="219764" cy="310318"/>
            <a:chOff x="19547751" y="2337956"/>
            <a:chExt cx="652755" cy="867099"/>
          </a:xfrm>
        </p:grpSpPr>
        <p:sp>
          <p:nvSpPr>
            <p:cNvPr id="256" name="Freeform: Shape 255">
              <a:extLst>
                <a:ext uri="{FF2B5EF4-FFF2-40B4-BE49-F238E27FC236}">
                  <a16:creationId xmlns:a16="http://schemas.microsoft.com/office/drawing/2014/main" id="{A86D6176-220C-43DD-B725-B567B89D9C5C}"/>
                </a:ext>
              </a:extLst>
            </p:cNvPr>
            <p:cNvSpPr/>
            <p:nvPr/>
          </p:nvSpPr>
          <p:spPr>
            <a:xfrm>
              <a:off x="19547751" y="2337956"/>
              <a:ext cx="652743" cy="265931"/>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597">
                <a:defRPr/>
              </a:pPr>
              <a:endParaRPr lang="en-US">
                <a:solidFill>
                  <a:srgbClr val="000000"/>
                </a:solidFill>
                <a:latin typeface="Segoe UI"/>
              </a:endParaRPr>
            </a:p>
          </p:txBody>
        </p:sp>
        <p:sp>
          <p:nvSpPr>
            <p:cNvPr id="257" name="Freeform: Shape 256">
              <a:extLst>
                <a:ext uri="{FF2B5EF4-FFF2-40B4-BE49-F238E27FC236}">
                  <a16:creationId xmlns:a16="http://schemas.microsoft.com/office/drawing/2014/main" id="{223D01CD-6D27-4B86-B483-784A4DE5523E}"/>
                </a:ext>
              </a:extLst>
            </p:cNvPr>
            <p:cNvSpPr/>
            <p:nvPr/>
          </p:nvSpPr>
          <p:spPr>
            <a:xfrm>
              <a:off x="19547763" y="2471728"/>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597">
                <a:defRPr/>
              </a:pPr>
              <a:endParaRPr lang="en-US">
                <a:solidFill>
                  <a:srgbClr val="000000"/>
                </a:solidFill>
                <a:latin typeface="Segoe UI"/>
              </a:endParaRPr>
            </a:p>
          </p:txBody>
        </p:sp>
        <p:sp>
          <p:nvSpPr>
            <p:cNvPr id="258" name="Freeform: Shape 257">
              <a:extLst>
                <a:ext uri="{FF2B5EF4-FFF2-40B4-BE49-F238E27FC236}">
                  <a16:creationId xmlns:a16="http://schemas.microsoft.com/office/drawing/2014/main" id="{A10713ED-883B-4E00-83F3-9E0E030289D6}"/>
                </a:ext>
              </a:extLst>
            </p:cNvPr>
            <p:cNvSpPr/>
            <p:nvPr/>
          </p:nvSpPr>
          <p:spPr>
            <a:xfrm>
              <a:off x="19617054" y="2416928"/>
              <a:ext cx="507690"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597">
                <a:defRPr/>
              </a:pPr>
              <a:endParaRPr lang="en-US">
                <a:solidFill>
                  <a:srgbClr val="000000"/>
                </a:solidFill>
                <a:latin typeface="Segoe UI"/>
              </a:endParaRPr>
            </a:p>
          </p:txBody>
        </p:sp>
      </p:grpSp>
      <p:grpSp>
        <p:nvGrpSpPr>
          <p:cNvPr id="259" name="download" descr="download">
            <a:extLst>
              <a:ext uri="{FF2B5EF4-FFF2-40B4-BE49-F238E27FC236}">
                <a16:creationId xmlns:a16="http://schemas.microsoft.com/office/drawing/2014/main" id="{33F38EEE-75B1-4CC1-9106-FB3B22B7940B}"/>
              </a:ext>
            </a:extLst>
          </p:cNvPr>
          <p:cNvGrpSpPr/>
          <p:nvPr/>
        </p:nvGrpSpPr>
        <p:grpSpPr>
          <a:xfrm>
            <a:off x="2669154" y="3962095"/>
            <a:ext cx="319152" cy="487834"/>
            <a:chOff x="5313122" y="2458002"/>
            <a:chExt cx="499453" cy="718182"/>
          </a:xfrm>
        </p:grpSpPr>
        <p:grpSp>
          <p:nvGrpSpPr>
            <p:cNvPr id="260" name="Group 259">
              <a:extLst>
                <a:ext uri="{FF2B5EF4-FFF2-40B4-BE49-F238E27FC236}">
                  <a16:creationId xmlns:a16="http://schemas.microsoft.com/office/drawing/2014/main" id="{730DC2FD-A427-4B5B-8014-6A074269420D}"/>
                </a:ext>
              </a:extLst>
            </p:cNvPr>
            <p:cNvGrpSpPr/>
            <p:nvPr/>
          </p:nvGrpSpPr>
          <p:grpSpPr>
            <a:xfrm>
              <a:off x="5313122" y="2793054"/>
              <a:ext cx="499453" cy="383130"/>
              <a:chOff x="-521811" y="6917198"/>
              <a:chExt cx="676958" cy="519294"/>
            </a:xfrm>
          </p:grpSpPr>
          <p:grpSp>
            <p:nvGrpSpPr>
              <p:cNvPr id="264" name="Group 263">
                <a:extLst>
                  <a:ext uri="{FF2B5EF4-FFF2-40B4-BE49-F238E27FC236}">
                    <a16:creationId xmlns:a16="http://schemas.microsoft.com/office/drawing/2014/main" id="{6BC71C52-9BD9-4958-BD6F-B97C9E2D7902}"/>
                  </a:ext>
                </a:extLst>
              </p:cNvPr>
              <p:cNvGrpSpPr/>
              <p:nvPr/>
            </p:nvGrpSpPr>
            <p:grpSpPr>
              <a:xfrm>
                <a:off x="-521811" y="6917198"/>
                <a:ext cx="579992" cy="423562"/>
                <a:chOff x="5884864" y="1174751"/>
                <a:chExt cx="382588" cy="279400"/>
              </a:xfrm>
            </p:grpSpPr>
            <p:sp>
              <p:nvSpPr>
                <p:cNvPr id="271" name="Freeform 51">
                  <a:extLst>
                    <a:ext uri="{FF2B5EF4-FFF2-40B4-BE49-F238E27FC236}">
                      <a16:creationId xmlns:a16="http://schemas.microsoft.com/office/drawing/2014/main" id="{383F9701-2CC3-4775-A6EF-8F217AE83F73}"/>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72" name="Freeform 52">
                  <a:extLst>
                    <a:ext uri="{FF2B5EF4-FFF2-40B4-BE49-F238E27FC236}">
                      <a16:creationId xmlns:a16="http://schemas.microsoft.com/office/drawing/2014/main" id="{EC954A7D-2DCE-4E1A-B365-87383688944A}"/>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73" name="Freeform 174">
                  <a:extLst>
                    <a:ext uri="{FF2B5EF4-FFF2-40B4-BE49-F238E27FC236}">
                      <a16:creationId xmlns:a16="http://schemas.microsoft.com/office/drawing/2014/main" id="{20B6C163-65B2-4B40-A94C-A4F559BC0A8B}"/>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grpSp>
          <p:grpSp>
            <p:nvGrpSpPr>
              <p:cNvPr id="265" name="Group 264">
                <a:extLst>
                  <a:ext uri="{FF2B5EF4-FFF2-40B4-BE49-F238E27FC236}">
                    <a16:creationId xmlns:a16="http://schemas.microsoft.com/office/drawing/2014/main" id="{73D35D9A-8F0B-4347-BE8B-8C015081391B}"/>
                  </a:ext>
                </a:extLst>
              </p:cNvPr>
              <p:cNvGrpSpPr/>
              <p:nvPr/>
            </p:nvGrpSpPr>
            <p:grpSpPr>
              <a:xfrm>
                <a:off x="-225680" y="7155179"/>
                <a:ext cx="380827" cy="281313"/>
                <a:chOff x="5056189" y="1363664"/>
                <a:chExt cx="315913" cy="233363"/>
              </a:xfrm>
            </p:grpSpPr>
            <p:sp>
              <p:nvSpPr>
                <p:cNvPr id="266" name="Freeform 44">
                  <a:extLst>
                    <a:ext uri="{FF2B5EF4-FFF2-40B4-BE49-F238E27FC236}">
                      <a16:creationId xmlns:a16="http://schemas.microsoft.com/office/drawing/2014/main" id="{C8404800-BFC6-482C-BA7C-EE5B77EEAC50}"/>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67" name="Freeform 45">
                  <a:extLst>
                    <a:ext uri="{FF2B5EF4-FFF2-40B4-BE49-F238E27FC236}">
                      <a16:creationId xmlns:a16="http://schemas.microsoft.com/office/drawing/2014/main" id="{34015DE1-BBB1-451B-9F11-6A73BDB1ED22}"/>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68" name="Freeform 46">
                  <a:extLst>
                    <a:ext uri="{FF2B5EF4-FFF2-40B4-BE49-F238E27FC236}">
                      <a16:creationId xmlns:a16="http://schemas.microsoft.com/office/drawing/2014/main" id="{B9C1ED17-E643-438C-B43A-DE975DEA355F}"/>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69" name="Rectangle 268">
                  <a:extLst>
                    <a:ext uri="{FF2B5EF4-FFF2-40B4-BE49-F238E27FC236}">
                      <a16:creationId xmlns:a16="http://schemas.microsoft.com/office/drawing/2014/main" id="{F8F95E44-7784-4EC9-9348-62B85A1C19D5}"/>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sp>
              <p:nvSpPr>
                <p:cNvPr id="270" name="Freeform 172">
                  <a:extLst>
                    <a:ext uri="{FF2B5EF4-FFF2-40B4-BE49-F238E27FC236}">
                      <a16:creationId xmlns:a16="http://schemas.microsoft.com/office/drawing/2014/main" id="{E175043F-DFBE-4C36-B730-C6CA1B1DCDC2}"/>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000000"/>
                    </a:solidFill>
                    <a:latin typeface="Segoe UI"/>
                  </a:endParaRPr>
                </a:p>
              </p:txBody>
            </p:sp>
          </p:grpSp>
        </p:grpSp>
        <p:grpSp>
          <p:nvGrpSpPr>
            <p:cNvPr id="261" name="Group 260">
              <a:extLst>
                <a:ext uri="{FF2B5EF4-FFF2-40B4-BE49-F238E27FC236}">
                  <a16:creationId xmlns:a16="http://schemas.microsoft.com/office/drawing/2014/main" id="{895B15BC-6CCC-4063-81D4-F7025DBA6F6E}"/>
                </a:ext>
              </a:extLst>
            </p:cNvPr>
            <p:cNvGrpSpPr/>
            <p:nvPr/>
          </p:nvGrpSpPr>
          <p:grpSpPr>
            <a:xfrm>
              <a:off x="5386223" y="2458002"/>
              <a:ext cx="420218" cy="243940"/>
              <a:chOff x="5332883" y="2396558"/>
              <a:chExt cx="526897" cy="305868"/>
            </a:xfrm>
          </p:grpSpPr>
          <p:sp>
            <p:nvSpPr>
              <p:cNvPr id="262" name="Freeform: Shape 261">
                <a:extLst>
                  <a:ext uri="{FF2B5EF4-FFF2-40B4-BE49-F238E27FC236}">
                    <a16:creationId xmlns:a16="http://schemas.microsoft.com/office/drawing/2014/main" id="{87EB80FA-C142-4AED-8EE4-73A5D0321EBC}"/>
                  </a:ext>
                </a:extLst>
              </p:cNvPr>
              <p:cNvSpPr/>
              <p:nvPr/>
            </p:nvSpPr>
            <p:spPr bwMode="auto">
              <a:xfrm>
                <a:off x="5332883" y="2396558"/>
                <a:ext cx="526897" cy="289945"/>
              </a:xfrm>
              <a:custGeom>
                <a:avLst/>
                <a:gdLst>
                  <a:gd name="connsiteX0" fmla="*/ 981078 w 1992667"/>
                  <a:gd name="connsiteY0" fmla="*/ 0 h 1096542"/>
                  <a:gd name="connsiteX1" fmla="*/ 1412538 w 1992667"/>
                  <a:gd name="connsiteY1" fmla="*/ 285990 h 1096542"/>
                  <a:gd name="connsiteX2" fmla="*/ 1417175 w 1992667"/>
                  <a:gd name="connsiteY2" fmla="*/ 298661 h 1096542"/>
                  <a:gd name="connsiteX3" fmla="*/ 1454224 w 1992667"/>
                  <a:gd name="connsiteY3" fmla="*/ 285100 h 1096542"/>
                  <a:gd name="connsiteX4" fmla="*/ 1577640 w 1992667"/>
                  <a:gd name="connsiteY4" fmla="*/ 266442 h 1096542"/>
                  <a:gd name="connsiteX5" fmla="*/ 1992667 w 1992667"/>
                  <a:gd name="connsiteY5" fmla="*/ 681468 h 1096542"/>
                  <a:gd name="connsiteX6" fmla="*/ 1620074 w 1992667"/>
                  <a:gd name="connsiteY6" fmla="*/ 1094351 h 1096542"/>
                  <a:gd name="connsiteX7" fmla="*/ 1590334 w 1992667"/>
                  <a:gd name="connsiteY7" fmla="*/ 1095853 h 1096542"/>
                  <a:gd name="connsiteX8" fmla="*/ 1590334 w 1992667"/>
                  <a:gd name="connsiteY8" fmla="*/ 1096192 h 1096542"/>
                  <a:gd name="connsiteX9" fmla="*/ 1583603 w 1992667"/>
                  <a:gd name="connsiteY9" fmla="*/ 1096192 h 1096542"/>
                  <a:gd name="connsiteX10" fmla="*/ 1577640 w 1992667"/>
                  <a:gd name="connsiteY10" fmla="*/ 1096494 h 1096542"/>
                  <a:gd name="connsiteX11" fmla="*/ 1573299 w 1992667"/>
                  <a:gd name="connsiteY11" fmla="*/ 1096192 h 1096542"/>
                  <a:gd name="connsiteX12" fmla="*/ 238530 w 1992667"/>
                  <a:gd name="connsiteY12" fmla="*/ 1096192 h 1096542"/>
                  <a:gd name="connsiteX13" fmla="*/ 236607 w 1992667"/>
                  <a:gd name="connsiteY13" fmla="*/ 1096364 h 1096542"/>
                  <a:gd name="connsiteX14" fmla="*/ 168631 w 1992667"/>
                  <a:gd name="connsiteY14" fmla="*/ 1088736 h 1096542"/>
                  <a:gd name="connsiteX15" fmla="*/ 7807 w 1992667"/>
                  <a:gd name="connsiteY15" fmla="*/ 810181 h 1096542"/>
                  <a:gd name="connsiteX16" fmla="*/ 218387 w 1992667"/>
                  <a:gd name="connsiteY16" fmla="*/ 641729 h 1096542"/>
                  <a:gd name="connsiteX17" fmla="*/ 252228 w 1992667"/>
                  <a:gd name="connsiteY17" fmla="*/ 642923 h 1096542"/>
                  <a:gd name="connsiteX18" fmla="*/ 257696 w 1992667"/>
                  <a:gd name="connsiteY18" fmla="*/ 643954 h 1096542"/>
                  <a:gd name="connsiteX19" fmla="*/ 253437 w 1992667"/>
                  <a:gd name="connsiteY19" fmla="*/ 618570 h 1096542"/>
                  <a:gd name="connsiteX20" fmla="*/ 288663 w 1992667"/>
                  <a:gd name="connsiteY20" fmla="*/ 466160 h 1096542"/>
                  <a:gd name="connsiteX21" fmla="*/ 527577 w 1992667"/>
                  <a:gd name="connsiteY21" fmla="*/ 332417 h 1096542"/>
                  <a:gd name="connsiteX22" fmla="*/ 532893 w 1992667"/>
                  <a:gd name="connsiteY22" fmla="*/ 332815 h 1096542"/>
                  <a:gd name="connsiteX23" fmla="*/ 533871 w 1992667"/>
                  <a:gd name="connsiteY23" fmla="*/ 329012 h 1096542"/>
                  <a:gd name="connsiteX24" fmla="*/ 981078 w 1992667"/>
                  <a:gd name="connsiteY24" fmla="*/ 0 h 109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2667" h="1096542">
                    <a:moveTo>
                      <a:pt x="981078" y="0"/>
                    </a:moveTo>
                    <a:cubicBezTo>
                      <a:pt x="1175037" y="0"/>
                      <a:pt x="1341453" y="117926"/>
                      <a:pt x="1412538" y="285990"/>
                    </a:cubicBezTo>
                    <a:lnTo>
                      <a:pt x="1417175" y="298661"/>
                    </a:lnTo>
                    <a:lnTo>
                      <a:pt x="1454224" y="285100"/>
                    </a:lnTo>
                    <a:cubicBezTo>
                      <a:pt x="1493211" y="272974"/>
                      <a:pt x="1534662" y="266442"/>
                      <a:pt x="1577640" y="266442"/>
                    </a:cubicBezTo>
                    <a:cubicBezTo>
                      <a:pt x="1806853" y="266442"/>
                      <a:pt x="1992667" y="452255"/>
                      <a:pt x="1992667" y="681468"/>
                    </a:cubicBezTo>
                    <a:cubicBezTo>
                      <a:pt x="1992667" y="896354"/>
                      <a:pt x="1829354" y="1073097"/>
                      <a:pt x="1620074" y="1094351"/>
                    </a:cubicBezTo>
                    <a:lnTo>
                      <a:pt x="1590334" y="1095853"/>
                    </a:lnTo>
                    <a:lnTo>
                      <a:pt x="1590334" y="1096192"/>
                    </a:lnTo>
                    <a:lnTo>
                      <a:pt x="1583603" y="1096192"/>
                    </a:lnTo>
                    <a:lnTo>
                      <a:pt x="1577640" y="1096494"/>
                    </a:lnTo>
                    <a:lnTo>
                      <a:pt x="1573299" y="1096192"/>
                    </a:lnTo>
                    <a:lnTo>
                      <a:pt x="238530" y="1096192"/>
                    </a:lnTo>
                    <a:lnTo>
                      <a:pt x="236607" y="1096364"/>
                    </a:lnTo>
                    <a:cubicBezTo>
                      <a:pt x="214249" y="1097253"/>
                      <a:pt x="191381" y="1094832"/>
                      <a:pt x="168631" y="1088736"/>
                    </a:cubicBezTo>
                    <a:cubicBezTo>
                      <a:pt x="47299" y="1056225"/>
                      <a:pt x="-24704" y="931512"/>
                      <a:pt x="7807" y="810181"/>
                    </a:cubicBezTo>
                    <a:cubicBezTo>
                      <a:pt x="34222" y="711599"/>
                      <a:pt x="121505" y="645582"/>
                      <a:pt x="218387" y="641729"/>
                    </a:cubicBezTo>
                    <a:cubicBezTo>
                      <a:pt x="229566" y="641284"/>
                      <a:pt x="240872" y="641667"/>
                      <a:pt x="252228" y="642923"/>
                    </a:cubicBezTo>
                    <a:lnTo>
                      <a:pt x="257696" y="643954"/>
                    </a:lnTo>
                    <a:lnTo>
                      <a:pt x="253437" y="618570"/>
                    </a:lnTo>
                    <a:cubicBezTo>
                      <a:pt x="249804" y="567160"/>
                      <a:pt x="260955" y="514152"/>
                      <a:pt x="288663" y="466160"/>
                    </a:cubicBezTo>
                    <a:cubicBezTo>
                      <a:pt x="339462" y="378174"/>
                      <a:pt x="432686" y="329953"/>
                      <a:pt x="527577" y="332417"/>
                    </a:cubicBezTo>
                    <a:lnTo>
                      <a:pt x="532893" y="332815"/>
                    </a:lnTo>
                    <a:lnTo>
                      <a:pt x="533871" y="329012"/>
                    </a:lnTo>
                    <a:cubicBezTo>
                      <a:pt x="593157" y="138399"/>
                      <a:pt x="770955" y="0"/>
                      <a:pt x="981078"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err="1">
                  <a:solidFill>
                    <a:srgbClr val="000000"/>
                  </a:solidFill>
                  <a:latin typeface="Segoe UI"/>
                </a:endParaRPr>
              </a:p>
            </p:txBody>
          </p:sp>
          <p:sp>
            <p:nvSpPr>
              <p:cNvPr id="263" name="Freeform 1085">
                <a:extLst>
                  <a:ext uri="{FF2B5EF4-FFF2-40B4-BE49-F238E27FC236}">
                    <a16:creationId xmlns:a16="http://schemas.microsoft.com/office/drawing/2014/main" id="{5F770C9B-0E4B-47F4-AE1A-F6C4B8B0312D}"/>
                  </a:ext>
                </a:extLst>
              </p:cNvPr>
              <p:cNvSpPr>
                <a:spLocks/>
              </p:cNvSpPr>
              <p:nvPr/>
            </p:nvSpPr>
            <p:spPr bwMode="auto">
              <a:xfrm flipV="1">
                <a:off x="5515867" y="2545964"/>
                <a:ext cx="160931" cy="156462"/>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0078D7"/>
              </a:solidFill>
              <a:ln>
                <a:noFill/>
              </a:ln>
            </p:spPr>
            <p:txBody>
              <a:bodyPr vert="horz" wrap="square" lIns="91390" tIns="45695" rIns="91390" bIns="45695" numCol="1" anchor="t" anchorCtr="0" compatLnSpc="1">
                <a:prstTxWarp prst="textNoShape">
                  <a:avLst/>
                </a:prstTxWarp>
              </a:bodyPr>
              <a:lstStyle/>
              <a:p>
                <a:pPr algn="ctr" defTabSz="914224" fontAlgn="base">
                  <a:defRPr/>
                </a:pPr>
                <a:endParaRPr lang="en-US" sz="1836">
                  <a:solidFill>
                    <a:srgbClr val="000000"/>
                  </a:solidFill>
                  <a:latin typeface="Segoe UI"/>
                </a:endParaRPr>
              </a:p>
            </p:txBody>
          </p:sp>
        </p:grpSp>
      </p:grpSp>
      <p:pic>
        <p:nvPicPr>
          <p:cNvPr id="274" name="Picture 2">
            <a:extLst>
              <a:ext uri="{FF2B5EF4-FFF2-40B4-BE49-F238E27FC236}">
                <a16:creationId xmlns:a16="http://schemas.microsoft.com/office/drawing/2014/main" id="{130DB254-BCA0-4103-A7BD-5D2F5EBF8BA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8934024" y="4623332"/>
            <a:ext cx="1746559" cy="445736"/>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4">
            <a:extLst>
              <a:ext uri="{FF2B5EF4-FFF2-40B4-BE49-F238E27FC236}">
                <a16:creationId xmlns:a16="http://schemas.microsoft.com/office/drawing/2014/main" id="{7A092CE2-7D8E-47EB-90EF-B0577779827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9453691" y="3933095"/>
            <a:ext cx="707224" cy="423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594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par>
                                <p:cTn id="8" presetID="42" presetClass="path" presetSubtype="0" decel="100000" fill="hold" grpId="1" nodeType="withEffect">
                                  <p:stCondLst>
                                    <p:cond delay="0"/>
                                  </p:stCondLst>
                                  <p:childTnLst>
                                    <p:animMotion origin="layout" path="M 0 -3.7037E-7 L 0 0.01898 " pathEditMode="relative" rAng="0" ptsTypes="AA">
                                      <p:cBhvr>
                                        <p:cTn id="9" dur="500" spd="-100000" fill="hold"/>
                                        <p:tgtEl>
                                          <p:spTgt spid="15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DCCC2058-D63A-4548-8500-213CDF93C9D2}"/>
              </a:ext>
              <a:ext uri="{C183D7F6-B498-43B3-948B-1728B52AA6E4}">
                <adec:decorative xmlns:adec="http://schemas.microsoft.com/office/drawing/2017/decorative" val="1"/>
              </a:ext>
            </a:extLst>
          </p:cNvPr>
          <p:cNvSpPr/>
          <p:nvPr/>
        </p:nvSpPr>
        <p:spPr>
          <a:xfrm>
            <a:off x="882" y="1552773"/>
            <a:ext cx="12431602" cy="48506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43" name="Google Shape;2020;p433">
            <a:extLst>
              <a:ext uri="{FF2B5EF4-FFF2-40B4-BE49-F238E27FC236}">
                <a16:creationId xmlns:a16="http://schemas.microsoft.com/office/drawing/2014/main" id="{3B95D355-26F0-45C7-8464-596DC1BB968E}"/>
              </a:ext>
            </a:extLst>
          </p:cNvPr>
          <p:cNvSpPr txBox="1"/>
          <p:nvPr/>
        </p:nvSpPr>
        <p:spPr>
          <a:xfrm>
            <a:off x="4083615" y="466234"/>
            <a:ext cx="4269247" cy="565091"/>
          </a:xfrm>
          <a:prstGeom prst="rect">
            <a:avLst/>
          </a:prstGeom>
          <a:noFill/>
          <a:ln>
            <a:noFill/>
          </a:ln>
        </p:spPr>
        <p:txBody>
          <a:bodyPr spcFirstLastPara="1" wrap="none" lIns="0" tIns="0" rIns="0" bIns="0" anchor="t" anchorCtr="0">
            <a:spAutoFit/>
          </a:bodyPr>
          <a:lstStyle/>
          <a:p>
            <a:pPr algn="ctr" defTabSz="1243431">
              <a:buClr>
                <a:srgbClr val="FFFFFF"/>
              </a:buClr>
              <a:buSzPts val="2400"/>
              <a:defRPr/>
            </a:pPr>
            <a:r>
              <a:rPr lang="en-US" sz="3672" b="1" kern="0" spc="-51" dirty="0" err="1">
                <a:solidFill>
                  <a:srgbClr val="FFFFFF"/>
                </a:solidFill>
                <a:latin typeface="Hiragino Kaku Gothic Pro W3" panose="020B0300000000000000" pitchFamily="34" charset="-128"/>
                <a:ea typeface="Hiragino Kaku Gothic Pro W3" panose="020B0300000000000000" pitchFamily="34" charset="-128"/>
                <a:cs typeface="Helvetica Neue"/>
                <a:sym typeface="Helvetica Neue"/>
              </a:rPr>
              <a:t>ファウンデーション</a:t>
            </a:r>
            <a:endParaRPr sz="816" kern="0" spc="-51" dirty="0">
              <a:solidFill>
                <a:srgbClr val="000000"/>
              </a:solidFill>
              <a:latin typeface="Hiragino Kaku Gothic Pro W3" panose="020B0300000000000000" pitchFamily="34" charset="-128"/>
              <a:ea typeface="Hiragino Kaku Gothic Pro W3" panose="020B0300000000000000" pitchFamily="34" charset="-128"/>
              <a:cs typeface="Arial"/>
              <a:sym typeface="Arial"/>
            </a:endParaRPr>
          </a:p>
        </p:txBody>
      </p:sp>
      <p:grpSp>
        <p:nvGrpSpPr>
          <p:cNvPr id="105" name="Group 104" descr="Logos">
            <a:extLst>
              <a:ext uri="{FF2B5EF4-FFF2-40B4-BE49-F238E27FC236}">
                <a16:creationId xmlns:a16="http://schemas.microsoft.com/office/drawing/2014/main" id="{E446AE8D-4959-4BC5-86F9-E80245C3356B}"/>
              </a:ext>
            </a:extLst>
          </p:cNvPr>
          <p:cNvGrpSpPr/>
          <p:nvPr/>
        </p:nvGrpSpPr>
        <p:grpSpPr>
          <a:xfrm>
            <a:off x="586275" y="2080082"/>
            <a:ext cx="11275516" cy="3792862"/>
            <a:chOff x="573967" y="2039482"/>
            <a:chExt cx="11055431" cy="3718830"/>
          </a:xfrm>
        </p:grpSpPr>
        <p:pic>
          <p:nvPicPr>
            <p:cNvPr id="54" name="Picture 53">
              <a:extLst>
                <a:ext uri="{FF2B5EF4-FFF2-40B4-BE49-F238E27FC236}">
                  <a16:creationId xmlns:a16="http://schemas.microsoft.com/office/drawing/2014/main" id="{707114E5-749F-4010-9D76-92F501D15FEB}"/>
                </a:ext>
              </a:extLst>
            </p:cNvPr>
            <p:cNvPicPr>
              <a:picLocks noChangeAspect="1"/>
            </p:cNvPicPr>
            <p:nvPr/>
          </p:nvPicPr>
          <p:blipFill>
            <a:blip r:embed="rId3"/>
            <a:stretch>
              <a:fillRect/>
            </a:stretch>
          </p:blipFill>
          <p:spPr>
            <a:xfrm>
              <a:off x="766706" y="2894185"/>
              <a:ext cx="1008814" cy="381538"/>
            </a:xfrm>
            <a:prstGeom prst="rect">
              <a:avLst/>
            </a:prstGeom>
          </p:spPr>
        </p:pic>
        <p:pic>
          <p:nvPicPr>
            <p:cNvPr id="64" name="Picture 63">
              <a:extLst>
                <a:ext uri="{FF2B5EF4-FFF2-40B4-BE49-F238E27FC236}">
                  <a16:creationId xmlns:a16="http://schemas.microsoft.com/office/drawing/2014/main" id="{7C21D4A9-0966-474F-B410-4C04761B855D}"/>
                </a:ext>
              </a:extLst>
            </p:cNvPr>
            <p:cNvPicPr>
              <a:picLocks noChangeAspect="1"/>
            </p:cNvPicPr>
            <p:nvPr/>
          </p:nvPicPr>
          <p:blipFill>
            <a:blip r:embed="rId4"/>
            <a:stretch>
              <a:fillRect/>
            </a:stretch>
          </p:blipFill>
          <p:spPr>
            <a:xfrm>
              <a:off x="672785" y="3779836"/>
              <a:ext cx="1196656" cy="366741"/>
            </a:xfrm>
            <a:prstGeom prst="rect">
              <a:avLst/>
            </a:prstGeom>
          </p:spPr>
        </p:pic>
        <p:pic>
          <p:nvPicPr>
            <p:cNvPr id="118" name="Picture 117">
              <a:extLst>
                <a:ext uri="{FF2B5EF4-FFF2-40B4-BE49-F238E27FC236}">
                  <a16:creationId xmlns:a16="http://schemas.microsoft.com/office/drawing/2014/main" id="{715DAE8D-4E88-4AB4-9927-BBE1BA4E45E3}"/>
                </a:ext>
              </a:extLst>
            </p:cNvPr>
            <p:cNvPicPr>
              <a:picLocks noChangeAspect="1"/>
            </p:cNvPicPr>
            <p:nvPr/>
          </p:nvPicPr>
          <p:blipFill>
            <a:blip r:embed="rId5"/>
            <a:srcRect/>
            <a:stretch>
              <a:fillRect/>
            </a:stretch>
          </p:blipFill>
          <p:spPr>
            <a:xfrm>
              <a:off x="658040" y="4590885"/>
              <a:ext cx="1226146" cy="370774"/>
            </a:xfrm>
            <a:custGeom>
              <a:avLst/>
              <a:gdLst>
                <a:gd name="connsiteX0" fmla="*/ 0 w 1226146"/>
                <a:gd name="connsiteY0" fmla="*/ 0 h 370774"/>
                <a:gd name="connsiteX1" fmla="*/ 1226146 w 1226146"/>
                <a:gd name="connsiteY1" fmla="*/ 0 h 370774"/>
                <a:gd name="connsiteX2" fmla="*/ 1226146 w 1226146"/>
                <a:gd name="connsiteY2" fmla="*/ 267783 h 370774"/>
                <a:gd name="connsiteX3" fmla="*/ 643672 w 1226146"/>
                <a:gd name="connsiteY3" fmla="*/ 267783 h 370774"/>
                <a:gd name="connsiteX4" fmla="*/ 643672 w 1226146"/>
                <a:gd name="connsiteY4" fmla="*/ 370774 h 370774"/>
                <a:gd name="connsiteX5" fmla="*/ 0 w 1226146"/>
                <a:gd name="connsiteY5" fmla="*/ 370774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6146" h="370774">
                  <a:moveTo>
                    <a:pt x="0" y="0"/>
                  </a:moveTo>
                  <a:lnTo>
                    <a:pt x="1226146" y="0"/>
                  </a:lnTo>
                  <a:lnTo>
                    <a:pt x="1226146" y="267783"/>
                  </a:lnTo>
                  <a:lnTo>
                    <a:pt x="643672" y="267783"/>
                  </a:lnTo>
                  <a:lnTo>
                    <a:pt x="643672" y="370774"/>
                  </a:lnTo>
                  <a:lnTo>
                    <a:pt x="0" y="370774"/>
                  </a:lnTo>
                  <a:close/>
                </a:path>
              </a:pathLst>
            </a:custGeom>
          </p:spPr>
        </p:pic>
        <p:pic>
          <p:nvPicPr>
            <p:cNvPr id="65" name="Picture 64">
              <a:extLst>
                <a:ext uri="{FF2B5EF4-FFF2-40B4-BE49-F238E27FC236}">
                  <a16:creationId xmlns:a16="http://schemas.microsoft.com/office/drawing/2014/main" id="{1342E71A-BD15-4582-B0C5-2233A70D5FD3}"/>
                </a:ext>
              </a:extLst>
            </p:cNvPr>
            <p:cNvPicPr>
              <a:picLocks noChangeAspect="1"/>
            </p:cNvPicPr>
            <p:nvPr/>
          </p:nvPicPr>
          <p:blipFill>
            <a:blip r:embed="rId6"/>
            <a:stretch>
              <a:fillRect/>
            </a:stretch>
          </p:blipFill>
          <p:spPr>
            <a:xfrm>
              <a:off x="768199" y="2045609"/>
              <a:ext cx="1005829" cy="383844"/>
            </a:xfrm>
            <a:prstGeom prst="rect">
              <a:avLst/>
            </a:prstGeom>
          </p:spPr>
        </p:pic>
        <p:pic>
          <p:nvPicPr>
            <p:cNvPr id="18" name="Picture 17">
              <a:extLst>
                <a:ext uri="{FF2B5EF4-FFF2-40B4-BE49-F238E27FC236}">
                  <a16:creationId xmlns:a16="http://schemas.microsoft.com/office/drawing/2014/main" id="{EDE17CFF-DE4B-47A1-989D-864F2CD5A70B}"/>
                </a:ext>
              </a:extLst>
            </p:cNvPr>
            <p:cNvPicPr>
              <a:picLocks noChangeAspect="1"/>
            </p:cNvPicPr>
            <p:nvPr/>
          </p:nvPicPr>
          <p:blipFill>
            <a:blip r:embed="rId7"/>
            <a:stretch>
              <a:fillRect/>
            </a:stretch>
          </p:blipFill>
          <p:spPr>
            <a:xfrm>
              <a:off x="573967" y="5402220"/>
              <a:ext cx="1394292" cy="314332"/>
            </a:xfrm>
            <a:prstGeom prst="rect">
              <a:avLst/>
            </a:prstGeom>
          </p:spPr>
        </p:pic>
        <p:pic>
          <p:nvPicPr>
            <p:cNvPr id="1028" name="Picture 4">
              <a:extLst>
                <a:ext uri="{FF2B5EF4-FFF2-40B4-BE49-F238E27FC236}">
                  <a16:creationId xmlns:a16="http://schemas.microsoft.com/office/drawing/2014/main" id="{E14E0A98-53E0-4C2F-812A-98A364D84B6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39718" y="2962984"/>
              <a:ext cx="1469248" cy="2439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8DBF04-1A28-4583-8E50-78F8C8507E13}"/>
                </a:ext>
              </a:extLst>
            </p:cNvPr>
            <p:cNvPicPr>
              <a:picLocks noChangeAspect="1"/>
            </p:cNvPicPr>
            <p:nvPr/>
          </p:nvPicPr>
          <p:blipFill>
            <a:blip r:embed="rId9"/>
            <a:stretch>
              <a:fillRect/>
            </a:stretch>
          </p:blipFill>
          <p:spPr>
            <a:xfrm>
              <a:off x="5441101" y="3800979"/>
              <a:ext cx="1066483" cy="324455"/>
            </a:xfrm>
            <a:prstGeom prst="rect">
              <a:avLst/>
            </a:prstGeom>
          </p:spPr>
        </p:pic>
        <p:pic>
          <p:nvPicPr>
            <p:cNvPr id="74" name="Picture 73">
              <a:extLst>
                <a:ext uri="{FF2B5EF4-FFF2-40B4-BE49-F238E27FC236}">
                  <a16:creationId xmlns:a16="http://schemas.microsoft.com/office/drawing/2014/main" id="{79249FA3-8BC3-412D-B28C-4434559BC9AE}"/>
                </a:ext>
              </a:extLst>
            </p:cNvPr>
            <p:cNvPicPr>
              <a:picLocks noChangeAspect="1"/>
            </p:cNvPicPr>
            <p:nvPr/>
          </p:nvPicPr>
          <p:blipFill>
            <a:blip r:embed="rId10"/>
            <a:stretch>
              <a:fillRect/>
            </a:stretch>
          </p:blipFill>
          <p:spPr>
            <a:xfrm>
              <a:off x="5427775" y="4604350"/>
              <a:ext cx="1093135" cy="343844"/>
            </a:xfrm>
            <a:prstGeom prst="rect">
              <a:avLst/>
            </a:prstGeom>
          </p:spPr>
        </p:pic>
        <p:pic>
          <p:nvPicPr>
            <p:cNvPr id="45" name="Picture 44">
              <a:extLst>
                <a:ext uri="{FF2B5EF4-FFF2-40B4-BE49-F238E27FC236}">
                  <a16:creationId xmlns:a16="http://schemas.microsoft.com/office/drawing/2014/main" id="{F1868C14-8F61-4E1F-B2D4-EBBBFEAEB0C3}"/>
                </a:ext>
              </a:extLst>
            </p:cNvPr>
            <p:cNvPicPr>
              <a:picLocks noChangeAspect="1"/>
            </p:cNvPicPr>
            <p:nvPr/>
          </p:nvPicPr>
          <p:blipFill>
            <a:blip r:embed="rId11"/>
            <a:stretch>
              <a:fillRect/>
            </a:stretch>
          </p:blipFill>
          <p:spPr>
            <a:xfrm>
              <a:off x="5255549" y="2039482"/>
              <a:ext cx="1437587" cy="396098"/>
            </a:xfrm>
            <a:prstGeom prst="rect">
              <a:avLst/>
            </a:prstGeom>
          </p:spPr>
        </p:pic>
        <p:pic>
          <p:nvPicPr>
            <p:cNvPr id="59" name="Graphic 58">
              <a:extLst>
                <a:ext uri="{FF2B5EF4-FFF2-40B4-BE49-F238E27FC236}">
                  <a16:creationId xmlns:a16="http://schemas.microsoft.com/office/drawing/2014/main" id="{EBDDAB25-A241-4DE0-8C03-C5578452E0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8447" y="2917153"/>
              <a:ext cx="1036312" cy="335603"/>
            </a:xfrm>
            <a:prstGeom prst="rect">
              <a:avLst/>
            </a:prstGeom>
          </p:spPr>
        </p:pic>
        <p:pic>
          <p:nvPicPr>
            <p:cNvPr id="16" name="Picture 15">
              <a:extLst>
                <a:ext uri="{FF2B5EF4-FFF2-40B4-BE49-F238E27FC236}">
                  <a16:creationId xmlns:a16="http://schemas.microsoft.com/office/drawing/2014/main" id="{63BEDDAC-F1AD-498F-A298-CEE95A06C414}"/>
                </a:ext>
              </a:extLst>
            </p:cNvPr>
            <p:cNvPicPr>
              <a:picLocks noChangeAspect="1"/>
            </p:cNvPicPr>
            <p:nvPr/>
          </p:nvPicPr>
          <p:blipFill>
            <a:blip r:embed="rId14"/>
            <a:stretch>
              <a:fillRect/>
            </a:stretch>
          </p:blipFill>
          <p:spPr>
            <a:xfrm>
              <a:off x="7547899" y="3768530"/>
              <a:ext cx="1557408" cy="389352"/>
            </a:xfrm>
            <a:prstGeom prst="rect">
              <a:avLst/>
            </a:prstGeom>
          </p:spPr>
        </p:pic>
        <p:pic>
          <p:nvPicPr>
            <p:cNvPr id="78" name="Picture 77">
              <a:extLst>
                <a:ext uri="{FF2B5EF4-FFF2-40B4-BE49-F238E27FC236}">
                  <a16:creationId xmlns:a16="http://schemas.microsoft.com/office/drawing/2014/main" id="{F109FBF2-47A4-4993-86A5-B648E4DE3013}"/>
                </a:ext>
              </a:extLst>
            </p:cNvPr>
            <p:cNvPicPr>
              <a:picLocks noChangeAspect="1"/>
            </p:cNvPicPr>
            <p:nvPr/>
          </p:nvPicPr>
          <p:blipFill>
            <a:blip r:embed="rId15"/>
            <a:stretch>
              <a:fillRect/>
            </a:stretch>
          </p:blipFill>
          <p:spPr>
            <a:xfrm>
              <a:off x="7775333" y="4567458"/>
              <a:ext cx="1102540" cy="417628"/>
            </a:xfrm>
            <a:prstGeom prst="rect">
              <a:avLst/>
            </a:prstGeom>
          </p:spPr>
        </p:pic>
        <p:pic>
          <p:nvPicPr>
            <p:cNvPr id="46" name="Graphic 45">
              <a:extLst>
                <a:ext uri="{FF2B5EF4-FFF2-40B4-BE49-F238E27FC236}">
                  <a16:creationId xmlns:a16="http://schemas.microsoft.com/office/drawing/2014/main" id="{3C966852-070A-470D-B1C1-C2E8077472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19996" y="2092998"/>
              <a:ext cx="1413214" cy="289066"/>
            </a:xfrm>
            <a:prstGeom prst="rect">
              <a:avLst/>
            </a:prstGeom>
          </p:spPr>
        </p:pic>
        <p:pic>
          <p:nvPicPr>
            <p:cNvPr id="14" name="Picture 13">
              <a:extLst>
                <a:ext uri="{FF2B5EF4-FFF2-40B4-BE49-F238E27FC236}">
                  <a16:creationId xmlns:a16="http://schemas.microsoft.com/office/drawing/2014/main" id="{CF6E7873-B6A2-436F-8506-04118F04F585}"/>
                </a:ext>
              </a:extLst>
            </p:cNvPr>
            <p:cNvPicPr>
              <a:picLocks noChangeAspect="1"/>
            </p:cNvPicPr>
            <p:nvPr/>
          </p:nvPicPr>
          <p:blipFill>
            <a:blip r:embed="rId18"/>
            <a:stretch>
              <a:fillRect/>
            </a:stretch>
          </p:blipFill>
          <p:spPr>
            <a:xfrm>
              <a:off x="10029350" y="2922449"/>
              <a:ext cx="1514938" cy="325010"/>
            </a:xfrm>
            <a:prstGeom prst="rect">
              <a:avLst/>
            </a:prstGeom>
          </p:spPr>
        </p:pic>
        <p:pic>
          <p:nvPicPr>
            <p:cNvPr id="116" name="Picture 115">
              <a:extLst>
                <a:ext uri="{FF2B5EF4-FFF2-40B4-BE49-F238E27FC236}">
                  <a16:creationId xmlns:a16="http://schemas.microsoft.com/office/drawing/2014/main" id="{F7AC74E6-D261-44E9-819F-2F72B16F55C7}"/>
                </a:ext>
              </a:extLst>
            </p:cNvPr>
            <p:cNvPicPr>
              <a:picLocks noChangeAspect="1"/>
            </p:cNvPicPr>
            <p:nvPr/>
          </p:nvPicPr>
          <p:blipFill>
            <a:blip r:embed="rId19"/>
            <a:srcRect/>
            <a:stretch>
              <a:fillRect/>
            </a:stretch>
          </p:blipFill>
          <p:spPr>
            <a:xfrm>
              <a:off x="10229295" y="3734328"/>
              <a:ext cx="1115048" cy="457756"/>
            </a:xfrm>
            <a:custGeom>
              <a:avLst/>
              <a:gdLst>
                <a:gd name="connsiteX0" fmla="*/ 0 w 1115048"/>
                <a:gd name="connsiteY0" fmla="*/ 0 h 457756"/>
                <a:gd name="connsiteX1" fmla="*/ 1115048 w 1115048"/>
                <a:gd name="connsiteY1" fmla="*/ 0 h 457756"/>
                <a:gd name="connsiteX2" fmla="*/ 1115048 w 1115048"/>
                <a:gd name="connsiteY2" fmla="*/ 289622 h 457756"/>
                <a:gd name="connsiteX3" fmla="*/ 495854 w 1115048"/>
                <a:gd name="connsiteY3" fmla="*/ 289622 h 457756"/>
                <a:gd name="connsiteX4" fmla="*/ 495854 w 1115048"/>
                <a:gd name="connsiteY4" fmla="*/ 457756 h 457756"/>
                <a:gd name="connsiteX5" fmla="*/ 0 w 1115048"/>
                <a:gd name="connsiteY5" fmla="*/ 457756 h 45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048" h="457756">
                  <a:moveTo>
                    <a:pt x="0" y="0"/>
                  </a:moveTo>
                  <a:lnTo>
                    <a:pt x="1115048" y="0"/>
                  </a:lnTo>
                  <a:lnTo>
                    <a:pt x="1115048" y="289622"/>
                  </a:lnTo>
                  <a:lnTo>
                    <a:pt x="495854" y="289622"/>
                  </a:lnTo>
                  <a:lnTo>
                    <a:pt x="495854" y="457756"/>
                  </a:lnTo>
                  <a:lnTo>
                    <a:pt x="0" y="457756"/>
                  </a:lnTo>
                  <a:close/>
                </a:path>
              </a:pathLst>
            </a:custGeom>
          </p:spPr>
        </p:pic>
        <p:pic>
          <p:nvPicPr>
            <p:cNvPr id="79" name="Graphic 78">
              <a:extLst>
                <a:ext uri="{FF2B5EF4-FFF2-40B4-BE49-F238E27FC236}">
                  <a16:creationId xmlns:a16="http://schemas.microsoft.com/office/drawing/2014/main" id="{4A4FFDF0-09F6-4907-AE95-0B8031D0AB8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44241" y="4617873"/>
              <a:ext cx="1685157" cy="316799"/>
            </a:xfrm>
            <a:prstGeom prst="rect">
              <a:avLst/>
            </a:prstGeom>
          </p:spPr>
        </p:pic>
        <p:pic>
          <p:nvPicPr>
            <p:cNvPr id="49" name="Picture 48">
              <a:extLst>
                <a:ext uri="{FF2B5EF4-FFF2-40B4-BE49-F238E27FC236}">
                  <a16:creationId xmlns:a16="http://schemas.microsoft.com/office/drawing/2014/main" id="{3680B426-86D1-43E0-B912-894259D289B6}"/>
                </a:ext>
              </a:extLst>
            </p:cNvPr>
            <p:cNvPicPr>
              <a:picLocks noChangeAspect="1"/>
            </p:cNvPicPr>
            <p:nvPr/>
          </p:nvPicPr>
          <p:blipFill>
            <a:blip r:embed="rId22"/>
            <a:stretch>
              <a:fillRect/>
            </a:stretch>
          </p:blipFill>
          <p:spPr>
            <a:xfrm>
              <a:off x="10058903" y="2122994"/>
              <a:ext cx="1455832" cy="229075"/>
            </a:xfrm>
            <a:prstGeom prst="rect">
              <a:avLst/>
            </a:prstGeom>
          </p:spPr>
        </p:pic>
        <p:pic>
          <p:nvPicPr>
            <p:cNvPr id="80" name="Graphic 79">
              <a:extLst>
                <a:ext uri="{FF2B5EF4-FFF2-40B4-BE49-F238E27FC236}">
                  <a16:creationId xmlns:a16="http://schemas.microsoft.com/office/drawing/2014/main" id="{1BD4EF9F-04BA-4E37-A752-3904E30C5CD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086570" y="5360461"/>
              <a:ext cx="1034837" cy="397851"/>
            </a:xfrm>
            <a:prstGeom prst="rect">
              <a:avLst/>
            </a:prstGeom>
          </p:spPr>
        </p:pic>
        <p:pic>
          <p:nvPicPr>
            <p:cNvPr id="58" name="Picture 57">
              <a:extLst>
                <a:ext uri="{FF2B5EF4-FFF2-40B4-BE49-F238E27FC236}">
                  <a16:creationId xmlns:a16="http://schemas.microsoft.com/office/drawing/2014/main" id="{8BDA8987-7D83-4BA1-8619-569BBE6E4B8C}"/>
                </a:ext>
              </a:extLst>
            </p:cNvPr>
            <p:cNvPicPr>
              <a:picLocks noChangeAspect="1"/>
            </p:cNvPicPr>
            <p:nvPr/>
          </p:nvPicPr>
          <p:blipFill>
            <a:blip r:embed="rId25"/>
            <a:stretch>
              <a:fillRect/>
            </a:stretch>
          </p:blipFill>
          <p:spPr>
            <a:xfrm>
              <a:off x="3329046" y="2810954"/>
              <a:ext cx="549884" cy="548000"/>
            </a:xfrm>
            <a:prstGeom prst="rect">
              <a:avLst/>
            </a:prstGeom>
          </p:spPr>
        </p:pic>
        <p:pic>
          <p:nvPicPr>
            <p:cNvPr id="1032" name="Picture 8">
              <a:extLst>
                <a:ext uri="{FF2B5EF4-FFF2-40B4-BE49-F238E27FC236}">
                  <a16:creationId xmlns:a16="http://schemas.microsoft.com/office/drawing/2014/main" id="{D6911DBC-BD67-46CB-8AA1-467289538118}"/>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866518" y="3830462"/>
              <a:ext cx="1474940" cy="26548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C69A41D0-25E6-4A72-9E3E-CF5FA6CA8685}"/>
                </a:ext>
              </a:extLst>
            </p:cNvPr>
            <p:cNvPicPr>
              <a:picLocks noChangeAspect="1"/>
            </p:cNvPicPr>
            <p:nvPr/>
          </p:nvPicPr>
          <p:blipFill>
            <a:blip r:embed="rId27"/>
            <a:stretch>
              <a:fillRect/>
            </a:stretch>
          </p:blipFill>
          <p:spPr>
            <a:xfrm>
              <a:off x="2807192" y="4694934"/>
              <a:ext cx="1593593" cy="162676"/>
            </a:xfrm>
            <a:prstGeom prst="rect">
              <a:avLst/>
            </a:prstGeom>
          </p:spPr>
        </p:pic>
        <p:sp>
          <p:nvSpPr>
            <p:cNvPr id="84" name="TextBox 83">
              <a:extLst>
                <a:ext uri="{FF2B5EF4-FFF2-40B4-BE49-F238E27FC236}">
                  <a16:creationId xmlns:a16="http://schemas.microsoft.com/office/drawing/2014/main" id="{6471E571-937D-453B-8EF9-73941B1A9021}"/>
                </a:ext>
              </a:extLst>
            </p:cNvPr>
            <p:cNvSpPr txBox="1"/>
            <p:nvPr/>
          </p:nvSpPr>
          <p:spPr>
            <a:xfrm>
              <a:off x="3201635" y="2068254"/>
              <a:ext cx="804708" cy="345351"/>
            </a:xfrm>
            <a:prstGeom prst="rect">
              <a:avLst/>
            </a:prstGeom>
            <a:noFill/>
          </p:spPr>
          <p:txBody>
            <a:bodyPr wrap="none" lIns="0" tIns="0" rIns="0" bIns="0" rtlCol="0">
              <a:spAutoFit/>
            </a:bodyPr>
            <a:lstStyle/>
            <a:p>
              <a:pPr algn="ctr" defTabSz="932597">
                <a:defRPr/>
              </a:pPr>
              <a:r>
                <a:rPr lang="en-US" sz="1122">
                  <a:solidFill>
                    <a:srgbClr val="000000"/>
                  </a:solidFill>
                  <a:latin typeface="Segoe UI Semibold"/>
                </a:rPr>
                <a:t>Alliance for</a:t>
              </a:r>
              <a:br>
                <a:rPr lang="en-US" sz="1122">
                  <a:solidFill>
                    <a:srgbClr val="000000"/>
                  </a:solidFill>
                  <a:latin typeface="Segoe UI Semibold"/>
                </a:rPr>
              </a:br>
              <a:r>
                <a:rPr lang="en-US" sz="1122">
                  <a:solidFill>
                    <a:srgbClr val="000000"/>
                  </a:solidFill>
                  <a:latin typeface="Segoe UI Semibold"/>
                </a:rPr>
                <a:t>Open Media</a:t>
              </a:r>
            </a:p>
          </p:txBody>
        </p:sp>
      </p:grpSp>
    </p:spTree>
    <p:extLst>
      <p:ext uri="{BB962C8B-B14F-4D97-AF65-F5344CB8AC3E}">
        <p14:creationId xmlns:p14="http://schemas.microsoft.com/office/powerpoint/2010/main" val="110608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43"/>
                                        </p:tgtEl>
                                        <p:attrNameLst>
                                          <p:attrName>ppt_x</p:attrName>
                                          <p:attrName>ppt_y</p:attrName>
                                        </p:attrNameLst>
                                      </p:cBhvr>
                                      <p:rCtr x="0" y="949"/>
                                    </p:animMotion>
                                  </p:childTnLst>
                                </p:cTn>
                              </p:par>
                              <p:par>
                                <p:cTn id="10" presetID="1" presetClass="entr" presetSubtype="0" fill="hold" grpId="0" nodeType="withEffect">
                                  <p:stCondLst>
                                    <p:cond delay="0"/>
                                  </p:stCondLst>
                                  <p:childTnLst>
                                    <p:set>
                                      <p:cBhvr>
                                        <p:cTn id="11" dur="1" fill="hold">
                                          <p:stCondLst>
                                            <p:cond delay="499"/>
                                          </p:stCondLst>
                                        </p:cTn>
                                        <p:tgtEl>
                                          <p:spTgt spid="41"/>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41"/>
                                        </p:tgtEl>
                                      </p:cBhvr>
                                      <p:by x="100000" y="0"/>
                                    </p:animScale>
                                  </p:childTnLst>
                                </p:cTn>
                              </p:par>
                              <p:par>
                                <p:cTn id="14" presetID="10" presetClass="entr" presetSubtype="0" fill="hold" nodeType="withEffect">
                                  <p:stCondLst>
                                    <p:cond delay="70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3" grpId="0"/>
      <p:bldP spid="43"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lephant, Young, Watering Hole, Young Elephant, Animal">
            <a:extLst>
              <a:ext uri="{FF2B5EF4-FFF2-40B4-BE49-F238E27FC236}">
                <a16:creationId xmlns:a16="http://schemas.microsoft.com/office/drawing/2014/main" id="{443BDE39-82FB-431F-815A-848ADA3AF9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72" b="11023"/>
          <a:stretch/>
        </p:blipFill>
        <p:spPr bwMode="auto">
          <a:xfrm>
            <a:off x="902" y="10"/>
            <a:ext cx="12434691" cy="6994515"/>
          </a:xfrm>
          <a:prstGeom prst="rect">
            <a:avLst/>
          </a:prstGeom>
          <a:solidFill>
            <a:srgbClr val="FFFFFF"/>
          </a:solidFill>
        </p:spPr>
      </p:pic>
      <p:sp>
        <p:nvSpPr>
          <p:cNvPr id="2" name="Title 1">
            <a:extLst>
              <a:ext uri="{FF2B5EF4-FFF2-40B4-BE49-F238E27FC236}">
                <a16:creationId xmlns:a16="http://schemas.microsoft.com/office/drawing/2014/main" id="{E174620F-C32F-4700-8C5C-9885C41D8C5C}"/>
              </a:ext>
            </a:extLst>
          </p:cNvPr>
          <p:cNvSpPr>
            <a:spLocks noGrp="1"/>
          </p:cNvSpPr>
          <p:nvPr>
            <p:ph type="title"/>
          </p:nvPr>
        </p:nvSpPr>
        <p:spPr>
          <a:xfrm>
            <a:off x="5895414" y="-1"/>
            <a:ext cx="6540179" cy="6994525"/>
          </a:xfrm>
        </p:spPr>
        <p:txBody>
          <a:bodyPr wrap="square" anchor="ctr">
            <a:normAutofit/>
          </a:bodyPr>
          <a:lstStyle/>
          <a:p>
            <a:r>
              <a:rPr lang="en-US" dirty="0"/>
              <a:t>Azure Arc enabled PostgreSQL Hyperscale</a:t>
            </a:r>
            <a:br>
              <a:rPr lang="en-US" dirty="0"/>
            </a:br>
            <a:br>
              <a:rPr lang="en-US" dirty="0"/>
            </a:br>
            <a:r>
              <a:rPr lang="en-US" dirty="0"/>
              <a:t>- </a:t>
            </a:r>
            <a:r>
              <a:rPr lang="en-US" sz="3264" dirty="0"/>
              <a:t>Azure Arc </a:t>
            </a:r>
            <a:r>
              <a:rPr lang="en-US" sz="3264" dirty="0" err="1"/>
              <a:t>対応</a:t>
            </a:r>
            <a:br>
              <a:rPr lang="en-US" sz="3264" dirty="0"/>
            </a:br>
            <a:r>
              <a:rPr lang="en-US" sz="3264" dirty="0" err="1"/>
              <a:t>データ</a:t>
            </a:r>
            <a:r>
              <a:rPr lang="ja-JP" altLang="en-US" sz="3264"/>
              <a:t> サービスの</a:t>
            </a:r>
            <a:br>
              <a:rPr lang="en-US" altLang="ja-JP" sz="3264" dirty="0"/>
            </a:br>
            <a:r>
              <a:rPr lang="en-US" altLang="ja-JP" sz="3264" dirty="0"/>
              <a:t>1</a:t>
            </a:r>
            <a:r>
              <a:rPr lang="ja-JP" altLang="en-US" sz="3264"/>
              <a:t>メニューとして</a:t>
            </a:r>
            <a:endParaRPr lang="en-US" dirty="0"/>
          </a:p>
        </p:txBody>
      </p:sp>
    </p:spTree>
    <p:extLst>
      <p:ext uri="{BB962C8B-B14F-4D97-AF65-F5344CB8AC3E}">
        <p14:creationId xmlns:p14="http://schemas.microsoft.com/office/powerpoint/2010/main" val="74748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A69914-2832-4B93-8515-24A2879E8393}"/>
              </a:ext>
            </a:extLst>
          </p:cNvPr>
          <p:cNvSpPr/>
          <p:nvPr/>
        </p:nvSpPr>
        <p:spPr bwMode="auto">
          <a:xfrm>
            <a:off x="599950" y="3298838"/>
            <a:ext cx="11236575" cy="2685367"/>
          </a:xfrm>
          <a:prstGeom prst="rect">
            <a:avLst/>
          </a:prstGeom>
          <a:no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632" b="1" err="1">
              <a:gradFill>
                <a:gsLst>
                  <a:gs pos="0">
                    <a:srgbClr val="FFFFFF"/>
                  </a:gs>
                  <a:gs pos="100000">
                    <a:srgbClr val="FFFFFF"/>
                  </a:gs>
                </a:gsLst>
                <a:lin ang="5400000" scaled="0"/>
              </a:gradFill>
              <a:latin typeface="Segoe UI"/>
              <a:cs typeface="Segoe UI" pitchFamily="34" charset="0"/>
            </a:endParaRPr>
          </a:p>
        </p:txBody>
      </p:sp>
      <p:sp>
        <p:nvSpPr>
          <p:cNvPr id="54" name="Rectangle 53">
            <a:extLst>
              <a:ext uri="{FF2B5EF4-FFF2-40B4-BE49-F238E27FC236}">
                <a16:creationId xmlns:a16="http://schemas.microsoft.com/office/drawing/2014/main" id="{51C5E5E3-BEE9-4E6B-B43B-F598AD4EFC60}"/>
              </a:ext>
            </a:extLst>
          </p:cNvPr>
          <p:cNvSpPr/>
          <p:nvPr/>
        </p:nvSpPr>
        <p:spPr bwMode="auto">
          <a:xfrm>
            <a:off x="8353538" y="3587420"/>
            <a:ext cx="3219318" cy="2161784"/>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632" b="1" err="1">
              <a:gradFill>
                <a:gsLst>
                  <a:gs pos="0">
                    <a:srgbClr val="FFFFFF"/>
                  </a:gs>
                  <a:gs pos="100000">
                    <a:srgbClr val="FFFFFF"/>
                  </a:gs>
                </a:gsLst>
                <a:lin ang="5400000" scaled="0"/>
              </a:gradFill>
              <a:latin typeface="Segoe UI"/>
              <a:cs typeface="Segoe UI" pitchFamily="34" charset="0"/>
            </a:endParaRPr>
          </a:p>
        </p:txBody>
      </p:sp>
      <p:sp>
        <p:nvSpPr>
          <p:cNvPr id="58" name="TextBox 57">
            <a:extLst>
              <a:ext uri="{FF2B5EF4-FFF2-40B4-BE49-F238E27FC236}">
                <a16:creationId xmlns:a16="http://schemas.microsoft.com/office/drawing/2014/main" id="{399D5D56-0E6F-429D-87E4-5848D35D16BF}"/>
              </a:ext>
            </a:extLst>
          </p:cNvPr>
          <p:cNvSpPr txBox="1"/>
          <p:nvPr/>
        </p:nvSpPr>
        <p:spPr>
          <a:xfrm>
            <a:off x="9419791" y="3881271"/>
            <a:ext cx="1135070" cy="260967"/>
          </a:xfrm>
          <a:prstGeom prst="rect">
            <a:avLst/>
          </a:prstGeom>
          <a:noFill/>
        </p:spPr>
        <p:txBody>
          <a:bodyPr wrap="none" lIns="93260" tIns="0" rIns="93260" bIns="0" rtlCol="0">
            <a:spAutoFit/>
          </a:bodyPr>
          <a:lstStyle/>
          <a:p>
            <a:pPr algn="ctr" defTabSz="932597">
              <a:defRPr/>
            </a:pPr>
            <a:r>
              <a:rPr lang="en-US" sz="1632">
                <a:latin typeface="Segoe UI Semibold"/>
              </a:rPr>
              <a:t>Azure IoT</a:t>
            </a:r>
          </a:p>
        </p:txBody>
      </p:sp>
      <p:grpSp>
        <p:nvGrpSpPr>
          <p:cNvPr id="59" name="Group 58">
            <a:extLst>
              <a:ext uri="{FF2B5EF4-FFF2-40B4-BE49-F238E27FC236}">
                <a16:creationId xmlns:a16="http://schemas.microsoft.com/office/drawing/2014/main" id="{1E9A5BA8-FF19-4508-8EF5-2D0EAA38C34D}"/>
              </a:ext>
            </a:extLst>
          </p:cNvPr>
          <p:cNvGrpSpPr/>
          <p:nvPr/>
        </p:nvGrpSpPr>
        <p:grpSpPr>
          <a:xfrm>
            <a:off x="8766657" y="4683392"/>
            <a:ext cx="2457992" cy="520710"/>
            <a:chOff x="8366269" y="4641175"/>
            <a:chExt cx="2319103" cy="491287"/>
          </a:xfrm>
        </p:grpSpPr>
        <p:pic>
          <p:nvPicPr>
            <p:cNvPr id="60" name="Graphic 59">
              <a:extLst>
                <a:ext uri="{FF2B5EF4-FFF2-40B4-BE49-F238E27FC236}">
                  <a16:creationId xmlns:a16="http://schemas.microsoft.com/office/drawing/2014/main" id="{2DB8DAB2-B912-424F-BEB9-27ED29DCD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9395" y="4656862"/>
              <a:ext cx="459913" cy="459911"/>
            </a:xfrm>
            <a:prstGeom prst="rect">
              <a:avLst/>
            </a:prstGeom>
          </p:spPr>
        </p:pic>
        <p:pic>
          <p:nvPicPr>
            <p:cNvPr id="61" name="Graphic 60">
              <a:extLst>
                <a:ext uri="{FF2B5EF4-FFF2-40B4-BE49-F238E27FC236}">
                  <a16:creationId xmlns:a16="http://schemas.microsoft.com/office/drawing/2014/main" id="{424080E0-D010-4BA4-B408-88148818AE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4085" y="4641175"/>
              <a:ext cx="491287" cy="491287"/>
            </a:xfrm>
            <a:prstGeom prst="rect">
              <a:avLst/>
            </a:prstGeom>
          </p:spPr>
        </p:pic>
        <p:pic>
          <p:nvPicPr>
            <p:cNvPr id="62" name="Graphic 61">
              <a:extLst>
                <a:ext uri="{FF2B5EF4-FFF2-40B4-BE49-F238E27FC236}">
                  <a16:creationId xmlns:a16="http://schemas.microsoft.com/office/drawing/2014/main" id="{D169D50F-C9F6-45BB-80AA-C73A39EC9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6269" y="4647645"/>
              <a:ext cx="478348" cy="478348"/>
            </a:xfrm>
            <a:prstGeom prst="rect">
              <a:avLst/>
            </a:prstGeom>
          </p:spPr>
        </p:pic>
      </p:grpSp>
      <p:sp>
        <p:nvSpPr>
          <p:cNvPr id="29" name="Rectangle 28">
            <a:extLst>
              <a:ext uri="{FF2B5EF4-FFF2-40B4-BE49-F238E27FC236}">
                <a16:creationId xmlns:a16="http://schemas.microsoft.com/office/drawing/2014/main" id="{11CC164C-D21B-42EB-B073-1349DF5AD3EB}"/>
              </a:ext>
            </a:extLst>
          </p:cNvPr>
          <p:cNvSpPr/>
          <p:nvPr/>
        </p:nvSpPr>
        <p:spPr>
          <a:xfrm>
            <a:off x="8960471" y="4150271"/>
            <a:ext cx="2069798" cy="280718"/>
          </a:xfrm>
          <a:prstGeom prst="rect">
            <a:avLst/>
          </a:prstGeom>
        </p:spPr>
        <p:txBody>
          <a:bodyPr wrap="none">
            <a:spAutoFit/>
          </a:bodyPr>
          <a:lstStyle/>
          <a:p>
            <a:pPr algn="ctr" defTabSz="932597">
              <a:defRPr/>
            </a:pPr>
            <a:r>
              <a:rPr lang="en-US" sz="1224" dirty="0" err="1">
                <a:latin typeface="Segoe UI"/>
              </a:rPr>
              <a:t>あらゆるエッジデバイスで</a:t>
            </a:r>
            <a:endParaRPr lang="en-US" sz="1224" dirty="0">
              <a:latin typeface="Segoe UI"/>
            </a:endParaRPr>
          </a:p>
        </p:txBody>
      </p:sp>
      <p:sp>
        <p:nvSpPr>
          <p:cNvPr id="53" name="Rectangle 52">
            <a:extLst>
              <a:ext uri="{FF2B5EF4-FFF2-40B4-BE49-F238E27FC236}">
                <a16:creationId xmlns:a16="http://schemas.microsoft.com/office/drawing/2014/main" id="{DC064227-35BD-48AC-9978-59D190E85373}"/>
              </a:ext>
            </a:extLst>
          </p:cNvPr>
          <p:cNvSpPr/>
          <p:nvPr/>
        </p:nvSpPr>
        <p:spPr bwMode="auto">
          <a:xfrm>
            <a:off x="4149599" y="3587420"/>
            <a:ext cx="4069849" cy="2161784"/>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632" b="1">
              <a:gradFill>
                <a:gsLst>
                  <a:gs pos="0">
                    <a:srgbClr val="FFFFFF"/>
                  </a:gs>
                  <a:gs pos="100000">
                    <a:srgbClr val="FFFFFF"/>
                  </a:gs>
                </a:gsLst>
                <a:lin ang="5400000" scaled="0"/>
              </a:gradFill>
              <a:latin typeface="Segoe UI"/>
              <a:cs typeface="Segoe UI" pitchFamily="34" charset="0"/>
            </a:endParaRPr>
          </a:p>
        </p:txBody>
      </p:sp>
      <p:sp>
        <p:nvSpPr>
          <p:cNvPr id="57" name="TextBox 56">
            <a:extLst>
              <a:ext uri="{FF2B5EF4-FFF2-40B4-BE49-F238E27FC236}">
                <a16:creationId xmlns:a16="http://schemas.microsoft.com/office/drawing/2014/main" id="{174EAF36-C284-4397-BFA0-2FF8D3413FB1}"/>
              </a:ext>
            </a:extLst>
          </p:cNvPr>
          <p:cNvSpPr txBox="1"/>
          <p:nvPr/>
        </p:nvSpPr>
        <p:spPr>
          <a:xfrm>
            <a:off x="5655925" y="3897135"/>
            <a:ext cx="1124625" cy="256159"/>
          </a:xfrm>
          <a:prstGeom prst="rect">
            <a:avLst/>
          </a:prstGeom>
          <a:noFill/>
        </p:spPr>
        <p:txBody>
          <a:bodyPr wrap="none" lIns="93260" tIns="0" rIns="93260" bIns="0" rtlCol="0">
            <a:spAutoFit/>
          </a:bodyPr>
          <a:lstStyle/>
          <a:p>
            <a:pPr algn="ctr" defTabSz="932597">
              <a:defRPr/>
            </a:pPr>
            <a:r>
              <a:rPr lang="en-US" sz="1632">
                <a:latin typeface="Segoe UI Semibold"/>
              </a:rPr>
              <a:t>Azure Arc</a:t>
            </a:r>
          </a:p>
        </p:txBody>
      </p:sp>
      <p:sp>
        <p:nvSpPr>
          <p:cNvPr id="28" name="Rectangle 27">
            <a:extLst>
              <a:ext uri="{FF2B5EF4-FFF2-40B4-BE49-F238E27FC236}">
                <a16:creationId xmlns:a16="http://schemas.microsoft.com/office/drawing/2014/main" id="{7839F950-18EC-4515-99E2-C64D166D29DE}"/>
              </a:ext>
            </a:extLst>
          </p:cNvPr>
          <p:cNvSpPr/>
          <p:nvPr/>
        </p:nvSpPr>
        <p:spPr>
          <a:xfrm>
            <a:off x="4531558" y="4156290"/>
            <a:ext cx="3403497" cy="280718"/>
          </a:xfrm>
          <a:prstGeom prst="rect">
            <a:avLst/>
          </a:prstGeom>
        </p:spPr>
        <p:txBody>
          <a:bodyPr wrap="none">
            <a:spAutoFit/>
          </a:bodyPr>
          <a:lstStyle/>
          <a:p>
            <a:pPr algn="ctr" defTabSz="932597">
              <a:defRPr/>
            </a:pPr>
            <a:r>
              <a:rPr lang="en-US" sz="1224" dirty="0" err="1">
                <a:latin typeface="Segoe UI"/>
              </a:rPr>
              <a:t>あらゆるデータセンタ</a:t>
            </a:r>
            <a:r>
              <a:rPr lang="en-US" sz="1224" dirty="0">
                <a:latin typeface="Segoe UI"/>
              </a:rPr>
              <a:t>ー, </a:t>
            </a:r>
            <a:r>
              <a:rPr lang="en-US" sz="1224" dirty="0" err="1">
                <a:latin typeface="Segoe UI"/>
              </a:rPr>
              <a:t>あらゆるクラウドで</a:t>
            </a:r>
            <a:endParaRPr lang="en-US" sz="1224" dirty="0">
              <a:latin typeface="Segoe UI"/>
            </a:endParaRPr>
          </a:p>
        </p:txBody>
      </p:sp>
      <p:grpSp>
        <p:nvGrpSpPr>
          <p:cNvPr id="9" name="Group 8">
            <a:extLst>
              <a:ext uri="{FF2B5EF4-FFF2-40B4-BE49-F238E27FC236}">
                <a16:creationId xmlns:a16="http://schemas.microsoft.com/office/drawing/2014/main" id="{99687370-2D6E-468A-8CD3-1B405A04FA62}"/>
              </a:ext>
            </a:extLst>
          </p:cNvPr>
          <p:cNvGrpSpPr/>
          <p:nvPr/>
        </p:nvGrpSpPr>
        <p:grpSpPr>
          <a:xfrm>
            <a:off x="4315596" y="4699703"/>
            <a:ext cx="1254067" cy="468301"/>
            <a:chOff x="4655038" y="4318269"/>
            <a:chExt cx="1229589" cy="459160"/>
          </a:xfrm>
        </p:grpSpPr>
        <p:pic>
          <p:nvPicPr>
            <p:cNvPr id="63" name="Graphic 62">
              <a:extLst>
                <a:ext uri="{FF2B5EF4-FFF2-40B4-BE49-F238E27FC236}">
                  <a16:creationId xmlns:a16="http://schemas.microsoft.com/office/drawing/2014/main" id="{D722B555-41A8-430A-B8C6-F8961EBC04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5038" y="4349471"/>
              <a:ext cx="427959" cy="427958"/>
            </a:xfrm>
            <a:prstGeom prst="rect">
              <a:avLst/>
            </a:prstGeom>
          </p:spPr>
        </p:pic>
        <p:pic>
          <p:nvPicPr>
            <p:cNvPr id="48" name="Kubernetes" descr="Kubernetes">
              <a:extLst>
                <a:ext uri="{FF2B5EF4-FFF2-40B4-BE49-F238E27FC236}">
                  <a16:creationId xmlns:a16="http://schemas.microsoft.com/office/drawing/2014/main" id="{EC1F850F-D0E6-4D4D-85D5-4CD83435B9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27077" y="4318269"/>
              <a:ext cx="457550" cy="457550"/>
            </a:xfrm>
            <a:prstGeom prst="rect">
              <a:avLst/>
            </a:prstGeom>
          </p:spPr>
        </p:pic>
      </p:grpSp>
      <p:sp>
        <p:nvSpPr>
          <p:cNvPr id="52" name="Rectangle 51">
            <a:extLst>
              <a:ext uri="{FF2B5EF4-FFF2-40B4-BE49-F238E27FC236}">
                <a16:creationId xmlns:a16="http://schemas.microsoft.com/office/drawing/2014/main" id="{B70EF1F3-F8F1-4C15-A4C6-9B186D410DA9}"/>
              </a:ext>
            </a:extLst>
          </p:cNvPr>
          <p:cNvSpPr/>
          <p:nvPr/>
        </p:nvSpPr>
        <p:spPr bwMode="auto">
          <a:xfrm>
            <a:off x="863617" y="3587420"/>
            <a:ext cx="3188232" cy="2161784"/>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632" b="1" err="1">
              <a:gradFill>
                <a:gsLst>
                  <a:gs pos="0">
                    <a:srgbClr val="FFFFFF"/>
                  </a:gs>
                  <a:gs pos="100000">
                    <a:srgbClr val="FFFFFF"/>
                  </a:gs>
                </a:gsLst>
                <a:lin ang="5400000" scaled="0"/>
              </a:gradFill>
              <a:latin typeface="Segoe UI"/>
              <a:cs typeface="Segoe UI" pitchFamily="34" charset="0"/>
            </a:endParaRPr>
          </a:p>
        </p:txBody>
      </p:sp>
      <p:sp>
        <p:nvSpPr>
          <p:cNvPr id="30" name="Rectangle 29">
            <a:extLst>
              <a:ext uri="{FF2B5EF4-FFF2-40B4-BE49-F238E27FC236}">
                <a16:creationId xmlns:a16="http://schemas.microsoft.com/office/drawing/2014/main" id="{7AC62082-46CD-48B4-97E1-040DD006DCC7}"/>
              </a:ext>
            </a:extLst>
          </p:cNvPr>
          <p:cNvSpPr/>
          <p:nvPr/>
        </p:nvSpPr>
        <p:spPr>
          <a:xfrm>
            <a:off x="1661543" y="4146446"/>
            <a:ext cx="1598516" cy="280718"/>
          </a:xfrm>
          <a:prstGeom prst="rect">
            <a:avLst/>
          </a:prstGeom>
        </p:spPr>
        <p:txBody>
          <a:bodyPr wrap="none">
            <a:spAutoFit/>
          </a:bodyPr>
          <a:lstStyle/>
          <a:p>
            <a:pPr algn="ctr" defTabSz="932597">
              <a:defRPr/>
            </a:pPr>
            <a:r>
              <a:rPr lang="en-US" sz="1224" dirty="0" err="1">
                <a:latin typeface="Segoe UI"/>
              </a:rPr>
              <a:t>統合されたシステム</a:t>
            </a:r>
            <a:endParaRPr lang="en-US" sz="1224" dirty="0">
              <a:latin typeface="Segoe UI"/>
            </a:endParaRPr>
          </a:p>
        </p:txBody>
      </p:sp>
      <p:sp>
        <p:nvSpPr>
          <p:cNvPr id="31" name="TextBox 30">
            <a:extLst>
              <a:ext uri="{FF2B5EF4-FFF2-40B4-BE49-F238E27FC236}">
                <a16:creationId xmlns:a16="http://schemas.microsoft.com/office/drawing/2014/main" id="{841BEBF1-44A4-428A-842D-45B4967C3926}"/>
              </a:ext>
            </a:extLst>
          </p:cNvPr>
          <p:cNvSpPr txBox="1"/>
          <p:nvPr/>
        </p:nvSpPr>
        <p:spPr>
          <a:xfrm>
            <a:off x="1796755" y="3887290"/>
            <a:ext cx="1314930" cy="256159"/>
          </a:xfrm>
          <a:prstGeom prst="rect">
            <a:avLst/>
          </a:prstGeom>
          <a:noFill/>
        </p:spPr>
        <p:txBody>
          <a:bodyPr wrap="none" lIns="93260" tIns="0" rIns="93260" bIns="0" rtlCol="0">
            <a:spAutoFit/>
          </a:bodyPr>
          <a:lstStyle/>
          <a:p>
            <a:pPr algn="ctr" defTabSz="932597">
              <a:defRPr/>
            </a:pPr>
            <a:r>
              <a:rPr lang="en-US" sz="1632">
                <a:latin typeface="Segoe UI Semibold"/>
              </a:rPr>
              <a:t>Azure Stack</a:t>
            </a:r>
          </a:p>
        </p:txBody>
      </p:sp>
      <p:grpSp>
        <p:nvGrpSpPr>
          <p:cNvPr id="49" name="Group 48">
            <a:extLst>
              <a:ext uri="{FF2B5EF4-FFF2-40B4-BE49-F238E27FC236}">
                <a16:creationId xmlns:a16="http://schemas.microsoft.com/office/drawing/2014/main" id="{1F08B200-E0E9-494A-9F85-8AF66B5654EB}"/>
              </a:ext>
            </a:extLst>
          </p:cNvPr>
          <p:cNvGrpSpPr/>
          <p:nvPr/>
        </p:nvGrpSpPr>
        <p:grpSpPr>
          <a:xfrm>
            <a:off x="1396772" y="4609082"/>
            <a:ext cx="2114897" cy="497104"/>
            <a:chOff x="3206776" y="4278461"/>
            <a:chExt cx="2073617" cy="487401"/>
          </a:xfrm>
        </p:grpSpPr>
        <p:grpSp>
          <p:nvGrpSpPr>
            <p:cNvPr id="56" name="Group 55">
              <a:extLst>
                <a:ext uri="{FF2B5EF4-FFF2-40B4-BE49-F238E27FC236}">
                  <a16:creationId xmlns:a16="http://schemas.microsoft.com/office/drawing/2014/main" id="{539CE6A2-C8C4-462A-B399-C208532AE581}"/>
                </a:ext>
              </a:extLst>
            </p:cNvPr>
            <p:cNvGrpSpPr/>
            <p:nvPr/>
          </p:nvGrpSpPr>
          <p:grpSpPr>
            <a:xfrm>
              <a:off x="4002943" y="4278461"/>
              <a:ext cx="489987" cy="456626"/>
              <a:chOff x="2359869" y="4076771"/>
              <a:chExt cx="730945" cy="681176"/>
            </a:xfrm>
          </p:grpSpPr>
          <p:grpSp>
            <p:nvGrpSpPr>
              <p:cNvPr id="68" name="Group 67">
                <a:extLst>
                  <a:ext uri="{FF2B5EF4-FFF2-40B4-BE49-F238E27FC236}">
                    <a16:creationId xmlns:a16="http://schemas.microsoft.com/office/drawing/2014/main" id="{D6525EB9-A36E-472E-837E-6BE8D57FC685}"/>
                  </a:ext>
                </a:extLst>
              </p:cNvPr>
              <p:cNvGrpSpPr/>
              <p:nvPr/>
            </p:nvGrpSpPr>
            <p:grpSpPr>
              <a:xfrm>
                <a:off x="2752518" y="4462681"/>
                <a:ext cx="338296" cy="295266"/>
                <a:chOff x="-1057937" y="4114455"/>
                <a:chExt cx="338296" cy="295266"/>
              </a:xfrm>
            </p:grpSpPr>
            <p:grpSp>
              <p:nvGrpSpPr>
                <p:cNvPr id="71" name="Group 70">
                  <a:extLst>
                    <a:ext uri="{FF2B5EF4-FFF2-40B4-BE49-F238E27FC236}">
                      <a16:creationId xmlns:a16="http://schemas.microsoft.com/office/drawing/2014/main" id="{78A4D977-17BC-4017-8629-E200F8B7F196}"/>
                    </a:ext>
                  </a:extLst>
                </p:cNvPr>
                <p:cNvGrpSpPr/>
                <p:nvPr/>
              </p:nvGrpSpPr>
              <p:grpSpPr>
                <a:xfrm>
                  <a:off x="-1057937" y="4321624"/>
                  <a:ext cx="338296" cy="88097"/>
                  <a:chOff x="-1057937" y="4321624"/>
                  <a:chExt cx="338296" cy="88097"/>
                </a:xfrm>
              </p:grpSpPr>
              <p:sp>
                <p:nvSpPr>
                  <p:cNvPr id="79" name="Freeform: Shape 78">
                    <a:extLst>
                      <a:ext uri="{FF2B5EF4-FFF2-40B4-BE49-F238E27FC236}">
                        <a16:creationId xmlns:a16="http://schemas.microsoft.com/office/drawing/2014/main" id="{9D65E87E-6E98-430A-B562-2F00249D9289}"/>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32597">
                      <a:defRPr/>
                    </a:pPr>
                    <a:endParaRPr lang="en-US" sz="1836">
                      <a:latin typeface="Segoe UI"/>
                    </a:endParaRPr>
                  </a:p>
                </p:txBody>
              </p:sp>
              <p:sp>
                <p:nvSpPr>
                  <p:cNvPr id="80" name="Freeform: Shape 79">
                    <a:extLst>
                      <a:ext uri="{FF2B5EF4-FFF2-40B4-BE49-F238E27FC236}">
                        <a16:creationId xmlns:a16="http://schemas.microsoft.com/office/drawing/2014/main" id="{2C2F9506-D069-44C5-B9C1-B0B12D149455}"/>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32597">
                      <a:defRPr/>
                    </a:pPr>
                    <a:endParaRPr lang="en-US" sz="1836">
                      <a:latin typeface="Segoe UI"/>
                    </a:endParaRPr>
                  </a:p>
                </p:txBody>
              </p:sp>
            </p:grpSp>
            <p:grpSp>
              <p:nvGrpSpPr>
                <p:cNvPr id="73" name="Group 72">
                  <a:extLst>
                    <a:ext uri="{FF2B5EF4-FFF2-40B4-BE49-F238E27FC236}">
                      <a16:creationId xmlns:a16="http://schemas.microsoft.com/office/drawing/2014/main" id="{09D8B924-40B0-4B80-BCBB-A9638C5084F3}"/>
                    </a:ext>
                  </a:extLst>
                </p:cNvPr>
                <p:cNvGrpSpPr/>
                <p:nvPr/>
              </p:nvGrpSpPr>
              <p:grpSpPr>
                <a:xfrm>
                  <a:off x="-1057937" y="4218040"/>
                  <a:ext cx="338296" cy="88097"/>
                  <a:chOff x="-1057937" y="4321624"/>
                  <a:chExt cx="338296" cy="88097"/>
                </a:xfrm>
              </p:grpSpPr>
              <p:sp>
                <p:nvSpPr>
                  <p:cNvPr id="77" name="Freeform: Shape 76">
                    <a:extLst>
                      <a:ext uri="{FF2B5EF4-FFF2-40B4-BE49-F238E27FC236}">
                        <a16:creationId xmlns:a16="http://schemas.microsoft.com/office/drawing/2014/main" id="{2DD49A64-9263-4846-911E-14C7B3AEBEDA}"/>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32597">
                      <a:defRPr/>
                    </a:pPr>
                    <a:endParaRPr lang="en-US" sz="1836">
                      <a:latin typeface="Segoe UI"/>
                    </a:endParaRPr>
                  </a:p>
                </p:txBody>
              </p:sp>
              <p:sp>
                <p:nvSpPr>
                  <p:cNvPr id="78" name="Freeform: Shape 77">
                    <a:extLst>
                      <a:ext uri="{FF2B5EF4-FFF2-40B4-BE49-F238E27FC236}">
                        <a16:creationId xmlns:a16="http://schemas.microsoft.com/office/drawing/2014/main" id="{368A1B04-B084-46A6-9E75-EB35A85316AB}"/>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32597">
                      <a:defRPr/>
                    </a:pPr>
                    <a:endParaRPr lang="en-US" sz="1836">
                      <a:latin typeface="Segoe UI"/>
                    </a:endParaRPr>
                  </a:p>
                </p:txBody>
              </p:sp>
            </p:grpSp>
            <p:grpSp>
              <p:nvGrpSpPr>
                <p:cNvPr id="74" name="Group 73">
                  <a:extLst>
                    <a:ext uri="{FF2B5EF4-FFF2-40B4-BE49-F238E27FC236}">
                      <a16:creationId xmlns:a16="http://schemas.microsoft.com/office/drawing/2014/main" id="{75119AD5-7B15-48B4-B014-4A0D2A6FF4BA}"/>
                    </a:ext>
                  </a:extLst>
                </p:cNvPr>
                <p:cNvGrpSpPr/>
                <p:nvPr/>
              </p:nvGrpSpPr>
              <p:grpSpPr>
                <a:xfrm>
                  <a:off x="-1057937" y="4114455"/>
                  <a:ext cx="338296" cy="88097"/>
                  <a:chOff x="-1057937" y="4321624"/>
                  <a:chExt cx="338296" cy="88097"/>
                </a:xfrm>
              </p:grpSpPr>
              <p:sp>
                <p:nvSpPr>
                  <p:cNvPr id="75" name="Freeform: Shape 74">
                    <a:extLst>
                      <a:ext uri="{FF2B5EF4-FFF2-40B4-BE49-F238E27FC236}">
                        <a16:creationId xmlns:a16="http://schemas.microsoft.com/office/drawing/2014/main" id="{70E4A677-EED7-495D-9199-96E1B1816141}"/>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32597">
                      <a:defRPr/>
                    </a:pPr>
                    <a:endParaRPr lang="en-US" sz="1836">
                      <a:latin typeface="Segoe UI"/>
                    </a:endParaRPr>
                  </a:p>
                </p:txBody>
              </p:sp>
              <p:sp>
                <p:nvSpPr>
                  <p:cNvPr id="76" name="Freeform: Shape 75">
                    <a:extLst>
                      <a:ext uri="{FF2B5EF4-FFF2-40B4-BE49-F238E27FC236}">
                        <a16:creationId xmlns:a16="http://schemas.microsoft.com/office/drawing/2014/main" id="{34379FBA-1558-4251-881A-2DB9EFE38CF9}"/>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32597">
                      <a:defRPr/>
                    </a:pPr>
                    <a:endParaRPr lang="en-US" sz="1836">
                      <a:latin typeface="Segoe UI"/>
                    </a:endParaRPr>
                  </a:p>
                </p:txBody>
              </p:sp>
            </p:grpSp>
          </p:grpSp>
          <p:sp>
            <p:nvSpPr>
              <p:cNvPr id="69" name="Oval 15">
                <a:extLst>
                  <a:ext uri="{FF2B5EF4-FFF2-40B4-BE49-F238E27FC236}">
                    <a16:creationId xmlns:a16="http://schemas.microsoft.com/office/drawing/2014/main" id="{10A82E2D-0CAC-4EB6-BB58-BE2BD5DF805A}"/>
                  </a:ext>
                </a:extLst>
              </p:cNvPr>
              <p:cNvSpPr/>
              <p:nvPr/>
            </p:nvSpPr>
            <p:spPr bwMode="auto">
              <a:xfrm>
                <a:off x="2577306" y="4327309"/>
                <a:ext cx="175143" cy="175143"/>
              </a:xfrm>
              <a:custGeom>
                <a:avLst/>
                <a:gdLst>
                  <a:gd name="connsiteX0" fmla="*/ 0 w 259556"/>
                  <a:gd name="connsiteY0" fmla="*/ 129778 h 259556"/>
                  <a:gd name="connsiteX1" fmla="*/ 129778 w 259556"/>
                  <a:gd name="connsiteY1" fmla="*/ 0 h 259556"/>
                  <a:gd name="connsiteX2" fmla="*/ 259556 w 259556"/>
                  <a:gd name="connsiteY2" fmla="*/ 129778 h 259556"/>
                  <a:gd name="connsiteX3" fmla="*/ 129778 w 259556"/>
                  <a:gd name="connsiteY3" fmla="*/ 259556 h 259556"/>
                  <a:gd name="connsiteX4" fmla="*/ 0 w 259556"/>
                  <a:gd name="connsiteY4" fmla="*/ 129778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365232"/>
                  <a:gd name="connsiteY0" fmla="*/ 129778 h 259556"/>
                  <a:gd name="connsiteX1" fmla="*/ 129778 w 365232"/>
                  <a:gd name="connsiteY1" fmla="*/ 259556 h 259556"/>
                  <a:gd name="connsiteX2" fmla="*/ 0 w 365232"/>
                  <a:gd name="connsiteY2" fmla="*/ 129778 h 259556"/>
                  <a:gd name="connsiteX3" fmla="*/ 129778 w 365232"/>
                  <a:gd name="connsiteY3" fmla="*/ 0 h 259556"/>
                  <a:gd name="connsiteX4" fmla="*/ 350996 w 365232"/>
                  <a:gd name="connsiteY4" fmla="*/ 221218 h 259556"/>
                  <a:gd name="connsiteX5" fmla="*/ 342900 w 365232"/>
                  <a:gd name="connsiteY5" fmla="*/ 214312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259556"/>
                  <a:gd name="connsiteY0" fmla="*/ 129778 h 259556"/>
                  <a:gd name="connsiteX1" fmla="*/ 129778 w 259556"/>
                  <a:gd name="connsiteY1" fmla="*/ 259556 h 259556"/>
                  <a:gd name="connsiteX2" fmla="*/ 0 w 259556"/>
                  <a:gd name="connsiteY2" fmla="*/ 129778 h 259556"/>
                  <a:gd name="connsiteX3" fmla="*/ 129778 w 259556"/>
                  <a:gd name="connsiteY3" fmla="*/ 0 h 259556"/>
                  <a:gd name="connsiteX0" fmla="*/ 129778 w 129778"/>
                  <a:gd name="connsiteY0" fmla="*/ 259556 h 259556"/>
                  <a:gd name="connsiteX1" fmla="*/ 0 w 129778"/>
                  <a:gd name="connsiteY1" fmla="*/ 129778 h 259556"/>
                  <a:gd name="connsiteX2" fmla="*/ 129778 w 129778"/>
                  <a:gd name="connsiteY2" fmla="*/ 0 h 259556"/>
                  <a:gd name="connsiteX0" fmla="*/ 129778 w 129778"/>
                  <a:gd name="connsiteY0" fmla="*/ 129778 h 129778"/>
                  <a:gd name="connsiteX1" fmla="*/ 0 w 129778"/>
                  <a:gd name="connsiteY1" fmla="*/ 0 h 129778"/>
                </a:gdLst>
                <a:ahLst/>
                <a:cxnLst>
                  <a:cxn ang="0">
                    <a:pos x="connsiteX0" y="connsiteY0"/>
                  </a:cxn>
                  <a:cxn ang="0">
                    <a:pos x="connsiteX1" y="connsiteY1"/>
                  </a:cxn>
                </a:cxnLst>
                <a:rect l="l" t="t" r="r" b="b"/>
                <a:pathLst>
                  <a:path w="129778" h="129778">
                    <a:moveTo>
                      <a:pt x="129778" y="129778"/>
                    </a:moveTo>
                    <a:cubicBezTo>
                      <a:pt x="58104" y="129778"/>
                      <a:pt x="0" y="71674"/>
                      <a:pt x="0" y="0"/>
                    </a:cubicBezTo>
                  </a:path>
                </a:pathLst>
              </a:cu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DA889F64-F6FD-425A-B675-32E635CF7583}"/>
                  </a:ext>
                </a:extLst>
              </p:cNvPr>
              <p:cNvSpPr/>
              <p:nvPr/>
            </p:nvSpPr>
            <p:spPr>
              <a:xfrm>
                <a:off x="2359869" y="4076771"/>
                <a:ext cx="427088" cy="302735"/>
              </a:xfrm>
              <a:custGeom>
                <a:avLst/>
                <a:gdLst>
                  <a:gd name="connsiteX0" fmla="*/ 427089 w 427088"/>
                  <a:gd name="connsiteY0" fmla="*/ 207892 h 302734"/>
                  <a:gd name="connsiteX1" fmla="*/ 343754 w 427088"/>
                  <a:gd name="connsiteY1" fmla="*/ 115665 h 302734"/>
                  <a:gd name="connsiteX2" fmla="*/ 219261 w 427088"/>
                  <a:gd name="connsiteY2" fmla="*/ 65 h 302734"/>
                  <a:gd name="connsiteX3" fmla="*/ 100103 w 427088"/>
                  <a:gd name="connsiteY3" fmla="*/ 80858 h 302734"/>
                  <a:gd name="connsiteX4" fmla="*/ 0 w 427088"/>
                  <a:gd name="connsiteY4" fmla="*/ 191123 h 302734"/>
                  <a:gd name="connsiteX5" fmla="*/ 120174 w 427088"/>
                  <a:gd name="connsiteY5" fmla="*/ 302659 h 302734"/>
                  <a:gd name="connsiteX6" fmla="*/ 130845 w 427088"/>
                  <a:gd name="connsiteY6" fmla="*/ 302659 h 302734"/>
                  <a:gd name="connsiteX7" fmla="*/ 325462 w 427088"/>
                  <a:gd name="connsiteY7" fmla="*/ 302659 h 302734"/>
                  <a:gd name="connsiteX8" fmla="*/ 330797 w 427088"/>
                  <a:gd name="connsiteY8" fmla="*/ 302659 h 302734"/>
                  <a:gd name="connsiteX9" fmla="*/ 427089 w 427088"/>
                  <a:gd name="connsiteY9" fmla="*/ 207892 h 30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88" h="302734">
                    <a:moveTo>
                      <a:pt x="427089" y="207892"/>
                    </a:moveTo>
                    <a:cubicBezTo>
                      <a:pt x="425737" y="160852"/>
                      <a:pt x="390417" y="121762"/>
                      <a:pt x="343754" y="115665"/>
                    </a:cubicBezTo>
                    <a:cubicBezTo>
                      <a:pt x="341000" y="49502"/>
                      <a:pt x="285446" y="-2084"/>
                      <a:pt x="219261" y="65"/>
                    </a:cubicBezTo>
                    <a:cubicBezTo>
                      <a:pt x="166395" y="-1106"/>
                      <a:pt x="118581" y="31313"/>
                      <a:pt x="100103" y="80858"/>
                    </a:cubicBezTo>
                    <a:cubicBezTo>
                      <a:pt x="43983" y="87656"/>
                      <a:pt x="1356" y="134610"/>
                      <a:pt x="0" y="191123"/>
                    </a:cubicBezTo>
                    <a:cubicBezTo>
                      <a:pt x="2479" y="255064"/>
                      <a:pt x="56225" y="304948"/>
                      <a:pt x="120174" y="302659"/>
                    </a:cubicBezTo>
                    <a:lnTo>
                      <a:pt x="130845" y="302659"/>
                    </a:lnTo>
                    <a:lnTo>
                      <a:pt x="325462" y="302659"/>
                    </a:lnTo>
                    <a:lnTo>
                      <a:pt x="330797" y="302659"/>
                    </a:lnTo>
                    <a:cubicBezTo>
                      <a:pt x="383277" y="302395"/>
                      <a:pt x="425989" y="260359"/>
                      <a:pt x="427089" y="207892"/>
                    </a:cubicBezTo>
                    <a:close/>
                  </a:path>
                </a:pathLst>
              </a:custGeom>
              <a:gradFill flip="none" rotWithShape="1">
                <a:gsLst>
                  <a:gs pos="0">
                    <a:srgbClr val="549CEC"/>
                  </a:gs>
                  <a:gs pos="100000">
                    <a:srgbClr val="2287DE"/>
                  </a:gs>
                </a:gsLst>
                <a:lin ang="5400000" scaled="1"/>
                <a:tileRect/>
              </a:gradFill>
              <a:ln w="25400" cap="flat">
                <a:noFill/>
                <a:prstDash val="solid"/>
                <a:miter/>
              </a:ln>
            </p:spPr>
            <p:txBody>
              <a:bodyPr rtlCol="0" anchor="ctr"/>
              <a:lstStyle/>
              <a:p>
                <a:pPr defTabSz="932597">
                  <a:defRPr/>
                </a:pPr>
                <a:endParaRPr lang="en-US" sz="1836">
                  <a:latin typeface="Segoe UI"/>
                </a:endParaRPr>
              </a:p>
            </p:txBody>
          </p:sp>
        </p:grpSp>
        <p:pic>
          <p:nvPicPr>
            <p:cNvPr id="66" name="Graphic 65">
              <a:extLst>
                <a:ext uri="{FF2B5EF4-FFF2-40B4-BE49-F238E27FC236}">
                  <a16:creationId xmlns:a16="http://schemas.microsoft.com/office/drawing/2014/main" id="{151A74E3-4537-46BD-9807-C8C0A4A20C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06776" y="4291202"/>
              <a:ext cx="474662" cy="474660"/>
            </a:xfrm>
            <a:prstGeom prst="rect">
              <a:avLst/>
            </a:prstGeom>
          </p:spPr>
        </p:pic>
        <p:pic>
          <p:nvPicPr>
            <p:cNvPr id="67" name="Graphic 66">
              <a:extLst>
                <a:ext uri="{FF2B5EF4-FFF2-40B4-BE49-F238E27FC236}">
                  <a16:creationId xmlns:a16="http://schemas.microsoft.com/office/drawing/2014/main" id="{D754AE95-2B9F-4E27-BD90-4AF05E7222F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91587" y="4351547"/>
              <a:ext cx="388806" cy="388806"/>
            </a:xfrm>
            <a:prstGeom prst="rect">
              <a:avLst/>
            </a:prstGeom>
          </p:spPr>
        </p:pic>
      </p:grpSp>
      <p:grpSp>
        <p:nvGrpSpPr>
          <p:cNvPr id="2" name="Group 1">
            <a:extLst>
              <a:ext uri="{FF2B5EF4-FFF2-40B4-BE49-F238E27FC236}">
                <a16:creationId xmlns:a16="http://schemas.microsoft.com/office/drawing/2014/main" id="{9C58BBD9-4BB2-4F85-A647-A3B31973FD29}"/>
              </a:ext>
            </a:extLst>
          </p:cNvPr>
          <p:cNvGrpSpPr/>
          <p:nvPr/>
        </p:nvGrpSpPr>
        <p:grpSpPr>
          <a:xfrm>
            <a:off x="5046933" y="2323121"/>
            <a:ext cx="2142766" cy="1181204"/>
            <a:chOff x="4947558" y="1945763"/>
            <a:chExt cx="2100942" cy="1158148"/>
          </a:xfrm>
        </p:grpSpPr>
        <p:sp>
          <p:nvSpPr>
            <p:cNvPr id="46" name="cloud 4" descr="cloud">
              <a:extLst>
                <a:ext uri="{FF2B5EF4-FFF2-40B4-BE49-F238E27FC236}">
                  <a16:creationId xmlns:a16="http://schemas.microsoft.com/office/drawing/2014/main" id="{6102363A-89A6-4231-B855-109DEC769BB5}"/>
                </a:ext>
              </a:extLst>
            </p:cNvPr>
            <p:cNvSpPr>
              <a:spLocks noChangeAspect="1"/>
            </p:cNvSpPr>
            <p:nvPr/>
          </p:nvSpPr>
          <p:spPr bwMode="auto">
            <a:xfrm flipV="1">
              <a:off x="4947558" y="1945763"/>
              <a:ext cx="2100942" cy="11581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latin typeface="Segoe UI Semilight"/>
              </a:endParaRPr>
            </a:p>
          </p:txBody>
        </p:sp>
        <p:sp>
          <p:nvSpPr>
            <p:cNvPr id="47" name="TextBox 46">
              <a:extLst>
                <a:ext uri="{FF2B5EF4-FFF2-40B4-BE49-F238E27FC236}">
                  <a16:creationId xmlns:a16="http://schemas.microsoft.com/office/drawing/2014/main" id="{1E2148C3-C8F7-46C6-81AC-F85785E5FF9B}"/>
                </a:ext>
              </a:extLst>
            </p:cNvPr>
            <p:cNvSpPr txBox="1"/>
            <p:nvPr/>
          </p:nvSpPr>
          <p:spPr>
            <a:xfrm>
              <a:off x="5247082" y="2501203"/>
              <a:ext cx="1697837" cy="251159"/>
            </a:xfrm>
            <a:prstGeom prst="rect">
              <a:avLst/>
            </a:prstGeom>
            <a:noFill/>
          </p:spPr>
          <p:txBody>
            <a:bodyPr wrap="none" lIns="93260" tIns="0" rIns="93260" bIns="0" rtlCol="0">
              <a:spAutoFit/>
            </a:bodyPr>
            <a:lstStyle/>
            <a:p>
              <a:pPr algn="ctr" defTabSz="932597">
                <a:defRPr/>
              </a:pPr>
              <a:r>
                <a:rPr lang="en-US" sz="1632">
                  <a:latin typeface="Segoe UI Semibold"/>
                </a:rPr>
                <a:t>Microsoft Azure</a:t>
              </a:r>
            </a:p>
          </p:txBody>
        </p:sp>
      </p:grpSp>
      <p:sp>
        <p:nvSpPr>
          <p:cNvPr id="50" name="Title 17">
            <a:extLst>
              <a:ext uri="{FF2B5EF4-FFF2-40B4-BE49-F238E27FC236}">
                <a16:creationId xmlns:a16="http://schemas.microsoft.com/office/drawing/2014/main" id="{7DF91679-F1C2-4EBF-B46D-5183009FDE52}"/>
              </a:ext>
            </a:extLst>
          </p:cNvPr>
          <p:cNvSpPr txBox="1">
            <a:spLocks/>
          </p:cNvSpPr>
          <p:nvPr/>
        </p:nvSpPr>
        <p:spPr>
          <a:xfrm>
            <a:off x="599950" y="1010320"/>
            <a:ext cx="11236575" cy="56506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72" dirty="0"/>
              <a:t>Azure </a:t>
            </a:r>
            <a:r>
              <a:rPr lang="en-US" sz="3672" dirty="0" err="1"/>
              <a:t>ハイブリッド</a:t>
            </a:r>
            <a:endParaRPr lang="en-US" sz="3672" dirty="0"/>
          </a:p>
          <a:p>
            <a:pPr algn="ctr"/>
            <a:r>
              <a:rPr lang="en-US" sz="2040" spc="0" dirty="0">
                <a:ln>
                  <a:noFill/>
                </a:ln>
                <a:latin typeface="Segoe UI"/>
              </a:rPr>
              <a:t>Innovation anywhere with Azure</a:t>
            </a:r>
          </a:p>
        </p:txBody>
      </p:sp>
      <p:sp>
        <p:nvSpPr>
          <p:cNvPr id="55" name="TextBox 54">
            <a:extLst>
              <a:ext uri="{FF2B5EF4-FFF2-40B4-BE49-F238E27FC236}">
                <a16:creationId xmlns:a16="http://schemas.microsoft.com/office/drawing/2014/main" id="{9E397804-6128-4954-AE68-7F3B5FF87729}"/>
              </a:ext>
            </a:extLst>
          </p:cNvPr>
          <p:cNvSpPr txBox="1"/>
          <p:nvPr/>
        </p:nvSpPr>
        <p:spPr>
          <a:xfrm>
            <a:off x="2111013" y="5847134"/>
            <a:ext cx="8214448" cy="256159"/>
          </a:xfrm>
          <a:prstGeom prst="rect">
            <a:avLst/>
          </a:prstGeom>
          <a:solidFill>
            <a:schemeClr val="bg1"/>
          </a:solidFill>
        </p:spPr>
        <p:txBody>
          <a:bodyPr wrap="square" lIns="93260" tIns="0" rIns="93260" bIns="0" rtlCol="0">
            <a:spAutoFit/>
          </a:bodyPr>
          <a:lstStyle/>
          <a:p>
            <a:pPr algn="ctr" defTabSz="932597">
              <a:defRPr/>
            </a:pPr>
            <a:r>
              <a:rPr lang="en-US" sz="1632">
                <a:latin typeface="Segoe UI Semibold"/>
              </a:rPr>
              <a:t>Management   </a:t>
            </a:r>
            <a:r>
              <a:rPr lang="en-US" sz="1632">
                <a:latin typeface="Segoe UI"/>
              </a:rPr>
              <a:t>|</a:t>
            </a:r>
            <a:r>
              <a:rPr lang="en-US" sz="1632">
                <a:latin typeface="Segoe UI Semibold"/>
              </a:rPr>
              <a:t>  Security + Identity   </a:t>
            </a:r>
            <a:r>
              <a:rPr lang="en-US" sz="1632">
                <a:latin typeface="Segoe UI"/>
              </a:rPr>
              <a:t>|  </a:t>
            </a:r>
            <a:r>
              <a:rPr lang="en-US" sz="1632">
                <a:latin typeface="Segoe UI Semibold"/>
              </a:rPr>
              <a:t> App  + Data Services  </a:t>
            </a:r>
            <a:r>
              <a:rPr lang="en-US" sz="1632">
                <a:latin typeface="Segoe UI"/>
              </a:rPr>
              <a:t>|</a:t>
            </a:r>
            <a:r>
              <a:rPr lang="en-US" sz="1632">
                <a:latin typeface="Segoe UI Semibold"/>
              </a:rPr>
              <a:t>  Dev Tools + DevOps</a:t>
            </a:r>
          </a:p>
        </p:txBody>
      </p:sp>
      <p:pic>
        <p:nvPicPr>
          <p:cNvPr id="6" name="Graphic 5">
            <a:extLst>
              <a:ext uri="{FF2B5EF4-FFF2-40B4-BE49-F238E27FC236}">
                <a16:creationId xmlns:a16="http://schemas.microsoft.com/office/drawing/2014/main" id="{BDA5B37C-8D71-480E-A4D8-1524D22F92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58694" y="4722414"/>
            <a:ext cx="522258" cy="522258"/>
          </a:xfrm>
          <a:prstGeom prst="rect">
            <a:avLst/>
          </a:prstGeom>
        </p:spPr>
      </p:pic>
      <p:pic>
        <p:nvPicPr>
          <p:cNvPr id="7" name="Graphic 6">
            <a:extLst>
              <a:ext uri="{FF2B5EF4-FFF2-40B4-BE49-F238E27FC236}">
                <a16:creationId xmlns:a16="http://schemas.microsoft.com/office/drawing/2014/main" id="{DD0D1913-E21C-440D-8A29-52B81ADFD0F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79992" y="4690250"/>
            <a:ext cx="522258" cy="522258"/>
          </a:xfrm>
          <a:prstGeom prst="rect">
            <a:avLst/>
          </a:prstGeom>
        </p:spPr>
      </p:pic>
      <p:pic>
        <p:nvPicPr>
          <p:cNvPr id="10" name="Graphic 9">
            <a:extLst>
              <a:ext uri="{FF2B5EF4-FFF2-40B4-BE49-F238E27FC236}">
                <a16:creationId xmlns:a16="http://schemas.microsoft.com/office/drawing/2014/main" id="{C9E4A5B1-8D7C-410E-A9F9-106EDC576ED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5434" y="4722414"/>
            <a:ext cx="522258" cy="522258"/>
          </a:xfrm>
          <a:prstGeom prst="rect">
            <a:avLst/>
          </a:prstGeom>
        </p:spPr>
      </p:pic>
    </p:spTree>
    <p:extLst>
      <p:ext uri="{BB962C8B-B14F-4D97-AF65-F5344CB8AC3E}">
        <p14:creationId xmlns:p14="http://schemas.microsoft.com/office/powerpoint/2010/main" val="13333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75D78B8-A332-4F24-BDB4-2D02C43FC302}"/>
              </a:ext>
            </a:extLst>
          </p:cNvPr>
          <p:cNvSpPr>
            <a:spLocks noGrp="1"/>
          </p:cNvSpPr>
          <p:nvPr>
            <p:ph type="subTitle" idx="4294967295"/>
          </p:nvPr>
        </p:nvSpPr>
        <p:spPr>
          <a:xfrm>
            <a:off x="3908859" y="902997"/>
            <a:ext cx="8526735" cy="6091528"/>
          </a:xfrm>
        </p:spPr>
        <p:txBody>
          <a:bodyPr vert="horz" wrap="square" lIns="0" tIns="0" rIns="0" bIns="0" rtlCol="0" anchor="t">
            <a:noAutofit/>
          </a:bodyPr>
          <a:lstStyle/>
          <a:p>
            <a:pPr marL="0" indent="0">
              <a:buNone/>
            </a:pPr>
            <a:r>
              <a:rPr lang="en-US" sz="1836" dirty="0">
                <a:solidFill>
                  <a:schemeClr val="tx1">
                    <a:alpha val="60000"/>
                  </a:schemeClr>
                </a:solidFill>
              </a:rPr>
              <a:t>“Azure Postgres” </a:t>
            </a:r>
            <a:r>
              <a:rPr lang="en-US" sz="1836" dirty="0" err="1">
                <a:solidFill>
                  <a:schemeClr val="tx1">
                    <a:alpha val="60000"/>
                  </a:schemeClr>
                </a:solidFill>
              </a:rPr>
              <a:t>のデプロイ選択肢の一つ</a:t>
            </a:r>
            <a:endParaRPr lang="en-US" sz="1836" dirty="0">
              <a:solidFill>
                <a:schemeClr val="tx1">
                  <a:alpha val="60000"/>
                </a:schemeClr>
              </a:solidFill>
            </a:endParaRPr>
          </a:p>
          <a:p>
            <a:pPr marL="0" indent="0">
              <a:buNone/>
            </a:pPr>
            <a:r>
              <a:rPr lang="en-US" sz="1836" dirty="0">
                <a:solidFill>
                  <a:schemeClr val="tx1">
                    <a:alpha val="60000"/>
                  </a:schemeClr>
                </a:solidFill>
              </a:rPr>
              <a:t>Azure Arc enabled data services </a:t>
            </a:r>
            <a:r>
              <a:rPr lang="en-US" sz="1836" dirty="0" err="1">
                <a:solidFill>
                  <a:schemeClr val="tx1">
                    <a:alpha val="60000"/>
                  </a:schemeClr>
                </a:solidFill>
              </a:rPr>
              <a:t>の一つ</a:t>
            </a:r>
            <a:endParaRPr lang="en-US" sz="1836" dirty="0">
              <a:solidFill>
                <a:schemeClr val="tx1">
                  <a:alpha val="60000"/>
                </a:schemeClr>
              </a:solidFill>
            </a:endParaRPr>
          </a:p>
          <a:p>
            <a:pPr marL="0" indent="0">
              <a:buNone/>
            </a:pPr>
            <a:endParaRPr lang="en-US" sz="1836" dirty="0">
              <a:solidFill>
                <a:schemeClr val="tx1">
                  <a:alpha val="60000"/>
                </a:schemeClr>
              </a:solidFill>
            </a:endParaRPr>
          </a:p>
          <a:p>
            <a:pPr marL="0" indent="0">
              <a:buNone/>
            </a:pPr>
            <a:r>
              <a:rPr lang="en-US" sz="1836" dirty="0">
                <a:solidFill>
                  <a:schemeClr val="tx1">
                    <a:alpha val="60000"/>
                  </a:schemeClr>
                </a:solidFill>
              </a:rPr>
              <a:t>PostgreSQL Azure PaaS </a:t>
            </a:r>
            <a:r>
              <a:rPr lang="en-US" sz="1836" dirty="0" err="1">
                <a:solidFill>
                  <a:schemeClr val="tx1">
                    <a:alpha val="60000"/>
                  </a:schemeClr>
                </a:solidFill>
              </a:rPr>
              <a:t>サービスのハイブリッドソリューション。パブリッククラウド</a:t>
            </a:r>
            <a:r>
              <a:rPr lang="en-US" sz="1836" dirty="0">
                <a:solidFill>
                  <a:schemeClr val="tx1">
                    <a:alpha val="60000"/>
                  </a:schemeClr>
                </a:solidFill>
              </a:rPr>
              <a:t> (Azure, AWS, GCP) </a:t>
            </a:r>
            <a:r>
              <a:rPr lang="en-US" sz="1836" dirty="0" err="1">
                <a:solidFill>
                  <a:schemeClr val="tx1">
                    <a:alpha val="60000"/>
                  </a:schemeClr>
                </a:solidFill>
              </a:rPr>
              <a:t>とエッジ、あらゆるインフラで動作</a:t>
            </a:r>
            <a:r>
              <a:rPr lang="en-US" sz="1836" dirty="0">
                <a:solidFill>
                  <a:schemeClr val="tx1">
                    <a:alpha val="60000"/>
                  </a:schemeClr>
                </a:solidFill>
              </a:rPr>
              <a:t>。</a:t>
            </a:r>
          </a:p>
          <a:p>
            <a:pPr marL="0" indent="0">
              <a:buNone/>
            </a:pPr>
            <a:endParaRPr lang="en-US" sz="1836" dirty="0">
              <a:solidFill>
                <a:schemeClr val="tx1">
                  <a:alpha val="60000"/>
                </a:schemeClr>
              </a:solidFill>
            </a:endParaRPr>
          </a:p>
          <a:p>
            <a:pPr marL="0" indent="0">
              <a:buNone/>
            </a:pPr>
            <a:r>
              <a:rPr lang="ja-JP" altLang="en-US" sz="1836">
                <a:solidFill>
                  <a:schemeClr val="tx1">
                    <a:alpha val="60000"/>
                  </a:schemeClr>
                </a:solidFill>
              </a:rPr>
              <a:t>スタンダードな</a:t>
            </a:r>
            <a:r>
              <a:rPr lang="en-US" altLang="ja-JP" sz="1836" dirty="0">
                <a:solidFill>
                  <a:schemeClr val="tx1">
                    <a:alpha val="60000"/>
                  </a:schemeClr>
                </a:solidFill>
              </a:rPr>
              <a:t> PostgreSQL </a:t>
            </a:r>
            <a:r>
              <a:rPr lang="ja-JP" altLang="en-US" sz="1836">
                <a:solidFill>
                  <a:schemeClr val="tx1">
                    <a:alpha val="60000"/>
                  </a:schemeClr>
                </a:solidFill>
              </a:rPr>
              <a:t>が分散データベースシステムに。</a:t>
            </a:r>
            <a:endParaRPr lang="en-US" sz="1836" dirty="0">
              <a:solidFill>
                <a:schemeClr val="tx1">
                  <a:alpha val="60000"/>
                </a:schemeClr>
              </a:solidFill>
            </a:endParaRPr>
          </a:p>
          <a:p>
            <a:pPr marL="0" indent="0">
              <a:buNone/>
            </a:pPr>
            <a:r>
              <a:rPr lang="ja-JP" altLang="en-US" sz="1836">
                <a:solidFill>
                  <a:schemeClr val="tx1">
                    <a:alpha val="60000"/>
                  </a:schemeClr>
                </a:solidFill>
              </a:rPr>
              <a:t>かつてないレベルのスケールとパフォーマンスを実現。</a:t>
            </a:r>
            <a:endParaRPr lang="en-US" sz="1836" dirty="0">
              <a:solidFill>
                <a:schemeClr val="tx1">
                  <a:alpha val="60000"/>
                </a:schemeClr>
              </a:solidFill>
            </a:endParaRPr>
          </a:p>
          <a:p>
            <a:pPr marL="0" indent="0">
              <a:buNone/>
            </a:pPr>
            <a:endParaRPr lang="en-US" sz="1836" dirty="0">
              <a:solidFill>
                <a:schemeClr val="tx1">
                  <a:alpha val="60000"/>
                </a:schemeClr>
              </a:solidFill>
            </a:endParaRPr>
          </a:p>
          <a:p>
            <a:pPr marL="0" indent="0">
              <a:buNone/>
            </a:pPr>
            <a:r>
              <a:rPr lang="en-US" sz="1836" dirty="0" err="1">
                <a:solidFill>
                  <a:schemeClr val="tx1">
                    <a:alpha val="60000"/>
                  </a:schemeClr>
                </a:solidFill>
              </a:rPr>
              <a:t>マルチテナント</a:t>
            </a:r>
            <a:r>
              <a:rPr lang="en-US" sz="1836" dirty="0">
                <a:solidFill>
                  <a:schemeClr val="tx1">
                    <a:alpha val="60000"/>
                  </a:schemeClr>
                </a:solidFill>
              </a:rPr>
              <a:t> </a:t>
            </a:r>
            <a:r>
              <a:rPr lang="en-US" sz="1836" dirty="0" err="1">
                <a:solidFill>
                  <a:schemeClr val="tx1">
                    <a:alpha val="60000"/>
                  </a:schemeClr>
                </a:solidFill>
              </a:rPr>
              <a:t>アプリケーション</a:t>
            </a:r>
            <a:r>
              <a:rPr lang="en-US" sz="1836" dirty="0">
                <a:solidFill>
                  <a:schemeClr val="tx1">
                    <a:alpha val="60000"/>
                  </a:schemeClr>
                </a:solidFill>
              </a:rPr>
              <a:t> </a:t>
            </a:r>
            <a:r>
              <a:rPr lang="en-US" sz="1836" dirty="0" err="1">
                <a:solidFill>
                  <a:schemeClr val="tx1">
                    <a:alpha val="60000"/>
                  </a:schemeClr>
                </a:solidFill>
              </a:rPr>
              <a:t>や</a:t>
            </a:r>
            <a:r>
              <a:rPr lang="en-US" sz="1836" dirty="0">
                <a:solidFill>
                  <a:schemeClr val="tx1">
                    <a:alpha val="60000"/>
                  </a:schemeClr>
                </a:solidFill>
              </a:rPr>
              <a:t> </a:t>
            </a:r>
            <a:r>
              <a:rPr lang="en-US" sz="1836" dirty="0" err="1">
                <a:solidFill>
                  <a:schemeClr val="tx1">
                    <a:alpha val="60000"/>
                  </a:schemeClr>
                </a:solidFill>
              </a:rPr>
              <a:t>リアルタイム分析に最適</a:t>
            </a:r>
            <a:endParaRPr lang="en-US" sz="1836" dirty="0">
              <a:solidFill>
                <a:schemeClr val="tx1">
                  <a:alpha val="60000"/>
                </a:schemeClr>
              </a:solidFill>
            </a:endParaRPr>
          </a:p>
        </p:txBody>
      </p:sp>
      <p:pic>
        <p:nvPicPr>
          <p:cNvPr id="5" name="Graphic 4">
            <a:extLst>
              <a:ext uri="{FF2B5EF4-FFF2-40B4-BE49-F238E27FC236}">
                <a16:creationId xmlns:a16="http://schemas.microsoft.com/office/drawing/2014/main" id="{0C7FF49E-327B-4301-A056-EE69A8BD84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598" y="2389436"/>
            <a:ext cx="3318261" cy="3318261"/>
          </a:xfrm>
          <a:custGeom>
            <a:avLst/>
            <a:gdLst/>
            <a:ahLst/>
            <a:cxnLst/>
            <a:rect l="l" t="t" r="r" b="b"/>
            <a:pathLst>
              <a:path w="5092062" h="5759450">
                <a:moveTo>
                  <a:pt x="0" y="0"/>
                </a:moveTo>
                <a:lnTo>
                  <a:pt x="5092062" y="0"/>
                </a:lnTo>
                <a:lnTo>
                  <a:pt x="5092062" y="5759450"/>
                </a:lnTo>
                <a:lnTo>
                  <a:pt x="0" y="5759450"/>
                </a:lnTo>
                <a:close/>
              </a:path>
            </a:pathLst>
          </a:custGeom>
        </p:spPr>
      </p:pic>
      <p:sp>
        <p:nvSpPr>
          <p:cNvPr id="6" name="Title 1">
            <a:extLst>
              <a:ext uri="{FF2B5EF4-FFF2-40B4-BE49-F238E27FC236}">
                <a16:creationId xmlns:a16="http://schemas.microsoft.com/office/drawing/2014/main" id="{68D68A02-94FE-456A-B8E2-E4D0F2178D1D}"/>
              </a:ext>
            </a:extLst>
          </p:cNvPr>
          <p:cNvSpPr txBox="1">
            <a:spLocks/>
          </p:cNvSpPr>
          <p:nvPr/>
        </p:nvSpPr>
        <p:spPr>
          <a:xfrm>
            <a:off x="236003" y="207245"/>
            <a:ext cx="12199590" cy="1160897"/>
          </a:xfrm>
          <a:prstGeom prst="rect">
            <a:avLst/>
          </a:prstGeom>
        </p:spPr>
        <p:txBody>
          <a:bodyPr vert="horz" wrap="square" lIns="0" tIns="0" rIns="0" bIns="0"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79" b="1" dirty="0">
                <a:solidFill>
                  <a:schemeClr val="tx2">
                    <a:lumMod val="75000"/>
                  </a:schemeClr>
                </a:solidFill>
              </a:rPr>
              <a:t>Azure Arc </a:t>
            </a:r>
            <a:r>
              <a:rPr lang="en-US" sz="4182" b="1" dirty="0">
                <a:solidFill>
                  <a:schemeClr val="tx2">
                    <a:lumMod val="75000"/>
                  </a:schemeClr>
                </a:solidFill>
              </a:rPr>
              <a:t>enabled</a:t>
            </a:r>
            <a:r>
              <a:rPr lang="en-US" sz="4179" b="1" dirty="0">
                <a:solidFill>
                  <a:schemeClr val="tx2">
                    <a:lumMod val="75000"/>
                  </a:schemeClr>
                </a:solidFill>
              </a:rPr>
              <a:t> PostgreSQL Hyperscale </a:t>
            </a:r>
            <a:r>
              <a:rPr lang="ja-JP" altLang="en-US" sz="4179" b="1">
                <a:solidFill>
                  <a:schemeClr val="tx2">
                    <a:lumMod val="75000"/>
                  </a:schemeClr>
                </a:solidFill>
              </a:rPr>
              <a:t>とは</a:t>
            </a:r>
            <a:r>
              <a:rPr lang="en-US" sz="4179" b="1" dirty="0">
                <a:solidFill>
                  <a:schemeClr val="tx2">
                    <a:lumMod val="75000"/>
                  </a:schemeClr>
                </a:solidFill>
              </a:rPr>
              <a:t>?</a:t>
            </a:r>
          </a:p>
        </p:txBody>
      </p:sp>
    </p:spTree>
    <p:extLst>
      <p:ext uri="{BB962C8B-B14F-4D97-AF65-F5344CB8AC3E}">
        <p14:creationId xmlns:p14="http://schemas.microsoft.com/office/powerpoint/2010/main" val="967187062"/>
      </p:ext>
    </p:extLst>
  </p:cSld>
  <p:clrMapOvr>
    <a:masterClrMapping/>
  </p:clrMapOvr>
  <mc:AlternateContent xmlns:mc="http://schemas.openxmlformats.org/markup-compatibility/2006" xmlns:p14="http://schemas.microsoft.com/office/powerpoint/2010/main">
    <mc:Choice Requires="p14">
      <p:transition spd="slow" p14:dur="17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3F35BF3-3A09-4E94-9329-C4F75C7F298E}"/>
              </a:ext>
            </a:extLst>
          </p:cNvPr>
          <p:cNvGrpSpPr/>
          <p:nvPr/>
        </p:nvGrpSpPr>
        <p:grpSpPr>
          <a:xfrm>
            <a:off x="7347614" y="2943962"/>
            <a:ext cx="2236754" cy="2457356"/>
            <a:chOff x="7203332" y="3029725"/>
            <a:chExt cx="2193095" cy="2409391"/>
          </a:xfrm>
        </p:grpSpPr>
        <p:sp>
          <p:nvSpPr>
            <p:cNvPr id="103" name="Rectangle 102">
              <a:extLst>
                <a:ext uri="{FF2B5EF4-FFF2-40B4-BE49-F238E27FC236}">
                  <a16:creationId xmlns:a16="http://schemas.microsoft.com/office/drawing/2014/main" id="{A9996A4B-7FC4-49FD-935F-49A5CB264CD6}"/>
                </a:ext>
              </a:extLst>
            </p:cNvPr>
            <p:cNvSpPr/>
            <p:nvPr/>
          </p:nvSpPr>
          <p:spPr bwMode="auto">
            <a:xfrm>
              <a:off x="7222382" y="385398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ts val="612"/>
                </a:spcAft>
                <a:defRPr/>
              </a:pPr>
              <a:r>
                <a:rPr lang="en-US" sz="2040">
                  <a:solidFill>
                    <a:schemeClr val="tx1"/>
                  </a:solidFill>
                  <a:latin typeface="Segoe UI Semibold"/>
                  <a:cs typeface="Segoe UI" pitchFamily="34" charset="0"/>
                </a:rPr>
                <a:t>Unmatched security</a:t>
              </a:r>
            </a:p>
          </p:txBody>
        </p:sp>
        <p:sp>
          <p:nvSpPr>
            <p:cNvPr id="108" name="Rectangle 107">
              <a:extLst>
                <a:ext uri="{FF2B5EF4-FFF2-40B4-BE49-F238E27FC236}">
                  <a16:creationId xmlns:a16="http://schemas.microsoft.com/office/drawing/2014/main" id="{86FAB51A-9C97-4307-B593-60AE05B4BA3E}"/>
                </a:ext>
              </a:extLst>
            </p:cNvPr>
            <p:cNvSpPr/>
            <p:nvPr/>
          </p:nvSpPr>
          <p:spPr bwMode="auto">
            <a:xfrm>
              <a:off x="7203332" y="459139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Azure Policy</a:t>
              </a:r>
            </a:p>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Role-based Access Control</a:t>
              </a:r>
            </a:p>
          </p:txBody>
        </p:sp>
        <p:grpSp>
          <p:nvGrpSpPr>
            <p:cNvPr id="110" name="Group 109">
              <a:extLst>
                <a:ext uri="{FF2B5EF4-FFF2-40B4-BE49-F238E27FC236}">
                  <a16:creationId xmlns:a16="http://schemas.microsoft.com/office/drawing/2014/main" id="{2153D1A0-6BCE-4777-B175-69FFF7D3560C}"/>
                </a:ext>
              </a:extLst>
            </p:cNvPr>
            <p:cNvGrpSpPr/>
            <p:nvPr/>
          </p:nvGrpSpPr>
          <p:grpSpPr>
            <a:xfrm>
              <a:off x="7905598" y="3029725"/>
              <a:ext cx="807612" cy="631144"/>
              <a:chOff x="7843972" y="2513295"/>
              <a:chExt cx="807612" cy="631144"/>
            </a:xfrm>
          </p:grpSpPr>
          <p:grpSp>
            <p:nvGrpSpPr>
              <p:cNvPr id="161" name="shield 4" descr="shield, lock">
                <a:extLst>
                  <a:ext uri="{FF2B5EF4-FFF2-40B4-BE49-F238E27FC236}">
                    <a16:creationId xmlns:a16="http://schemas.microsoft.com/office/drawing/2014/main" id="{CBBBC023-A893-4CD5-80B8-2C3D74834E2E}"/>
                  </a:ext>
                </a:extLst>
              </p:cNvPr>
              <p:cNvGrpSpPr>
                <a:grpSpLocks noChangeAspect="1"/>
              </p:cNvGrpSpPr>
              <p:nvPr/>
            </p:nvGrpSpPr>
            <p:grpSpPr bwMode="auto">
              <a:xfrm>
                <a:off x="7843972" y="2513295"/>
                <a:ext cx="633277" cy="631144"/>
                <a:chOff x="2224" y="3045"/>
                <a:chExt cx="297" cy="296"/>
              </a:xfrm>
            </p:grpSpPr>
            <p:sp>
              <p:nvSpPr>
                <p:cNvPr id="163" name="AutoShape 124">
                  <a:extLst>
                    <a:ext uri="{FF2B5EF4-FFF2-40B4-BE49-F238E27FC236}">
                      <a16:creationId xmlns:a16="http://schemas.microsoft.com/office/drawing/2014/main" id="{305BD543-E3E5-47E4-8159-C3DCAE8EBC70}"/>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64" name="Rectangle 127">
                  <a:extLst>
                    <a:ext uri="{FF2B5EF4-FFF2-40B4-BE49-F238E27FC236}">
                      <a16:creationId xmlns:a16="http://schemas.microsoft.com/office/drawing/2014/main" id="{9FA81EFE-D17C-4C07-901A-64194EF5F47D}"/>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65" name="Freeform 128">
                  <a:extLst>
                    <a:ext uri="{FF2B5EF4-FFF2-40B4-BE49-F238E27FC236}">
                      <a16:creationId xmlns:a16="http://schemas.microsoft.com/office/drawing/2014/main" id="{742985D4-CC05-482D-8FCE-1DE422287F31}"/>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66" name="Freeform 129">
                  <a:extLst>
                    <a:ext uri="{FF2B5EF4-FFF2-40B4-BE49-F238E27FC236}">
                      <a16:creationId xmlns:a16="http://schemas.microsoft.com/office/drawing/2014/main" id="{B39D4CFB-4FDD-4DF4-9010-7E9B307CEF66}"/>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grpSp>
          <p:sp>
            <p:nvSpPr>
              <p:cNvPr id="162" name="cloud 4" descr="cloud">
                <a:extLst>
                  <a:ext uri="{FF2B5EF4-FFF2-40B4-BE49-F238E27FC236}">
                    <a16:creationId xmlns:a16="http://schemas.microsoft.com/office/drawing/2014/main" id="{48546637-11D2-4E5D-9388-EF0EB3BC6B16}"/>
                  </a:ext>
                </a:extLst>
              </p:cNvPr>
              <p:cNvSpPr>
                <a:spLocks noChangeAspect="1"/>
              </p:cNvSpPr>
              <p:nvPr/>
            </p:nvSpPr>
            <p:spPr bwMode="auto">
              <a:xfrm flipV="1">
                <a:off x="8147048" y="2866314"/>
                <a:ext cx="504536" cy="27812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latin typeface="Segoe UI Semilight"/>
                </a:endParaRPr>
              </a:p>
            </p:txBody>
          </p:sp>
        </p:grpSp>
      </p:grpSp>
      <p:grpSp>
        <p:nvGrpSpPr>
          <p:cNvPr id="6" name="Group 5">
            <a:extLst>
              <a:ext uri="{FF2B5EF4-FFF2-40B4-BE49-F238E27FC236}">
                <a16:creationId xmlns:a16="http://schemas.microsoft.com/office/drawing/2014/main" id="{6FA0A55E-5064-4727-9A56-86719D081C79}"/>
              </a:ext>
            </a:extLst>
          </p:cNvPr>
          <p:cNvGrpSpPr/>
          <p:nvPr/>
        </p:nvGrpSpPr>
        <p:grpSpPr>
          <a:xfrm>
            <a:off x="2832678" y="2974553"/>
            <a:ext cx="2236754" cy="2426764"/>
            <a:chOff x="2776523" y="3059720"/>
            <a:chExt cx="2193095" cy="2379396"/>
          </a:xfrm>
        </p:grpSpPr>
        <p:sp>
          <p:nvSpPr>
            <p:cNvPr id="101" name="Rectangle 100">
              <a:extLst>
                <a:ext uri="{FF2B5EF4-FFF2-40B4-BE49-F238E27FC236}">
                  <a16:creationId xmlns:a16="http://schemas.microsoft.com/office/drawing/2014/main" id="{F5DEB079-08A0-48BD-A6E9-630B44D7B13B}"/>
                </a:ext>
              </a:extLst>
            </p:cNvPr>
            <p:cNvSpPr/>
            <p:nvPr/>
          </p:nvSpPr>
          <p:spPr bwMode="auto">
            <a:xfrm>
              <a:off x="2795573" y="385398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ts val="612"/>
                </a:spcAft>
                <a:defRPr/>
              </a:pPr>
              <a:r>
                <a:rPr lang="en-US" sz="2040">
                  <a:solidFill>
                    <a:schemeClr val="tx1"/>
                  </a:solidFill>
                  <a:latin typeface="Segoe UI Semibold"/>
                  <a:cs typeface="Segoe UI" pitchFamily="34" charset="0"/>
                </a:rPr>
                <a:t>Elastic</a:t>
              </a:r>
              <a:br>
                <a:rPr lang="en-US" sz="2040">
                  <a:solidFill>
                    <a:schemeClr val="tx1"/>
                  </a:solidFill>
                  <a:latin typeface="Segoe UI Semibold"/>
                  <a:cs typeface="Segoe UI" pitchFamily="34" charset="0"/>
                </a:rPr>
              </a:br>
              <a:r>
                <a:rPr lang="en-US" sz="2040">
                  <a:solidFill>
                    <a:schemeClr val="tx1"/>
                  </a:solidFill>
                  <a:latin typeface="Segoe UI Semibold"/>
                  <a:cs typeface="Segoe UI" pitchFamily="34" charset="0"/>
                </a:rPr>
                <a:t>scale</a:t>
              </a:r>
            </a:p>
            <a:p>
              <a:pPr algn="ctr" defTabSz="932418">
                <a:lnSpc>
                  <a:spcPct val="90000"/>
                </a:lnSpc>
                <a:spcAft>
                  <a:spcPts val="612"/>
                </a:spcAft>
                <a:defRPr/>
              </a:pPr>
              <a:endParaRPr lang="en-US" sz="1632">
                <a:solidFill>
                  <a:schemeClr val="tx1"/>
                </a:solidFill>
                <a:latin typeface="Segoe UI" panose="020B0502040204020203" pitchFamily="34" charset="0"/>
                <a:cs typeface="Segoe UI" panose="020B0502040204020203" pitchFamily="34" charset="0"/>
              </a:endParaRPr>
            </a:p>
          </p:txBody>
        </p:sp>
        <p:sp>
          <p:nvSpPr>
            <p:cNvPr id="106" name="Rectangle 105">
              <a:extLst>
                <a:ext uri="{FF2B5EF4-FFF2-40B4-BE49-F238E27FC236}">
                  <a16:creationId xmlns:a16="http://schemas.microsoft.com/office/drawing/2014/main" id="{DAA4F878-90DC-4763-8DCA-7051ABCDBCCC}"/>
                </a:ext>
              </a:extLst>
            </p:cNvPr>
            <p:cNvSpPr/>
            <p:nvPr/>
          </p:nvSpPr>
          <p:spPr bwMode="auto">
            <a:xfrm>
              <a:off x="2776523" y="459139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Deploy in seconds</a:t>
              </a:r>
            </a:p>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Scale up, scale out</a:t>
              </a:r>
            </a:p>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Automation at scale</a:t>
              </a:r>
            </a:p>
            <a:p>
              <a:pPr algn="ctr" defTabSz="932418">
                <a:lnSpc>
                  <a:spcPct val="90000"/>
                </a:lnSpc>
                <a:spcAft>
                  <a:spcPts val="408"/>
                </a:spcAft>
                <a:defRPr/>
              </a:pPr>
              <a:endParaRPr lang="en-US" sz="1836">
                <a:solidFill>
                  <a:schemeClr val="tx1"/>
                </a:solidFill>
                <a:latin typeface="Segoe UI" panose="020B0502040204020203" pitchFamily="34" charset="0"/>
                <a:cs typeface="Segoe UI" panose="020B0502040204020203" pitchFamily="34" charset="0"/>
              </a:endParaRPr>
            </a:p>
          </p:txBody>
        </p:sp>
        <p:grpSp>
          <p:nvGrpSpPr>
            <p:cNvPr id="111" name="Group 110">
              <a:extLst>
                <a:ext uri="{FF2B5EF4-FFF2-40B4-BE49-F238E27FC236}">
                  <a16:creationId xmlns:a16="http://schemas.microsoft.com/office/drawing/2014/main" id="{670C7986-ADDB-4D28-93C2-16413BADD232}"/>
                </a:ext>
              </a:extLst>
            </p:cNvPr>
            <p:cNvGrpSpPr/>
            <p:nvPr/>
          </p:nvGrpSpPr>
          <p:grpSpPr>
            <a:xfrm>
              <a:off x="3558603" y="3059720"/>
              <a:ext cx="647985" cy="571155"/>
              <a:chOff x="8507388" y="2477816"/>
              <a:chExt cx="859591" cy="757673"/>
            </a:xfrm>
          </p:grpSpPr>
          <p:sp>
            <p:nvSpPr>
              <p:cNvPr id="145" name="Freeform: Shape 144">
                <a:extLst>
                  <a:ext uri="{FF2B5EF4-FFF2-40B4-BE49-F238E27FC236}">
                    <a16:creationId xmlns:a16="http://schemas.microsoft.com/office/drawing/2014/main" id="{3C4B646B-6CFB-4F3C-A0CC-CCBD0FF33F3C}"/>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defTabSz="932597">
                  <a:defRPr/>
                </a:pPr>
                <a:endParaRPr lang="en-US" sz="1836">
                  <a:latin typeface="Segoe UI"/>
                </a:endParaRPr>
              </a:p>
            </p:txBody>
          </p:sp>
          <p:sp>
            <p:nvSpPr>
              <p:cNvPr id="146" name="Freeform: Shape 145">
                <a:extLst>
                  <a:ext uri="{FF2B5EF4-FFF2-40B4-BE49-F238E27FC236}">
                    <a16:creationId xmlns:a16="http://schemas.microsoft.com/office/drawing/2014/main" id="{E9E3DEDC-54CF-43A5-B6FA-9221F5F35B84}"/>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932597">
                  <a:defRPr/>
                </a:pPr>
                <a:endParaRPr lang="en-US" sz="1836">
                  <a:latin typeface="Segoe UI"/>
                </a:endParaRPr>
              </a:p>
            </p:txBody>
          </p:sp>
          <p:sp>
            <p:nvSpPr>
              <p:cNvPr id="147" name="Freeform: Shape 146">
                <a:extLst>
                  <a:ext uri="{FF2B5EF4-FFF2-40B4-BE49-F238E27FC236}">
                    <a16:creationId xmlns:a16="http://schemas.microsoft.com/office/drawing/2014/main" id="{4C566BF5-A56E-41E1-BCE2-C251F3206D89}"/>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932597">
                  <a:defRPr/>
                </a:pPr>
                <a:endParaRPr lang="en-US" sz="1836">
                  <a:latin typeface="Segoe UI"/>
                </a:endParaRPr>
              </a:p>
            </p:txBody>
          </p:sp>
          <p:sp>
            <p:nvSpPr>
              <p:cNvPr id="148" name="Freeform: Shape 147">
                <a:extLst>
                  <a:ext uri="{FF2B5EF4-FFF2-40B4-BE49-F238E27FC236}">
                    <a16:creationId xmlns:a16="http://schemas.microsoft.com/office/drawing/2014/main" id="{D03BF2E0-5564-4A23-870F-4DFCC79ED9A0}"/>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932597">
                  <a:defRPr/>
                </a:pPr>
                <a:endParaRPr lang="en-US" sz="1836">
                  <a:latin typeface="Segoe UI"/>
                </a:endParaRPr>
              </a:p>
            </p:txBody>
          </p:sp>
          <p:sp>
            <p:nvSpPr>
              <p:cNvPr id="149" name="Freeform: Shape 148">
                <a:extLst>
                  <a:ext uri="{FF2B5EF4-FFF2-40B4-BE49-F238E27FC236}">
                    <a16:creationId xmlns:a16="http://schemas.microsoft.com/office/drawing/2014/main" id="{5602AC3E-1A04-49A1-BAD3-EE06D47ACD07}"/>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932597">
                  <a:defRPr/>
                </a:pPr>
                <a:endParaRPr lang="en-US" sz="1836">
                  <a:latin typeface="Segoe UI"/>
                </a:endParaRPr>
              </a:p>
            </p:txBody>
          </p:sp>
          <p:sp>
            <p:nvSpPr>
              <p:cNvPr id="150" name="Freeform: Shape 149">
                <a:extLst>
                  <a:ext uri="{FF2B5EF4-FFF2-40B4-BE49-F238E27FC236}">
                    <a16:creationId xmlns:a16="http://schemas.microsoft.com/office/drawing/2014/main" id="{98E76218-1885-4429-B93B-74EBC9EA1B6B}"/>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932597">
                  <a:defRPr/>
                </a:pPr>
                <a:endParaRPr lang="en-US" sz="1836">
                  <a:latin typeface="Segoe UI"/>
                </a:endParaRPr>
              </a:p>
            </p:txBody>
          </p:sp>
          <p:sp>
            <p:nvSpPr>
              <p:cNvPr id="151" name="Freeform: Shape 150">
                <a:extLst>
                  <a:ext uri="{FF2B5EF4-FFF2-40B4-BE49-F238E27FC236}">
                    <a16:creationId xmlns:a16="http://schemas.microsoft.com/office/drawing/2014/main" id="{2EAEC09A-9956-4422-BECB-C0288416F3A8}"/>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932597">
                  <a:defRPr/>
                </a:pPr>
                <a:endParaRPr lang="en-US" sz="1836">
                  <a:latin typeface="Segoe UI"/>
                </a:endParaRPr>
              </a:p>
            </p:txBody>
          </p:sp>
          <p:sp>
            <p:nvSpPr>
              <p:cNvPr id="152" name="Freeform: Shape 151">
                <a:extLst>
                  <a:ext uri="{FF2B5EF4-FFF2-40B4-BE49-F238E27FC236}">
                    <a16:creationId xmlns:a16="http://schemas.microsoft.com/office/drawing/2014/main" id="{2B5913DC-E6DB-43C1-9958-C34C767A84AA}"/>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defTabSz="932597">
                  <a:defRPr/>
                </a:pPr>
                <a:endParaRPr lang="en-US" sz="1836">
                  <a:latin typeface="Segoe UI"/>
                </a:endParaRPr>
              </a:p>
            </p:txBody>
          </p:sp>
          <p:sp>
            <p:nvSpPr>
              <p:cNvPr id="153" name="Freeform: Shape 152">
                <a:extLst>
                  <a:ext uri="{FF2B5EF4-FFF2-40B4-BE49-F238E27FC236}">
                    <a16:creationId xmlns:a16="http://schemas.microsoft.com/office/drawing/2014/main" id="{D93DC536-6B0F-4B91-9597-D47E3D2B13CA}"/>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defTabSz="932597">
                  <a:defRPr/>
                </a:pPr>
                <a:endParaRPr lang="en-US" sz="1836">
                  <a:latin typeface="Segoe UI"/>
                </a:endParaRPr>
              </a:p>
            </p:txBody>
          </p:sp>
          <p:sp>
            <p:nvSpPr>
              <p:cNvPr id="154" name="Freeform: Shape 153">
                <a:extLst>
                  <a:ext uri="{FF2B5EF4-FFF2-40B4-BE49-F238E27FC236}">
                    <a16:creationId xmlns:a16="http://schemas.microsoft.com/office/drawing/2014/main" id="{22145501-1153-43A1-818D-955AF1E3B7FD}"/>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defTabSz="932597">
                  <a:defRPr/>
                </a:pPr>
                <a:endParaRPr lang="en-US" sz="1836">
                  <a:latin typeface="Segoe UI"/>
                </a:endParaRPr>
              </a:p>
            </p:txBody>
          </p:sp>
          <p:grpSp>
            <p:nvGrpSpPr>
              <p:cNvPr id="155" name="quick setup 1" descr="quick setup">
                <a:extLst>
                  <a:ext uri="{FF2B5EF4-FFF2-40B4-BE49-F238E27FC236}">
                    <a16:creationId xmlns:a16="http://schemas.microsoft.com/office/drawing/2014/main" id="{C601BA07-CE0A-426E-A83B-A620D1288DAA}"/>
                  </a:ext>
                </a:extLst>
              </p:cNvPr>
              <p:cNvGrpSpPr>
                <a:grpSpLocks noChangeAspect="1"/>
              </p:cNvGrpSpPr>
              <p:nvPr/>
            </p:nvGrpSpPr>
            <p:grpSpPr bwMode="auto">
              <a:xfrm>
                <a:off x="8800654" y="2477816"/>
                <a:ext cx="280016" cy="281318"/>
                <a:chOff x="3422" y="784"/>
                <a:chExt cx="215" cy="216"/>
              </a:xfrm>
            </p:grpSpPr>
            <p:sp>
              <p:nvSpPr>
                <p:cNvPr id="156" name="AutoShape 46">
                  <a:extLst>
                    <a:ext uri="{FF2B5EF4-FFF2-40B4-BE49-F238E27FC236}">
                      <a16:creationId xmlns:a16="http://schemas.microsoft.com/office/drawing/2014/main" id="{1CCD81EB-EE1D-4782-A3C6-858097F2BC8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57" name="Freeform 48">
                  <a:extLst>
                    <a:ext uri="{FF2B5EF4-FFF2-40B4-BE49-F238E27FC236}">
                      <a16:creationId xmlns:a16="http://schemas.microsoft.com/office/drawing/2014/main" id="{9EE29B16-ABE8-474D-B0E7-BB1D77F9BD19}"/>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58" name="Rectangle 49">
                  <a:extLst>
                    <a:ext uri="{FF2B5EF4-FFF2-40B4-BE49-F238E27FC236}">
                      <a16:creationId xmlns:a16="http://schemas.microsoft.com/office/drawing/2014/main" id="{6FDAB81C-5F5D-4374-B2F0-75CF2E7D21B0}"/>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59" name="Freeform 50">
                  <a:extLst>
                    <a:ext uri="{FF2B5EF4-FFF2-40B4-BE49-F238E27FC236}">
                      <a16:creationId xmlns:a16="http://schemas.microsoft.com/office/drawing/2014/main" id="{2060DA72-68F4-439F-9399-A6F30D7EBC4E}"/>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60" name="Freeform 51">
                  <a:extLst>
                    <a:ext uri="{FF2B5EF4-FFF2-40B4-BE49-F238E27FC236}">
                      <a16:creationId xmlns:a16="http://schemas.microsoft.com/office/drawing/2014/main" id="{743568E6-06FB-4A1B-92A7-B684CC5428F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grpSp>
        </p:grpSp>
      </p:grpSp>
      <p:grpSp>
        <p:nvGrpSpPr>
          <p:cNvPr id="5" name="Group 4">
            <a:extLst>
              <a:ext uri="{FF2B5EF4-FFF2-40B4-BE49-F238E27FC236}">
                <a16:creationId xmlns:a16="http://schemas.microsoft.com/office/drawing/2014/main" id="{7443112D-DF53-415B-8D4C-290E73FB1A1B}"/>
              </a:ext>
            </a:extLst>
          </p:cNvPr>
          <p:cNvGrpSpPr/>
          <p:nvPr/>
        </p:nvGrpSpPr>
        <p:grpSpPr>
          <a:xfrm>
            <a:off x="575210" y="2970376"/>
            <a:ext cx="2236754" cy="2430941"/>
            <a:chOff x="563118" y="3055624"/>
            <a:chExt cx="2193095" cy="2383492"/>
          </a:xfrm>
        </p:grpSpPr>
        <p:sp>
          <p:nvSpPr>
            <p:cNvPr id="100" name="Rectangle 99">
              <a:extLst>
                <a:ext uri="{FF2B5EF4-FFF2-40B4-BE49-F238E27FC236}">
                  <a16:creationId xmlns:a16="http://schemas.microsoft.com/office/drawing/2014/main" id="{2A47B0B4-1A2C-4623-BF28-1DEC3163121C}"/>
                </a:ext>
              </a:extLst>
            </p:cNvPr>
            <p:cNvSpPr/>
            <p:nvPr/>
          </p:nvSpPr>
          <p:spPr bwMode="auto">
            <a:xfrm>
              <a:off x="582168" y="385398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ts val="612"/>
                </a:spcAft>
                <a:defRPr/>
              </a:pPr>
              <a:r>
                <a:rPr lang="en-US" sz="2040">
                  <a:solidFill>
                    <a:schemeClr val="tx1"/>
                  </a:solidFill>
                  <a:latin typeface="Segoe UI Semibold"/>
                  <a:ea typeface="Segoe UI" pitchFamily="34" charset="0"/>
                  <a:cs typeface="Segoe UI" pitchFamily="34" charset="0"/>
                </a:rPr>
                <a:t>Always</a:t>
              </a:r>
              <a:br>
                <a:rPr lang="en-US" sz="2040">
                  <a:solidFill>
                    <a:schemeClr val="tx1"/>
                  </a:solidFill>
                  <a:latin typeface="Segoe UI Semibold"/>
                  <a:ea typeface="Segoe UI" pitchFamily="34" charset="0"/>
                  <a:cs typeface="Segoe UI" pitchFamily="34" charset="0"/>
                </a:rPr>
              </a:br>
              <a:r>
                <a:rPr lang="en-US" sz="2040">
                  <a:solidFill>
                    <a:schemeClr val="tx1"/>
                  </a:solidFill>
                  <a:latin typeface="Segoe UI Semibold"/>
                  <a:ea typeface="Segoe UI" pitchFamily="34" charset="0"/>
                  <a:cs typeface="Segoe UI" pitchFamily="34" charset="0"/>
                </a:rPr>
                <a:t>current</a:t>
              </a:r>
            </a:p>
          </p:txBody>
        </p:sp>
        <p:sp>
          <p:nvSpPr>
            <p:cNvPr id="105" name="Rectangle 104">
              <a:extLst>
                <a:ext uri="{FF2B5EF4-FFF2-40B4-BE49-F238E27FC236}">
                  <a16:creationId xmlns:a16="http://schemas.microsoft.com/office/drawing/2014/main" id="{1587EC97-4E73-4D0A-8577-C785760987B6}"/>
                </a:ext>
              </a:extLst>
            </p:cNvPr>
            <p:cNvSpPr/>
            <p:nvPr/>
          </p:nvSpPr>
          <p:spPr bwMode="auto">
            <a:xfrm>
              <a:off x="563118" y="459139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Automated updates</a:t>
              </a:r>
            </a:p>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Hyperscale (Citus) </a:t>
              </a:r>
              <a:br>
                <a:rPr lang="en-US" sz="1632">
                  <a:solidFill>
                    <a:schemeClr val="tx1"/>
                  </a:solidFill>
                  <a:latin typeface="Segoe UI" panose="020B0502040204020203" pitchFamily="34" charset="0"/>
                  <a:cs typeface="Segoe UI" panose="020B0502040204020203" pitchFamily="34" charset="0"/>
                </a:rPr>
              </a:br>
              <a:r>
                <a:rPr lang="en-US" sz="1632">
                  <a:solidFill>
                    <a:schemeClr val="tx1"/>
                  </a:solidFill>
                  <a:latin typeface="Segoe UI" panose="020B0502040204020203" pitchFamily="34" charset="0"/>
                  <a:cs typeface="Segoe UI" panose="020B0502040204020203" pitchFamily="34" charset="0"/>
                </a:rPr>
                <a:t>on-premises</a:t>
              </a:r>
            </a:p>
          </p:txBody>
        </p:sp>
        <p:grpSp>
          <p:nvGrpSpPr>
            <p:cNvPr id="112" name="Group 111">
              <a:extLst>
                <a:ext uri="{FF2B5EF4-FFF2-40B4-BE49-F238E27FC236}">
                  <a16:creationId xmlns:a16="http://schemas.microsoft.com/office/drawing/2014/main" id="{D3DE98D9-2083-432B-93A0-349F3F8AD5FB}"/>
                </a:ext>
              </a:extLst>
            </p:cNvPr>
            <p:cNvGrpSpPr/>
            <p:nvPr/>
          </p:nvGrpSpPr>
          <p:grpSpPr>
            <a:xfrm>
              <a:off x="1453623" y="3055624"/>
              <a:ext cx="584728" cy="579346"/>
              <a:chOff x="5737913" y="2543671"/>
              <a:chExt cx="705976" cy="699480"/>
            </a:xfrm>
          </p:grpSpPr>
          <p:sp>
            <p:nvSpPr>
              <p:cNvPr id="141" name="Freeform 169">
                <a:extLst>
                  <a:ext uri="{FF2B5EF4-FFF2-40B4-BE49-F238E27FC236}">
                    <a16:creationId xmlns:a16="http://schemas.microsoft.com/office/drawing/2014/main" id="{3F61A8E5-E75C-41CE-AE93-71671808A295}"/>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42" name="Freeform 170">
                <a:extLst>
                  <a:ext uri="{FF2B5EF4-FFF2-40B4-BE49-F238E27FC236}">
                    <a16:creationId xmlns:a16="http://schemas.microsoft.com/office/drawing/2014/main" id="{0BB5F6A5-4EBC-4E4B-94EB-DBC1FECE8909}"/>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43" name="Freeform 171">
                <a:extLst>
                  <a:ext uri="{FF2B5EF4-FFF2-40B4-BE49-F238E27FC236}">
                    <a16:creationId xmlns:a16="http://schemas.microsoft.com/office/drawing/2014/main" id="{89450FA8-C0E3-4FD4-B11C-AE7C08FBB463}"/>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pic>
            <p:nvPicPr>
              <p:cNvPr id="144" name="calendar5" descr="calendar">
                <a:extLst>
                  <a:ext uri="{FF2B5EF4-FFF2-40B4-BE49-F238E27FC236}">
                    <a16:creationId xmlns:a16="http://schemas.microsoft.com/office/drawing/2014/main" id="{CC02FF83-A50E-49DD-AF43-22607F9AF1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166" y="2738511"/>
                <a:ext cx="305472" cy="305470"/>
              </a:xfrm>
              <a:prstGeom prst="rect">
                <a:avLst/>
              </a:prstGeom>
            </p:spPr>
          </p:pic>
        </p:grpSp>
      </p:grpSp>
      <p:grpSp>
        <p:nvGrpSpPr>
          <p:cNvPr id="9" name="Group 8">
            <a:extLst>
              <a:ext uri="{FF2B5EF4-FFF2-40B4-BE49-F238E27FC236}">
                <a16:creationId xmlns:a16="http://schemas.microsoft.com/office/drawing/2014/main" id="{E9BCA9FF-339B-4A40-B0A3-0C755E067A5D}"/>
              </a:ext>
            </a:extLst>
          </p:cNvPr>
          <p:cNvGrpSpPr/>
          <p:nvPr/>
        </p:nvGrpSpPr>
        <p:grpSpPr>
          <a:xfrm>
            <a:off x="9605082" y="2993562"/>
            <a:ext cx="2236754" cy="2407756"/>
            <a:chOff x="9416737" y="3078357"/>
            <a:chExt cx="2193095" cy="2360759"/>
          </a:xfrm>
        </p:grpSpPr>
        <p:sp>
          <p:nvSpPr>
            <p:cNvPr id="104" name="Rectangle 103">
              <a:extLst>
                <a:ext uri="{FF2B5EF4-FFF2-40B4-BE49-F238E27FC236}">
                  <a16:creationId xmlns:a16="http://schemas.microsoft.com/office/drawing/2014/main" id="{B394895D-BEFC-415C-B154-DF066524C87A}"/>
                </a:ext>
              </a:extLst>
            </p:cNvPr>
            <p:cNvSpPr/>
            <p:nvPr/>
          </p:nvSpPr>
          <p:spPr bwMode="auto">
            <a:xfrm>
              <a:off x="9435787" y="385398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ts val="612"/>
                </a:spcAft>
                <a:defRPr/>
              </a:pPr>
              <a:r>
                <a:rPr lang="en-US" sz="2040">
                  <a:solidFill>
                    <a:schemeClr val="tx1"/>
                  </a:solidFill>
                  <a:latin typeface="Segoe UI Semibold"/>
                  <a:cs typeface="Segoe UI" pitchFamily="34" charset="0"/>
                </a:rPr>
                <a:t>Cloud</a:t>
              </a:r>
              <a:br>
                <a:rPr lang="en-US" sz="2040">
                  <a:solidFill>
                    <a:schemeClr val="tx1"/>
                  </a:solidFill>
                  <a:latin typeface="Segoe UI Semibold"/>
                  <a:cs typeface="Segoe UI" pitchFamily="34" charset="0"/>
                </a:rPr>
              </a:br>
              <a:r>
                <a:rPr lang="en-US" sz="2040">
                  <a:solidFill>
                    <a:schemeClr val="tx1"/>
                  </a:solidFill>
                  <a:latin typeface="Segoe UI Semibold"/>
                  <a:cs typeface="Segoe UI" pitchFamily="34" charset="0"/>
                </a:rPr>
                <a:t>billing</a:t>
              </a:r>
            </a:p>
          </p:txBody>
        </p:sp>
        <p:sp>
          <p:nvSpPr>
            <p:cNvPr id="109" name="Rectangle 108">
              <a:extLst>
                <a:ext uri="{FF2B5EF4-FFF2-40B4-BE49-F238E27FC236}">
                  <a16:creationId xmlns:a16="http://schemas.microsoft.com/office/drawing/2014/main" id="{7F47AAE0-1D40-4600-A976-3471F284A2DD}"/>
                </a:ext>
              </a:extLst>
            </p:cNvPr>
            <p:cNvSpPr/>
            <p:nvPr/>
          </p:nvSpPr>
          <p:spPr bwMode="auto">
            <a:xfrm>
              <a:off x="9416737" y="459139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Cloud billing on-premises</a:t>
              </a:r>
            </a:p>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Cost efficiency</a:t>
              </a:r>
            </a:p>
          </p:txBody>
        </p:sp>
        <p:grpSp>
          <p:nvGrpSpPr>
            <p:cNvPr id="113" name="Group 112">
              <a:extLst>
                <a:ext uri="{FF2B5EF4-FFF2-40B4-BE49-F238E27FC236}">
                  <a16:creationId xmlns:a16="http://schemas.microsoft.com/office/drawing/2014/main" id="{E784D641-0C25-46AD-82F0-279363C7528C}"/>
                </a:ext>
              </a:extLst>
            </p:cNvPr>
            <p:cNvGrpSpPr/>
            <p:nvPr/>
          </p:nvGrpSpPr>
          <p:grpSpPr>
            <a:xfrm>
              <a:off x="10224317" y="3078357"/>
              <a:ext cx="610670" cy="533880"/>
              <a:chOff x="7702356" y="2667000"/>
              <a:chExt cx="642574" cy="561773"/>
            </a:xfrm>
          </p:grpSpPr>
          <p:grpSp>
            <p:nvGrpSpPr>
              <p:cNvPr id="133" name="Group 132">
                <a:extLst>
                  <a:ext uri="{FF2B5EF4-FFF2-40B4-BE49-F238E27FC236}">
                    <a16:creationId xmlns:a16="http://schemas.microsoft.com/office/drawing/2014/main" id="{D30CB259-59F5-4AA9-B5F9-0AE4CB3A24FB}"/>
                  </a:ext>
                </a:extLst>
              </p:cNvPr>
              <p:cNvGrpSpPr/>
              <p:nvPr/>
            </p:nvGrpSpPr>
            <p:grpSpPr>
              <a:xfrm>
                <a:off x="7855199" y="2667000"/>
                <a:ext cx="489731" cy="553947"/>
                <a:chOff x="7855199" y="2667000"/>
                <a:chExt cx="657227" cy="553947"/>
              </a:xfrm>
            </p:grpSpPr>
            <p:sp>
              <p:nvSpPr>
                <p:cNvPr id="136" name="Rectangle 33">
                  <a:extLst>
                    <a:ext uri="{FF2B5EF4-FFF2-40B4-BE49-F238E27FC236}">
                      <a16:creationId xmlns:a16="http://schemas.microsoft.com/office/drawing/2014/main" id="{778FF45C-96C5-49E6-8693-DB923691D6F1}"/>
                    </a:ext>
                  </a:extLst>
                </p:cNvPr>
                <p:cNvSpPr>
                  <a:spLocks noChangeArrowheads="1"/>
                </p:cNvSpPr>
                <p:nvPr/>
              </p:nvSpPr>
              <p:spPr bwMode="auto">
                <a:xfrm>
                  <a:off x="7855199" y="2840695"/>
                  <a:ext cx="138487" cy="3098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37" name="Rectangle 34">
                  <a:extLst>
                    <a:ext uri="{FF2B5EF4-FFF2-40B4-BE49-F238E27FC236}">
                      <a16:creationId xmlns:a16="http://schemas.microsoft.com/office/drawing/2014/main" id="{709FF8FC-B0C9-46C1-A652-02C343A16550}"/>
                    </a:ext>
                  </a:extLst>
                </p:cNvPr>
                <p:cNvSpPr>
                  <a:spLocks noChangeArrowheads="1"/>
                </p:cNvSpPr>
                <p:nvPr/>
              </p:nvSpPr>
              <p:spPr bwMode="auto">
                <a:xfrm>
                  <a:off x="8028894" y="2737417"/>
                  <a:ext cx="138487" cy="4131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38" name="Freeform 35">
                  <a:extLst>
                    <a:ext uri="{FF2B5EF4-FFF2-40B4-BE49-F238E27FC236}">
                      <a16:creationId xmlns:a16="http://schemas.microsoft.com/office/drawing/2014/main" id="{7A46F97C-D5B9-4AE4-8282-5CF44D9510CF}"/>
                    </a:ext>
                  </a:extLst>
                </p:cNvPr>
                <p:cNvSpPr>
                  <a:spLocks/>
                </p:cNvSpPr>
                <p:nvPr/>
              </p:nvSpPr>
              <p:spPr bwMode="auto">
                <a:xfrm>
                  <a:off x="8200243" y="2667000"/>
                  <a:ext cx="138487" cy="48353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39" name="Freeform 36">
                  <a:extLst>
                    <a:ext uri="{FF2B5EF4-FFF2-40B4-BE49-F238E27FC236}">
                      <a16:creationId xmlns:a16="http://schemas.microsoft.com/office/drawing/2014/main" id="{0A93AE3C-F0CC-4A4D-A06E-59E3DB313D8F}"/>
                    </a:ext>
                  </a:extLst>
                </p:cNvPr>
                <p:cNvSpPr>
                  <a:spLocks/>
                </p:cNvSpPr>
                <p:nvPr/>
              </p:nvSpPr>
              <p:spPr bwMode="auto">
                <a:xfrm>
                  <a:off x="8373939" y="3012044"/>
                  <a:ext cx="138487" cy="138487"/>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40" name="Freeform 37">
                  <a:extLst>
                    <a:ext uri="{FF2B5EF4-FFF2-40B4-BE49-F238E27FC236}">
                      <a16:creationId xmlns:a16="http://schemas.microsoft.com/office/drawing/2014/main" id="{8FF4ED4A-E70B-4EBA-953F-621BB81BF550}"/>
                    </a:ext>
                  </a:extLst>
                </p:cNvPr>
                <p:cNvSpPr>
                  <a:spLocks/>
                </p:cNvSpPr>
                <p:nvPr/>
              </p:nvSpPr>
              <p:spPr bwMode="auto">
                <a:xfrm>
                  <a:off x="7963172" y="3185739"/>
                  <a:ext cx="549254" cy="35208"/>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grpSp>
          <p:sp>
            <p:nvSpPr>
              <p:cNvPr id="134" name="cloud 4" descr="cloud">
                <a:extLst>
                  <a:ext uri="{FF2B5EF4-FFF2-40B4-BE49-F238E27FC236}">
                    <a16:creationId xmlns:a16="http://schemas.microsoft.com/office/drawing/2014/main" id="{BBC8768F-8CA0-41F8-9964-5796C8B6329A}"/>
                  </a:ext>
                </a:extLst>
              </p:cNvPr>
              <p:cNvSpPr>
                <a:spLocks noChangeAspect="1"/>
              </p:cNvSpPr>
              <p:nvPr/>
            </p:nvSpPr>
            <p:spPr bwMode="auto">
              <a:xfrm flipV="1">
                <a:off x="7702356" y="2971701"/>
                <a:ext cx="466343" cy="25707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latin typeface="Segoe UI Semilight"/>
                </a:endParaRPr>
              </a:p>
            </p:txBody>
          </p:sp>
          <p:sp>
            <p:nvSpPr>
              <p:cNvPr id="135" name="Freeform 39">
                <a:extLst>
                  <a:ext uri="{FF2B5EF4-FFF2-40B4-BE49-F238E27FC236}">
                    <a16:creationId xmlns:a16="http://schemas.microsoft.com/office/drawing/2014/main" id="{70959BE0-D4CE-4935-9A2A-95004FCDFF7B}"/>
                  </a:ext>
                </a:extLst>
              </p:cNvPr>
              <p:cNvSpPr>
                <a:spLocks noEditPoints="1"/>
              </p:cNvSpPr>
              <p:nvPr/>
            </p:nvSpPr>
            <p:spPr bwMode="auto">
              <a:xfrm>
                <a:off x="7883628" y="3022998"/>
                <a:ext cx="98584" cy="187778"/>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grpSp>
      </p:grpSp>
      <p:grpSp>
        <p:nvGrpSpPr>
          <p:cNvPr id="7" name="Group 6">
            <a:extLst>
              <a:ext uri="{FF2B5EF4-FFF2-40B4-BE49-F238E27FC236}">
                <a16:creationId xmlns:a16="http://schemas.microsoft.com/office/drawing/2014/main" id="{485DD1E6-3B89-4DE1-8B68-857D0B731A48}"/>
              </a:ext>
            </a:extLst>
          </p:cNvPr>
          <p:cNvGrpSpPr/>
          <p:nvPr/>
        </p:nvGrpSpPr>
        <p:grpSpPr>
          <a:xfrm>
            <a:off x="5090145" y="2930171"/>
            <a:ext cx="2236754" cy="2471146"/>
            <a:chOff x="4989927" y="3016204"/>
            <a:chExt cx="2193095" cy="2422912"/>
          </a:xfrm>
        </p:grpSpPr>
        <p:sp>
          <p:nvSpPr>
            <p:cNvPr id="102" name="Rectangle 101">
              <a:extLst>
                <a:ext uri="{FF2B5EF4-FFF2-40B4-BE49-F238E27FC236}">
                  <a16:creationId xmlns:a16="http://schemas.microsoft.com/office/drawing/2014/main" id="{F3C8DD5B-9966-4C2F-9EA8-7BAA28F88223}"/>
                </a:ext>
              </a:extLst>
            </p:cNvPr>
            <p:cNvSpPr/>
            <p:nvPr/>
          </p:nvSpPr>
          <p:spPr bwMode="auto">
            <a:xfrm>
              <a:off x="5008977" y="385398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ts val="612"/>
                </a:spcAft>
                <a:defRPr/>
              </a:pPr>
              <a:r>
                <a:rPr lang="en-US" sz="2040">
                  <a:solidFill>
                    <a:schemeClr val="tx1"/>
                  </a:solidFill>
                  <a:latin typeface="Segoe UI Semibold"/>
                  <a:cs typeface="Segoe UI" pitchFamily="34" charset="0"/>
                </a:rPr>
                <a:t>Unified management</a:t>
              </a:r>
            </a:p>
            <a:p>
              <a:pPr algn="ctr" defTabSz="932418">
                <a:lnSpc>
                  <a:spcPct val="90000"/>
                </a:lnSpc>
                <a:spcAft>
                  <a:spcPts val="612"/>
                </a:spcAft>
                <a:defRPr/>
              </a:pPr>
              <a:endParaRPr lang="en-US" sz="1632">
                <a:solidFill>
                  <a:schemeClr val="tx1"/>
                </a:solidFill>
                <a:latin typeface="Segoe UI" panose="020B0502040204020203" pitchFamily="34" charset="0"/>
                <a:cs typeface="Segoe UI" panose="020B0502040204020203" pitchFamily="34" charset="0"/>
              </a:endParaRPr>
            </a:p>
          </p:txBody>
        </p:sp>
        <p:sp>
          <p:nvSpPr>
            <p:cNvPr id="107" name="Rectangle 106">
              <a:extLst>
                <a:ext uri="{FF2B5EF4-FFF2-40B4-BE49-F238E27FC236}">
                  <a16:creationId xmlns:a16="http://schemas.microsoft.com/office/drawing/2014/main" id="{5C70942A-8224-4038-AD2C-6B90199D3D61}"/>
                </a:ext>
              </a:extLst>
            </p:cNvPr>
            <p:cNvSpPr/>
            <p:nvPr/>
          </p:nvSpPr>
          <p:spPr bwMode="auto">
            <a:xfrm>
              <a:off x="4989927" y="459139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Single view for </a:t>
              </a:r>
            </a:p>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on-prem and clouds</a:t>
              </a:r>
            </a:p>
            <a:p>
              <a:pPr algn="ctr" defTabSz="932418">
                <a:lnSpc>
                  <a:spcPct val="90000"/>
                </a:lnSpc>
                <a:spcAft>
                  <a:spcPts val="408"/>
                </a:spcAft>
                <a:defRPr/>
              </a:pPr>
              <a:r>
                <a:rPr lang="en-US" sz="1632">
                  <a:solidFill>
                    <a:schemeClr val="tx1"/>
                  </a:solidFill>
                  <a:latin typeface="Segoe UI" panose="020B0502040204020203" pitchFamily="34" charset="0"/>
                  <a:cs typeface="Segoe UI" panose="020B0502040204020203" pitchFamily="34" charset="0"/>
                </a:rPr>
                <a:t>Use familiar tools</a:t>
              </a:r>
            </a:p>
            <a:p>
              <a:pPr algn="ctr" defTabSz="932418">
                <a:lnSpc>
                  <a:spcPct val="90000"/>
                </a:lnSpc>
                <a:spcAft>
                  <a:spcPts val="408"/>
                </a:spcAft>
                <a:defRPr/>
              </a:pPr>
              <a:endParaRPr lang="en-US" sz="1836">
                <a:solidFill>
                  <a:schemeClr val="tx1"/>
                </a:solidFill>
                <a:latin typeface="Segoe UI" panose="020B0502040204020203" pitchFamily="34" charset="0"/>
                <a:cs typeface="Segoe UI" panose="020B0502040204020203" pitchFamily="34" charset="0"/>
              </a:endParaRPr>
            </a:p>
          </p:txBody>
        </p:sp>
        <p:grpSp>
          <p:nvGrpSpPr>
            <p:cNvPr id="114" name="Group 113">
              <a:extLst>
                <a:ext uri="{FF2B5EF4-FFF2-40B4-BE49-F238E27FC236}">
                  <a16:creationId xmlns:a16="http://schemas.microsoft.com/office/drawing/2014/main" id="{5058A2D9-254E-4756-B9A5-4F1219633AD3}"/>
                </a:ext>
              </a:extLst>
            </p:cNvPr>
            <p:cNvGrpSpPr/>
            <p:nvPr/>
          </p:nvGrpSpPr>
          <p:grpSpPr>
            <a:xfrm>
              <a:off x="5800723" y="3016204"/>
              <a:ext cx="590552" cy="658186"/>
              <a:chOff x="1762119" y="2315018"/>
              <a:chExt cx="771532" cy="859892"/>
            </a:xfrm>
          </p:grpSpPr>
          <p:grpSp>
            <p:nvGrpSpPr>
              <p:cNvPr id="115" name="decentralized identity" descr="decentralized identity">
                <a:extLst>
                  <a:ext uri="{FF2B5EF4-FFF2-40B4-BE49-F238E27FC236}">
                    <a16:creationId xmlns:a16="http://schemas.microsoft.com/office/drawing/2014/main" id="{EBBD6C05-BFE8-437D-A155-EAB81FB032BE}"/>
                  </a:ext>
                </a:extLst>
              </p:cNvPr>
              <p:cNvGrpSpPr/>
              <p:nvPr/>
            </p:nvGrpSpPr>
            <p:grpSpPr>
              <a:xfrm>
                <a:off x="1762119" y="2315018"/>
                <a:ext cx="771532" cy="859892"/>
                <a:chOff x="7299144" y="3026630"/>
                <a:chExt cx="411707" cy="458859"/>
              </a:xfrm>
            </p:grpSpPr>
            <p:sp>
              <p:nvSpPr>
                <p:cNvPr id="122" name="Freeform: Shape 121">
                  <a:extLst>
                    <a:ext uri="{FF2B5EF4-FFF2-40B4-BE49-F238E27FC236}">
                      <a16:creationId xmlns:a16="http://schemas.microsoft.com/office/drawing/2014/main" id="{A49A2DB2-D9CE-465A-BA2E-771275F0766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defTabSz="932597">
                    <a:defRPr/>
                  </a:pPr>
                  <a:endParaRPr lang="en-US" sz="1836">
                    <a:latin typeface="Segoe UI"/>
                  </a:endParaRPr>
                </a:p>
              </p:txBody>
            </p:sp>
            <p:sp>
              <p:nvSpPr>
                <p:cNvPr id="123" name="Freeform: Shape 122">
                  <a:extLst>
                    <a:ext uri="{FF2B5EF4-FFF2-40B4-BE49-F238E27FC236}">
                      <a16:creationId xmlns:a16="http://schemas.microsoft.com/office/drawing/2014/main" id="{A33987EE-158D-4523-AE3D-B8505927CC52}"/>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32597">
                    <a:defRPr/>
                  </a:pPr>
                  <a:endParaRPr lang="en-US" sz="1836">
                    <a:latin typeface="Segoe UI"/>
                  </a:endParaRPr>
                </a:p>
              </p:txBody>
            </p:sp>
            <p:sp>
              <p:nvSpPr>
                <p:cNvPr id="124" name="Freeform: Shape 123">
                  <a:extLst>
                    <a:ext uri="{FF2B5EF4-FFF2-40B4-BE49-F238E27FC236}">
                      <a16:creationId xmlns:a16="http://schemas.microsoft.com/office/drawing/2014/main" id="{C11CD914-ABE0-4124-8347-3268F281A869}"/>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32597">
                    <a:defRPr/>
                  </a:pPr>
                  <a:endParaRPr lang="en-US" sz="1836">
                    <a:latin typeface="Segoe UI"/>
                  </a:endParaRPr>
                </a:p>
              </p:txBody>
            </p:sp>
            <p:sp>
              <p:nvSpPr>
                <p:cNvPr id="125" name="Freeform: Shape 124">
                  <a:extLst>
                    <a:ext uri="{FF2B5EF4-FFF2-40B4-BE49-F238E27FC236}">
                      <a16:creationId xmlns:a16="http://schemas.microsoft.com/office/drawing/2014/main" id="{6A363BE9-497C-4848-B406-19FBB267285B}"/>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defTabSz="932597">
                    <a:defRPr/>
                  </a:pPr>
                  <a:endParaRPr lang="en-US" sz="1836">
                    <a:latin typeface="Segoe UI"/>
                  </a:endParaRPr>
                </a:p>
              </p:txBody>
            </p:sp>
            <p:sp>
              <p:nvSpPr>
                <p:cNvPr id="127" name="Freeform: Shape 126">
                  <a:extLst>
                    <a:ext uri="{FF2B5EF4-FFF2-40B4-BE49-F238E27FC236}">
                      <a16:creationId xmlns:a16="http://schemas.microsoft.com/office/drawing/2014/main" id="{6AD7A02D-C8A3-454C-A62F-CD7F405DF09A}"/>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32597">
                    <a:defRPr/>
                  </a:pPr>
                  <a:endParaRPr lang="en-US" sz="1836">
                    <a:latin typeface="Segoe UI"/>
                  </a:endParaRPr>
                </a:p>
              </p:txBody>
            </p:sp>
            <p:sp>
              <p:nvSpPr>
                <p:cNvPr id="128" name="Freeform: Shape 127">
                  <a:extLst>
                    <a:ext uri="{FF2B5EF4-FFF2-40B4-BE49-F238E27FC236}">
                      <a16:creationId xmlns:a16="http://schemas.microsoft.com/office/drawing/2014/main" id="{5C5862AB-4715-4766-B43D-2E8684F8B20C}"/>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defTabSz="932597">
                    <a:defRPr/>
                  </a:pPr>
                  <a:endParaRPr lang="en-US" sz="1836">
                    <a:latin typeface="Segoe UI"/>
                  </a:endParaRPr>
                </a:p>
              </p:txBody>
            </p:sp>
            <p:sp>
              <p:nvSpPr>
                <p:cNvPr id="132" name="Freeform: Shape 131">
                  <a:extLst>
                    <a:ext uri="{FF2B5EF4-FFF2-40B4-BE49-F238E27FC236}">
                      <a16:creationId xmlns:a16="http://schemas.microsoft.com/office/drawing/2014/main" id="{4AE1C687-CA67-4A0C-9E1F-8795FAFC97B7}"/>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defTabSz="932597">
                    <a:defRPr/>
                  </a:pPr>
                  <a:endParaRPr lang="en-US" sz="1836">
                    <a:latin typeface="Segoe UI"/>
                  </a:endParaRPr>
                </a:p>
              </p:txBody>
            </p:sp>
          </p:grpSp>
          <p:grpSp>
            <p:nvGrpSpPr>
              <p:cNvPr id="116" name="Group 115">
                <a:extLst>
                  <a:ext uri="{FF2B5EF4-FFF2-40B4-BE49-F238E27FC236}">
                    <a16:creationId xmlns:a16="http://schemas.microsoft.com/office/drawing/2014/main" id="{96BE4727-60E6-4208-8315-E5A76927A1A0}"/>
                  </a:ext>
                </a:extLst>
              </p:cNvPr>
              <p:cNvGrpSpPr/>
              <p:nvPr/>
            </p:nvGrpSpPr>
            <p:grpSpPr>
              <a:xfrm>
                <a:off x="1937918" y="2671820"/>
                <a:ext cx="419935" cy="146289"/>
                <a:chOff x="1954412" y="2652778"/>
                <a:chExt cx="419935" cy="146289"/>
              </a:xfrm>
            </p:grpSpPr>
            <p:sp>
              <p:nvSpPr>
                <p:cNvPr id="117" name="Freeform: Shape 116">
                  <a:extLst>
                    <a:ext uri="{FF2B5EF4-FFF2-40B4-BE49-F238E27FC236}">
                      <a16:creationId xmlns:a16="http://schemas.microsoft.com/office/drawing/2014/main" id="{38E28746-2BF8-47CD-82A2-0869C80F17CC}"/>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defTabSz="932597">
                    <a:defRPr/>
                  </a:pPr>
                  <a:endParaRPr lang="en-US" sz="1836">
                    <a:latin typeface="Segoe UI"/>
                  </a:endParaRPr>
                </a:p>
              </p:txBody>
            </p:sp>
            <p:grpSp>
              <p:nvGrpSpPr>
                <p:cNvPr id="118" name="Group 117">
                  <a:extLst>
                    <a:ext uri="{FF2B5EF4-FFF2-40B4-BE49-F238E27FC236}">
                      <a16:creationId xmlns:a16="http://schemas.microsoft.com/office/drawing/2014/main" id="{5397DAE6-272D-4DED-A8CC-CCAA31F52FBE}"/>
                    </a:ext>
                  </a:extLst>
                </p:cNvPr>
                <p:cNvGrpSpPr/>
                <p:nvPr/>
              </p:nvGrpSpPr>
              <p:grpSpPr>
                <a:xfrm>
                  <a:off x="2165589" y="2658178"/>
                  <a:ext cx="208758" cy="139791"/>
                  <a:chOff x="2222738" y="2658178"/>
                  <a:chExt cx="391875" cy="262412"/>
                </a:xfrm>
              </p:grpSpPr>
              <p:sp>
                <p:nvSpPr>
                  <p:cNvPr id="119" name="Rectangle 118">
                    <a:extLst>
                      <a:ext uri="{FF2B5EF4-FFF2-40B4-BE49-F238E27FC236}">
                        <a16:creationId xmlns:a16="http://schemas.microsoft.com/office/drawing/2014/main" id="{26AD7518-1F69-4C8E-8BB0-C687E69DBAE6}"/>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799FEC84-A23D-433F-B3A7-C88F275DCE42}"/>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153CBF35-071C-4DCE-9426-83CB482061C0}"/>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ea typeface="Segoe UI" pitchFamily="34" charset="0"/>
                      <a:cs typeface="Segoe UI" pitchFamily="34" charset="0"/>
                    </a:endParaRPr>
                  </a:p>
                </p:txBody>
              </p:sp>
            </p:grpSp>
          </p:grpSp>
        </p:grpSp>
      </p:grpSp>
      <p:sp>
        <p:nvSpPr>
          <p:cNvPr id="90" name="Rectangle 89">
            <a:extLst>
              <a:ext uri="{FF2B5EF4-FFF2-40B4-BE49-F238E27FC236}">
                <a16:creationId xmlns:a16="http://schemas.microsoft.com/office/drawing/2014/main" id="{F1F366C7-8CE4-CE4D-8A2D-4E69097A532E}"/>
              </a:ext>
            </a:extLst>
          </p:cNvPr>
          <p:cNvSpPr/>
          <p:nvPr/>
        </p:nvSpPr>
        <p:spPr bwMode="auto">
          <a:xfrm>
            <a:off x="421988" y="1529202"/>
            <a:ext cx="977966" cy="10815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8AE7F0CF-D3B5-427A-99E8-4C74FB54EC29}"/>
              </a:ext>
            </a:extLst>
          </p:cNvPr>
          <p:cNvGrpSpPr/>
          <p:nvPr/>
        </p:nvGrpSpPr>
        <p:grpSpPr>
          <a:xfrm>
            <a:off x="594929" y="5680461"/>
            <a:ext cx="11218928" cy="636235"/>
            <a:chOff x="582452" y="5384042"/>
            <a:chExt cx="10999948" cy="623816"/>
          </a:xfrm>
        </p:grpSpPr>
        <p:pic>
          <p:nvPicPr>
            <p:cNvPr id="92" name="Kubernetes" descr="Kubernetes">
              <a:extLst>
                <a:ext uri="{FF2B5EF4-FFF2-40B4-BE49-F238E27FC236}">
                  <a16:creationId xmlns:a16="http://schemas.microsoft.com/office/drawing/2014/main" id="{49C61E49-18BD-475E-BE60-F319D1E368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49000" y="5429251"/>
              <a:ext cx="533400" cy="533398"/>
            </a:xfrm>
            <a:prstGeom prst="rect">
              <a:avLst/>
            </a:prstGeom>
          </p:spPr>
        </p:pic>
        <p:grpSp>
          <p:nvGrpSpPr>
            <p:cNvPr id="94" name="Group 93">
              <a:extLst>
                <a:ext uri="{FF2B5EF4-FFF2-40B4-BE49-F238E27FC236}">
                  <a16:creationId xmlns:a16="http://schemas.microsoft.com/office/drawing/2014/main" id="{DA3997BC-E2B0-4741-8A77-95305047BD57}"/>
                </a:ext>
              </a:extLst>
            </p:cNvPr>
            <p:cNvGrpSpPr/>
            <p:nvPr/>
          </p:nvGrpSpPr>
          <p:grpSpPr>
            <a:xfrm>
              <a:off x="1272547" y="5643725"/>
              <a:ext cx="9646907" cy="104450"/>
              <a:chOff x="1272547" y="5643725"/>
              <a:chExt cx="9646907" cy="104450"/>
            </a:xfrm>
          </p:grpSpPr>
          <p:cxnSp>
            <p:nvCxnSpPr>
              <p:cNvPr id="95" name="Straight Connector 94">
                <a:extLst>
                  <a:ext uri="{FF2B5EF4-FFF2-40B4-BE49-F238E27FC236}">
                    <a16:creationId xmlns:a16="http://schemas.microsoft.com/office/drawing/2014/main" id="{BAC879C2-24EF-4126-8CF8-23350F984A31}"/>
                  </a:ext>
                </a:extLst>
              </p:cNvPr>
              <p:cNvCxnSpPr>
                <a:cxnSpLocks/>
                <a:stCxn id="97" idx="1"/>
              </p:cNvCxnSpPr>
              <p:nvPr/>
            </p:nvCxnSpPr>
            <p:spPr>
              <a:xfrm flipV="1">
                <a:off x="1272547" y="5695949"/>
                <a:ext cx="9646907" cy="2"/>
              </a:xfrm>
              <a:prstGeom prst="line">
                <a:avLst/>
              </a:pr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6" name="Rectangle 40">
                <a:extLst>
                  <a:ext uri="{FF2B5EF4-FFF2-40B4-BE49-F238E27FC236}">
                    <a16:creationId xmlns:a16="http://schemas.microsoft.com/office/drawing/2014/main" id="{29BE9E88-72FE-4A3D-BAC7-3E5D4D213D08}"/>
                  </a:ext>
                </a:extLst>
              </p:cNvPr>
              <p:cNvSpPr/>
              <p:nvPr/>
            </p:nvSpPr>
            <p:spPr bwMode="auto">
              <a:xfrm rot="8100000">
                <a:off x="107903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cs typeface="Segoe UI" pitchFamily="34" charset="0"/>
                </a:endParaRPr>
              </a:p>
            </p:txBody>
          </p:sp>
          <p:sp>
            <p:nvSpPr>
              <p:cNvPr id="97" name="Rectangle 40">
                <a:extLst>
                  <a:ext uri="{FF2B5EF4-FFF2-40B4-BE49-F238E27FC236}">
                    <a16:creationId xmlns:a16="http://schemas.microsoft.com/office/drawing/2014/main" id="{22E2FD73-F3B5-4EA6-8D0C-31ACEB5D674F}"/>
                  </a:ext>
                </a:extLst>
              </p:cNvPr>
              <p:cNvSpPr/>
              <p:nvPr/>
            </p:nvSpPr>
            <p:spPr bwMode="auto">
              <a:xfrm rot="13500000" flipH="1">
                <a:off x="129417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cs typeface="Segoe UI" pitchFamily="34" charset="0"/>
                </a:endParaRPr>
              </a:p>
            </p:txBody>
          </p:sp>
        </p:grpSp>
        <p:sp>
          <p:nvSpPr>
            <p:cNvPr id="98" name="Rectangle 97">
              <a:extLst>
                <a:ext uri="{FF2B5EF4-FFF2-40B4-BE49-F238E27FC236}">
                  <a16:creationId xmlns:a16="http://schemas.microsoft.com/office/drawing/2014/main" id="{317B4E96-1907-4A36-8802-549D0E01DEC9}"/>
                </a:ext>
              </a:extLst>
            </p:cNvPr>
            <p:cNvSpPr/>
            <p:nvPr/>
          </p:nvSpPr>
          <p:spPr bwMode="auto">
            <a:xfrm>
              <a:off x="4198557" y="5465118"/>
              <a:ext cx="3794886" cy="4671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algn="ctr" defTabSz="951028" fontAlgn="base">
                <a:lnSpc>
                  <a:spcPct val="90000"/>
                </a:lnSpc>
                <a:spcBef>
                  <a:spcPct val="0"/>
                </a:spcBef>
                <a:spcAft>
                  <a:spcPts val="612"/>
                </a:spcAft>
                <a:defRPr/>
              </a:pPr>
              <a:r>
                <a:rPr lang="en-US" sz="2040">
                  <a:solidFill>
                    <a:schemeClr val="accent1"/>
                  </a:solidFill>
                  <a:latin typeface="Segoe UI Semibold"/>
                  <a:cs typeface="Segoe UI" pitchFamily="34" charset="0"/>
                </a:rPr>
                <a:t>Any hardware, any Kubernetes</a:t>
              </a:r>
            </a:p>
          </p:txBody>
        </p:sp>
        <p:grpSp>
          <p:nvGrpSpPr>
            <p:cNvPr id="167" name="nodes" descr="nodes">
              <a:extLst>
                <a:ext uri="{FF2B5EF4-FFF2-40B4-BE49-F238E27FC236}">
                  <a16:creationId xmlns:a16="http://schemas.microsoft.com/office/drawing/2014/main" id="{EE559F8B-D182-4FDB-AF52-A5E86B60376F}"/>
                </a:ext>
              </a:extLst>
            </p:cNvPr>
            <p:cNvGrpSpPr>
              <a:grpSpLocks noChangeAspect="1"/>
            </p:cNvGrpSpPr>
            <p:nvPr/>
          </p:nvGrpSpPr>
          <p:grpSpPr bwMode="auto">
            <a:xfrm>
              <a:off x="582452" y="5384042"/>
              <a:ext cx="625796" cy="623816"/>
              <a:chOff x="1018" y="767"/>
              <a:chExt cx="316" cy="315"/>
            </a:xfrm>
          </p:grpSpPr>
          <p:sp>
            <p:nvSpPr>
              <p:cNvPr id="168" name="AutoShape 3">
                <a:extLst>
                  <a:ext uri="{FF2B5EF4-FFF2-40B4-BE49-F238E27FC236}">
                    <a16:creationId xmlns:a16="http://schemas.microsoft.com/office/drawing/2014/main" id="{291A849C-F194-42DD-A9E5-82D5B22B37A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69" name="Freeform 5">
                <a:extLst>
                  <a:ext uri="{FF2B5EF4-FFF2-40B4-BE49-F238E27FC236}">
                    <a16:creationId xmlns:a16="http://schemas.microsoft.com/office/drawing/2014/main" id="{44BBC414-8BC0-4568-A9B2-311ACF07268C}"/>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70" name="Freeform 6">
                <a:extLst>
                  <a:ext uri="{FF2B5EF4-FFF2-40B4-BE49-F238E27FC236}">
                    <a16:creationId xmlns:a16="http://schemas.microsoft.com/office/drawing/2014/main" id="{AFB381E7-CD50-4193-A594-7DDDEE2B2B68}"/>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71" name="Freeform 7">
                <a:extLst>
                  <a:ext uri="{FF2B5EF4-FFF2-40B4-BE49-F238E27FC236}">
                    <a16:creationId xmlns:a16="http://schemas.microsoft.com/office/drawing/2014/main" id="{7295514B-0469-4271-857A-CBC4076988F5}"/>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72" name="Freeform 8">
                <a:extLst>
                  <a:ext uri="{FF2B5EF4-FFF2-40B4-BE49-F238E27FC236}">
                    <a16:creationId xmlns:a16="http://schemas.microsoft.com/office/drawing/2014/main" id="{7ABE7418-E644-445E-87B9-8C965873F5F9}"/>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73" name="Freeform 9">
                <a:extLst>
                  <a:ext uri="{FF2B5EF4-FFF2-40B4-BE49-F238E27FC236}">
                    <a16:creationId xmlns:a16="http://schemas.microsoft.com/office/drawing/2014/main" id="{F27E4AB2-09B7-4110-B84A-D0C49B1EBEDC}"/>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74" name="Freeform 10">
                <a:extLst>
                  <a:ext uri="{FF2B5EF4-FFF2-40B4-BE49-F238E27FC236}">
                    <a16:creationId xmlns:a16="http://schemas.microsoft.com/office/drawing/2014/main" id="{E648D9D9-792E-45A8-9C9E-54CC3E9910AF}"/>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75" name="Oval 11">
                <a:extLst>
                  <a:ext uri="{FF2B5EF4-FFF2-40B4-BE49-F238E27FC236}">
                    <a16:creationId xmlns:a16="http://schemas.microsoft.com/office/drawing/2014/main" id="{9D0B8A00-ED49-4A6F-8B3E-3EB73CDEEF50}"/>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76" name="Oval 12">
                <a:extLst>
                  <a:ext uri="{FF2B5EF4-FFF2-40B4-BE49-F238E27FC236}">
                    <a16:creationId xmlns:a16="http://schemas.microsoft.com/office/drawing/2014/main" id="{98575E45-BA9C-4D24-9475-AEC4D7945449}"/>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77" name="Oval 13">
                <a:extLst>
                  <a:ext uri="{FF2B5EF4-FFF2-40B4-BE49-F238E27FC236}">
                    <a16:creationId xmlns:a16="http://schemas.microsoft.com/office/drawing/2014/main" id="{FB567600-9A6D-48EF-B261-BF6BE4B9513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79" name="Oval 14">
                <a:extLst>
                  <a:ext uri="{FF2B5EF4-FFF2-40B4-BE49-F238E27FC236}">
                    <a16:creationId xmlns:a16="http://schemas.microsoft.com/office/drawing/2014/main" id="{0BF47F63-F449-4DD4-A699-8E7541FD1A8B}"/>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80" name="Freeform 15">
                <a:extLst>
                  <a:ext uri="{FF2B5EF4-FFF2-40B4-BE49-F238E27FC236}">
                    <a16:creationId xmlns:a16="http://schemas.microsoft.com/office/drawing/2014/main" id="{90084DCF-5C0A-4203-878D-989AD26D3F02}"/>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81" name="Freeform 16">
                <a:extLst>
                  <a:ext uri="{FF2B5EF4-FFF2-40B4-BE49-F238E27FC236}">
                    <a16:creationId xmlns:a16="http://schemas.microsoft.com/office/drawing/2014/main" id="{5B41E399-A35B-45FC-A7CB-478FA1A2049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82" name="Freeform 17">
                <a:extLst>
                  <a:ext uri="{FF2B5EF4-FFF2-40B4-BE49-F238E27FC236}">
                    <a16:creationId xmlns:a16="http://schemas.microsoft.com/office/drawing/2014/main" id="{D7292663-FB43-46B6-BA56-CAEE4195BFF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183" name="Oval 18">
                <a:extLst>
                  <a:ext uri="{FF2B5EF4-FFF2-40B4-BE49-F238E27FC236}">
                    <a16:creationId xmlns:a16="http://schemas.microsoft.com/office/drawing/2014/main" id="{B9B4F110-9666-4A3F-B127-7F946CCFF09D}"/>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grpSp>
      </p:grpSp>
      <p:sp>
        <p:nvSpPr>
          <p:cNvPr id="196" name="Rectangle 195">
            <a:extLst>
              <a:ext uri="{FF2B5EF4-FFF2-40B4-BE49-F238E27FC236}">
                <a16:creationId xmlns:a16="http://schemas.microsoft.com/office/drawing/2014/main" id="{B5334855-24D5-8A48-AFED-10DF6236B651}"/>
              </a:ext>
            </a:extLst>
          </p:cNvPr>
          <p:cNvSpPr/>
          <p:nvPr/>
        </p:nvSpPr>
        <p:spPr bwMode="auto">
          <a:xfrm>
            <a:off x="242057" y="2194467"/>
            <a:ext cx="11929297" cy="3382639"/>
          </a:xfrm>
          <a:prstGeom prst="rect">
            <a:avLst/>
          </a:prstGeom>
          <a:noFill/>
          <a:ln w="254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6D45C583-3E91-4650-A91C-2C3D5FBC6A7E}"/>
              </a:ext>
            </a:extLst>
          </p:cNvPr>
          <p:cNvSpPr/>
          <p:nvPr/>
        </p:nvSpPr>
        <p:spPr bwMode="auto">
          <a:xfrm>
            <a:off x="590889" y="1990829"/>
            <a:ext cx="4046298" cy="3669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3260" rIns="0" bIns="9326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r" defTabSz="951028" fontAlgn="base">
              <a:lnSpc>
                <a:spcPct val="90000"/>
              </a:lnSpc>
              <a:spcBef>
                <a:spcPct val="0"/>
              </a:spcBef>
              <a:spcAft>
                <a:spcPts val="612"/>
              </a:spcAft>
              <a:defRPr/>
            </a:pPr>
            <a:r>
              <a:rPr lang="en-US" sz="2040">
                <a:solidFill>
                  <a:schemeClr val="accent1"/>
                </a:solidFill>
                <a:latin typeface="Segoe UI Semibold"/>
                <a:cs typeface="Segoe UI" pitchFamily="34" charset="0"/>
              </a:rPr>
              <a:t>Connected or Disconnected</a:t>
            </a:r>
          </a:p>
        </p:txBody>
      </p:sp>
      <p:grpSp>
        <p:nvGrpSpPr>
          <p:cNvPr id="3" name="Group 2">
            <a:extLst>
              <a:ext uri="{FF2B5EF4-FFF2-40B4-BE49-F238E27FC236}">
                <a16:creationId xmlns:a16="http://schemas.microsoft.com/office/drawing/2014/main" id="{6124DE7B-A534-40F3-ACD0-29F83F1C039D}"/>
              </a:ext>
            </a:extLst>
          </p:cNvPr>
          <p:cNvGrpSpPr/>
          <p:nvPr/>
        </p:nvGrpSpPr>
        <p:grpSpPr>
          <a:xfrm>
            <a:off x="627417" y="1854454"/>
            <a:ext cx="881270" cy="680024"/>
            <a:chOff x="541497" y="636628"/>
            <a:chExt cx="864069" cy="666751"/>
          </a:xfrm>
        </p:grpSpPr>
        <p:sp>
          <p:nvSpPr>
            <p:cNvPr id="93" name="Oval 92">
              <a:extLst>
                <a:ext uri="{FF2B5EF4-FFF2-40B4-BE49-F238E27FC236}">
                  <a16:creationId xmlns:a16="http://schemas.microsoft.com/office/drawing/2014/main" id="{5DC01823-449C-B846-ACBD-7A50BB144CBA}"/>
                </a:ext>
              </a:extLst>
            </p:cNvPr>
            <p:cNvSpPr/>
            <p:nvPr/>
          </p:nvSpPr>
          <p:spPr bwMode="auto">
            <a:xfrm>
              <a:off x="541497" y="636628"/>
              <a:ext cx="666751" cy="666751"/>
            </a:xfrm>
            <a:prstGeom prst="ellipse">
              <a:avLst/>
            </a:prstGeom>
            <a:solidFill>
              <a:schemeClr val="bg1">
                <a:lumMod val="95000"/>
                <a:lumOff val="5000"/>
              </a:schemeClr>
            </a:solidFill>
            <a:ln w="2222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9" name="Graphic 36">
              <a:extLst>
                <a:ext uri="{FF2B5EF4-FFF2-40B4-BE49-F238E27FC236}">
                  <a16:creationId xmlns:a16="http://schemas.microsoft.com/office/drawing/2014/main" id="{F7814227-13A8-4CD2-958B-3653C5A2C53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51414" y="679424"/>
              <a:ext cx="254152" cy="136925"/>
            </a:xfrm>
            <a:prstGeom prst="rect">
              <a:avLst/>
            </a:prstGeom>
          </p:spPr>
        </p:pic>
        <p:grpSp>
          <p:nvGrpSpPr>
            <p:cNvPr id="126" name="Group 125">
              <a:extLst>
                <a:ext uri="{FF2B5EF4-FFF2-40B4-BE49-F238E27FC236}">
                  <a16:creationId xmlns:a16="http://schemas.microsoft.com/office/drawing/2014/main" id="{C93FA812-0250-AF49-89D7-A2DC97B543EC}"/>
                </a:ext>
              </a:extLst>
            </p:cNvPr>
            <p:cNvGrpSpPr/>
            <p:nvPr/>
          </p:nvGrpSpPr>
          <p:grpSpPr>
            <a:xfrm>
              <a:off x="696775" y="752010"/>
              <a:ext cx="400965" cy="400966"/>
              <a:chOff x="10746582" y="2782128"/>
              <a:chExt cx="495300" cy="495301"/>
            </a:xfrm>
          </p:grpSpPr>
          <p:sp>
            <p:nvSpPr>
              <p:cNvPr id="130" name="AutoShape 148">
                <a:extLst>
                  <a:ext uri="{FF2B5EF4-FFF2-40B4-BE49-F238E27FC236}">
                    <a16:creationId xmlns:a16="http://schemas.microsoft.com/office/drawing/2014/main" id="{0F3682DE-772A-C747-AF3C-E842DEB8BF48}"/>
                  </a:ext>
                </a:extLst>
              </p:cNvPr>
              <p:cNvSpPr>
                <a:spLocks noChangeAspect="1" noChangeArrowheads="1" noTextEdit="1"/>
              </p:cNvSpPr>
              <p:nvPr/>
            </p:nvSpPr>
            <p:spPr bwMode="auto">
              <a:xfrm>
                <a:off x="10746582" y="278212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31" name="Rectangle 130">
                <a:extLst>
                  <a:ext uri="{FF2B5EF4-FFF2-40B4-BE49-F238E27FC236}">
                    <a16:creationId xmlns:a16="http://schemas.microsoft.com/office/drawing/2014/main" id="{17E943AD-3AAF-E046-9490-5F135F4D8F7E}"/>
                  </a:ext>
                </a:extLst>
              </p:cNvPr>
              <p:cNvSpPr>
                <a:spLocks noChangeArrowheads="1"/>
              </p:cNvSpPr>
              <p:nvPr/>
            </p:nvSpPr>
            <p:spPr bwMode="auto">
              <a:xfrm>
                <a:off x="10746582" y="278212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78" name="Rectangle 177">
                <a:extLst>
                  <a:ext uri="{FF2B5EF4-FFF2-40B4-BE49-F238E27FC236}">
                    <a16:creationId xmlns:a16="http://schemas.microsoft.com/office/drawing/2014/main" id="{97A7F486-3EAE-5043-9253-1B6ED1A73A5D}"/>
                  </a:ext>
                </a:extLst>
              </p:cNvPr>
              <p:cNvSpPr>
                <a:spLocks noChangeArrowheads="1"/>
              </p:cNvSpPr>
              <p:nvPr/>
            </p:nvSpPr>
            <p:spPr bwMode="auto">
              <a:xfrm>
                <a:off x="10994232" y="302977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84" name="Rectangle 183">
                <a:extLst>
                  <a:ext uri="{FF2B5EF4-FFF2-40B4-BE49-F238E27FC236}">
                    <a16:creationId xmlns:a16="http://schemas.microsoft.com/office/drawing/2014/main" id="{D08FBCBE-9903-5D45-B2A0-A61E5AAFE260}"/>
                  </a:ext>
                </a:extLst>
              </p:cNvPr>
              <p:cNvSpPr>
                <a:spLocks noChangeArrowheads="1"/>
              </p:cNvSpPr>
              <p:nvPr/>
            </p:nvSpPr>
            <p:spPr bwMode="auto">
              <a:xfrm>
                <a:off x="10808495" y="285991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85" name="Rectangle 184">
                <a:extLst>
                  <a:ext uri="{FF2B5EF4-FFF2-40B4-BE49-F238E27FC236}">
                    <a16:creationId xmlns:a16="http://schemas.microsoft.com/office/drawing/2014/main" id="{225340A5-A1FC-0E44-87B7-C60B423EA169}"/>
                  </a:ext>
                </a:extLst>
              </p:cNvPr>
              <p:cNvSpPr>
                <a:spLocks noChangeArrowheads="1"/>
              </p:cNvSpPr>
              <p:nvPr/>
            </p:nvSpPr>
            <p:spPr bwMode="auto">
              <a:xfrm>
                <a:off x="10886282" y="285991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86" name="Rectangle 185">
                <a:extLst>
                  <a:ext uri="{FF2B5EF4-FFF2-40B4-BE49-F238E27FC236}">
                    <a16:creationId xmlns:a16="http://schemas.microsoft.com/office/drawing/2014/main" id="{4C47CF2D-2CDF-9142-AD7E-FFF985036EEF}"/>
                  </a:ext>
                </a:extLst>
              </p:cNvPr>
              <p:cNvSpPr>
                <a:spLocks noChangeArrowheads="1"/>
              </p:cNvSpPr>
              <p:nvPr/>
            </p:nvSpPr>
            <p:spPr bwMode="auto">
              <a:xfrm>
                <a:off x="10808495" y="293611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87" name="Rectangle 186">
                <a:extLst>
                  <a:ext uri="{FF2B5EF4-FFF2-40B4-BE49-F238E27FC236}">
                    <a16:creationId xmlns:a16="http://schemas.microsoft.com/office/drawing/2014/main" id="{605CAB9A-8275-1640-963A-576E7F6E27BC}"/>
                  </a:ext>
                </a:extLst>
              </p:cNvPr>
              <p:cNvSpPr>
                <a:spLocks noChangeArrowheads="1"/>
              </p:cNvSpPr>
              <p:nvPr/>
            </p:nvSpPr>
            <p:spPr bwMode="auto">
              <a:xfrm>
                <a:off x="10886282" y="293611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88" name="Rectangle 187">
                <a:extLst>
                  <a:ext uri="{FF2B5EF4-FFF2-40B4-BE49-F238E27FC236}">
                    <a16:creationId xmlns:a16="http://schemas.microsoft.com/office/drawing/2014/main" id="{ED655B47-193C-3B45-A0BA-B2D57DEF542F}"/>
                  </a:ext>
                </a:extLst>
              </p:cNvPr>
              <p:cNvSpPr>
                <a:spLocks noChangeArrowheads="1"/>
              </p:cNvSpPr>
              <p:nvPr/>
            </p:nvSpPr>
            <p:spPr bwMode="auto">
              <a:xfrm>
                <a:off x="10808495" y="301390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89" name="Rectangle 188">
                <a:extLst>
                  <a:ext uri="{FF2B5EF4-FFF2-40B4-BE49-F238E27FC236}">
                    <a16:creationId xmlns:a16="http://schemas.microsoft.com/office/drawing/2014/main" id="{D83422E8-E688-E24E-BD7A-257EE33B1516}"/>
                  </a:ext>
                </a:extLst>
              </p:cNvPr>
              <p:cNvSpPr>
                <a:spLocks noChangeArrowheads="1"/>
              </p:cNvSpPr>
              <p:nvPr/>
            </p:nvSpPr>
            <p:spPr bwMode="auto">
              <a:xfrm>
                <a:off x="10886282" y="301390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90" name="Rectangle 189">
                <a:extLst>
                  <a:ext uri="{FF2B5EF4-FFF2-40B4-BE49-F238E27FC236}">
                    <a16:creationId xmlns:a16="http://schemas.microsoft.com/office/drawing/2014/main" id="{494C9350-30A8-B846-BED2-F9521F1FA74C}"/>
                  </a:ext>
                </a:extLst>
              </p:cNvPr>
              <p:cNvSpPr>
                <a:spLocks noChangeArrowheads="1"/>
              </p:cNvSpPr>
              <p:nvPr/>
            </p:nvSpPr>
            <p:spPr bwMode="auto">
              <a:xfrm>
                <a:off x="10808495" y="309169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91" name="Rectangle 190">
                <a:extLst>
                  <a:ext uri="{FF2B5EF4-FFF2-40B4-BE49-F238E27FC236}">
                    <a16:creationId xmlns:a16="http://schemas.microsoft.com/office/drawing/2014/main" id="{E5C6A404-0CE3-BB42-99CC-9281268F14DB}"/>
                  </a:ext>
                </a:extLst>
              </p:cNvPr>
              <p:cNvSpPr>
                <a:spLocks noChangeArrowheads="1"/>
              </p:cNvSpPr>
              <p:nvPr/>
            </p:nvSpPr>
            <p:spPr bwMode="auto">
              <a:xfrm>
                <a:off x="10886282" y="309169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92" name="Rectangle 191">
                <a:extLst>
                  <a:ext uri="{FF2B5EF4-FFF2-40B4-BE49-F238E27FC236}">
                    <a16:creationId xmlns:a16="http://schemas.microsoft.com/office/drawing/2014/main" id="{7683BBE0-14FE-F349-8368-47905F6C8E42}"/>
                  </a:ext>
                </a:extLst>
              </p:cNvPr>
              <p:cNvSpPr>
                <a:spLocks noChangeArrowheads="1"/>
              </p:cNvSpPr>
              <p:nvPr/>
            </p:nvSpPr>
            <p:spPr bwMode="auto">
              <a:xfrm>
                <a:off x="10840245" y="3215516"/>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93" name="Rectangle 192">
                <a:extLst>
                  <a:ext uri="{FF2B5EF4-FFF2-40B4-BE49-F238E27FC236}">
                    <a16:creationId xmlns:a16="http://schemas.microsoft.com/office/drawing/2014/main" id="{A183B5BA-3AF2-EF43-BC92-D57B25E218F1}"/>
                  </a:ext>
                </a:extLst>
              </p:cNvPr>
              <p:cNvSpPr>
                <a:spLocks noChangeArrowheads="1"/>
              </p:cNvSpPr>
              <p:nvPr/>
            </p:nvSpPr>
            <p:spPr bwMode="auto">
              <a:xfrm>
                <a:off x="11056145" y="309169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94" name="Rectangle 193">
                <a:extLst>
                  <a:ext uri="{FF2B5EF4-FFF2-40B4-BE49-F238E27FC236}">
                    <a16:creationId xmlns:a16="http://schemas.microsoft.com/office/drawing/2014/main" id="{D151E8D4-EDC7-C944-9008-2F0CEE7009D8}"/>
                  </a:ext>
                </a:extLst>
              </p:cNvPr>
              <p:cNvSpPr>
                <a:spLocks noChangeArrowheads="1"/>
              </p:cNvSpPr>
              <p:nvPr/>
            </p:nvSpPr>
            <p:spPr bwMode="auto">
              <a:xfrm>
                <a:off x="11133932" y="309169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sp>
            <p:nvSpPr>
              <p:cNvPr id="195" name="Rectangle 194">
                <a:extLst>
                  <a:ext uri="{FF2B5EF4-FFF2-40B4-BE49-F238E27FC236}">
                    <a16:creationId xmlns:a16="http://schemas.microsoft.com/office/drawing/2014/main" id="{119A1280-37FB-0C44-BA6B-84CD14842FA5}"/>
                  </a:ext>
                </a:extLst>
              </p:cNvPr>
              <p:cNvSpPr>
                <a:spLocks noChangeArrowheads="1"/>
              </p:cNvSpPr>
              <p:nvPr/>
            </p:nvSpPr>
            <p:spPr bwMode="auto">
              <a:xfrm>
                <a:off x="11087895" y="3215516"/>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97">
                  <a:defRPr/>
                </a:pPr>
                <a:endParaRPr lang="en-US" sz="1836">
                  <a:solidFill>
                    <a:srgbClr val="FFFFFF"/>
                  </a:solidFill>
                  <a:latin typeface="Segoe UI"/>
                </a:endParaRPr>
              </a:p>
            </p:txBody>
          </p:sp>
        </p:grpSp>
      </p:grpSp>
      <p:sp>
        <p:nvSpPr>
          <p:cNvPr id="198" name="Title 45">
            <a:extLst>
              <a:ext uri="{FF2B5EF4-FFF2-40B4-BE49-F238E27FC236}">
                <a16:creationId xmlns:a16="http://schemas.microsoft.com/office/drawing/2014/main" id="{C583BCFF-9DA7-491B-B88A-51FD36B0D6D6}"/>
              </a:ext>
            </a:extLst>
          </p:cNvPr>
          <p:cNvSpPr txBox="1">
            <a:spLocks/>
          </p:cNvSpPr>
          <p:nvPr/>
        </p:nvSpPr>
        <p:spPr>
          <a:xfrm>
            <a:off x="440081" y="235323"/>
            <a:ext cx="11228482"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a:cs typeface="Segoe UI"/>
              </a:rPr>
              <a:t>Azure Arc enabled PostgreSQL Hyperscale</a:t>
            </a:r>
          </a:p>
        </p:txBody>
      </p:sp>
      <p:pic>
        <p:nvPicPr>
          <p:cNvPr id="4" name="Graphic 3">
            <a:extLst>
              <a:ext uri="{FF2B5EF4-FFF2-40B4-BE49-F238E27FC236}">
                <a16:creationId xmlns:a16="http://schemas.microsoft.com/office/drawing/2014/main" id="{D1873487-49E0-40DB-BB30-28295595A88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00008" y="162010"/>
            <a:ext cx="871346" cy="871346"/>
          </a:xfrm>
          <a:prstGeom prst="rect">
            <a:avLst/>
          </a:prstGeom>
        </p:spPr>
      </p:pic>
      <p:sp>
        <p:nvSpPr>
          <p:cNvPr id="201" name="TextBox 200">
            <a:extLst>
              <a:ext uri="{FF2B5EF4-FFF2-40B4-BE49-F238E27FC236}">
                <a16:creationId xmlns:a16="http://schemas.microsoft.com/office/drawing/2014/main" id="{6F1F9538-8016-4269-8D9B-1D760D0C4471}"/>
              </a:ext>
            </a:extLst>
          </p:cNvPr>
          <p:cNvSpPr txBox="1"/>
          <p:nvPr/>
        </p:nvSpPr>
        <p:spPr>
          <a:xfrm>
            <a:off x="379487" y="817387"/>
            <a:ext cx="10622067" cy="374846"/>
          </a:xfrm>
          <a:prstGeom prst="rect">
            <a:avLst/>
          </a:prstGeom>
          <a:noFill/>
        </p:spPr>
        <p:txBody>
          <a:bodyPr wrap="square">
            <a:spAutoFit/>
          </a:bodyPr>
          <a:lstStyle/>
          <a:p>
            <a:pPr algn="ctr"/>
            <a:r>
              <a:rPr lang="en-US" sz="1836">
                <a:latin typeface="+mj-lt"/>
              </a:rPr>
              <a:t>Bring Azure data services to </a:t>
            </a:r>
            <a:r>
              <a:rPr lang="en-US" sz="1836">
                <a:solidFill>
                  <a:schemeClr val="accent1"/>
                </a:solidFill>
                <a:latin typeface="+mj-lt"/>
              </a:rPr>
              <a:t>on-premises</a:t>
            </a:r>
            <a:r>
              <a:rPr lang="en-US" sz="1836">
                <a:latin typeface="+mj-lt"/>
              </a:rPr>
              <a:t>, </a:t>
            </a:r>
            <a:r>
              <a:rPr lang="en-US" sz="1836">
                <a:solidFill>
                  <a:schemeClr val="accent1"/>
                </a:solidFill>
                <a:latin typeface="+mj-lt"/>
              </a:rPr>
              <a:t>multi-cloud (</a:t>
            </a:r>
            <a:r>
              <a:rPr lang="en-US" sz="1836">
                <a:latin typeface="+mj-lt"/>
              </a:rPr>
              <a:t>Azure, AWS, GCP</a:t>
            </a:r>
            <a:r>
              <a:rPr lang="en-US" sz="1836">
                <a:solidFill>
                  <a:schemeClr val="accent1"/>
                </a:solidFill>
                <a:latin typeface="+mj-lt"/>
              </a:rPr>
              <a:t>),</a:t>
            </a:r>
            <a:r>
              <a:rPr lang="en-US" sz="1836">
                <a:latin typeface="+mj-lt"/>
              </a:rPr>
              <a:t> and </a:t>
            </a:r>
            <a:r>
              <a:rPr lang="en-US" sz="1836">
                <a:solidFill>
                  <a:schemeClr val="accent1"/>
                </a:solidFill>
                <a:latin typeface="+mj-lt"/>
              </a:rPr>
              <a:t>edge</a:t>
            </a:r>
            <a:r>
              <a:rPr lang="en-US" sz="1836">
                <a:latin typeface="+mj-lt"/>
              </a:rPr>
              <a:t> with Azure Arc</a:t>
            </a:r>
          </a:p>
        </p:txBody>
      </p:sp>
      <p:sp>
        <p:nvSpPr>
          <p:cNvPr id="199" name="TextBox 198">
            <a:extLst>
              <a:ext uri="{FF2B5EF4-FFF2-40B4-BE49-F238E27FC236}">
                <a16:creationId xmlns:a16="http://schemas.microsoft.com/office/drawing/2014/main" id="{F60974D8-3C6E-4712-9CC3-AF5F4C1285CC}"/>
              </a:ext>
            </a:extLst>
          </p:cNvPr>
          <p:cNvSpPr txBox="1"/>
          <p:nvPr/>
        </p:nvSpPr>
        <p:spPr>
          <a:xfrm>
            <a:off x="242058" y="4738727"/>
            <a:ext cx="3781968" cy="542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2856">
                <a:latin typeface="+mj-lt"/>
              </a:rPr>
              <a:t>aka.ms/</a:t>
            </a:r>
            <a:r>
              <a:rPr lang="en-US" sz="2856" err="1">
                <a:latin typeface="+mj-lt"/>
              </a:rPr>
              <a:t>azurearcdata</a:t>
            </a:r>
            <a:endParaRPr lang="en-US" sz="2856">
              <a:latin typeface="+mj-lt"/>
            </a:endParaRPr>
          </a:p>
        </p:txBody>
      </p:sp>
    </p:spTree>
    <p:extLst>
      <p:ext uri="{BB962C8B-B14F-4D97-AF65-F5344CB8AC3E}">
        <p14:creationId xmlns:p14="http://schemas.microsoft.com/office/powerpoint/2010/main" val="211250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500"/>
                                        <p:tgtEl>
                                          <p:spTgt spid="19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2"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1000"/>
                                        <p:tgtEl>
                                          <p:spTgt spid="2"/>
                                        </p:tgtEl>
                                      </p:cBhvr>
                                    </p:animEffect>
                                    <p:anim calcmode="lin" valueType="num">
                                      <p:cBhvr>
                                        <p:cTn id="47" dur="1000" fill="hold"/>
                                        <p:tgtEl>
                                          <p:spTgt spid="2"/>
                                        </p:tgtEl>
                                        <p:attrNameLst>
                                          <p:attrName>ppt_x</p:attrName>
                                        </p:attrNameLst>
                                      </p:cBhvr>
                                      <p:tavLst>
                                        <p:tav tm="0">
                                          <p:val>
                                            <p:strVal val="#ppt_x"/>
                                          </p:val>
                                        </p:tav>
                                        <p:tav tm="100000">
                                          <p:val>
                                            <p:strVal val="#ppt_x"/>
                                          </p:val>
                                        </p:tav>
                                      </p:tavLst>
                                    </p:anim>
                                    <p:anim calcmode="lin" valueType="num">
                                      <p:cBhvr>
                                        <p:cTn id="4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99"/>
                                        </p:tgtEl>
                                        <p:attrNameLst>
                                          <p:attrName>style.visibility</p:attrName>
                                        </p:attrNameLst>
                                      </p:cBhvr>
                                      <p:to>
                                        <p:strVal val="visible"/>
                                      </p:to>
                                    </p:set>
                                    <p:animEffect transition="in" filter="fade">
                                      <p:cBhvr>
                                        <p:cTn id="53" dur="1000"/>
                                        <p:tgtEl>
                                          <p:spTgt spid="199"/>
                                        </p:tgtEl>
                                      </p:cBhvr>
                                    </p:animEffect>
                                    <p:anim calcmode="lin" valueType="num">
                                      <p:cBhvr>
                                        <p:cTn id="54" dur="1000" fill="hold"/>
                                        <p:tgtEl>
                                          <p:spTgt spid="199"/>
                                        </p:tgtEl>
                                        <p:attrNameLst>
                                          <p:attrName>ppt_x</p:attrName>
                                        </p:attrNameLst>
                                      </p:cBhvr>
                                      <p:tavLst>
                                        <p:tav tm="0">
                                          <p:val>
                                            <p:strVal val="#ppt_x"/>
                                          </p:val>
                                        </p:tav>
                                        <p:tav tm="100000">
                                          <p:val>
                                            <p:strVal val="#ppt_x"/>
                                          </p:val>
                                        </p:tav>
                                      </p:tavLst>
                                    </p:anim>
                                    <p:anim calcmode="lin" valueType="num">
                                      <p:cBhvr>
                                        <p:cTn id="55" dur="1000" fill="hold"/>
                                        <p:tgtEl>
                                          <p:spTgt spid="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DCDBCC9A-4CF2-8F45-A0AE-4F509A4302E4}"/>
              </a:ext>
            </a:extLst>
          </p:cNvPr>
          <p:cNvSpPr/>
          <p:nvPr/>
        </p:nvSpPr>
        <p:spPr bwMode="auto">
          <a:xfrm>
            <a:off x="674753" y="5897283"/>
            <a:ext cx="11237870" cy="834704"/>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2" name="Rectangle 1">
            <a:extLst>
              <a:ext uri="{FF2B5EF4-FFF2-40B4-BE49-F238E27FC236}">
                <a16:creationId xmlns:a16="http://schemas.microsoft.com/office/drawing/2014/main" id="{B5334855-24D5-8A48-AFED-10DF6236B651}"/>
              </a:ext>
            </a:extLst>
          </p:cNvPr>
          <p:cNvSpPr/>
          <p:nvPr/>
        </p:nvSpPr>
        <p:spPr bwMode="auto">
          <a:xfrm>
            <a:off x="674753" y="2258942"/>
            <a:ext cx="11237870" cy="3339567"/>
          </a:xfrm>
          <a:prstGeom prst="rect">
            <a:avLst/>
          </a:prstGeom>
          <a:noFill/>
          <a:ln w="254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F1F366C7-8CE4-CE4D-8A2D-4E69097A532E}"/>
              </a:ext>
            </a:extLst>
          </p:cNvPr>
          <p:cNvSpPr/>
          <p:nvPr/>
        </p:nvSpPr>
        <p:spPr bwMode="auto">
          <a:xfrm>
            <a:off x="1260302" y="1646193"/>
            <a:ext cx="977966" cy="10815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1F3AF720-73A6-4426-9D2C-B49D492AA068}"/>
              </a:ext>
            </a:extLst>
          </p:cNvPr>
          <p:cNvSpPr/>
          <p:nvPr/>
        </p:nvSpPr>
        <p:spPr bwMode="auto">
          <a:xfrm>
            <a:off x="4607001" y="2951289"/>
            <a:ext cx="3257602" cy="2260851"/>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4606999" y="3964661"/>
            <a:ext cx="3257603" cy="4375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ts val="612"/>
              </a:spcAft>
              <a:defRPr/>
            </a:pPr>
            <a:r>
              <a:rPr lang="en-US" sz="2040" dirty="0" err="1">
                <a:solidFill>
                  <a:srgbClr val="50E6FF"/>
                </a:solidFill>
                <a:latin typeface="Segoe UI Semibold"/>
                <a:cs typeface="Segoe UI" pitchFamily="34" charset="0"/>
              </a:rPr>
              <a:t>自在にスケール</a:t>
            </a:r>
            <a:endParaRPr lang="en-US" sz="1632" dirty="0">
              <a:solidFill>
                <a:srgbClr val="50E6FF"/>
              </a:solidFill>
              <a:latin typeface="Segoe UI" panose="020B0502040204020203" pitchFamily="34" charset="0"/>
              <a:cs typeface="Segoe UI" panose="020B0502040204020203" pitchFamily="34" charset="0"/>
            </a:endParaRP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5070047" y="4349399"/>
            <a:ext cx="2331508" cy="8646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32418">
              <a:lnSpc>
                <a:spcPct val="90000"/>
              </a:lnSpc>
              <a:spcAft>
                <a:spcPts val="408"/>
              </a:spcAft>
              <a:defRPr/>
            </a:pPr>
            <a:r>
              <a:rPr lang="en-US" sz="1224">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Deploy in seconds</a:t>
            </a:r>
          </a:p>
          <a:p>
            <a:pPr algn="ctr" defTabSz="932418">
              <a:lnSpc>
                <a:spcPct val="90000"/>
              </a:lnSpc>
              <a:spcAft>
                <a:spcPts val="408"/>
              </a:spcAft>
              <a:defRPr/>
            </a:pPr>
            <a:r>
              <a:rPr lang="en-US" sz="1224">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Scale up, scale out</a:t>
            </a:r>
          </a:p>
          <a:p>
            <a:pPr algn="ctr" defTabSz="932418">
              <a:lnSpc>
                <a:spcPct val="90000"/>
              </a:lnSpc>
              <a:spcAft>
                <a:spcPts val="408"/>
              </a:spcAft>
              <a:defRPr/>
            </a:pPr>
            <a:r>
              <a:rPr lang="en-US" sz="1224">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Automation at scale</a:t>
            </a:r>
          </a:p>
          <a:p>
            <a:pPr algn="ctr" defTabSz="932418">
              <a:lnSpc>
                <a:spcPct val="90000"/>
              </a:lnSpc>
              <a:spcAft>
                <a:spcPts val="408"/>
              </a:spcAft>
              <a:defRPr/>
            </a:pPr>
            <a:endParaRPr lang="en-US" sz="1428">
              <a:gradFill>
                <a:gsLst>
                  <a:gs pos="2917">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nvGrpSpPr>
          <p:cNvPr id="242" name="Group 241">
            <a:extLst>
              <a:ext uri="{FF2B5EF4-FFF2-40B4-BE49-F238E27FC236}">
                <a16:creationId xmlns:a16="http://schemas.microsoft.com/office/drawing/2014/main" id="{BB92B4B5-A832-497B-AB4E-E568C6B5099C}"/>
              </a:ext>
            </a:extLst>
          </p:cNvPr>
          <p:cNvGrpSpPr/>
          <p:nvPr/>
        </p:nvGrpSpPr>
        <p:grpSpPr>
          <a:xfrm>
            <a:off x="5815818" y="3144725"/>
            <a:ext cx="839968" cy="740375"/>
            <a:chOff x="8507388" y="2477816"/>
            <a:chExt cx="859591" cy="757673"/>
          </a:xfrm>
        </p:grpSpPr>
        <p:sp>
          <p:nvSpPr>
            <p:cNvPr id="307" name="Freeform: Shape 306">
              <a:extLst>
                <a:ext uri="{FF2B5EF4-FFF2-40B4-BE49-F238E27FC236}">
                  <a16:creationId xmlns:a16="http://schemas.microsoft.com/office/drawing/2014/main" id="{FEBCAFC7-859E-4A44-9527-DF22E96D5E42}"/>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defTabSz="932597">
                <a:defRPr/>
              </a:pPr>
              <a:endParaRPr lang="en-US" sz="1836">
                <a:solidFill>
                  <a:srgbClr val="FFFFFF"/>
                </a:solidFill>
                <a:latin typeface="Segoe UI"/>
              </a:endParaRPr>
            </a:p>
          </p:txBody>
        </p:sp>
        <p:sp>
          <p:nvSpPr>
            <p:cNvPr id="308" name="Freeform: Shape 307">
              <a:extLst>
                <a:ext uri="{FF2B5EF4-FFF2-40B4-BE49-F238E27FC236}">
                  <a16:creationId xmlns:a16="http://schemas.microsoft.com/office/drawing/2014/main" id="{0E7E39EE-8C12-40C0-9568-115ADE3C5552}"/>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932597">
                <a:defRPr/>
              </a:pPr>
              <a:endParaRPr lang="en-US" sz="1836">
                <a:solidFill>
                  <a:srgbClr val="FFFFFF"/>
                </a:solidFill>
                <a:latin typeface="Segoe UI"/>
              </a:endParaRPr>
            </a:p>
          </p:txBody>
        </p:sp>
        <p:sp>
          <p:nvSpPr>
            <p:cNvPr id="309" name="Freeform: Shape 308">
              <a:extLst>
                <a:ext uri="{FF2B5EF4-FFF2-40B4-BE49-F238E27FC236}">
                  <a16:creationId xmlns:a16="http://schemas.microsoft.com/office/drawing/2014/main" id="{F51B8393-0321-4495-866C-7D823B6D4E50}"/>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932597">
                <a:defRPr/>
              </a:pPr>
              <a:endParaRPr lang="en-US" sz="1836">
                <a:solidFill>
                  <a:srgbClr val="FFFFFF"/>
                </a:solidFill>
                <a:latin typeface="Segoe UI"/>
              </a:endParaRPr>
            </a:p>
          </p:txBody>
        </p:sp>
        <p:sp>
          <p:nvSpPr>
            <p:cNvPr id="310" name="Freeform: Shape 309">
              <a:extLst>
                <a:ext uri="{FF2B5EF4-FFF2-40B4-BE49-F238E27FC236}">
                  <a16:creationId xmlns:a16="http://schemas.microsoft.com/office/drawing/2014/main" id="{4A2B1F31-01D9-4E32-98DB-D2CB85394665}"/>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932597">
                <a:defRPr/>
              </a:pPr>
              <a:endParaRPr lang="en-US" sz="1836">
                <a:solidFill>
                  <a:srgbClr val="FFFFFF"/>
                </a:solidFill>
                <a:latin typeface="Segoe UI"/>
              </a:endParaRPr>
            </a:p>
          </p:txBody>
        </p:sp>
        <p:sp>
          <p:nvSpPr>
            <p:cNvPr id="311" name="Freeform: Shape 310">
              <a:extLst>
                <a:ext uri="{FF2B5EF4-FFF2-40B4-BE49-F238E27FC236}">
                  <a16:creationId xmlns:a16="http://schemas.microsoft.com/office/drawing/2014/main" id="{89CC026F-59A8-42EF-AF21-5933A963016F}"/>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932597">
                <a:defRPr/>
              </a:pPr>
              <a:endParaRPr lang="en-US" sz="1836">
                <a:solidFill>
                  <a:srgbClr val="FFFFFF"/>
                </a:solidFill>
                <a:latin typeface="Segoe UI"/>
              </a:endParaRPr>
            </a:p>
          </p:txBody>
        </p:sp>
        <p:sp>
          <p:nvSpPr>
            <p:cNvPr id="312" name="Freeform: Shape 311">
              <a:extLst>
                <a:ext uri="{FF2B5EF4-FFF2-40B4-BE49-F238E27FC236}">
                  <a16:creationId xmlns:a16="http://schemas.microsoft.com/office/drawing/2014/main" id="{040628C7-A765-4B5C-9E12-A847D203CA9F}"/>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932597">
                <a:defRPr/>
              </a:pPr>
              <a:endParaRPr lang="en-US" sz="1836">
                <a:solidFill>
                  <a:srgbClr val="FFFFFF"/>
                </a:solidFill>
                <a:latin typeface="Segoe UI"/>
              </a:endParaRPr>
            </a:p>
          </p:txBody>
        </p:sp>
        <p:sp>
          <p:nvSpPr>
            <p:cNvPr id="313" name="Freeform: Shape 312">
              <a:extLst>
                <a:ext uri="{FF2B5EF4-FFF2-40B4-BE49-F238E27FC236}">
                  <a16:creationId xmlns:a16="http://schemas.microsoft.com/office/drawing/2014/main" id="{C995F9F6-9467-40A5-A2C1-C1B3CA1B41D4}"/>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932597">
                <a:defRPr/>
              </a:pPr>
              <a:endParaRPr lang="en-US" sz="1836">
                <a:solidFill>
                  <a:srgbClr val="FFFFFF"/>
                </a:solidFill>
                <a:latin typeface="Segoe UI"/>
              </a:endParaRPr>
            </a:p>
          </p:txBody>
        </p:sp>
        <p:sp>
          <p:nvSpPr>
            <p:cNvPr id="314" name="Freeform: Shape 313">
              <a:extLst>
                <a:ext uri="{FF2B5EF4-FFF2-40B4-BE49-F238E27FC236}">
                  <a16:creationId xmlns:a16="http://schemas.microsoft.com/office/drawing/2014/main" id="{C8275F7A-4CC0-46BD-BEE3-D03C3C11F378}"/>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defTabSz="932597">
                <a:defRPr/>
              </a:pPr>
              <a:endParaRPr lang="en-US" sz="1836">
                <a:solidFill>
                  <a:srgbClr val="FFFFFF"/>
                </a:solidFill>
                <a:latin typeface="Segoe UI"/>
              </a:endParaRPr>
            </a:p>
          </p:txBody>
        </p:sp>
        <p:sp>
          <p:nvSpPr>
            <p:cNvPr id="315" name="Freeform: Shape 314">
              <a:extLst>
                <a:ext uri="{FF2B5EF4-FFF2-40B4-BE49-F238E27FC236}">
                  <a16:creationId xmlns:a16="http://schemas.microsoft.com/office/drawing/2014/main" id="{2E737975-B888-4987-BDEE-42DE065DA828}"/>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defTabSz="932597">
                <a:defRPr/>
              </a:pPr>
              <a:endParaRPr lang="en-US" sz="1836">
                <a:solidFill>
                  <a:srgbClr val="FFFFFF"/>
                </a:solidFill>
                <a:latin typeface="Segoe UI"/>
              </a:endParaRPr>
            </a:p>
          </p:txBody>
        </p:sp>
        <p:sp>
          <p:nvSpPr>
            <p:cNvPr id="316" name="Freeform: Shape 315">
              <a:extLst>
                <a:ext uri="{FF2B5EF4-FFF2-40B4-BE49-F238E27FC236}">
                  <a16:creationId xmlns:a16="http://schemas.microsoft.com/office/drawing/2014/main" id="{0199E1CF-DA37-4CB5-9ACD-D8EDA0FD94D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defTabSz="932597">
                <a:defRPr/>
              </a:pPr>
              <a:endParaRPr lang="en-US" sz="1836">
                <a:solidFill>
                  <a:srgbClr val="FFFFFF"/>
                </a:solidFill>
                <a:latin typeface="Segoe UI"/>
              </a:endParaRPr>
            </a:p>
          </p:txBody>
        </p:sp>
        <p:grpSp>
          <p:nvGrpSpPr>
            <p:cNvPr id="317" name="quick setup 1" descr="quick setup">
              <a:extLst>
                <a:ext uri="{FF2B5EF4-FFF2-40B4-BE49-F238E27FC236}">
                  <a16:creationId xmlns:a16="http://schemas.microsoft.com/office/drawing/2014/main" id="{6CE48C68-CD29-4DE3-9843-53B777B9B068}"/>
                </a:ext>
              </a:extLst>
            </p:cNvPr>
            <p:cNvGrpSpPr>
              <a:grpSpLocks noChangeAspect="1"/>
            </p:cNvGrpSpPr>
            <p:nvPr/>
          </p:nvGrpSpPr>
          <p:grpSpPr bwMode="auto">
            <a:xfrm>
              <a:off x="8800654" y="2477816"/>
              <a:ext cx="280016" cy="281318"/>
              <a:chOff x="3422" y="784"/>
              <a:chExt cx="215" cy="216"/>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319" name="Freeform 48">
                <a:extLst>
                  <a:ext uri="{FF2B5EF4-FFF2-40B4-BE49-F238E27FC236}">
                    <a16:creationId xmlns:a16="http://schemas.microsoft.com/office/drawing/2014/main" id="{EDBF3781-89AB-4333-93A8-1469234BC54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320" name="Rectangle 49">
                <a:extLst>
                  <a:ext uri="{FF2B5EF4-FFF2-40B4-BE49-F238E27FC236}">
                    <a16:creationId xmlns:a16="http://schemas.microsoft.com/office/drawing/2014/main" id="{0AB7251D-170A-49FC-89D3-6229593477D5}"/>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321" name="Freeform 50">
                <a:extLst>
                  <a:ext uri="{FF2B5EF4-FFF2-40B4-BE49-F238E27FC236}">
                    <a16:creationId xmlns:a16="http://schemas.microsoft.com/office/drawing/2014/main" id="{C022FB42-3220-4D7C-961D-96FF8AB58D92}"/>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322" name="Freeform 51">
                <a:extLst>
                  <a:ext uri="{FF2B5EF4-FFF2-40B4-BE49-F238E27FC236}">
                    <a16:creationId xmlns:a16="http://schemas.microsoft.com/office/drawing/2014/main" id="{FF5A5BEF-7BCC-4166-86C4-9C864A3136D9}"/>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sp>
        <p:nvSpPr>
          <p:cNvPr id="93" name="Rectangle 92">
            <a:extLst>
              <a:ext uri="{FF2B5EF4-FFF2-40B4-BE49-F238E27FC236}">
                <a16:creationId xmlns:a16="http://schemas.microsoft.com/office/drawing/2014/main" id="{91E4045A-6EE4-429C-B718-12419F96E79F}"/>
              </a:ext>
            </a:extLst>
          </p:cNvPr>
          <p:cNvSpPr/>
          <p:nvPr/>
        </p:nvSpPr>
        <p:spPr bwMode="auto">
          <a:xfrm>
            <a:off x="1026911" y="2951289"/>
            <a:ext cx="3257602" cy="2260851"/>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1052826" y="3966694"/>
            <a:ext cx="3205772" cy="4070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ts val="612"/>
              </a:spcAft>
              <a:defRPr/>
            </a:pPr>
            <a:r>
              <a:rPr lang="en-US" sz="2040" dirty="0" err="1">
                <a:solidFill>
                  <a:srgbClr val="50E6FF"/>
                </a:solidFill>
                <a:latin typeface="Segoe UI Semibold"/>
                <a:ea typeface="Segoe UI" pitchFamily="34" charset="0"/>
                <a:cs typeface="Segoe UI" pitchFamily="34" charset="0"/>
              </a:rPr>
              <a:t>常に最新</a:t>
            </a:r>
            <a:endParaRPr lang="en-US" sz="2040" dirty="0">
              <a:solidFill>
                <a:srgbClr val="50E6FF"/>
              </a:solidFill>
              <a:latin typeface="Segoe UI Semibold"/>
              <a:ea typeface="Segoe UI" pitchFamily="34" charset="0"/>
              <a:cs typeface="Segoe UI" pitchFamily="34" charset="0"/>
            </a:endParaRP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489957" y="4352187"/>
            <a:ext cx="2331508" cy="8646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32418">
              <a:lnSpc>
                <a:spcPct val="90000"/>
              </a:lnSpc>
              <a:spcAft>
                <a:spcPts val="408"/>
              </a:spcAft>
              <a:defRPr/>
            </a:pPr>
            <a:r>
              <a:rPr lang="en-US" sz="1224">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Automated updates</a:t>
            </a:r>
          </a:p>
          <a:p>
            <a:pPr algn="ctr" defTabSz="932418">
              <a:lnSpc>
                <a:spcPct val="90000"/>
              </a:lnSpc>
              <a:spcAft>
                <a:spcPts val="408"/>
              </a:spcAft>
              <a:defRPr/>
            </a:pPr>
            <a:r>
              <a:rPr lang="en-US" sz="1224">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Evergreen SQL</a:t>
            </a:r>
          </a:p>
          <a:p>
            <a:pPr algn="ctr" defTabSz="932418">
              <a:lnSpc>
                <a:spcPct val="90000"/>
              </a:lnSpc>
              <a:spcAft>
                <a:spcPts val="408"/>
              </a:spcAft>
              <a:defRPr/>
            </a:pPr>
            <a:r>
              <a:rPr lang="en-US" sz="1224">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Hyperscale on-premises</a:t>
            </a:r>
          </a:p>
        </p:txBody>
      </p:sp>
      <p:grpSp>
        <p:nvGrpSpPr>
          <p:cNvPr id="243" name="Group 242">
            <a:extLst>
              <a:ext uri="{FF2B5EF4-FFF2-40B4-BE49-F238E27FC236}">
                <a16:creationId xmlns:a16="http://schemas.microsoft.com/office/drawing/2014/main" id="{15BC5603-5D52-4EDC-AADF-61744B4BAAF4}"/>
              </a:ext>
            </a:extLst>
          </p:cNvPr>
          <p:cNvGrpSpPr/>
          <p:nvPr/>
        </p:nvGrpSpPr>
        <p:grpSpPr>
          <a:xfrm>
            <a:off x="2276727" y="3144725"/>
            <a:ext cx="757970" cy="750994"/>
            <a:chOff x="5737913" y="2543671"/>
            <a:chExt cx="705976" cy="699480"/>
          </a:xfrm>
        </p:grpSpPr>
        <p:sp>
          <p:nvSpPr>
            <p:cNvPr id="303" name="Freeform 169">
              <a:extLst>
                <a:ext uri="{FF2B5EF4-FFF2-40B4-BE49-F238E27FC236}">
                  <a16:creationId xmlns:a16="http://schemas.microsoft.com/office/drawing/2014/main" id="{BDBB25BB-D270-4769-9426-0C7EDEE86E0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304" name="Freeform 170">
              <a:extLst>
                <a:ext uri="{FF2B5EF4-FFF2-40B4-BE49-F238E27FC236}">
                  <a16:creationId xmlns:a16="http://schemas.microsoft.com/office/drawing/2014/main" id="{1804EB74-61EA-4E5C-B1AF-89E293A761CD}"/>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305" name="Freeform 171">
              <a:extLst>
                <a:ext uri="{FF2B5EF4-FFF2-40B4-BE49-F238E27FC236}">
                  <a16:creationId xmlns:a16="http://schemas.microsoft.com/office/drawing/2014/main" id="{52B3D5CD-8368-4C3B-B16F-907B835D4F46}"/>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pic>
          <p:nvPicPr>
            <p:cNvPr id="306" name="calendar5" descr="calendar">
              <a:extLst>
                <a:ext uri="{FF2B5EF4-FFF2-40B4-BE49-F238E27FC236}">
                  <a16:creationId xmlns:a16="http://schemas.microsoft.com/office/drawing/2014/main" id="{3112B010-C9BA-4F1D-8214-9E5324C13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166" y="2738511"/>
              <a:ext cx="305472" cy="305470"/>
            </a:xfrm>
            <a:prstGeom prst="rect">
              <a:avLst/>
            </a:prstGeom>
          </p:spPr>
        </p:pic>
      </p:grpSp>
      <p:sp>
        <p:nvSpPr>
          <p:cNvPr id="95" name="Rectangle 94">
            <a:extLst>
              <a:ext uri="{FF2B5EF4-FFF2-40B4-BE49-F238E27FC236}">
                <a16:creationId xmlns:a16="http://schemas.microsoft.com/office/drawing/2014/main" id="{F2740021-7FFB-4BFB-A589-7595436879AA}"/>
              </a:ext>
            </a:extLst>
          </p:cNvPr>
          <p:cNvSpPr/>
          <p:nvPr/>
        </p:nvSpPr>
        <p:spPr bwMode="auto">
          <a:xfrm>
            <a:off x="8294617" y="2951289"/>
            <a:ext cx="3257602" cy="2260851"/>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8294615" y="3954369"/>
            <a:ext cx="3257603" cy="592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ts val="612"/>
              </a:spcAft>
              <a:defRPr/>
            </a:pPr>
            <a:r>
              <a:rPr lang="en-US" sz="2040" dirty="0" err="1">
                <a:solidFill>
                  <a:srgbClr val="50E6FF"/>
                </a:solidFill>
                <a:latin typeface="Segoe UI Semibold"/>
                <a:cs typeface="Segoe UI" pitchFamily="34" charset="0"/>
              </a:rPr>
              <a:t>統合管理</a:t>
            </a:r>
            <a:endParaRPr lang="en-US" sz="1632" dirty="0">
              <a:solidFill>
                <a:srgbClr val="50E6FF"/>
              </a:solidFill>
              <a:latin typeface="Segoe UI" panose="020B0502040204020203" pitchFamily="34" charset="0"/>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8294616" y="4352495"/>
            <a:ext cx="3257601" cy="592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32418">
              <a:lnSpc>
                <a:spcPct val="90000"/>
              </a:lnSpc>
              <a:spcAft>
                <a:spcPts val="408"/>
              </a:spcAft>
              <a:defRPr/>
            </a:pPr>
            <a:r>
              <a:rPr lang="en-US" sz="1224">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Single view for on-prem and clouds</a:t>
            </a:r>
          </a:p>
          <a:p>
            <a:pPr algn="ctr" defTabSz="932418">
              <a:lnSpc>
                <a:spcPct val="90000"/>
              </a:lnSpc>
              <a:spcAft>
                <a:spcPts val="408"/>
              </a:spcAft>
              <a:defRPr/>
            </a:pPr>
            <a:r>
              <a:rPr lang="en-US" sz="1224">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Use familiar tools</a:t>
            </a:r>
          </a:p>
          <a:p>
            <a:pPr algn="ctr" defTabSz="932418">
              <a:lnSpc>
                <a:spcPct val="90000"/>
              </a:lnSpc>
              <a:spcAft>
                <a:spcPts val="408"/>
              </a:spcAft>
              <a:defRPr/>
            </a:pPr>
            <a:endParaRPr lang="en-US" sz="1428">
              <a:gradFill>
                <a:gsLst>
                  <a:gs pos="2917">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nvGrpSpPr>
          <p:cNvPr id="258" name="Group 257">
            <a:extLst>
              <a:ext uri="{FF2B5EF4-FFF2-40B4-BE49-F238E27FC236}">
                <a16:creationId xmlns:a16="http://schemas.microsoft.com/office/drawing/2014/main" id="{E9DDF934-03EB-42E9-AD89-CEBE6F674BE6}"/>
              </a:ext>
            </a:extLst>
          </p:cNvPr>
          <p:cNvGrpSpPr/>
          <p:nvPr/>
        </p:nvGrpSpPr>
        <p:grpSpPr>
          <a:xfrm>
            <a:off x="9540657" y="3101178"/>
            <a:ext cx="765520" cy="853192"/>
            <a:chOff x="1762119" y="2315018"/>
            <a:chExt cx="771532" cy="859892"/>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19" y="2315018"/>
              <a:ext cx="771532" cy="859892"/>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defTabSz="932597">
                  <a:defRPr/>
                </a:pPr>
                <a:endParaRPr lang="en-US" sz="1836">
                  <a:solidFill>
                    <a:srgbClr val="FFFFFF"/>
                  </a:solidFill>
                  <a:latin typeface="Segoe UI"/>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32597">
                  <a:defRPr/>
                </a:pPr>
                <a:endParaRPr lang="en-US" sz="1836">
                  <a:solidFill>
                    <a:srgbClr val="FFFFFF"/>
                  </a:solidFill>
                  <a:latin typeface="Segoe UI"/>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32597">
                  <a:defRPr/>
                </a:pPr>
                <a:endParaRPr lang="en-US" sz="1836">
                  <a:solidFill>
                    <a:srgbClr val="FFFFFF"/>
                  </a:solidFill>
                  <a:latin typeface="Segoe UI"/>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defTabSz="932597">
                  <a:defRPr/>
                </a:pPr>
                <a:endParaRPr lang="en-US" sz="1836">
                  <a:solidFill>
                    <a:srgbClr val="FFFFFF"/>
                  </a:solidFill>
                  <a:latin typeface="Segoe UI"/>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32597">
                  <a:defRPr/>
                </a:pPr>
                <a:endParaRPr lang="en-US" sz="1836">
                  <a:solidFill>
                    <a:srgbClr val="FFFFFF"/>
                  </a:solidFill>
                  <a:latin typeface="Segoe UI"/>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defTabSz="932597">
                  <a:defRPr/>
                </a:pPr>
                <a:endParaRPr lang="en-US" sz="1836">
                  <a:solidFill>
                    <a:srgbClr val="FFFFFF"/>
                  </a:solidFill>
                  <a:latin typeface="Segoe UI"/>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defTabSz="932597">
                  <a:defRPr/>
                </a:pPr>
                <a:endParaRPr lang="en-US" sz="1836">
                  <a:solidFill>
                    <a:srgbClr val="FFFFFF"/>
                  </a:solidFill>
                  <a:latin typeface="Segoe UI"/>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78"/>
                <a:ext cx="208758" cy="139791"/>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377344" y="211729"/>
            <a:ext cx="11723713" cy="565027"/>
          </a:xfrm>
        </p:spPr>
        <p:txBody>
          <a:bodyPr/>
          <a:lstStyle/>
          <a:p>
            <a:r>
              <a:rPr lang="en-US" dirty="0">
                <a:cs typeface="Segoe UI"/>
              </a:rPr>
              <a:t>PostgreSQL anywhere: Azure Arc </a:t>
            </a:r>
            <a:r>
              <a:rPr lang="en-US" dirty="0" err="1">
                <a:cs typeface="Segoe UI"/>
              </a:rPr>
              <a:t>対応データ</a:t>
            </a:r>
            <a:r>
              <a:rPr lang="ja-JP" altLang="en-US">
                <a:cs typeface="Segoe UI"/>
              </a:rPr>
              <a:t> サービス</a:t>
            </a:r>
            <a:endParaRPr lang="en-US" dirty="0">
              <a:cs typeface="Segoe UI"/>
            </a:endParaRPr>
          </a:p>
        </p:txBody>
      </p:sp>
      <p:sp>
        <p:nvSpPr>
          <p:cNvPr id="203" name="Rectangle 202">
            <a:extLst>
              <a:ext uri="{FF2B5EF4-FFF2-40B4-BE49-F238E27FC236}">
                <a16:creationId xmlns:a16="http://schemas.microsoft.com/office/drawing/2014/main" id="{32B8C1B3-EE64-4E6C-A3BC-F93DD41EA67E}"/>
              </a:ext>
            </a:extLst>
          </p:cNvPr>
          <p:cNvSpPr/>
          <p:nvPr/>
        </p:nvSpPr>
        <p:spPr bwMode="auto">
          <a:xfrm>
            <a:off x="2359530" y="2333476"/>
            <a:ext cx="5101385" cy="3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32418">
              <a:lnSpc>
                <a:spcPct val="90000"/>
              </a:lnSpc>
              <a:spcAft>
                <a:spcPts val="408"/>
              </a:spcAft>
              <a:defRPr/>
            </a:pPr>
            <a:r>
              <a:rPr lang="en-US" sz="1224">
                <a:solidFill>
                  <a:schemeClr val="tx1"/>
                </a:solidFill>
                <a:latin typeface="Segoe UI"/>
                <a:cs typeface="Segoe UI"/>
              </a:rPr>
              <a:t>Cloud benefits for both connected and intermittently connected scenarios</a:t>
            </a:r>
          </a:p>
        </p:txBody>
      </p:sp>
      <p:sp>
        <p:nvSpPr>
          <p:cNvPr id="188" name="Rectangle 187">
            <a:extLst>
              <a:ext uri="{FF2B5EF4-FFF2-40B4-BE49-F238E27FC236}">
                <a16:creationId xmlns:a16="http://schemas.microsoft.com/office/drawing/2014/main" id="{6D45C583-3E91-4650-A91C-2C3D5FBC6A7E}"/>
              </a:ext>
            </a:extLst>
          </p:cNvPr>
          <p:cNvSpPr/>
          <p:nvPr/>
        </p:nvSpPr>
        <p:spPr bwMode="auto">
          <a:xfrm>
            <a:off x="1981574" y="1972627"/>
            <a:ext cx="4600345" cy="3669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ts val="612"/>
              </a:spcAft>
              <a:defRPr/>
            </a:pPr>
            <a:r>
              <a:rPr lang="en-US" sz="2040">
                <a:solidFill>
                  <a:srgbClr val="50E6FF"/>
                </a:solidFill>
                <a:latin typeface="Segoe UI Semibold"/>
                <a:cs typeface="Segoe UI"/>
              </a:rPr>
              <a:t>Connected / Indirect-connected </a:t>
            </a:r>
          </a:p>
        </p:txBody>
      </p:sp>
      <p:grpSp>
        <p:nvGrpSpPr>
          <p:cNvPr id="16" name="Group 15">
            <a:extLst>
              <a:ext uri="{FF2B5EF4-FFF2-40B4-BE49-F238E27FC236}">
                <a16:creationId xmlns:a16="http://schemas.microsoft.com/office/drawing/2014/main" id="{8CBA6898-AD84-434E-8348-FB260C55FFBA}"/>
              </a:ext>
            </a:extLst>
          </p:cNvPr>
          <p:cNvGrpSpPr/>
          <p:nvPr/>
        </p:nvGrpSpPr>
        <p:grpSpPr>
          <a:xfrm>
            <a:off x="1117837" y="1833109"/>
            <a:ext cx="1005876" cy="807800"/>
            <a:chOff x="9157411" y="2571121"/>
            <a:chExt cx="986242" cy="792033"/>
          </a:xfrm>
        </p:grpSpPr>
        <p:sp>
          <p:nvSpPr>
            <p:cNvPr id="10" name="Oval 9">
              <a:extLst>
                <a:ext uri="{FF2B5EF4-FFF2-40B4-BE49-F238E27FC236}">
                  <a16:creationId xmlns:a16="http://schemas.microsoft.com/office/drawing/2014/main" id="{5DC01823-449C-B846-ACBD-7A50BB144CBA}"/>
                </a:ext>
              </a:extLst>
            </p:cNvPr>
            <p:cNvSpPr/>
            <p:nvPr/>
          </p:nvSpPr>
          <p:spPr bwMode="auto">
            <a:xfrm>
              <a:off x="9476902" y="2696403"/>
              <a:ext cx="666751" cy="666751"/>
            </a:xfrm>
            <a:prstGeom prst="ellipse">
              <a:avLst/>
            </a:prstGeom>
            <a:noFill/>
            <a:ln w="2222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04E9D22-230F-1744-9672-54D390F8AC58}"/>
                </a:ext>
              </a:extLst>
            </p:cNvPr>
            <p:cNvGrpSpPr/>
            <p:nvPr/>
          </p:nvGrpSpPr>
          <p:grpSpPr>
            <a:xfrm>
              <a:off x="9157411" y="2571121"/>
              <a:ext cx="864290" cy="655274"/>
              <a:chOff x="9157411" y="2571121"/>
              <a:chExt cx="864290" cy="655274"/>
            </a:xfrm>
          </p:grpSpPr>
          <p:grpSp>
            <p:nvGrpSpPr>
              <p:cNvPr id="20" name="Group 19">
                <a:extLst>
                  <a:ext uri="{FF2B5EF4-FFF2-40B4-BE49-F238E27FC236}">
                    <a16:creationId xmlns:a16="http://schemas.microsoft.com/office/drawing/2014/main" id="{C480ACEE-97BE-3843-A3D8-FB44ECDE705D}"/>
                  </a:ext>
                </a:extLst>
              </p:cNvPr>
              <p:cNvGrpSpPr/>
              <p:nvPr/>
            </p:nvGrpSpPr>
            <p:grpSpPr>
              <a:xfrm>
                <a:off x="9157411" y="2571121"/>
                <a:ext cx="417513" cy="300427"/>
                <a:chOff x="10031642" y="2558400"/>
                <a:chExt cx="417513" cy="300427"/>
              </a:xfrm>
            </p:grpSpPr>
            <p:grpSp>
              <p:nvGrpSpPr>
                <p:cNvPr id="14" name="Group 13">
                  <a:extLst>
                    <a:ext uri="{FF2B5EF4-FFF2-40B4-BE49-F238E27FC236}">
                      <a16:creationId xmlns:a16="http://schemas.microsoft.com/office/drawing/2014/main" id="{C0D55356-C469-9644-9D45-F19AE15980E1}"/>
                    </a:ext>
                  </a:extLst>
                </p:cNvPr>
                <p:cNvGrpSpPr/>
                <p:nvPr/>
              </p:nvGrpSpPr>
              <p:grpSpPr>
                <a:xfrm>
                  <a:off x="10031642" y="2580832"/>
                  <a:ext cx="417513" cy="277995"/>
                  <a:chOff x="10031642" y="2580832"/>
                  <a:chExt cx="417513" cy="277995"/>
                </a:xfrm>
              </p:grpSpPr>
              <p:grpSp>
                <p:nvGrpSpPr>
                  <p:cNvPr id="11" name="Group 10">
                    <a:extLst>
                      <a:ext uri="{FF2B5EF4-FFF2-40B4-BE49-F238E27FC236}">
                        <a16:creationId xmlns:a16="http://schemas.microsoft.com/office/drawing/2014/main" id="{82EDBC42-F6B9-E64B-AD48-F5C11C06A174}"/>
                      </a:ext>
                    </a:extLst>
                  </p:cNvPr>
                  <p:cNvGrpSpPr/>
                  <p:nvPr/>
                </p:nvGrpSpPr>
                <p:grpSpPr>
                  <a:xfrm rot="16200000">
                    <a:off x="10135624" y="2476850"/>
                    <a:ext cx="209550" cy="417513"/>
                    <a:chOff x="5387975" y="4319593"/>
                    <a:chExt cx="209550" cy="417513"/>
                  </a:xfrm>
                </p:grpSpPr>
                <p:sp>
                  <p:nvSpPr>
                    <p:cNvPr id="152" name="Freeform 107">
                      <a:extLst>
                        <a:ext uri="{FF2B5EF4-FFF2-40B4-BE49-F238E27FC236}">
                          <a16:creationId xmlns:a16="http://schemas.microsoft.com/office/drawing/2014/main" id="{28A52AC3-757B-394F-9E40-06FE76AF43AF}"/>
                        </a:ext>
                      </a:extLst>
                    </p:cNvPr>
                    <p:cNvSpPr>
                      <a:spLocks/>
                    </p:cNvSpPr>
                    <p:nvPr/>
                  </p:nvSpPr>
                  <p:spPr bwMode="auto">
                    <a:xfrm>
                      <a:off x="5387975" y="4422781"/>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53" name="Freeform 108">
                      <a:extLst>
                        <a:ext uri="{FF2B5EF4-FFF2-40B4-BE49-F238E27FC236}">
                          <a16:creationId xmlns:a16="http://schemas.microsoft.com/office/drawing/2014/main" id="{46E4CA12-C24C-BC47-ABC6-1BEEA298B70C}"/>
                        </a:ext>
                      </a:extLst>
                    </p:cNvPr>
                    <p:cNvSpPr>
                      <a:spLocks/>
                    </p:cNvSpPr>
                    <p:nvPr/>
                  </p:nvSpPr>
                  <p:spPr bwMode="auto">
                    <a:xfrm>
                      <a:off x="5440363" y="4370393"/>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54" name="Freeform 109">
                      <a:extLst>
                        <a:ext uri="{FF2B5EF4-FFF2-40B4-BE49-F238E27FC236}">
                          <a16:creationId xmlns:a16="http://schemas.microsoft.com/office/drawing/2014/main" id="{ACB36FD5-65CF-3F4C-A73A-73088FA4A803}"/>
                        </a:ext>
                      </a:extLst>
                    </p:cNvPr>
                    <p:cNvSpPr>
                      <a:spLocks/>
                    </p:cNvSpPr>
                    <p:nvPr/>
                  </p:nvSpPr>
                  <p:spPr bwMode="auto">
                    <a:xfrm>
                      <a:off x="5492750" y="4319593"/>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grpSp>
              <p:sp>
                <p:nvSpPr>
                  <p:cNvPr id="13" name="Oval 12">
                    <a:extLst>
                      <a:ext uri="{FF2B5EF4-FFF2-40B4-BE49-F238E27FC236}">
                        <a16:creationId xmlns:a16="http://schemas.microsoft.com/office/drawing/2014/main" id="{097929C7-05E4-3446-9BE8-AF47AE76E58F}"/>
                      </a:ext>
                    </a:extLst>
                  </p:cNvPr>
                  <p:cNvSpPr/>
                  <p:nvPr/>
                </p:nvSpPr>
                <p:spPr bwMode="auto">
                  <a:xfrm>
                    <a:off x="10211600" y="2806863"/>
                    <a:ext cx="51964" cy="51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0D9BE6AC-FA4D-474E-9629-39F39AE4B7F1}"/>
                    </a:ext>
                  </a:extLst>
                </p:cNvPr>
                <p:cNvCxnSpPr/>
                <p:nvPr/>
              </p:nvCxnSpPr>
              <p:spPr>
                <a:xfrm flipV="1">
                  <a:off x="10082442" y="2558400"/>
                  <a:ext cx="314326" cy="28256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93FA812-0250-AF49-89D7-A2DC97B543EC}"/>
                  </a:ext>
                </a:extLst>
              </p:cNvPr>
              <p:cNvGrpSpPr/>
              <p:nvPr/>
            </p:nvGrpSpPr>
            <p:grpSpPr>
              <a:xfrm>
                <a:off x="9620736" y="2825429"/>
                <a:ext cx="400965" cy="400966"/>
                <a:chOff x="10746582" y="2782128"/>
                <a:chExt cx="495300" cy="495301"/>
              </a:xfrm>
            </p:grpSpPr>
            <p:sp>
              <p:nvSpPr>
                <p:cNvPr id="161" name="AutoShape 148">
                  <a:extLst>
                    <a:ext uri="{FF2B5EF4-FFF2-40B4-BE49-F238E27FC236}">
                      <a16:creationId xmlns:a16="http://schemas.microsoft.com/office/drawing/2014/main" id="{0F3682DE-772A-C747-AF3C-E842DEB8BF48}"/>
                    </a:ext>
                  </a:extLst>
                </p:cNvPr>
                <p:cNvSpPr>
                  <a:spLocks noChangeAspect="1" noChangeArrowheads="1" noTextEdit="1"/>
                </p:cNvSpPr>
                <p:nvPr/>
              </p:nvSpPr>
              <p:spPr bwMode="auto">
                <a:xfrm>
                  <a:off x="10746582" y="278212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3" name="Rectangle 151">
                  <a:extLst>
                    <a:ext uri="{FF2B5EF4-FFF2-40B4-BE49-F238E27FC236}">
                      <a16:creationId xmlns:a16="http://schemas.microsoft.com/office/drawing/2014/main" id="{17E943AD-3AAF-E046-9490-5F135F4D8F7E}"/>
                    </a:ext>
                  </a:extLst>
                </p:cNvPr>
                <p:cNvSpPr>
                  <a:spLocks noChangeArrowheads="1"/>
                </p:cNvSpPr>
                <p:nvPr/>
              </p:nvSpPr>
              <p:spPr bwMode="auto">
                <a:xfrm>
                  <a:off x="10746582" y="278212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4" name="Rectangle 152">
                  <a:extLst>
                    <a:ext uri="{FF2B5EF4-FFF2-40B4-BE49-F238E27FC236}">
                      <a16:creationId xmlns:a16="http://schemas.microsoft.com/office/drawing/2014/main" id="{97A7F486-3EAE-5043-9253-1B6ED1A73A5D}"/>
                    </a:ext>
                  </a:extLst>
                </p:cNvPr>
                <p:cNvSpPr>
                  <a:spLocks noChangeArrowheads="1"/>
                </p:cNvSpPr>
                <p:nvPr/>
              </p:nvSpPr>
              <p:spPr bwMode="auto">
                <a:xfrm>
                  <a:off x="10994232" y="302977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5" name="Rectangle 153">
                  <a:extLst>
                    <a:ext uri="{FF2B5EF4-FFF2-40B4-BE49-F238E27FC236}">
                      <a16:creationId xmlns:a16="http://schemas.microsoft.com/office/drawing/2014/main" id="{D08FBCBE-9903-5D45-B2A0-A61E5AAFE260}"/>
                    </a:ext>
                  </a:extLst>
                </p:cNvPr>
                <p:cNvSpPr>
                  <a:spLocks noChangeArrowheads="1"/>
                </p:cNvSpPr>
                <p:nvPr/>
              </p:nvSpPr>
              <p:spPr bwMode="auto">
                <a:xfrm>
                  <a:off x="10808495" y="285991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6" name="Rectangle 154">
                  <a:extLst>
                    <a:ext uri="{FF2B5EF4-FFF2-40B4-BE49-F238E27FC236}">
                      <a16:creationId xmlns:a16="http://schemas.microsoft.com/office/drawing/2014/main" id="{225340A5-A1FC-0E44-87B7-C60B423EA169}"/>
                    </a:ext>
                  </a:extLst>
                </p:cNvPr>
                <p:cNvSpPr>
                  <a:spLocks noChangeArrowheads="1"/>
                </p:cNvSpPr>
                <p:nvPr/>
              </p:nvSpPr>
              <p:spPr bwMode="auto">
                <a:xfrm>
                  <a:off x="10886282" y="285991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7" name="Rectangle 155">
                  <a:extLst>
                    <a:ext uri="{FF2B5EF4-FFF2-40B4-BE49-F238E27FC236}">
                      <a16:creationId xmlns:a16="http://schemas.microsoft.com/office/drawing/2014/main" id="{4C47CF2D-2CDF-9142-AD7E-FFF985036EEF}"/>
                    </a:ext>
                  </a:extLst>
                </p:cNvPr>
                <p:cNvSpPr>
                  <a:spLocks noChangeArrowheads="1"/>
                </p:cNvSpPr>
                <p:nvPr/>
              </p:nvSpPr>
              <p:spPr bwMode="auto">
                <a:xfrm>
                  <a:off x="10808495" y="293611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8" name="Rectangle 156">
                  <a:extLst>
                    <a:ext uri="{FF2B5EF4-FFF2-40B4-BE49-F238E27FC236}">
                      <a16:creationId xmlns:a16="http://schemas.microsoft.com/office/drawing/2014/main" id="{605CAB9A-8275-1640-963A-576E7F6E27BC}"/>
                    </a:ext>
                  </a:extLst>
                </p:cNvPr>
                <p:cNvSpPr>
                  <a:spLocks noChangeArrowheads="1"/>
                </p:cNvSpPr>
                <p:nvPr/>
              </p:nvSpPr>
              <p:spPr bwMode="auto">
                <a:xfrm>
                  <a:off x="10886282" y="293611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9" name="Rectangle 157">
                  <a:extLst>
                    <a:ext uri="{FF2B5EF4-FFF2-40B4-BE49-F238E27FC236}">
                      <a16:creationId xmlns:a16="http://schemas.microsoft.com/office/drawing/2014/main" id="{ED655B47-193C-3B45-A0BA-B2D57DEF542F}"/>
                    </a:ext>
                  </a:extLst>
                </p:cNvPr>
                <p:cNvSpPr>
                  <a:spLocks noChangeArrowheads="1"/>
                </p:cNvSpPr>
                <p:nvPr/>
              </p:nvSpPr>
              <p:spPr bwMode="auto">
                <a:xfrm>
                  <a:off x="10808495" y="301390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0" name="Rectangle 158">
                  <a:extLst>
                    <a:ext uri="{FF2B5EF4-FFF2-40B4-BE49-F238E27FC236}">
                      <a16:creationId xmlns:a16="http://schemas.microsoft.com/office/drawing/2014/main" id="{D83422E8-E688-E24E-BD7A-257EE33B1516}"/>
                    </a:ext>
                  </a:extLst>
                </p:cNvPr>
                <p:cNvSpPr>
                  <a:spLocks noChangeArrowheads="1"/>
                </p:cNvSpPr>
                <p:nvPr/>
              </p:nvSpPr>
              <p:spPr bwMode="auto">
                <a:xfrm>
                  <a:off x="10886282" y="301390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1" name="Rectangle 159">
                  <a:extLst>
                    <a:ext uri="{FF2B5EF4-FFF2-40B4-BE49-F238E27FC236}">
                      <a16:creationId xmlns:a16="http://schemas.microsoft.com/office/drawing/2014/main" id="{494C9350-30A8-B846-BED2-F9521F1FA74C}"/>
                    </a:ext>
                  </a:extLst>
                </p:cNvPr>
                <p:cNvSpPr>
                  <a:spLocks noChangeArrowheads="1"/>
                </p:cNvSpPr>
                <p:nvPr/>
              </p:nvSpPr>
              <p:spPr bwMode="auto">
                <a:xfrm>
                  <a:off x="10808495" y="309169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2" name="Rectangle 160">
                  <a:extLst>
                    <a:ext uri="{FF2B5EF4-FFF2-40B4-BE49-F238E27FC236}">
                      <a16:creationId xmlns:a16="http://schemas.microsoft.com/office/drawing/2014/main" id="{E5C6A404-0CE3-BB42-99CC-9281268F14DB}"/>
                    </a:ext>
                  </a:extLst>
                </p:cNvPr>
                <p:cNvSpPr>
                  <a:spLocks noChangeArrowheads="1"/>
                </p:cNvSpPr>
                <p:nvPr/>
              </p:nvSpPr>
              <p:spPr bwMode="auto">
                <a:xfrm>
                  <a:off x="10886282" y="309169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3" name="Rectangle 161">
                  <a:extLst>
                    <a:ext uri="{FF2B5EF4-FFF2-40B4-BE49-F238E27FC236}">
                      <a16:creationId xmlns:a16="http://schemas.microsoft.com/office/drawing/2014/main" id="{7683BBE0-14FE-F349-8368-47905F6C8E42}"/>
                    </a:ext>
                  </a:extLst>
                </p:cNvPr>
                <p:cNvSpPr>
                  <a:spLocks noChangeArrowheads="1"/>
                </p:cNvSpPr>
                <p:nvPr/>
              </p:nvSpPr>
              <p:spPr bwMode="auto">
                <a:xfrm>
                  <a:off x="10840245" y="3215516"/>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4" name="Rectangle 162">
                  <a:extLst>
                    <a:ext uri="{FF2B5EF4-FFF2-40B4-BE49-F238E27FC236}">
                      <a16:creationId xmlns:a16="http://schemas.microsoft.com/office/drawing/2014/main" id="{A183B5BA-3AF2-EF43-BC92-D57B25E218F1}"/>
                    </a:ext>
                  </a:extLst>
                </p:cNvPr>
                <p:cNvSpPr>
                  <a:spLocks noChangeArrowheads="1"/>
                </p:cNvSpPr>
                <p:nvPr/>
              </p:nvSpPr>
              <p:spPr bwMode="auto">
                <a:xfrm>
                  <a:off x="11056145" y="309169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5" name="Rectangle 163">
                  <a:extLst>
                    <a:ext uri="{FF2B5EF4-FFF2-40B4-BE49-F238E27FC236}">
                      <a16:creationId xmlns:a16="http://schemas.microsoft.com/office/drawing/2014/main" id="{D151E8D4-EDC7-C944-9008-2F0CEE7009D8}"/>
                    </a:ext>
                  </a:extLst>
                </p:cNvPr>
                <p:cNvSpPr>
                  <a:spLocks noChangeArrowheads="1"/>
                </p:cNvSpPr>
                <p:nvPr/>
              </p:nvSpPr>
              <p:spPr bwMode="auto">
                <a:xfrm>
                  <a:off x="11133932" y="309169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6" name="Rectangle 164">
                  <a:extLst>
                    <a:ext uri="{FF2B5EF4-FFF2-40B4-BE49-F238E27FC236}">
                      <a16:creationId xmlns:a16="http://schemas.microsoft.com/office/drawing/2014/main" id="{119A1280-37FB-0C44-BA6B-84CD14842FA5}"/>
                    </a:ext>
                  </a:extLst>
                </p:cNvPr>
                <p:cNvSpPr>
                  <a:spLocks noChangeArrowheads="1"/>
                </p:cNvSpPr>
                <p:nvPr/>
              </p:nvSpPr>
              <p:spPr bwMode="auto">
                <a:xfrm>
                  <a:off x="11087895" y="3215516"/>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69556" y="6063405"/>
            <a:ext cx="544019" cy="544017"/>
          </a:xfrm>
          <a:prstGeom prst="rect">
            <a:avLst/>
          </a:prstGeom>
        </p:spPr>
      </p:pic>
      <p:grpSp>
        <p:nvGrpSpPr>
          <p:cNvPr id="106" name="Group 105">
            <a:extLst>
              <a:ext uri="{FF2B5EF4-FFF2-40B4-BE49-F238E27FC236}">
                <a16:creationId xmlns:a16="http://schemas.microsoft.com/office/drawing/2014/main" id="{D3A955D6-BD57-6146-90F7-D54CD9FC5B53}"/>
              </a:ext>
            </a:extLst>
          </p:cNvPr>
          <p:cNvGrpSpPr/>
          <p:nvPr/>
        </p:nvGrpSpPr>
        <p:grpSpPr>
          <a:xfrm>
            <a:off x="1680292" y="6282150"/>
            <a:ext cx="9229227" cy="106529"/>
            <a:chOff x="1646630" y="5643725"/>
            <a:chExt cx="9049083" cy="104450"/>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5695949"/>
              <a:ext cx="9049083" cy="0"/>
            </a:xfrm>
            <a:prstGeom prst="lin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8" name="Rectangle 40">
              <a:extLst>
                <a:ext uri="{FF2B5EF4-FFF2-40B4-BE49-F238E27FC236}">
                  <a16:creationId xmlns:a16="http://schemas.microsoft.com/office/drawing/2014/main" id="{CB7E250B-F1DB-9442-8483-DAC909FCB7AF}"/>
                </a:ext>
              </a:extLst>
            </p:cNvPr>
            <p:cNvSpPr/>
            <p:nvPr/>
          </p:nvSpPr>
          <p:spPr bwMode="auto">
            <a:xfrm rot="8100000">
              <a:off x="105871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09" name="Rectangle 40">
              <a:extLst>
                <a:ext uri="{FF2B5EF4-FFF2-40B4-BE49-F238E27FC236}">
                  <a16:creationId xmlns:a16="http://schemas.microsoft.com/office/drawing/2014/main" id="{CA21307E-7A96-704F-8CA8-1B6E53471FB9}"/>
                </a:ext>
              </a:extLst>
            </p:cNvPr>
            <p:cNvSpPr/>
            <p:nvPr/>
          </p:nvSpPr>
          <p:spPr bwMode="auto">
            <a:xfrm rot="13500000" flipH="1">
              <a:off x="165612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grpSp>
      <p:sp>
        <p:nvSpPr>
          <p:cNvPr id="110" name="Rectangle 109">
            <a:extLst>
              <a:ext uri="{FF2B5EF4-FFF2-40B4-BE49-F238E27FC236}">
                <a16:creationId xmlns:a16="http://schemas.microsoft.com/office/drawing/2014/main" id="{AECAF701-2D30-0540-851E-7D1B5188563A}"/>
              </a:ext>
            </a:extLst>
          </p:cNvPr>
          <p:cNvSpPr/>
          <p:nvPr/>
        </p:nvSpPr>
        <p:spPr bwMode="auto">
          <a:xfrm>
            <a:off x="4283021" y="6099988"/>
            <a:ext cx="3870432" cy="4764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algn="ctr" defTabSz="951028" fontAlgn="base">
              <a:lnSpc>
                <a:spcPct val="90000"/>
              </a:lnSpc>
              <a:spcBef>
                <a:spcPct val="0"/>
              </a:spcBef>
              <a:spcAft>
                <a:spcPts val="612"/>
              </a:spcAft>
              <a:defRPr/>
            </a:pPr>
            <a:r>
              <a:rPr lang="en-US" sz="2040">
                <a:gradFill>
                  <a:gsLst>
                    <a:gs pos="2917">
                      <a:srgbClr val="FFFFFF"/>
                    </a:gs>
                    <a:gs pos="100000">
                      <a:srgbClr val="FFFFFF"/>
                    </a:gs>
                  </a:gsLst>
                  <a:lin ang="5400000" scaled="0"/>
                </a:gradFill>
                <a:latin typeface="Segoe UI Semibold"/>
                <a:cs typeface="Segoe UI" pitchFamily="34" charset="0"/>
              </a:rPr>
              <a:t>Any hardware, any Kubernetes</a:t>
            </a:r>
          </a:p>
        </p:txBody>
      </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918276" y="6005024"/>
            <a:ext cx="638254" cy="636235"/>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sp>
        <p:nvSpPr>
          <p:cNvPr id="133" name="Rectangle 132">
            <a:extLst>
              <a:ext uri="{FF2B5EF4-FFF2-40B4-BE49-F238E27FC236}">
                <a16:creationId xmlns:a16="http://schemas.microsoft.com/office/drawing/2014/main" id="{31378748-C4F5-E449-8569-ABFF32D14B3E}"/>
              </a:ext>
            </a:extLst>
          </p:cNvPr>
          <p:cNvSpPr/>
          <p:nvPr/>
        </p:nvSpPr>
        <p:spPr bwMode="auto">
          <a:xfrm>
            <a:off x="1416006" y="1036520"/>
            <a:ext cx="5592756" cy="7105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43334508-8FBB-6041-B2F0-A63E2F4D6627}"/>
              </a:ext>
            </a:extLst>
          </p:cNvPr>
          <p:cNvCxnSpPr/>
          <p:nvPr/>
        </p:nvCxnSpPr>
        <p:spPr>
          <a:xfrm>
            <a:off x="11068365" y="1237412"/>
            <a:ext cx="0" cy="455200"/>
          </a:xfrm>
          <a:prstGeom prst="line">
            <a:avLst/>
          </a:prstGeom>
          <a:ln w="3175">
            <a:solidFill>
              <a:schemeClr val="accent2">
                <a:lumMod val="20000"/>
                <a:lumOff val="8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135" descr="Azure SQL Database&#10;Azure Database for PostgreSQL&#10;Azure DB for MySQL&#10;Azure DB for MariaDB&#10;Azure CosmosDB&#10;">
            <a:extLst>
              <a:ext uri="{FF2B5EF4-FFF2-40B4-BE49-F238E27FC236}">
                <a16:creationId xmlns:a16="http://schemas.microsoft.com/office/drawing/2014/main" id="{6B21B211-AD11-9E49-B76A-017CE4303424}"/>
              </a:ext>
            </a:extLst>
          </p:cNvPr>
          <p:cNvSpPr/>
          <p:nvPr/>
        </p:nvSpPr>
        <p:spPr bwMode="auto">
          <a:xfrm>
            <a:off x="8560080" y="1182366"/>
            <a:ext cx="2140953" cy="4188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855669" fontAlgn="base">
              <a:lnSpc>
                <a:spcPct val="90000"/>
              </a:lnSpc>
              <a:spcBef>
                <a:spcPct val="0"/>
              </a:spcBef>
              <a:spcAft>
                <a:spcPct val="0"/>
              </a:spcAft>
              <a:defRPr/>
            </a:pPr>
            <a:r>
              <a:rPr lang="en-US" sz="1632">
                <a:solidFill>
                  <a:schemeClr val="tx1"/>
                </a:solidFill>
                <a:latin typeface="Segoe UI Semibold"/>
              </a:rPr>
              <a:t>Azure SQL Database</a:t>
            </a:r>
          </a:p>
        </p:txBody>
      </p:sp>
      <p:sp>
        <p:nvSpPr>
          <p:cNvPr id="137" name="Rectangle 136">
            <a:extLst>
              <a:ext uri="{FF2B5EF4-FFF2-40B4-BE49-F238E27FC236}">
                <a16:creationId xmlns:a16="http://schemas.microsoft.com/office/drawing/2014/main" id="{053AE5AA-BAC6-954C-86BA-D3C920F6131A}"/>
              </a:ext>
            </a:extLst>
          </p:cNvPr>
          <p:cNvSpPr/>
          <p:nvPr/>
        </p:nvSpPr>
        <p:spPr bwMode="auto">
          <a:xfrm>
            <a:off x="7398767" y="1186561"/>
            <a:ext cx="960677" cy="376684"/>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a:solidFill>
                  <a:srgbClr val="50E6FF"/>
                </a:solidFill>
                <a:latin typeface="Segoe UI Semibold"/>
                <a:cs typeface="Segoe UI" pitchFamily="34" charset="0"/>
              </a:rPr>
              <a:t>PREVIEW</a:t>
            </a:r>
          </a:p>
        </p:txBody>
      </p:sp>
      <p:grpSp>
        <p:nvGrpSpPr>
          <p:cNvPr id="138" name="Group 137">
            <a:extLst>
              <a:ext uri="{FF2B5EF4-FFF2-40B4-BE49-F238E27FC236}">
                <a16:creationId xmlns:a16="http://schemas.microsoft.com/office/drawing/2014/main" id="{DCB3D620-9238-B14A-8BEF-FB56B2157478}"/>
              </a:ext>
            </a:extLst>
          </p:cNvPr>
          <p:cNvGrpSpPr/>
          <p:nvPr/>
        </p:nvGrpSpPr>
        <p:grpSpPr>
          <a:xfrm>
            <a:off x="1492055" y="1184654"/>
            <a:ext cx="5968524" cy="431564"/>
            <a:chOff x="-4072326" y="4756028"/>
            <a:chExt cx="5852025" cy="423140"/>
          </a:xfrm>
        </p:grpSpPr>
        <p:sp>
          <p:nvSpPr>
            <p:cNvPr id="139" name="Rectangle 138">
              <a:extLst>
                <a:ext uri="{FF2B5EF4-FFF2-40B4-BE49-F238E27FC236}">
                  <a16:creationId xmlns:a16="http://schemas.microsoft.com/office/drawing/2014/main" id="{A5A74CA5-C58D-E84E-AEF9-7C46ED6F29CA}"/>
                </a:ext>
              </a:extLst>
            </p:cNvPr>
            <p:cNvSpPr/>
            <p:nvPr/>
          </p:nvSpPr>
          <p:spPr bwMode="auto">
            <a:xfrm>
              <a:off x="-3395858" y="4756028"/>
              <a:ext cx="5175557" cy="410690"/>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spAutoFit/>
            </a:bodyPr>
            <a:lstStyle/>
            <a:p>
              <a:pPr algn="ctr" defTabSz="855669" fontAlgn="base">
                <a:lnSpc>
                  <a:spcPct val="90000"/>
                </a:lnSpc>
                <a:spcBef>
                  <a:spcPct val="0"/>
                </a:spcBef>
                <a:spcAft>
                  <a:spcPct val="0"/>
                </a:spcAft>
                <a:defRPr/>
              </a:pPr>
              <a:r>
                <a:rPr lang="en-US" sz="1632">
                  <a:solidFill>
                    <a:schemeClr val="bg1"/>
                  </a:solidFill>
                  <a:latin typeface="Segoe UI Semibold"/>
                </a:rPr>
                <a:t>Azure Database for PostgreSQL Hyperscale</a:t>
              </a:r>
            </a:p>
          </p:txBody>
        </p:sp>
        <p:sp>
          <p:nvSpPr>
            <p:cNvPr id="140" name="Rectangle 139">
              <a:extLst>
                <a:ext uri="{FF2B5EF4-FFF2-40B4-BE49-F238E27FC236}">
                  <a16:creationId xmlns:a16="http://schemas.microsoft.com/office/drawing/2014/main" id="{8EB0668E-0718-9A45-8DD7-696EBE305332}"/>
                </a:ext>
              </a:extLst>
            </p:cNvPr>
            <p:cNvSpPr/>
            <p:nvPr/>
          </p:nvSpPr>
          <p:spPr bwMode="auto">
            <a:xfrm>
              <a:off x="-4072326" y="4809836"/>
              <a:ext cx="941926"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a:solidFill>
                    <a:srgbClr val="50E6FF"/>
                  </a:solidFill>
                  <a:latin typeface="Segoe UI Semibold"/>
                  <a:cs typeface="Segoe UI" pitchFamily="34" charset="0"/>
                </a:rPr>
                <a:t>PREVIEW</a:t>
              </a:r>
            </a:p>
          </p:txBody>
        </p:sp>
      </p:grpSp>
      <p:grpSp>
        <p:nvGrpSpPr>
          <p:cNvPr id="4" name="Group 3">
            <a:extLst>
              <a:ext uri="{FF2B5EF4-FFF2-40B4-BE49-F238E27FC236}">
                <a16:creationId xmlns:a16="http://schemas.microsoft.com/office/drawing/2014/main" id="{F19B3F2C-7BB6-E514-9555-84EE3BB563CF}"/>
              </a:ext>
            </a:extLst>
          </p:cNvPr>
          <p:cNvGrpSpPr/>
          <p:nvPr/>
        </p:nvGrpSpPr>
        <p:grpSpPr>
          <a:xfrm>
            <a:off x="0" y="5286872"/>
            <a:ext cx="7681193" cy="550427"/>
            <a:chOff x="4730" y="4491043"/>
            <a:chExt cx="7681193" cy="550427"/>
          </a:xfrm>
        </p:grpSpPr>
        <p:sp>
          <p:nvSpPr>
            <p:cNvPr id="129" name="Rectangle 128">
              <a:extLst>
                <a:ext uri="{FF2B5EF4-FFF2-40B4-BE49-F238E27FC236}">
                  <a16:creationId xmlns:a16="http://schemas.microsoft.com/office/drawing/2014/main" id="{8F5DF543-F029-4A22-AA56-04F21543A695}"/>
                </a:ext>
              </a:extLst>
            </p:cNvPr>
            <p:cNvSpPr/>
            <p:nvPr/>
          </p:nvSpPr>
          <p:spPr bwMode="auto">
            <a:xfrm>
              <a:off x="4730" y="4491043"/>
              <a:ext cx="7681193" cy="5504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32" name="TextBox 2">
              <a:extLst>
                <a:ext uri="{FF2B5EF4-FFF2-40B4-BE49-F238E27FC236}">
                  <a16:creationId xmlns:a16="http://schemas.microsoft.com/office/drawing/2014/main" id="{0C066E09-9220-438D-855A-1951843D0FAA}"/>
                </a:ext>
              </a:extLst>
            </p:cNvPr>
            <p:cNvSpPr txBox="1"/>
            <p:nvPr/>
          </p:nvSpPr>
          <p:spPr>
            <a:xfrm>
              <a:off x="1118054" y="4569480"/>
              <a:ext cx="5587430" cy="384205"/>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2448" dirty="0" err="1">
                  <a:solidFill>
                    <a:srgbClr val="FFFFFF"/>
                  </a:solidFill>
                  <a:latin typeface="Segoe UI Semibold"/>
                </a:rPr>
                <a:t>aka.ms</a:t>
              </a:r>
              <a:r>
                <a:rPr lang="en-US" sz="2448" dirty="0">
                  <a:solidFill>
                    <a:srgbClr val="FFFFFF"/>
                  </a:solidFill>
                  <a:latin typeface="Segoe UI Semibold"/>
                </a:rPr>
                <a:t>/</a:t>
              </a:r>
              <a:r>
                <a:rPr lang="en-US" sz="2448" dirty="0" err="1">
                  <a:solidFill>
                    <a:srgbClr val="FFFFFF"/>
                  </a:solidFill>
                  <a:latin typeface="Segoe UI Semibold"/>
                </a:rPr>
                <a:t>AzureArc</a:t>
              </a:r>
              <a:r>
                <a:rPr lang="en-US" sz="2448" dirty="0">
                  <a:solidFill>
                    <a:srgbClr val="FFFFFF"/>
                  </a:solidFill>
                  <a:latin typeface="Segoe UI Semibold"/>
                </a:rPr>
                <a:t>   (PREVIEW)</a:t>
              </a:r>
            </a:p>
          </p:txBody>
        </p:sp>
      </p:grpSp>
    </p:spTree>
    <p:extLst>
      <p:ext uri="{BB962C8B-B14F-4D97-AF65-F5344CB8AC3E}">
        <p14:creationId xmlns:p14="http://schemas.microsoft.com/office/powerpoint/2010/main" val="114436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barn(outVertical)">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110"/>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111"/>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111"/>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0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5"/>
                                        </p:tgtEl>
                                      </p:cBhvr>
                                      <p:by x="0" y="0"/>
                                    </p:animScale>
                                  </p:childTnLst>
                                </p:cTn>
                              </p:par>
                              <p:par>
                                <p:cTn id="21" presetID="10"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64" presetClass="path" presetSubtype="0" accel="50000" decel="50000" fill="hold" grpId="1" nodeType="withEffect">
                                  <p:stCondLst>
                                    <p:cond delay="0"/>
                                  </p:stCondLst>
                                  <p:childTnLst>
                                    <p:animMotion origin="layout" path="M -1.25E-6 0.08843 L -1.25E-6 -7.40741E-7 " pathEditMode="relative" rAng="0" ptsTypes="AA">
                                      <p:cBhvr>
                                        <p:cTn id="25" dur="750" fill="hold"/>
                                        <p:tgtEl>
                                          <p:spTgt spid="127"/>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10" grpId="0" animBg="1"/>
      <p:bldP spid="110" grpId="1"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F6F5-2A94-9E44-8F5B-210C355433E0}"/>
              </a:ext>
            </a:extLst>
          </p:cNvPr>
          <p:cNvSpPr>
            <a:spLocks noGrp="1"/>
          </p:cNvSpPr>
          <p:nvPr>
            <p:ph type="title"/>
          </p:nvPr>
        </p:nvSpPr>
        <p:spPr>
          <a:xfrm>
            <a:off x="469103" y="432610"/>
            <a:ext cx="11561710" cy="572853"/>
          </a:xfrm>
        </p:spPr>
        <p:txBody>
          <a:bodyPr/>
          <a:lstStyle/>
          <a:p>
            <a:r>
              <a:rPr lang="en-US" sz="4080" b="1">
                <a:solidFill>
                  <a:schemeClr val="tx2">
                    <a:lumMod val="75000"/>
                  </a:schemeClr>
                </a:solidFill>
              </a:rPr>
              <a:t>Connectivity Modes Of Azure Arc enabled Data Services</a:t>
            </a:r>
          </a:p>
        </p:txBody>
      </p:sp>
      <p:graphicFrame>
        <p:nvGraphicFramePr>
          <p:cNvPr id="34" name="Table 1">
            <a:extLst>
              <a:ext uri="{FF2B5EF4-FFF2-40B4-BE49-F238E27FC236}">
                <a16:creationId xmlns:a16="http://schemas.microsoft.com/office/drawing/2014/main" id="{AC51FE34-4152-CF40-97E9-2FD779403B81}"/>
              </a:ext>
            </a:extLst>
          </p:cNvPr>
          <p:cNvGraphicFramePr>
            <a:graphicFrameLocks noGrp="1"/>
          </p:cNvGraphicFramePr>
          <p:nvPr/>
        </p:nvGraphicFramePr>
        <p:xfrm>
          <a:off x="356046" y="1074595"/>
          <a:ext cx="11561711" cy="5399130"/>
        </p:xfrm>
        <a:graphic>
          <a:graphicData uri="http://schemas.openxmlformats.org/drawingml/2006/table">
            <a:tbl>
              <a:tblPr firstRow="1" bandRow="1">
                <a:effectLst>
                  <a:outerShdw blurRad="254000" dir="2700000" algn="tl" rotWithShape="0">
                    <a:prstClr val="black">
                      <a:alpha val="25000"/>
                    </a:prstClr>
                  </a:outerShdw>
                </a:effectLst>
                <a:tableStyleId>{5C22544A-7EE6-4342-B048-85BDC9FD1C3A}</a:tableStyleId>
              </a:tblPr>
              <a:tblGrid>
                <a:gridCol w="3045534">
                  <a:extLst>
                    <a:ext uri="{9D8B030D-6E8A-4147-A177-3AD203B41FA5}">
                      <a16:colId xmlns:a16="http://schemas.microsoft.com/office/drawing/2014/main" val="612782886"/>
                    </a:ext>
                  </a:extLst>
                </a:gridCol>
                <a:gridCol w="4459010">
                  <a:extLst>
                    <a:ext uri="{9D8B030D-6E8A-4147-A177-3AD203B41FA5}">
                      <a16:colId xmlns:a16="http://schemas.microsoft.com/office/drawing/2014/main" val="1144773959"/>
                    </a:ext>
                  </a:extLst>
                </a:gridCol>
                <a:gridCol w="4057167">
                  <a:extLst>
                    <a:ext uri="{9D8B030D-6E8A-4147-A177-3AD203B41FA5}">
                      <a16:colId xmlns:a16="http://schemas.microsoft.com/office/drawing/2014/main" val="3307142141"/>
                    </a:ext>
                  </a:extLst>
                </a:gridCol>
              </a:tblGrid>
              <a:tr h="385652">
                <a:tc rowSpan="2">
                  <a:txBody>
                    <a:bodyPr/>
                    <a:lstStyle/>
                    <a:p>
                      <a:pPr algn="l"/>
                      <a:r>
                        <a:rPr lang="en-US" sz="1400" b="1">
                          <a:solidFill>
                            <a:schemeClr val="bg1"/>
                          </a:solidFill>
                          <a:latin typeface="Segoe UI"/>
                          <a:cs typeface="Segoe UI"/>
                        </a:rPr>
                        <a:t>Built-in capabilities</a:t>
                      </a:r>
                    </a:p>
                  </a:txBody>
                  <a:tcPr marL="93260" marR="93260" marT="46630" marB="46630" anchor="b">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en-US" sz="1400" b="1">
                          <a:solidFill>
                            <a:schemeClr val="bg1"/>
                          </a:solidFill>
                          <a:latin typeface="Segoe UI"/>
                          <a:cs typeface="Segoe UI"/>
                        </a:rPr>
                        <a:t>Connectivity Mode To Azure</a:t>
                      </a:r>
                    </a:p>
                  </a:txBody>
                  <a:tcPr marL="93260" marR="93260" marT="46630" marB="4663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85654">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a:cs typeface="Segoe UI"/>
                        </a:rPr>
                        <a:t>Indirect Connect Mode</a:t>
                      </a:r>
                    </a:p>
                  </a:txBody>
                  <a:tcPr marL="93260" marR="93260" marT="46630" marB="4663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a:cs typeface="Segoe UI"/>
                        </a:rPr>
                        <a:t>Direct Connect Mode</a:t>
                      </a:r>
                    </a:p>
                  </a:txBody>
                  <a:tcPr marL="93260" marR="93260" marT="46630" marB="4663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85652">
                <a:tc>
                  <a:txBody>
                    <a:bodyPr/>
                    <a:lstStyle/>
                    <a:p>
                      <a:pPr algn="l"/>
                      <a:r>
                        <a:rPr lang="en-US" sz="1400">
                          <a:solidFill>
                            <a:schemeClr val="bg1"/>
                          </a:solidFill>
                          <a:latin typeface="+mn-lt"/>
                          <a:cs typeface="Segoe UI"/>
                        </a:rPr>
                        <a:t>Automatic HA/DR</a:t>
                      </a:r>
                      <a:endParaRPr lang="en-US" sz="1400" b="0">
                        <a:solidFill>
                          <a:schemeClr val="tx1"/>
                        </a:solidFill>
                        <a:latin typeface="Segoe UI" panose="020B0502040204020203" pitchFamily="34" charset="0"/>
                        <a:cs typeface="Segoe UI" panose="020B0502040204020203" pitchFamily="34" charset="0"/>
                      </a:endParaRPr>
                    </a:p>
                  </a:txBody>
                  <a:tcPr marL="93260" marR="93260" marT="46630" marB="46630" anchor="b">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400" b="0">
                        <a:solidFill>
                          <a:schemeClr val="tx1"/>
                        </a:solidFill>
                        <a:latin typeface="+mj-lt"/>
                        <a:cs typeface="Segoe UI"/>
                      </a:endParaRPr>
                    </a:p>
                  </a:txBody>
                  <a:tcPr marL="93260" marR="93260" marT="46630" marB="4663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marL="93260" marR="93260" marT="46630" marB="4663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85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mn-lt"/>
                          <a:cs typeface="Segoe UI"/>
                        </a:rPr>
                        <a:t>Self-service provisioning</a:t>
                      </a:r>
                    </a:p>
                  </a:txBody>
                  <a:tcPr marL="93260" marR="93260" marT="46630" marB="4663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85652">
                <a:tc>
                  <a:txBody>
                    <a:bodyPr/>
                    <a:lstStyle/>
                    <a:p>
                      <a:pPr marL="0" marR="0" lvl="0" indent="0" algn="l" rtl="0" eaLnBrk="1" fontAlgn="auto" latinLnBrk="0" hangingPunct="1">
                        <a:lnSpc>
                          <a:spcPct val="100000"/>
                        </a:lnSpc>
                        <a:spcBef>
                          <a:spcPts val="0"/>
                        </a:spcBef>
                        <a:spcAft>
                          <a:spcPts val="0"/>
                        </a:spcAft>
                        <a:buFontTx/>
                        <a:buNone/>
                      </a:pPr>
                      <a:r>
                        <a:rPr lang="en-US" sz="1400">
                          <a:solidFill>
                            <a:schemeClr val="bg1"/>
                          </a:solidFill>
                          <a:latin typeface="Segoe UI"/>
                          <a:cs typeface="Segoe UI"/>
                        </a:rPr>
                        <a:t>Elastic scalability</a:t>
                      </a:r>
                      <a:endParaRPr lang="en-US" sz="1400">
                        <a:solidFill>
                          <a:schemeClr val="bg1"/>
                        </a:solidFill>
                        <a:latin typeface="Segoe UI" panose="020B0502040204020203" pitchFamily="34" charset="0"/>
                        <a:cs typeface="Segoe UI" panose="020B0502040204020203" pitchFamily="34" charset="0"/>
                      </a:endParaRPr>
                    </a:p>
                  </a:txBody>
                  <a:tcPr marL="93260" marR="93260" marT="46630" marB="4663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85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mn-lt"/>
                          <a:cs typeface="Segoe UI"/>
                        </a:rPr>
                        <a:t>Billing</a:t>
                      </a:r>
                      <a:endParaRPr lang="en-US" sz="1400">
                        <a:solidFill>
                          <a:schemeClr val="bg1"/>
                        </a:solidFill>
                        <a:latin typeface="Segoe UI"/>
                        <a:cs typeface="Segoe UI"/>
                      </a:endParaRPr>
                    </a:p>
                  </a:txBody>
                  <a:tcPr marL="93260" marR="93260" marT="46630" marB="4663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85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Segoe UI"/>
                          <a:cs typeface="Segoe UI"/>
                        </a:rPr>
                        <a:t>Auto upgrade, patching</a:t>
                      </a:r>
                    </a:p>
                  </a:txBody>
                  <a:tcPr marL="93260" marR="93260" marT="46630" marB="4663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85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Segoe UI"/>
                          <a:cs typeface="Segoe UI"/>
                        </a:rPr>
                        <a:t>Auto backup-restore</a:t>
                      </a:r>
                    </a:p>
                  </a:txBody>
                  <a:tcPr marL="93260" marR="93260" marT="46630" marB="4663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85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Segoe UI"/>
                          <a:cs typeface="Segoe UI"/>
                        </a:rPr>
                        <a:t>Monitoring</a:t>
                      </a:r>
                    </a:p>
                  </a:txBody>
                  <a:tcPr marL="93260" marR="93260" marT="46630" marB="4663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85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mn-lt"/>
                          <a:cs typeface="Segoe UI"/>
                        </a:rPr>
                        <a:t>Authentication</a:t>
                      </a:r>
                      <a:endParaRPr lang="en-US" sz="1400">
                        <a:solidFill>
                          <a:schemeClr val="bg1"/>
                        </a:solidFill>
                        <a:latin typeface="Segoe UI"/>
                        <a:cs typeface="Segoe UI"/>
                      </a:endParaRPr>
                    </a:p>
                  </a:txBody>
                  <a:tcPr marL="93260" marR="93260" marT="46630" marB="4663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85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Segoe UI"/>
                          <a:cs typeface="Segoe UI"/>
                        </a:rPr>
                        <a:t>Role-Based Access Control (RBAC)</a:t>
                      </a:r>
                    </a:p>
                  </a:txBody>
                  <a:tcPr marL="93260" marR="93260" marT="46630" marB="4663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856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Segoe UI"/>
                          <a:cs typeface="Segoe UI"/>
                        </a:rPr>
                        <a:t>Inventory in Azure</a:t>
                      </a:r>
                    </a:p>
                  </a:txBody>
                  <a:tcPr marL="93260" marR="93260" marT="46630" marB="4663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856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Segoe UI"/>
                          <a:cs typeface="Segoe UI"/>
                        </a:rPr>
                        <a:t>User experiences/tools</a:t>
                      </a:r>
                    </a:p>
                  </a:txBody>
                  <a:tcPr marL="93260" marR="93260" marT="46630" marB="4663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85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mn-lt"/>
                          <a:cs typeface="Segoe UI"/>
                        </a:rPr>
                        <a:t>Security services</a:t>
                      </a:r>
                    </a:p>
                  </a:txBody>
                  <a:tcPr marL="93260" marR="93260" marT="46630" marB="4663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900">
                        <a:solidFill>
                          <a:schemeClr val="tx1"/>
                        </a:solidFill>
                        <a:latin typeface="Segoe UI" panose="020B0502040204020203" pitchFamily="34" charset="0"/>
                        <a:cs typeface="Segoe UI" panose="020B0502040204020203" pitchFamily="34" charset="0"/>
                      </a:endParaRPr>
                    </a:p>
                  </a:txBody>
                  <a:tcPr marL="93260" marR="93260" marT="46630" marB="4663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
        <p:nvSpPr>
          <p:cNvPr id="44" name="Freeform 1668">
            <a:extLst>
              <a:ext uri="{FF2B5EF4-FFF2-40B4-BE49-F238E27FC236}">
                <a16:creationId xmlns:a16="http://schemas.microsoft.com/office/drawing/2014/main" id="{CDA739D8-CA75-45BE-81F2-17F8C06A2713}"/>
              </a:ext>
            </a:extLst>
          </p:cNvPr>
          <p:cNvSpPr>
            <a:spLocks noEditPoints="1"/>
          </p:cNvSpPr>
          <p:nvPr/>
        </p:nvSpPr>
        <p:spPr bwMode="auto">
          <a:xfrm>
            <a:off x="8557686" y="2297006"/>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6" name="Freeform 1668">
            <a:extLst>
              <a:ext uri="{FF2B5EF4-FFF2-40B4-BE49-F238E27FC236}">
                <a16:creationId xmlns:a16="http://schemas.microsoft.com/office/drawing/2014/main" id="{7C9C166B-A450-42C9-8D32-B24D95DF5C0C}"/>
              </a:ext>
            </a:extLst>
          </p:cNvPr>
          <p:cNvSpPr>
            <a:spLocks noEditPoints="1"/>
          </p:cNvSpPr>
          <p:nvPr/>
        </p:nvSpPr>
        <p:spPr bwMode="auto">
          <a:xfrm>
            <a:off x="8557686" y="2718686"/>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7" name="Freeform 1668">
            <a:extLst>
              <a:ext uri="{FF2B5EF4-FFF2-40B4-BE49-F238E27FC236}">
                <a16:creationId xmlns:a16="http://schemas.microsoft.com/office/drawing/2014/main" id="{7F9688D5-A2A9-403C-AC5A-292C07250983}"/>
              </a:ext>
            </a:extLst>
          </p:cNvPr>
          <p:cNvSpPr>
            <a:spLocks noEditPoints="1"/>
          </p:cNvSpPr>
          <p:nvPr/>
        </p:nvSpPr>
        <p:spPr bwMode="auto">
          <a:xfrm>
            <a:off x="8557686" y="1936609"/>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8" name="Freeform 1668">
            <a:extLst>
              <a:ext uri="{FF2B5EF4-FFF2-40B4-BE49-F238E27FC236}">
                <a16:creationId xmlns:a16="http://schemas.microsoft.com/office/drawing/2014/main" id="{1F0A17FA-C9B9-4009-BD26-E0A1BB631BDE}"/>
              </a:ext>
            </a:extLst>
          </p:cNvPr>
          <p:cNvSpPr>
            <a:spLocks noEditPoints="1"/>
          </p:cNvSpPr>
          <p:nvPr/>
        </p:nvSpPr>
        <p:spPr bwMode="auto">
          <a:xfrm>
            <a:off x="8557686" y="3482990"/>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0" name="Freeform 1668">
            <a:extLst>
              <a:ext uri="{FF2B5EF4-FFF2-40B4-BE49-F238E27FC236}">
                <a16:creationId xmlns:a16="http://schemas.microsoft.com/office/drawing/2014/main" id="{C3A5F594-4322-4B84-A796-F7055707F3B3}"/>
              </a:ext>
            </a:extLst>
          </p:cNvPr>
          <p:cNvSpPr>
            <a:spLocks noEditPoints="1"/>
          </p:cNvSpPr>
          <p:nvPr/>
        </p:nvSpPr>
        <p:spPr bwMode="auto">
          <a:xfrm>
            <a:off x="8557686" y="3855922"/>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1" name="Freeform 1668">
            <a:extLst>
              <a:ext uri="{FF2B5EF4-FFF2-40B4-BE49-F238E27FC236}">
                <a16:creationId xmlns:a16="http://schemas.microsoft.com/office/drawing/2014/main" id="{9787BCE3-CBB7-41BB-BE9F-8EE42B55ACF3}"/>
              </a:ext>
            </a:extLst>
          </p:cNvPr>
          <p:cNvSpPr>
            <a:spLocks noEditPoints="1"/>
          </p:cNvSpPr>
          <p:nvPr/>
        </p:nvSpPr>
        <p:spPr bwMode="auto">
          <a:xfrm>
            <a:off x="8557686" y="4243139"/>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1668">
            <a:extLst>
              <a:ext uri="{FF2B5EF4-FFF2-40B4-BE49-F238E27FC236}">
                <a16:creationId xmlns:a16="http://schemas.microsoft.com/office/drawing/2014/main" id="{BE62F346-2469-49F8-8D50-893146FFD078}"/>
              </a:ext>
            </a:extLst>
          </p:cNvPr>
          <p:cNvSpPr>
            <a:spLocks noEditPoints="1"/>
          </p:cNvSpPr>
          <p:nvPr/>
        </p:nvSpPr>
        <p:spPr bwMode="auto">
          <a:xfrm>
            <a:off x="8557686" y="4627228"/>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1668">
            <a:extLst>
              <a:ext uri="{FF2B5EF4-FFF2-40B4-BE49-F238E27FC236}">
                <a16:creationId xmlns:a16="http://schemas.microsoft.com/office/drawing/2014/main" id="{F9782EC7-C730-4080-B8C7-0B1372FB1F91}"/>
              </a:ext>
            </a:extLst>
          </p:cNvPr>
          <p:cNvSpPr>
            <a:spLocks noEditPoints="1"/>
          </p:cNvSpPr>
          <p:nvPr/>
        </p:nvSpPr>
        <p:spPr bwMode="auto">
          <a:xfrm>
            <a:off x="8557686" y="5795055"/>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1668">
            <a:extLst>
              <a:ext uri="{FF2B5EF4-FFF2-40B4-BE49-F238E27FC236}">
                <a16:creationId xmlns:a16="http://schemas.microsoft.com/office/drawing/2014/main" id="{A7DA946C-4F74-4B09-8D49-987E9C896990}"/>
              </a:ext>
            </a:extLst>
          </p:cNvPr>
          <p:cNvSpPr>
            <a:spLocks noEditPoints="1"/>
          </p:cNvSpPr>
          <p:nvPr/>
        </p:nvSpPr>
        <p:spPr bwMode="auto">
          <a:xfrm>
            <a:off x="8557686" y="3096359"/>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TextBox 32">
            <a:extLst>
              <a:ext uri="{FF2B5EF4-FFF2-40B4-BE49-F238E27FC236}">
                <a16:creationId xmlns:a16="http://schemas.microsoft.com/office/drawing/2014/main" id="{AE585DB7-46CE-4382-A0AF-25DDA078FDA6}"/>
              </a:ext>
            </a:extLst>
          </p:cNvPr>
          <p:cNvSpPr txBox="1"/>
          <p:nvPr/>
        </p:nvSpPr>
        <p:spPr>
          <a:xfrm>
            <a:off x="9002478" y="2258845"/>
            <a:ext cx="2661845" cy="176114"/>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+Using Azure Portal, Azure Policy, </a:t>
            </a:r>
            <a:r>
              <a:rPr lang="en-US" sz="1122" err="1">
                <a:gradFill>
                  <a:gsLst>
                    <a:gs pos="2917">
                      <a:schemeClr val="tx1"/>
                    </a:gs>
                    <a:gs pos="30000">
                      <a:schemeClr val="tx1"/>
                    </a:gs>
                  </a:gsLst>
                  <a:lin ang="5400000" scaled="0"/>
                </a:gradFill>
              </a:rPr>
              <a:t>az</a:t>
            </a:r>
            <a:r>
              <a:rPr lang="en-US" sz="1122">
                <a:gradFill>
                  <a:gsLst>
                    <a:gs pos="2917">
                      <a:schemeClr val="tx1"/>
                    </a:gs>
                    <a:gs pos="30000">
                      <a:schemeClr val="tx1"/>
                    </a:gs>
                  </a:gsLst>
                  <a:lin ang="5400000" scaled="0"/>
                </a:gradFill>
              </a:rPr>
              <a:t> CLI</a:t>
            </a:r>
          </a:p>
        </p:txBody>
      </p:sp>
      <p:grpSp>
        <p:nvGrpSpPr>
          <p:cNvPr id="35" name="Group 34">
            <a:extLst>
              <a:ext uri="{FF2B5EF4-FFF2-40B4-BE49-F238E27FC236}">
                <a16:creationId xmlns:a16="http://schemas.microsoft.com/office/drawing/2014/main" id="{0A33A421-1933-49DF-BB19-FAEBEE788379}"/>
              </a:ext>
            </a:extLst>
          </p:cNvPr>
          <p:cNvGrpSpPr>
            <a:grpSpLocks noChangeAspect="1"/>
          </p:cNvGrpSpPr>
          <p:nvPr/>
        </p:nvGrpSpPr>
        <p:grpSpPr>
          <a:xfrm>
            <a:off x="4032935" y="2712935"/>
            <a:ext cx="205173" cy="205173"/>
            <a:chOff x="5990870" y="6277027"/>
            <a:chExt cx="1038580" cy="1038580"/>
          </a:xfrm>
        </p:grpSpPr>
        <p:sp>
          <p:nvSpPr>
            <p:cNvPr id="36" name="Freeform 1668">
              <a:extLst>
                <a:ext uri="{FF2B5EF4-FFF2-40B4-BE49-F238E27FC236}">
                  <a16:creationId xmlns:a16="http://schemas.microsoft.com/office/drawing/2014/main" id="{BAA00462-D617-4735-8E14-B13D3AAA44D4}"/>
                </a:ext>
              </a:extLst>
            </p:cNvPr>
            <p:cNvSpPr>
              <a:spLocks noEditPoints="1"/>
            </p:cNvSpPr>
            <p:nvPr/>
          </p:nvSpPr>
          <p:spPr bwMode="auto">
            <a:xfrm>
              <a:off x="5990870" y="6277027"/>
              <a:ext cx="1038580" cy="1038580"/>
            </a:xfrm>
            <a:prstGeom prst="ellipse">
              <a:avLst/>
            </a:pr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Chord 36">
              <a:extLst>
                <a:ext uri="{FF2B5EF4-FFF2-40B4-BE49-F238E27FC236}">
                  <a16:creationId xmlns:a16="http://schemas.microsoft.com/office/drawing/2014/main" id="{97ED9CEB-016D-4D68-9B4B-6BF48A07013C}"/>
                </a:ext>
              </a:extLst>
            </p:cNvPr>
            <p:cNvSpPr/>
            <p:nvPr/>
          </p:nvSpPr>
          <p:spPr bwMode="auto">
            <a:xfrm>
              <a:off x="5991925" y="6279136"/>
              <a:ext cx="1036471" cy="1036471"/>
            </a:xfrm>
            <a:prstGeom prst="chord">
              <a:avLst>
                <a:gd name="adj1" fmla="val 21589100"/>
                <a:gd name="adj2" fmla="val 108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80">
              <a:extLst>
                <a:ext uri="{FF2B5EF4-FFF2-40B4-BE49-F238E27FC236}">
                  <a16:creationId xmlns:a16="http://schemas.microsoft.com/office/drawing/2014/main" id="{B4FF0E22-9F27-45C6-A4FA-E32B9210CF33}"/>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sp>
        <p:nvSpPr>
          <p:cNvPr id="41" name="TextBox 40">
            <a:extLst>
              <a:ext uri="{FF2B5EF4-FFF2-40B4-BE49-F238E27FC236}">
                <a16:creationId xmlns:a16="http://schemas.microsoft.com/office/drawing/2014/main" id="{B81DF91E-32E7-45CA-9E56-0D517E8A5A54}"/>
              </a:ext>
            </a:extLst>
          </p:cNvPr>
          <p:cNvSpPr txBox="1"/>
          <p:nvPr/>
        </p:nvSpPr>
        <p:spPr>
          <a:xfrm>
            <a:off x="9002477" y="6093365"/>
            <a:ext cx="1896544" cy="352226"/>
          </a:xfrm>
          <a:prstGeom prst="rect">
            <a:avLst/>
          </a:prstGeom>
          <a:noFill/>
        </p:spPr>
        <p:txBody>
          <a:bodyPr wrap="square" lIns="0" tIns="0" rIns="0" bIns="0" rtlCol="0">
            <a:spAutoFit/>
          </a:bodyPr>
          <a:lstStyle/>
          <a:p>
            <a:pPr algn="l"/>
            <a:r>
              <a:rPr lang="en-US" sz="1122">
                <a:solidFill>
                  <a:srgbClr val="C00000"/>
                </a:solidFill>
              </a:rPr>
              <a:t>Advanced Threat Protection</a:t>
            </a:r>
          </a:p>
          <a:p>
            <a:pPr algn="l"/>
            <a:r>
              <a:rPr lang="en-US" sz="1122">
                <a:solidFill>
                  <a:srgbClr val="C00000"/>
                </a:solidFill>
              </a:rPr>
              <a:t>Vulnerability Assessment</a:t>
            </a:r>
          </a:p>
        </p:txBody>
      </p:sp>
      <p:sp>
        <p:nvSpPr>
          <p:cNvPr id="46" name="TextBox 45">
            <a:extLst>
              <a:ext uri="{FF2B5EF4-FFF2-40B4-BE49-F238E27FC236}">
                <a16:creationId xmlns:a16="http://schemas.microsoft.com/office/drawing/2014/main" id="{7CB5D809-2C7C-4CE1-AC5C-7DD41CB0ECAF}"/>
              </a:ext>
            </a:extLst>
          </p:cNvPr>
          <p:cNvSpPr txBox="1"/>
          <p:nvPr/>
        </p:nvSpPr>
        <p:spPr>
          <a:xfrm>
            <a:off x="4482649" y="4570533"/>
            <a:ext cx="3280302" cy="352226"/>
          </a:xfrm>
          <a:prstGeom prst="rect">
            <a:avLst/>
          </a:prstGeom>
          <a:noFill/>
        </p:spPr>
        <p:txBody>
          <a:bodyPr wrap="square" lIns="0" tIns="0" rIns="0" bIns="0" rtlCol="0">
            <a:spAutoFit/>
          </a:bodyPr>
          <a:lstStyle/>
          <a:p>
            <a:pPr algn="l"/>
            <a:r>
              <a:rPr lang="en-US" sz="1122">
                <a:gradFill>
                  <a:gsLst>
                    <a:gs pos="2917">
                      <a:schemeClr val="tx1"/>
                    </a:gs>
                    <a:gs pos="30000">
                      <a:schemeClr val="tx1"/>
                    </a:gs>
                  </a:gsLst>
                  <a:lin ang="5400000" scaled="0"/>
                </a:gradFill>
              </a:rPr>
              <a:t>Basic login/password</a:t>
            </a:r>
          </a:p>
          <a:p>
            <a:pPr algn="l"/>
            <a:r>
              <a:rPr lang="en-US" sz="1122">
                <a:gradFill>
                  <a:gsLst>
                    <a:gs pos="2917">
                      <a:schemeClr val="tx1"/>
                    </a:gs>
                    <a:gs pos="30000">
                      <a:schemeClr val="tx1"/>
                    </a:gs>
                  </a:gsLst>
                  <a:lin ang="5400000" scaled="0"/>
                </a:gradFill>
              </a:rPr>
              <a:t>Active Directory</a:t>
            </a:r>
          </a:p>
        </p:txBody>
      </p:sp>
      <p:sp>
        <p:nvSpPr>
          <p:cNvPr id="47" name="TextBox 46">
            <a:extLst>
              <a:ext uri="{FF2B5EF4-FFF2-40B4-BE49-F238E27FC236}">
                <a16:creationId xmlns:a16="http://schemas.microsoft.com/office/drawing/2014/main" id="{DFA01680-9CE0-4E6A-871A-6654417929DA}"/>
              </a:ext>
            </a:extLst>
          </p:cNvPr>
          <p:cNvSpPr txBox="1"/>
          <p:nvPr/>
        </p:nvSpPr>
        <p:spPr>
          <a:xfrm>
            <a:off x="9002477" y="4570532"/>
            <a:ext cx="1896544" cy="176114"/>
          </a:xfrm>
          <a:prstGeom prst="rect">
            <a:avLst/>
          </a:prstGeom>
          <a:noFill/>
        </p:spPr>
        <p:txBody>
          <a:bodyPr wrap="square" lIns="0" tIns="0" rIns="0" bIns="0" rtlCol="0" anchor="t">
            <a:spAutoFit/>
          </a:bodyPr>
          <a:lstStyle/>
          <a:p>
            <a:pPr algn="l"/>
            <a:endParaRPr lang="en-US" sz="1122">
              <a:gradFill>
                <a:gsLst>
                  <a:gs pos="2917">
                    <a:schemeClr val="tx1"/>
                  </a:gs>
                  <a:gs pos="30000">
                    <a:schemeClr val="tx1"/>
                  </a:gs>
                </a:gsLst>
                <a:lin ang="5400000" scaled="0"/>
              </a:gradFill>
            </a:endParaRPr>
          </a:p>
        </p:txBody>
      </p:sp>
      <p:sp>
        <p:nvSpPr>
          <p:cNvPr id="57" name="TextBox 56">
            <a:extLst>
              <a:ext uri="{FF2B5EF4-FFF2-40B4-BE49-F238E27FC236}">
                <a16:creationId xmlns:a16="http://schemas.microsoft.com/office/drawing/2014/main" id="{26D08EAC-3A74-429D-9197-A7C875B00783}"/>
              </a:ext>
            </a:extLst>
          </p:cNvPr>
          <p:cNvSpPr txBox="1"/>
          <p:nvPr/>
        </p:nvSpPr>
        <p:spPr>
          <a:xfrm>
            <a:off x="4482649" y="2243261"/>
            <a:ext cx="3315454" cy="352226"/>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Using Kubernetes tools, Azure Data Studio, or azdata CLI</a:t>
            </a:r>
          </a:p>
        </p:txBody>
      </p:sp>
      <p:grpSp>
        <p:nvGrpSpPr>
          <p:cNvPr id="60" name="Group 59">
            <a:extLst>
              <a:ext uri="{FF2B5EF4-FFF2-40B4-BE49-F238E27FC236}">
                <a16:creationId xmlns:a16="http://schemas.microsoft.com/office/drawing/2014/main" id="{99DD7194-1F17-4476-8400-70922073029F}"/>
              </a:ext>
            </a:extLst>
          </p:cNvPr>
          <p:cNvGrpSpPr>
            <a:grpSpLocks noChangeAspect="1"/>
          </p:cNvGrpSpPr>
          <p:nvPr/>
        </p:nvGrpSpPr>
        <p:grpSpPr>
          <a:xfrm>
            <a:off x="4032935" y="2297179"/>
            <a:ext cx="205173" cy="205173"/>
            <a:chOff x="5990870" y="6277027"/>
            <a:chExt cx="1038580" cy="1038580"/>
          </a:xfrm>
        </p:grpSpPr>
        <p:sp>
          <p:nvSpPr>
            <p:cNvPr id="61" name="Freeform 1668">
              <a:extLst>
                <a:ext uri="{FF2B5EF4-FFF2-40B4-BE49-F238E27FC236}">
                  <a16:creationId xmlns:a16="http://schemas.microsoft.com/office/drawing/2014/main" id="{D45625EA-EA3E-46FD-8CF9-B47058659A35}"/>
                </a:ext>
              </a:extLst>
            </p:cNvPr>
            <p:cNvSpPr>
              <a:spLocks noEditPoints="1"/>
            </p:cNvSpPr>
            <p:nvPr/>
          </p:nvSpPr>
          <p:spPr bwMode="auto">
            <a:xfrm>
              <a:off x="5990870" y="6277027"/>
              <a:ext cx="1038580" cy="1038580"/>
            </a:xfrm>
            <a:prstGeom prst="ellipse">
              <a:avLst/>
            </a:pr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2" name="Chord 61">
              <a:extLst>
                <a:ext uri="{FF2B5EF4-FFF2-40B4-BE49-F238E27FC236}">
                  <a16:creationId xmlns:a16="http://schemas.microsoft.com/office/drawing/2014/main" id="{E405A197-A96C-4511-A5DF-DE5F6886D026}"/>
                </a:ext>
              </a:extLst>
            </p:cNvPr>
            <p:cNvSpPr/>
            <p:nvPr/>
          </p:nvSpPr>
          <p:spPr bwMode="auto">
            <a:xfrm>
              <a:off x="5991925" y="6279136"/>
              <a:ext cx="1036471" cy="1036471"/>
            </a:xfrm>
            <a:prstGeom prst="chord">
              <a:avLst>
                <a:gd name="adj1" fmla="val 21589100"/>
                <a:gd name="adj2" fmla="val 108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80">
              <a:extLst>
                <a:ext uri="{FF2B5EF4-FFF2-40B4-BE49-F238E27FC236}">
                  <a16:creationId xmlns:a16="http://schemas.microsoft.com/office/drawing/2014/main" id="{523B98E6-9203-4ED7-B443-798B05E8D23E}"/>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sp>
        <p:nvSpPr>
          <p:cNvPr id="64" name="TextBox 63">
            <a:extLst>
              <a:ext uri="{FF2B5EF4-FFF2-40B4-BE49-F238E27FC236}">
                <a16:creationId xmlns:a16="http://schemas.microsoft.com/office/drawing/2014/main" id="{77008ADC-0030-4D7B-971A-2A04754EC99F}"/>
              </a:ext>
            </a:extLst>
          </p:cNvPr>
          <p:cNvSpPr txBox="1"/>
          <p:nvPr/>
        </p:nvSpPr>
        <p:spPr>
          <a:xfrm>
            <a:off x="4482650" y="2628362"/>
            <a:ext cx="3280303" cy="352226"/>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Using Kubernetes tools, Azure Data Studio, or </a:t>
            </a:r>
            <a:r>
              <a:rPr lang="en-US" sz="1122" err="1">
                <a:gradFill>
                  <a:gsLst>
                    <a:gs pos="2917">
                      <a:schemeClr val="tx1"/>
                    </a:gs>
                    <a:gs pos="30000">
                      <a:schemeClr val="tx1"/>
                    </a:gs>
                  </a:gsLst>
                  <a:lin ang="5400000" scaled="0"/>
                </a:gradFill>
              </a:rPr>
              <a:t>azdata</a:t>
            </a:r>
            <a:r>
              <a:rPr lang="en-US" sz="1122">
                <a:gradFill>
                  <a:gsLst>
                    <a:gs pos="2917">
                      <a:schemeClr val="tx1"/>
                    </a:gs>
                    <a:gs pos="30000">
                      <a:schemeClr val="tx1"/>
                    </a:gs>
                  </a:gsLst>
                  <a:lin ang="5400000" scaled="0"/>
                </a:gradFill>
              </a:rPr>
              <a:t> CLI</a:t>
            </a:r>
          </a:p>
        </p:txBody>
      </p:sp>
      <p:sp>
        <p:nvSpPr>
          <p:cNvPr id="65" name="TextBox 64">
            <a:extLst>
              <a:ext uri="{FF2B5EF4-FFF2-40B4-BE49-F238E27FC236}">
                <a16:creationId xmlns:a16="http://schemas.microsoft.com/office/drawing/2014/main" id="{970BABD9-03D0-40C4-80CF-518912F9FCD0}"/>
              </a:ext>
            </a:extLst>
          </p:cNvPr>
          <p:cNvSpPr txBox="1"/>
          <p:nvPr/>
        </p:nvSpPr>
        <p:spPr>
          <a:xfrm>
            <a:off x="9002477" y="2628361"/>
            <a:ext cx="2661844" cy="176114"/>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+Using Azure Portal, Azure Policy, </a:t>
            </a:r>
            <a:r>
              <a:rPr lang="en-US" sz="1122" err="1">
                <a:gradFill>
                  <a:gsLst>
                    <a:gs pos="2917">
                      <a:schemeClr val="tx1"/>
                    </a:gs>
                    <a:gs pos="30000">
                      <a:schemeClr val="tx1"/>
                    </a:gs>
                  </a:gsLst>
                  <a:lin ang="5400000" scaled="0"/>
                </a:gradFill>
              </a:rPr>
              <a:t>az</a:t>
            </a:r>
            <a:r>
              <a:rPr lang="en-US" sz="1122">
                <a:gradFill>
                  <a:gsLst>
                    <a:gs pos="2917">
                      <a:schemeClr val="tx1"/>
                    </a:gs>
                    <a:gs pos="30000">
                      <a:schemeClr val="tx1"/>
                    </a:gs>
                  </a:gsLst>
                  <a:lin ang="5400000" scaled="0"/>
                </a:gradFill>
              </a:rPr>
              <a:t> CLI</a:t>
            </a:r>
          </a:p>
        </p:txBody>
      </p:sp>
      <p:sp>
        <p:nvSpPr>
          <p:cNvPr id="69" name="Freeform 1668">
            <a:extLst>
              <a:ext uri="{FF2B5EF4-FFF2-40B4-BE49-F238E27FC236}">
                <a16:creationId xmlns:a16="http://schemas.microsoft.com/office/drawing/2014/main" id="{EBAC420F-6A34-467F-8B92-80EE16FFA7D8}"/>
              </a:ext>
            </a:extLst>
          </p:cNvPr>
          <p:cNvSpPr>
            <a:spLocks noEditPoints="1"/>
          </p:cNvSpPr>
          <p:nvPr/>
        </p:nvSpPr>
        <p:spPr bwMode="auto">
          <a:xfrm>
            <a:off x="4033311" y="1933696"/>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1668">
            <a:extLst>
              <a:ext uri="{FF2B5EF4-FFF2-40B4-BE49-F238E27FC236}">
                <a16:creationId xmlns:a16="http://schemas.microsoft.com/office/drawing/2014/main" id="{D9EDB37E-37EF-4065-A2BA-14BF0E1CEC43}"/>
              </a:ext>
            </a:extLst>
          </p:cNvPr>
          <p:cNvSpPr>
            <a:spLocks noEditPoints="1"/>
          </p:cNvSpPr>
          <p:nvPr/>
        </p:nvSpPr>
        <p:spPr bwMode="auto">
          <a:xfrm>
            <a:off x="8557686" y="5405011"/>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4" name="Group 73">
            <a:extLst>
              <a:ext uri="{FF2B5EF4-FFF2-40B4-BE49-F238E27FC236}">
                <a16:creationId xmlns:a16="http://schemas.microsoft.com/office/drawing/2014/main" id="{E51AA90C-DD37-4207-8EAE-A1F20924BB42}"/>
              </a:ext>
            </a:extLst>
          </p:cNvPr>
          <p:cNvGrpSpPr>
            <a:grpSpLocks noChangeAspect="1"/>
          </p:cNvGrpSpPr>
          <p:nvPr/>
        </p:nvGrpSpPr>
        <p:grpSpPr>
          <a:xfrm>
            <a:off x="4032935" y="3482869"/>
            <a:ext cx="205173" cy="205173"/>
            <a:chOff x="5990870" y="6277027"/>
            <a:chExt cx="1038580" cy="1038580"/>
          </a:xfrm>
        </p:grpSpPr>
        <p:sp>
          <p:nvSpPr>
            <p:cNvPr id="75" name="Freeform 1668">
              <a:extLst>
                <a:ext uri="{FF2B5EF4-FFF2-40B4-BE49-F238E27FC236}">
                  <a16:creationId xmlns:a16="http://schemas.microsoft.com/office/drawing/2014/main" id="{666F1EE6-9DD9-490C-B3D6-5EAFE366FEC6}"/>
                </a:ext>
              </a:extLst>
            </p:cNvPr>
            <p:cNvSpPr>
              <a:spLocks noEditPoints="1"/>
            </p:cNvSpPr>
            <p:nvPr/>
          </p:nvSpPr>
          <p:spPr bwMode="auto">
            <a:xfrm>
              <a:off x="5990870" y="6277027"/>
              <a:ext cx="1038580" cy="1038580"/>
            </a:xfrm>
            <a:prstGeom prst="ellipse">
              <a:avLst/>
            </a:pr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6" name="Chord 75">
              <a:extLst>
                <a:ext uri="{FF2B5EF4-FFF2-40B4-BE49-F238E27FC236}">
                  <a16:creationId xmlns:a16="http://schemas.microsoft.com/office/drawing/2014/main" id="{00C7258E-2635-4CE2-98A2-B5D74F14D3DB}"/>
                </a:ext>
              </a:extLst>
            </p:cNvPr>
            <p:cNvSpPr/>
            <p:nvPr/>
          </p:nvSpPr>
          <p:spPr bwMode="auto">
            <a:xfrm>
              <a:off x="5991925" y="6279136"/>
              <a:ext cx="1036471" cy="1036471"/>
            </a:xfrm>
            <a:prstGeom prst="chord">
              <a:avLst>
                <a:gd name="adj1" fmla="val 21589100"/>
                <a:gd name="adj2" fmla="val 108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80">
              <a:extLst>
                <a:ext uri="{FF2B5EF4-FFF2-40B4-BE49-F238E27FC236}">
                  <a16:creationId xmlns:a16="http://schemas.microsoft.com/office/drawing/2014/main" id="{74D0D154-A79F-47F4-9B0F-16B5B40FC66C}"/>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sp>
        <p:nvSpPr>
          <p:cNvPr id="79" name="TextBox 78">
            <a:extLst>
              <a:ext uri="{FF2B5EF4-FFF2-40B4-BE49-F238E27FC236}">
                <a16:creationId xmlns:a16="http://schemas.microsoft.com/office/drawing/2014/main" id="{C3349397-DF22-4A9C-B5E7-4B968BCDF03E}"/>
              </a:ext>
            </a:extLst>
          </p:cNvPr>
          <p:cNvSpPr txBox="1"/>
          <p:nvPr/>
        </p:nvSpPr>
        <p:spPr>
          <a:xfrm>
            <a:off x="4482649" y="3406536"/>
            <a:ext cx="3235948" cy="352226"/>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Container images must be pulled/pushed to a local registry</a:t>
            </a:r>
          </a:p>
        </p:txBody>
      </p:sp>
      <p:sp>
        <p:nvSpPr>
          <p:cNvPr id="80" name="TextBox 79">
            <a:extLst>
              <a:ext uri="{FF2B5EF4-FFF2-40B4-BE49-F238E27FC236}">
                <a16:creationId xmlns:a16="http://schemas.microsoft.com/office/drawing/2014/main" id="{807397CE-9D69-4424-BDD2-AB025292DED7}"/>
              </a:ext>
            </a:extLst>
          </p:cNvPr>
          <p:cNvSpPr txBox="1"/>
          <p:nvPr/>
        </p:nvSpPr>
        <p:spPr>
          <a:xfrm>
            <a:off x="9002477" y="3402838"/>
            <a:ext cx="2737645" cy="352226"/>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Container images come automatically, directly from Microsoft Container Registry</a:t>
            </a:r>
          </a:p>
        </p:txBody>
      </p:sp>
      <p:grpSp>
        <p:nvGrpSpPr>
          <p:cNvPr id="81" name="Group 80">
            <a:extLst>
              <a:ext uri="{FF2B5EF4-FFF2-40B4-BE49-F238E27FC236}">
                <a16:creationId xmlns:a16="http://schemas.microsoft.com/office/drawing/2014/main" id="{36297F25-8D2E-4117-87E6-7908445A4788}"/>
              </a:ext>
            </a:extLst>
          </p:cNvPr>
          <p:cNvGrpSpPr>
            <a:grpSpLocks noChangeAspect="1"/>
          </p:cNvGrpSpPr>
          <p:nvPr/>
        </p:nvGrpSpPr>
        <p:grpSpPr>
          <a:xfrm>
            <a:off x="4032935" y="3855546"/>
            <a:ext cx="205173" cy="205173"/>
            <a:chOff x="5990870" y="6277027"/>
            <a:chExt cx="1038580" cy="1038580"/>
          </a:xfrm>
        </p:grpSpPr>
        <p:sp>
          <p:nvSpPr>
            <p:cNvPr id="86" name="Freeform 1668">
              <a:extLst>
                <a:ext uri="{FF2B5EF4-FFF2-40B4-BE49-F238E27FC236}">
                  <a16:creationId xmlns:a16="http://schemas.microsoft.com/office/drawing/2014/main" id="{9CDB67F9-B118-41AC-8E4E-762B4CBEDF29}"/>
                </a:ext>
              </a:extLst>
            </p:cNvPr>
            <p:cNvSpPr>
              <a:spLocks noEditPoints="1"/>
            </p:cNvSpPr>
            <p:nvPr/>
          </p:nvSpPr>
          <p:spPr bwMode="auto">
            <a:xfrm>
              <a:off x="5990870" y="6277027"/>
              <a:ext cx="1038580" cy="1038580"/>
            </a:xfrm>
            <a:prstGeom prst="ellipse">
              <a:avLst/>
            </a:pr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Chord 86">
              <a:extLst>
                <a:ext uri="{FF2B5EF4-FFF2-40B4-BE49-F238E27FC236}">
                  <a16:creationId xmlns:a16="http://schemas.microsoft.com/office/drawing/2014/main" id="{649E6E30-8930-4D3B-B76A-0284BE5DC394}"/>
                </a:ext>
              </a:extLst>
            </p:cNvPr>
            <p:cNvSpPr/>
            <p:nvPr/>
          </p:nvSpPr>
          <p:spPr bwMode="auto">
            <a:xfrm>
              <a:off x="5991925" y="6279136"/>
              <a:ext cx="1036471" cy="1036471"/>
            </a:xfrm>
            <a:prstGeom prst="chord">
              <a:avLst>
                <a:gd name="adj1" fmla="val 21589100"/>
                <a:gd name="adj2" fmla="val 108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0">
              <a:extLst>
                <a:ext uri="{FF2B5EF4-FFF2-40B4-BE49-F238E27FC236}">
                  <a16:creationId xmlns:a16="http://schemas.microsoft.com/office/drawing/2014/main" id="{35F9533C-F8A5-4E1F-A55F-753ECDDBD689}"/>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sp>
        <p:nvSpPr>
          <p:cNvPr id="89" name="TextBox 88">
            <a:extLst>
              <a:ext uri="{FF2B5EF4-FFF2-40B4-BE49-F238E27FC236}">
                <a16:creationId xmlns:a16="http://schemas.microsoft.com/office/drawing/2014/main" id="{E4B5721E-8DD6-47B4-B9F7-E67BE55E953E}"/>
              </a:ext>
            </a:extLst>
          </p:cNvPr>
          <p:cNvSpPr txBox="1"/>
          <p:nvPr/>
        </p:nvSpPr>
        <p:spPr>
          <a:xfrm>
            <a:off x="4482649" y="3785127"/>
            <a:ext cx="3308504" cy="352226"/>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Local backup/restore service for scheduled, frequent, fast backups and restores.</a:t>
            </a:r>
          </a:p>
        </p:txBody>
      </p:sp>
      <p:sp>
        <p:nvSpPr>
          <p:cNvPr id="90" name="TextBox 89">
            <a:extLst>
              <a:ext uri="{FF2B5EF4-FFF2-40B4-BE49-F238E27FC236}">
                <a16:creationId xmlns:a16="http://schemas.microsoft.com/office/drawing/2014/main" id="{DEA61772-3680-45ED-8FD8-1737DFD9223E}"/>
              </a:ext>
            </a:extLst>
          </p:cNvPr>
          <p:cNvSpPr txBox="1"/>
          <p:nvPr/>
        </p:nvSpPr>
        <p:spPr>
          <a:xfrm>
            <a:off x="9002477" y="3792130"/>
            <a:ext cx="2737645" cy="345351"/>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+Auto send backups to </a:t>
            </a:r>
            <a:r>
              <a:rPr lang="en-US" sz="1122">
                <a:solidFill>
                  <a:srgbClr val="C00000"/>
                </a:solidFill>
              </a:rPr>
              <a:t>Azure Backup/blob storage</a:t>
            </a:r>
            <a:r>
              <a:rPr lang="en-US" sz="1122">
                <a:gradFill>
                  <a:gsLst>
                    <a:gs pos="2917">
                      <a:schemeClr val="tx1"/>
                    </a:gs>
                    <a:gs pos="30000">
                      <a:schemeClr val="tx1"/>
                    </a:gs>
                  </a:gsLst>
                  <a:lin ang="5400000" scaled="0"/>
                </a:gradFill>
              </a:rPr>
              <a:t> for long-term, offsite retention</a:t>
            </a:r>
          </a:p>
        </p:txBody>
      </p:sp>
      <p:sp>
        <p:nvSpPr>
          <p:cNvPr id="91" name="TextBox 90">
            <a:extLst>
              <a:ext uri="{FF2B5EF4-FFF2-40B4-BE49-F238E27FC236}">
                <a16:creationId xmlns:a16="http://schemas.microsoft.com/office/drawing/2014/main" id="{0E0B979C-03C3-41AC-99A7-AC64A7EDC696}"/>
              </a:ext>
            </a:extLst>
          </p:cNvPr>
          <p:cNvSpPr txBox="1"/>
          <p:nvPr/>
        </p:nvSpPr>
        <p:spPr>
          <a:xfrm>
            <a:off x="4482649" y="4180333"/>
            <a:ext cx="3447279" cy="352226"/>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Local monitoring and log analytics. Manually export and upload to Azure Monitor.</a:t>
            </a:r>
          </a:p>
        </p:txBody>
      </p:sp>
      <p:grpSp>
        <p:nvGrpSpPr>
          <p:cNvPr id="92" name="Group 91">
            <a:extLst>
              <a:ext uri="{FF2B5EF4-FFF2-40B4-BE49-F238E27FC236}">
                <a16:creationId xmlns:a16="http://schemas.microsoft.com/office/drawing/2014/main" id="{5F0BC3F2-B267-4223-ACE3-93F5738471B2}"/>
              </a:ext>
            </a:extLst>
          </p:cNvPr>
          <p:cNvGrpSpPr>
            <a:grpSpLocks noChangeAspect="1"/>
          </p:cNvGrpSpPr>
          <p:nvPr/>
        </p:nvGrpSpPr>
        <p:grpSpPr>
          <a:xfrm>
            <a:off x="4032935" y="4229533"/>
            <a:ext cx="205173" cy="205173"/>
            <a:chOff x="5990870" y="6277027"/>
            <a:chExt cx="1038580" cy="1038580"/>
          </a:xfrm>
        </p:grpSpPr>
        <p:sp>
          <p:nvSpPr>
            <p:cNvPr id="93" name="Freeform 1668">
              <a:extLst>
                <a:ext uri="{FF2B5EF4-FFF2-40B4-BE49-F238E27FC236}">
                  <a16:creationId xmlns:a16="http://schemas.microsoft.com/office/drawing/2014/main" id="{E5770D37-3E1C-4A43-BB05-7DFA536B628B}"/>
                </a:ext>
              </a:extLst>
            </p:cNvPr>
            <p:cNvSpPr>
              <a:spLocks noEditPoints="1"/>
            </p:cNvSpPr>
            <p:nvPr/>
          </p:nvSpPr>
          <p:spPr bwMode="auto">
            <a:xfrm>
              <a:off x="5990870" y="6277027"/>
              <a:ext cx="1038580" cy="1038580"/>
            </a:xfrm>
            <a:prstGeom prst="ellipse">
              <a:avLst/>
            </a:pr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4" name="Chord 93">
              <a:extLst>
                <a:ext uri="{FF2B5EF4-FFF2-40B4-BE49-F238E27FC236}">
                  <a16:creationId xmlns:a16="http://schemas.microsoft.com/office/drawing/2014/main" id="{A3A5198A-B143-4D3A-B31D-4A843B8D2C01}"/>
                </a:ext>
              </a:extLst>
            </p:cNvPr>
            <p:cNvSpPr/>
            <p:nvPr/>
          </p:nvSpPr>
          <p:spPr bwMode="auto">
            <a:xfrm>
              <a:off x="5991925" y="6279136"/>
              <a:ext cx="1036471" cy="1036471"/>
            </a:xfrm>
            <a:prstGeom prst="chord">
              <a:avLst>
                <a:gd name="adj1" fmla="val 21589100"/>
                <a:gd name="adj2" fmla="val 108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Freeform 80">
              <a:extLst>
                <a:ext uri="{FF2B5EF4-FFF2-40B4-BE49-F238E27FC236}">
                  <a16:creationId xmlns:a16="http://schemas.microsoft.com/office/drawing/2014/main" id="{0EB4379A-9A41-4180-89FA-36795196B54F}"/>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sp>
        <p:nvSpPr>
          <p:cNvPr id="96" name="TextBox 95">
            <a:extLst>
              <a:ext uri="{FF2B5EF4-FFF2-40B4-BE49-F238E27FC236}">
                <a16:creationId xmlns:a16="http://schemas.microsoft.com/office/drawing/2014/main" id="{68ED2E2F-57F3-48C7-AD5D-44D7E1F83F70}"/>
              </a:ext>
            </a:extLst>
          </p:cNvPr>
          <p:cNvSpPr txBox="1"/>
          <p:nvPr/>
        </p:nvSpPr>
        <p:spPr>
          <a:xfrm>
            <a:off x="9002477" y="4181845"/>
            <a:ext cx="2737645" cy="352226"/>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+Auto send monitoring and logs to </a:t>
            </a:r>
            <a:r>
              <a:rPr lang="en-US" sz="1122">
                <a:solidFill>
                  <a:srgbClr val="C00000"/>
                </a:solidFill>
              </a:rPr>
              <a:t>Azure Monitor</a:t>
            </a:r>
            <a:r>
              <a:rPr lang="en-US" sz="1122">
                <a:gradFill>
                  <a:gsLst>
                    <a:gs pos="2917">
                      <a:schemeClr val="tx1"/>
                    </a:gs>
                    <a:gs pos="30000">
                      <a:schemeClr val="tx1"/>
                    </a:gs>
                  </a:gsLst>
                  <a:lin ang="5400000" scaled="0"/>
                </a:gradFill>
              </a:rPr>
              <a:t>.  </a:t>
            </a:r>
            <a:r>
              <a:rPr lang="en-US" sz="1122">
                <a:solidFill>
                  <a:srgbClr val="C00000"/>
                </a:solidFill>
              </a:rPr>
              <a:t>+Container Insights</a:t>
            </a:r>
          </a:p>
        </p:txBody>
      </p:sp>
      <p:grpSp>
        <p:nvGrpSpPr>
          <p:cNvPr id="97" name="Group 96">
            <a:extLst>
              <a:ext uri="{FF2B5EF4-FFF2-40B4-BE49-F238E27FC236}">
                <a16:creationId xmlns:a16="http://schemas.microsoft.com/office/drawing/2014/main" id="{5599D9C6-5F32-4417-9DAC-5B19DDEC687D}"/>
              </a:ext>
            </a:extLst>
          </p:cNvPr>
          <p:cNvGrpSpPr>
            <a:grpSpLocks noChangeAspect="1"/>
          </p:cNvGrpSpPr>
          <p:nvPr/>
        </p:nvGrpSpPr>
        <p:grpSpPr>
          <a:xfrm>
            <a:off x="4032935" y="4612894"/>
            <a:ext cx="205173" cy="205173"/>
            <a:chOff x="5990870" y="6277027"/>
            <a:chExt cx="1038580" cy="1038580"/>
          </a:xfrm>
        </p:grpSpPr>
        <p:sp>
          <p:nvSpPr>
            <p:cNvPr id="98" name="Freeform 1668">
              <a:extLst>
                <a:ext uri="{FF2B5EF4-FFF2-40B4-BE49-F238E27FC236}">
                  <a16:creationId xmlns:a16="http://schemas.microsoft.com/office/drawing/2014/main" id="{78C243C8-CAFA-4AD3-B4C7-4FAD0C4F744B}"/>
                </a:ext>
              </a:extLst>
            </p:cNvPr>
            <p:cNvSpPr>
              <a:spLocks noEditPoints="1"/>
            </p:cNvSpPr>
            <p:nvPr/>
          </p:nvSpPr>
          <p:spPr bwMode="auto">
            <a:xfrm>
              <a:off x="5990870" y="6277027"/>
              <a:ext cx="1038580" cy="1038580"/>
            </a:xfrm>
            <a:prstGeom prst="ellipse">
              <a:avLst/>
            </a:pr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9" name="Chord 98">
              <a:extLst>
                <a:ext uri="{FF2B5EF4-FFF2-40B4-BE49-F238E27FC236}">
                  <a16:creationId xmlns:a16="http://schemas.microsoft.com/office/drawing/2014/main" id="{32549413-0B91-4339-901E-92AA39DD9973}"/>
                </a:ext>
              </a:extLst>
            </p:cNvPr>
            <p:cNvSpPr/>
            <p:nvPr/>
          </p:nvSpPr>
          <p:spPr bwMode="auto">
            <a:xfrm>
              <a:off x="5991925" y="6279136"/>
              <a:ext cx="1036471" cy="1036471"/>
            </a:xfrm>
            <a:prstGeom prst="chord">
              <a:avLst>
                <a:gd name="adj1" fmla="val 21589100"/>
                <a:gd name="adj2" fmla="val 108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80">
              <a:extLst>
                <a:ext uri="{FF2B5EF4-FFF2-40B4-BE49-F238E27FC236}">
                  <a16:creationId xmlns:a16="http://schemas.microsoft.com/office/drawing/2014/main" id="{5EF926FE-6714-4874-B4BF-8231056F25BF}"/>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sp>
        <p:nvSpPr>
          <p:cNvPr id="101" name="TextBox 100">
            <a:extLst>
              <a:ext uri="{FF2B5EF4-FFF2-40B4-BE49-F238E27FC236}">
                <a16:creationId xmlns:a16="http://schemas.microsoft.com/office/drawing/2014/main" id="{AD955541-DF03-42AD-AB6A-16B347BA6EEE}"/>
              </a:ext>
            </a:extLst>
          </p:cNvPr>
          <p:cNvSpPr txBox="1"/>
          <p:nvPr/>
        </p:nvSpPr>
        <p:spPr>
          <a:xfrm>
            <a:off x="9002477" y="4654232"/>
            <a:ext cx="1896544" cy="176114"/>
          </a:xfrm>
          <a:prstGeom prst="rect">
            <a:avLst/>
          </a:prstGeom>
          <a:noFill/>
        </p:spPr>
        <p:txBody>
          <a:bodyPr wrap="square" lIns="0" tIns="0" rIns="0" bIns="0" rtlCol="0">
            <a:spAutoFit/>
          </a:bodyPr>
          <a:lstStyle/>
          <a:p>
            <a:pPr algn="l"/>
            <a:r>
              <a:rPr lang="en-US" sz="1122">
                <a:gradFill>
                  <a:gsLst>
                    <a:gs pos="2917">
                      <a:schemeClr val="tx1"/>
                    </a:gs>
                    <a:gs pos="30000">
                      <a:schemeClr val="tx1"/>
                    </a:gs>
                  </a:gsLst>
                  <a:lin ang="5400000" scaled="0"/>
                </a:gradFill>
              </a:rPr>
              <a:t>+Azure Active Directory</a:t>
            </a:r>
          </a:p>
        </p:txBody>
      </p:sp>
      <p:sp>
        <p:nvSpPr>
          <p:cNvPr id="102" name="Freeform 1836">
            <a:extLst>
              <a:ext uri="{FF2B5EF4-FFF2-40B4-BE49-F238E27FC236}">
                <a16:creationId xmlns:a16="http://schemas.microsoft.com/office/drawing/2014/main" id="{E8B244BA-48DB-4866-B803-81856E639F45}"/>
              </a:ext>
            </a:extLst>
          </p:cNvPr>
          <p:cNvSpPr>
            <a:spLocks noEditPoints="1"/>
          </p:cNvSpPr>
          <p:nvPr/>
        </p:nvSpPr>
        <p:spPr bwMode="auto">
          <a:xfrm>
            <a:off x="4036717" y="6182603"/>
            <a:ext cx="197609" cy="197609"/>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4" name="Freeform 1668">
            <a:extLst>
              <a:ext uri="{FF2B5EF4-FFF2-40B4-BE49-F238E27FC236}">
                <a16:creationId xmlns:a16="http://schemas.microsoft.com/office/drawing/2014/main" id="{8C8CB2B3-9177-44BF-A0DE-4841BCB9E1F4}"/>
              </a:ext>
            </a:extLst>
          </p:cNvPr>
          <p:cNvSpPr>
            <a:spLocks noEditPoints="1"/>
          </p:cNvSpPr>
          <p:nvPr/>
        </p:nvSpPr>
        <p:spPr bwMode="auto">
          <a:xfrm>
            <a:off x="8557686" y="6167977"/>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05" name="Group 104">
            <a:extLst>
              <a:ext uri="{FF2B5EF4-FFF2-40B4-BE49-F238E27FC236}">
                <a16:creationId xmlns:a16="http://schemas.microsoft.com/office/drawing/2014/main" id="{6DF1DD8D-A6D1-46D4-92A7-347361EF0995}"/>
              </a:ext>
            </a:extLst>
          </p:cNvPr>
          <p:cNvGrpSpPr>
            <a:grpSpLocks noChangeAspect="1"/>
          </p:cNvGrpSpPr>
          <p:nvPr/>
        </p:nvGrpSpPr>
        <p:grpSpPr>
          <a:xfrm>
            <a:off x="4032935" y="5395463"/>
            <a:ext cx="205173" cy="205173"/>
            <a:chOff x="5990870" y="6277027"/>
            <a:chExt cx="1038580" cy="1038580"/>
          </a:xfrm>
        </p:grpSpPr>
        <p:sp>
          <p:nvSpPr>
            <p:cNvPr id="106" name="Freeform 1668">
              <a:extLst>
                <a:ext uri="{FF2B5EF4-FFF2-40B4-BE49-F238E27FC236}">
                  <a16:creationId xmlns:a16="http://schemas.microsoft.com/office/drawing/2014/main" id="{60A15F0C-4750-4920-97D9-020D5192BC14}"/>
                </a:ext>
              </a:extLst>
            </p:cNvPr>
            <p:cNvSpPr>
              <a:spLocks noEditPoints="1"/>
            </p:cNvSpPr>
            <p:nvPr/>
          </p:nvSpPr>
          <p:spPr bwMode="auto">
            <a:xfrm>
              <a:off x="5990870" y="6277027"/>
              <a:ext cx="1038580" cy="1038580"/>
            </a:xfrm>
            <a:prstGeom prst="ellipse">
              <a:avLst/>
            </a:pr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7" name="Chord 106">
              <a:extLst>
                <a:ext uri="{FF2B5EF4-FFF2-40B4-BE49-F238E27FC236}">
                  <a16:creationId xmlns:a16="http://schemas.microsoft.com/office/drawing/2014/main" id="{E851CFB1-1269-4644-B754-9C4C75CCBE49}"/>
                </a:ext>
              </a:extLst>
            </p:cNvPr>
            <p:cNvSpPr/>
            <p:nvPr/>
          </p:nvSpPr>
          <p:spPr bwMode="auto">
            <a:xfrm>
              <a:off x="5991925" y="6279136"/>
              <a:ext cx="1036471" cy="1036471"/>
            </a:xfrm>
            <a:prstGeom prst="chord">
              <a:avLst>
                <a:gd name="adj1" fmla="val 21589100"/>
                <a:gd name="adj2" fmla="val 108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80">
              <a:extLst>
                <a:ext uri="{FF2B5EF4-FFF2-40B4-BE49-F238E27FC236}">
                  <a16:creationId xmlns:a16="http://schemas.microsoft.com/office/drawing/2014/main" id="{725598AA-2C48-48B2-9668-F301C1B98B0B}"/>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sp>
        <p:nvSpPr>
          <p:cNvPr id="109" name="TextBox 108">
            <a:extLst>
              <a:ext uri="{FF2B5EF4-FFF2-40B4-BE49-F238E27FC236}">
                <a16:creationId xmlns:a16="http://schemas.microsoft.com/office/drawing/2014/main" id="{A4AADEA0-7A5A-494F-8A03-766212C77DCD}"/>
              </a:ext>
            </a:extLst>
          </p:cNvPr>
          <p:cNvSpPr txBox="1"/>
          <p:nvPr/>
        </p:nvSpPr>
        <p:spPr>
          <a:xfrm>
            <a:off x="4482649" y="5420898"/>
            <a:ext cx="2155605" cy="176114"/>
          </a:xfrm>
          <a:prstGeom prst="rect">
            <a:avLst/>
          </a:prstGeom>
          <a:noFill/>
        </p:spPr>
        <p:txBody>
          <a:bodyPr wrap="square" lIns="0" tIns="0" rIns="0" bIns="0" rtlCol="0">
            <a:spAutoFit/>
          </a:bodyPr>
          <a:lstStyle/>
          <a:p>
            <a:pPr algn="l"/>
            <a:r>
              <a:rPr lang="en-US" sz="1122">
                <a:gradFill>
                  <a:gsLst>
                    <a:gs pos="2917">
                      <a:schemeClr val="tx1"/>
                    </a:gs>
                    <a:gs pos="30000">
                      <a:schemeClr val="tx1"/>
                    </a:gs>
                  </a:gsLst>
                  <a:lin ang="5400000" scaled="0"/>
                </a:gradFill>
              </a:rPr>
              <a:t>Export/upload to Azure</a:t>
            </a:r>
          </a:p>
        </p:txBody>
      </p:sp>
      <p:sp>
        <p:nvSpPr>
          <p:cNvPr id="110" name="TextBox 109">
            <a:extLst>
              <a:ext uri="{FF2B5EF4-FFF2-40B4-BE49-F238E27FC236}">
                <a16:creationId xmlns:a16="http://schemas.microsoft.com/office/drawing/2014/main" id="{DB155DCD-307F-4D97-94BF-3128383D80E9}"/>
              </a:ext>
            </a:extLst>
          </p:cNvPr>
          <p:cNvSpPr txBox="1"/>
          <p:nvPr/>
        </p:nvSpPr>
        <p:spPr>
          <a:xfrm>
            <a:off x="9002477" y="5401704"/>
            <a:ext cx="2155605" cy="176114"/>
          </a:xfrm>
          <a:prstGeom prst="rect">
            <a:avLst/>
          </a:prstGeom>
          <a:noFill/>
        </p:spPr>
        <p:txBody>
          <a:bodyPr wrap="square" lIns="0" tIns="0" rIns="0" bIns="0" rtlCol="0">
            <a:spAutoFit/>
          </a:bodyPr>
          <a:lstStyle/>
          <a:p>
            <a:pPr algn="l"/>
            <a:r>
              <a:rPr lang="en-US" sz="1122">
                <a:gradFill>
                  <a:gsLst>
                    <a:gs pos="2917">
                      <a:schemeClr val="tx1"/>
                    </a:gs>
                    <a:gs pos="30000">
                      <a:schemeClr val="tx1"/>
                    </a:gs>
                  </a:gsLst>
                  <a:lin ang="5400000" scaled="0"/>
                </a:gradFill>
              </a:rPr>
              <a:t>Automatic sync to Azure</a:t>
            </a:r>
          </a:p>
        </p:txBody>
      </p:sp>
      <p:grpSp>
        <p:nvGrpSpPr>
          <p:cNvPr id="111" name="Group 110">
            <a:extLst>
              <a:ext uri="{FF2B5EF4-FFF2-40B4-BE49-F238E27FC236}">
                <a16:creationId xmlns:a16="http://schemas.microsoft.com/office/drawing/2014/main" id="{FA5BDA24-6F3F-4E30-A80A-6E6CBB380F2B}"/>
              </a:ext>
            </a:extLst>
          </p:cNvPr>
          <p:cNvGrpSpPr>
            <a:grpSpLocks noChangeAspect="1"/>
          </p:cNvGrpSpPr>
          <p:nvPr/>
        </p:nvGrpSpPr>
        <p:grpSpPr>
          <a:xfrm>
            <a:off x="4032935" y="5794304"/>
            <a:ext cx="205173" cy="205173"/>
            <a:chOff x="5990870" y="6277027"/>
            <a:chExt cx="1038580" cy="1038580"/>
          </a:xfrm>
        </p:grpSpPr>
        <p:sp>
          <p:nvSpPr>
            <p:cNvPr id="112" name="Freeform 1668">
              <a:extLst>
                <a:ext uri="{FF2B5EF4-FFF2-40B4-BE49-F238E27FC236}">
                  <a16:creationId xmlns:a16="http://schemas.microsoft.com/office/drawing/2014/main" id="{3779336D-B482-4F5C-BDAD-896D89703397}"/>
                </a:ext>
              </a:extLst>
            </p:cNvPr>
            <p:cNvSpPr>
              <a:spLocks noEditPoints="1"/>
            </p:cNvSpPr>
            <p:nvPr/>
          </p:nvSpPr>
          <p:spPr bwMode="auto">
            <a:xfrm>
              <a:off x="5990870" y="6277027"/>
              <a:ext cx="1038580" cy="1038580"/>
            </a:xfrm>
            <a:prstGeom prst="ellipse">
              <a:avLst/>
            </a:pr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3" name="Chord 112">
              <a:extLst>
                <a:ext uri="{FF2B5EF4-FFF2-40B4-BE49-F238E27FC236}">
                  <a16:creationId xmlns:a16="http://schemas.microsoft.com/office/drawing/2014/main" id="{4A2E73CE-C894-4F03-9E68-3969278B29FF}"/>
                </a:ext>
              </a:extLst>
            </p:cNvPr>
            <p:cNvSpPr/>
            <p:nvPr/>
          </p:nvSpPr>
          <p:spPr bwMode="auto">
            <a:xfrm>
              <a:off x="5991925" y="6279136"/>
              <a:ext cx="1036471" cy="1036471"/>
            </a:xfrm>
            <a:prstGeom prst="chord">
              <a:avLst>
                <a:gd name="adj1" fmla="val 21589100"/>
                <a:gd name="adj2" fmla="val 108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Freeform 80">
              <a:extLst>
                <a:ext uri="{FF2B5EF4-FFF2-40B4-BE49-F238E27FC236}">
                  <a16:creationId xmlns:a16="http://schemas.microsoft.com/office/drawing/2014/main" id="{476AEDC3-28A6-40D9-912D-907B268BCE08}"/>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sp>
        <p:nvSpPr>
          <p:cNvPr id="116" name="TextBox 115">
            <a:extLst>
              <a:ext uri="{FF2B5EF4-FFF2-40B4-BE49-F238E27FC236}">
                <a16:creationId xmlns:a16="http://schemas.microsoft.com/office/drawing/2014/main" id="{733EA291-55D6-4075-AD9D-D4CD8C0FAFDA}"/>
              </a:ext>
            </a:extLst>
          </p:cNvPr>
          <p:cNvSpPr txBox="1"/>
          <p:nvPr/>
        </p:nvSpPr>
        <p:spPr>
          <a:xfrm>
            <a:off x="4482650" y="5723886"/>
            <a:ext cx="3247435" cy="352226"/>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Kubernetes tools, Azure Data Studio, or </a:t>
            </a:r>
            <a:r>
              <a:rPr lang="en-US" sz="1122" err="1">
                <a:gradFill>
                  <a:gsLst>
                    <a:gs pos="2917">
                      <a:schemeClr val="tx1"/>
                    </a:gs>
                    <a:gs pos="30000">
                      <a:schemeClr val="tx1"/>
                    </a:gs>
                  </a:gsLst>
                  <a:lin ang="5400000" scaled="0"/>
                </a:gradFill>
              </a:rPr>
              <a:t>azdata</a:t>
            </a:r>
            <a:r>
              <a:rPr lang="en-US" sz="1122">
                <a:gradFill>
                  <a:gsLst>
                    <a:gs pos="2917">
                      <a:schemeClr val="tx1"/>
                    </a:gs>
                    <a:gs pos="30000">
                      <a:schemeClr val="tx1"/>
                    </a:gs>
                  </a:gsLst>
                  <a:lin ang="5400000" scaled="0"/>
                </a:gradFill>
              </a:rPr>
              <a:t> CLI locally</a:t>
            </a:r>
          </a:p>
        </p:txBody>
      </p:sp>
      <p:sp>
        <p:nvSpPr>
          <p:cNvPr id="117" name="TextBox 116">
            <a:extLst>
              <a:ext uri="{FF2B5EF4-FFF2-40B4-BE49-F238E27FC236}">
                <a16:creationId xmlns:a16="http://schemas.microsoft.com/office/drawing/2014/main" id="{8A8F435B-5681-4B65-9BFC-67016C2081D7}"/>
              </a:ext>
            </a:extLst>
          </p:cNvPr>
          <p:cNvSpPr txBox="1"/>
          <p:nvPr/>
        </p:nvSpPr>
        <p:spPr>
          <a:xfrm>
            <a:off x="9002478" y="5809579"/>
            <a:ext cx="2787967" cy="176114"/>
          </a:xfrm>
          <a:prstGeom prst="rect">
            <a:avLst/>
          </a:prstGeom>
          <a:noFill/>
        </p:spPr>
        <p:txBody>
          <a:bodyPr wrap="square" lIns="0" tIns="0" rIns="0" bIns="0" rtlCol="0" anchor="t">
            <a:spAutoFit/>
          </a:bodyPr>
          <a:lstStyle/>
          <a:p>
            <a:r>
              <a:rPr lang="en-US" sz="1122">
                <a:gradFill>
                  <a:gsLst>
                    <a:gs pos="2917">
                      <a:schemeClr val="tx1"/>
                    </a:gs>
                    <a:gs pos="30000">
                      <a:schemeClr val="tx1"/>
                    </a:gs>
                  </a:gsLst>
                  <a:lin ang="5400000" scaled="0"/>
                </a:gradFill>
              </a:rPr>
              <a:t>+Azure Portal, Azure Policy, </a:t>
            </a:r>
            <a:r>
              <a:rPr lang="en-US" sz="1122" err="1">
                <a:gradFill>
                  <a:gsLst>
                    <a:gs pos="2917">
                      <a:schemeClr val="tx1"/>
                    </a:gs>
                    <a:gs pos="30000">
                      <a:schemeClr val="tx1"/>
                    </a:gs>
                  </a:gsLst>
                  <a:lin ang="5400000" scaled="0"/>
                </a:gradFill>
              </a:rPr>
              <a:t>az</a:t>
            </a:r>
            <a:r>
              <a:rPr lang="en-US" sz="1122">
                <a:gradFill>
                  <a:gsLst>
                    <a:gs pos="2917">
                      <a:schemeClr val="tx1"/>
                    </a:gs>
                    <a:gs pos="30000">
                      <a:schemeClr val="tx1"/>
                    </a:gs>
                  </a:gsLst>
                  <a:lin ang="5400000" scaled="0"/>
                </a:gradFill>
              </a:rPr>
              <a:t> CLI</a:t>
            </a:r>
          </a:p>
        </p:txBody>
      </p:sp>
      <p:grpSp>
        <p:nvGrpSpPr>
          <p:cNvPr id="118" name="Group 117">
            <a:extLst>
              <a:ext uri="{FF2B5EF4-FFF2-40B4-BE49-F238E27FC236}">
                <a16:creationId xmlns:a16="http://schemas.microsoft.com/office/drawing/2014/main" id="{3E27A29D-39F7-43D7-BE75-10301CEB7913}"/>
              </a:ext>
            </a:extLst>
          </p:cNvPr>
          <p:cNvGrpSpPr>
            <a:grpSpLocks noChangeAspect="1"/>
          </p:cNvGrpSpPr>
          <p:nvPr/>
        </p:nvGrpSpPr>
        <p:grpSpPr>
          <a:xfrm>
            <a:off x="4032935" y="3094421"/>
            <a:ext cx="205173" cy="205173"/>
            <a:chOff x="5990870" y="6277027"/>
            <a:chExt cx="1038580" cy="1038580"/>
          </a:xfrm>
        </p:grpSpPr>
        <p:sp>
          <p:nvSpPr>
            <p:cNvPr id="119" name="Freeform 1668">
              <a:extLst>
                <a:ext uri="{FF2B5EF4-FFF2-40B4-BE49-F238E27FC236}">
                  <a16:creationId xmlns:a16="http://schemas.microsoft.com/office/drawing/2014/main" id="{50A3161B-5B5E-4C0B-B293-449FE9335F73}"/>
                </a:ext>
              </a:extLst>
            </p:cNvPr>
            <p:cNvSpPr>
              <a:spLocks noEditPoints="1"/>
            </p:cNvSpPr>
            <p:nvPr/>
          </p:nvSpPr>
          <p:spPr bwMode="auto">
            <a:xfrm>
              <a:off x="5990870" y="6277027"/>
              <a:ext cx="1038580" cy="1038580"/>
            </a:xfrm>
            <a:prstGeom prst="ellipse">
              <a:avLst/>
            </a:pr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0" name="Chord 119">
              <a:extLst>
                <a:ext uri="{FF2B5EF4-FFF2-40B4-BE49-F238E27FC236}">
                  <a16:creationId xmlns:a16="http://schemas.microsoft.com/office/drawing/2014/main" id="{3057E7C2-494C-4D9B-846A-E4ED5C60E413}"/>
                </a:ext>
              </a:extLst>
            </p:cNvPr>
            <p:cNvSpPr/>
            <p:nvPr/>
          </p:nvSpPr>
          <p:spPr bwMode="auto">
            <a:xfrm>
              <a:off x="5991925" y="6279136"/>
              <a:ext cx="1036471" cy="1036471"/>
            </a:xfrm>
            <a:prstGeom prst="chord">
              <a:avLst>
                <a:gd name="adj1" fmla="val 21589100"/>
                <a:gd name="adj2" fmla="val 108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Freeform 80">
              <a:extLst>
                <a:ext uri="{FF2B5EF4-FFF2-40B4-BE49-F238E27FC236}">
                  <a16:creationId xmlns:a16="http://schemas.microsoft.com/office/drawing/2014/main" id="{A6E63AEF-9D00-4619-817B-530C0DD89731}"/>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sp>
        <p:nvSpPr>
          <p:cNvPr id="122" name="TextBox 121">
            <a:extLst>
              <a:ext uri="{FF2B5EF4-FFF2-40B4-BE49-F238E27FC236}">
                <a16:creationId xmlns:a16="http://schemas.microsoft.com/office/drawing/2014/main" id="{A92FC766-67BC-428E-A8C0-A0F8143C2983}"/>
              </a:ext>
            </a:extLst>
          </p:cNvPr>
          <p:cNvSpPr txBox="1"/>
          <p:nvPr/>
        </p:nvSpPr>
        <p:spPr>
          <a:xfrm>
            <a:off x="4482649" y="3035123"/>
            <a:ext cx="3308504" cy="352226"/>
          </a:xfrm>
          <a:prstGeom prst="rect">
            <a:avLst/>
          </a:prstGeom>
          <a:noFill/>
        </p:spPr>
        <p:txBody>
          <a:bodyPr wrap="square" lIns="0" tIns="0" rIns="0" bIns="0" rtlCol="0">
            <a:spAutoFit/>
          </a:bodyPr>
          <a:lstStyle/>
          <a:p>
            <a:pPr algn="l"/>
            <a:r>
              <a:rPr lang="en-US" sz="1122">
                <a:gradFill>
                  <a:gsLst>
                    <a:gs pos="2917">
                      <a:schemeClr val="tx1"/>
                    </a:gs>
                    <a:gs pos="30000">
                      <a:schemeClr val="tx1"/>
                    </a:gs>
                  </a:gsLst>
                  <a:lin ang="5400000" scaled="0"/>
                </a:gradFill>
              </a:rPr>
              <a:t>Export/upload to Azure. Some delay in visibility to costs incurred depending on upload frequency</a:t>
            </a:r>
          </a:p>
        </p:txBody>
      </p:sp>
      <p:sp>
        <p:nvSpPr>
          <p:cNvPr id="123" name="TextBox 122">
            <a:extLst>
              <a:ext uri="{FF2B5EF4-FFF2-40B4-BE49-F238E27FC236}">
                <a16:creationId xmlns:a16="http://schemas.microsoft.com/office/drawing/2014/main" id="{0760EFF1-3383-486A-A027-C7B6ABE20F22}"/>
              </a:ext>
            </a:extLst>
          </p:cNvPr>
          <p:cNvSpPr txBox="1"/>
          <p:nvPr/>
        </p:nvSpPr>
        <p:spPr>
          <a:xfrm>
            <a:off x="9002477" y="3016097"/>
            <a:ext cx="2777347" cy="352226"/>
          </a:xfrm>
          <a:prstGeom prst="rect">
            <a:avLst/>
          </a:prstGeom>
          <a:noFill/>
        </p:spPr>
        <p:txBody>
          <a:bodyPr wrap="square" lIns="0" tIns="0" rIns="0" bIns="0" rtlCol="0">
            <a:spAutoFit/>
          </a:bodyPr>
          <a:lstStyle/>
          <a:p>
            <a:pPr algn="l"/>
            <a:r>
              <a:rPr lang="en-US" sz="1122">
                <a:gradFill>
                  <a:gsLst>
                    <a:gs pos="2917">
                      <a:schemeClr val="tx1"/>
                    </a:gs>
                    <a:gs pos="30000">
                      <a:schemeClr val="tx1"/>
                    </a:gs>
                  </a:gsLst>
                  <a:lin ang="5400000" scaled="0"/>
                </a:gradFill>
              </a:rPr>
              <a:t>Automatic, continuous feed of billing usage telemetry to Azure</a:t>
            </a:r>
          </a:p>
        </p:txBody>
      </p:sp>
      <p:grpSp>
        <p:nvGrpSpPr>
          <p:cNvPr id="124" name="Group 123">
            <a:extLst>
              <a:ext uri="{FF2B5EF4-FFF2-40B4-BE49-F238E27FC236}">
                <a16:creationId xmlns:a16="http://schemas.microsoft.com/office/drawing/2014/main" id="{62E82C27-49D6-4FB5-8BC1-E674483F6435}"/>
              </a:ext>
            </a:extLst>
          </p:cNvPr>
          <p:cNvGrpSpPr>
            <a:grpSpLocks noChangeAspect="1"/>
          </p:cNvGrpSpPr>
          <p:nvPr/>
        </p:nvGrpSpPr>
        <p:grpSpPr>
          <a:xfrm>
            <a:off x="4029154" y="4999031"/>
            <a:ext cx="205173" cy="205173"/>
            <a:chOff x="5990870" y="6277027"/>
            <a:chExt cx="1038580" cy="1038580"/>
          </a:xfrm>
        </p:grpSpPr>
        <p:sp>
          <p:nvSpPr>
            <p:cNvPr id="125" name="Freeform 1668">
              <a:extLst>
                <a:ext uri="{FF2B5EF4-FFF2-40B4-BE49-F238E27FC236}">
                  <a16:creationId xmlns:a16="http://schemas.microsoft.com/office/drawing/2014/main" id="{C5FB3ACD-E54E-4008-BA27-605C3DBDE664}"/>
                </a:ext>
              </a:extLst>
            </p:cNvPr>
            <p:cNvSpPr>
              <a:spLocks noEditPoints="1"/>
            </p:cNvSpPr>
            <p:nvPr/>
          </p:nvSpPr>
          <p:spPr bwMode="auto">
            <a:xfrm>
              <a:off x="5990870" y="6277027"/>
              <a:ext cx="1038580" cy="1038580"/>
            </a:xfrm>
            <a:prstGeom prst="ellipse">
              <a:avLst/>
            </a:pr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6" name="Chord 125">
              <a:extLst>
                <a:ext uri="{FF2B5EF4-FFF2-40B4-BE49-F238E27FC236}">
                  <a16:creationId xmlns:a16="http://schemas.microsoft.com/office/drawing/2014/main" id="{04DDA71D-8A8E-49EB-A5D7-DFE51E86BCEF}"/>
                </a:ext>
              </a:extLst>
            </p:cNvPr>
            <p:cNvSpPr/>
            <p:nvPr/>
          </p:nvSpPr>
          <p:spPr bwMode="auto">
            <a:xfrm>
              <a:off x="5991925" y="6279136"/>
              <a:ext cx="1036471" cy="1036471"/>
            </a:xfrm>
            <a:prstGeom prst="chord">
              <a:avLst>
                <a:gd name="adj1" fmla="val 21589100"/>
                <a:gd name="adj2" fmla="val 108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Freeform 80">
              <a:extLst>
                <a:ext uri="{FF2B5EF4-FFF2-40B4-BE49-F238E27FC236}">
                  <a16:creationId xmlns:a16="http://schemas.microsoft.com/office/drawing/2014/main" id="{98568C9F-E1F4-4708-8364-CF59F470FC5C}"/>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sp>
        <p:nvSpPr>
          <p:cNvPr id="128" name="TextBox 127">
            <a:extLst>
              <a:ext uri="{FF2B5EF4-FFF2-40B4-BE49-F238E27FC236}">
                <a16:creationId xmlns:a16="http://schemas.microsoft.com/office/drawing/2014/main" id="{B845CD4E-EAB7-400F-9796-E34E19FFEBB1}"/>
              </a:ext>
            </a:extLst>
          </p:cNvPr>
          <p:cNvSpPr txBox="1"/>
          <p:nvPr/>
        </p:nvSpPr>
        <p:spPr>
          <a:xfrm>
            <a:off x="4489050" y="5023995"/>
            <a:ext cx="3280302" cy="176114"/>
          </a:xfrm>
          <a:prstGeom prst="rect">
            <a:avLst/>
          </a:prstGeom>
          <a:noFill/>
        </p:spPr>
        <p:txBody>
          <a:bodyPr wrap="square" lIns="0" tIns="0" rIns="0" bIns="0" rtlCol="0">
            <a:spAutoFit/>
          </a:bodyPr>
          <a:lstStyle/>
          <a:p>
            <a:pPr algn="l"/>
            <a:r>
              <a:rPr lang="en-US" sz="1122">
                <a:gradFill>
                  <a:gsLst>
                    <a:gs pos="2917">
                      <a:schemeClr val="tx1"/>
                    </a:gs>
                    <a:gs pos="30000">
                      <a:schemeClr val="tx1"/>
                    </a:gs>
                  </a:gsLst>
                  <a:lin ang="5400000" scaled="0"/>
                </a:gradFill>
              </a:rPr>
              <a:t>Basic, local RBAC</a:t>
            </a:r>
          </a:p>
        </p:txBody>
      </p:sp>
      <p:sp>
        <p:nvSpPr>
          <p:cNvPr id="129" name="Freeform 1668">
            <a:extLst>
              <a:ext uri="{FF2B5EF4-FFF2-40B4-BE49-F238E27FC236}">
                <a16:creationId xmlns:a16="http://schemas.microsoft.com/office/drawing/2014/main" id="{9A71E3A7-A034-4829-96DC-3BE885D85274}"/>
              </a:ext>
            </a:extLst>
          </p:cNvPr>
          <p:cNvSpPr>
            <a:spLocks noEditPoints="1"/>
          </p:cNvSpPr>
          <p:nvPr/>
        </p:nvSpPr>
        <p:spPr bwMode="auto">
          <a:xfrm>
            <a:off x="8557686" y="5016172"/>
            <a:ext cx="204422" cy="204422"/>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CBF3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0" name="TextBox 129">
            <a:extLst>
              <a:ext uri="{FF2B5EF4-FFF2-40B4-BE49-F238E27FC236}">
                <a16:creationId xmlns:a16="http://schemas.microsoft.com/office/drawing/2014/main" id="{40779246-C303-47BE-90AA-4771E4147B14}"/>
              </a:ext>
            </a:extLst>
          </p:cNvPr>
          <p:cNvSpPr txBox="1"/>
          <p:nvPr/>
        </p:nvSpPr>
        <p:spPr>
          <a:xfrm>
            <a:off x="9002477" y="5023994"/>
            <a:ext cx="1896544" cy="176114"/>
          </a:xfrm>
          <a:prstGeom prst="rect">
            <a:avLst/>
          </a:prstGeom>
          <a:noFill/>
        </p:spPr>
        <p:txBody>
          <a:bodyPr wrap="square" lIns="0" tIns="0" rIns="0" bIns="0" rtlCol="0">
            <a:spAutoFit/>
          </a:bodyPr>
          <a:lstStyle/>
          <a:p>
            <a:pPr algn="l"/>
            <a:r>
              <a:rPr lang="en-US" sz="1122">
                <a:gradFill>
                  <a:gsLst>
                    <a:gs pos="2917">
                      <a:schemeClr val="tx1"/>
                    </a:gs>
                    <a:gs pos="30000">
                      <a:schemeClr val="tx1"/>
                    </a:gs>
                  </a:gsLst>
                  <a:lin ang="5400000" scaled="0"/>
                </a:gradFill>
              </a:rPr>
              <a:t>+Integrated with Azure RBAC</a:t>
            </a:r>
          </a:p>
        </p:txBody>
      </p:sp>
      <p:sp>
        <p:nvSpPr>
          <p:cNvPr id="131" name="TextBox 130">
            <a:extLst>
              <a:ext uri="{FF2B5EF4-FFF2-40B4-BE49-F238E27FC236}">
                <a16:creationId xmlns:a16="http://schemas.microsoft.com/office/drawing/2014/main" id="{DD4EAA2A-E5D0-41AE-B3B0-B35C59AAFE97}"/>
              </a:ext>
            </a:extLst>
          </p:cNvPr>
          <p:cNvSpPr txBox="1"/>
          <p:nvPr/>
        </p:nvSpPr>
        <p:spPr>
          <a:xfrm>
            <a:off x="8009428" y="6542862"/>
            <a:ext cx="3993169" cy="352226"/>
          </a:xfrm>
          <a:prstGeom prst="rect">
            <a:avLst/>
          </a:prstGeom>
          <a:noFill/>
        </p:spPr>
        <p:txBody>
          <a:bodyPr wrap="square" lIns="0" tIns="0" rIns="0" bIns="0" rtlCol="0">
            <a:spAutoFit/>
          </a:bodyPr>
          <a:lstStyle/>
          <a:p>
            <a:pPr algn="l"/>
            <a:r>
              <a:rPr lang="en-US" sz="1122">
                <a:solidFill>
                  <a:srgbClr val="C00000"/>
                </a:solidFill>
              </a:rPr>
              <a:t>Items in burgundy text are optional, add-on Azure services with their own pricing model.</a:t>
            </a:r>
          </a:p>
        </p:txBody>
      </p:sp>
    </p:spTree>
    <p:extLst>
      <p:ext uri="{BB962C8B-B14F-4D97-AF65-F5344CB8AC3E}">
        <p14:creationId xmlns:p14="http://schemas.microsoft.com/office/powerpoint/2010/main" val="29744646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6702F9-9629-46E8-B2EE-ABCCFD7D9531}"/>
              </a:ext>
            </a:extLst>
          </p:cNvPr>
          <p:cNvSpPr/>
          <p:nvPr/>
        </p:nvSpPr>
        <p:spPr>
          <a:xfrm>
            <a:off x="416359" y="5116125"/>
            <a:ext cx="5214346" cy="452805"/>
          </a:xfrm>
          <a:prstGeom prst="rect">
            <a:avLst/>
          </a:prstGeom>
          <a:solidFill>
            <a:srgbClr val="595959"/>
          </a:solidFill>
          <a:ln w="9525" cap="flat" cmpd="sng" algn="ctr">
            <a:noFill/>
            <a:prstDash val="solid"/>
          </a:ln>
          <a:effectLst/>
        </p:spPr>
        <p:style>
          <a:lnRef idx="0">
            <a:scrgbClr r="0" g="0" b="0"/>
          </a:lnRef>
          <a:fillRef idx="0">
            <a:scrgbClr r="0" g="0" b="0"/>
          </a:fillRef>
          <a:effectRef idx="0">
            <a:scrgbClr r="0" g="0" b="0"/>
          </a:effectRef>
          <a:fontRef idx="major"/>
        </p:style>
        <p:txBody>
          <a:bodyPr lIns="149195" tIns="93247" rIns="149195" bIns="93247" rtlCol="0" anchor="ctr" anchorCtr="0">
            <a:noAutofit/>
          </a:bodyPr>
          <a:lstStyle/>
          <a:p>
            <a:pPr defTabSz="932563">
              <a:defRPr/>
            </a:pPr>
            <a:r>
              <a:rPr lang="en-US" sz="2448">
                <a:solidFill>
                  <a:srgbClr val="FFFFFF">
                    <a:lumMod val="95000"/>
                  </a:srgbClr>
                </a:solidFill>
                <a:latin typeface="Segoe UI" pitchFamily="34" charset="0"/>
                <a:cs typeface="Segoe UI" pitchFamily="34" charset="0"/>
              </a:rPr>
              <a:t>Who’s in charge of SLAs?</a:t>
            </a:r>
          </a:p>
        </p:txBody>
      </p:sp>
      <p:sp>
        <p:nvSpPr>
          <p:cNvPr id="12" name="Rectangle 11">
            <a:extLst>
              <a:ext uri="{FF2B5EF4-FFF2-40B4-BE49-F238E27FC236}">
                <a16:creationId xmlns:a16="http://schemas.microsoft.com/office/drawing/2014/main" id="{52434D7B-FB37-4C97-9502-7BA1EF1C4A30}"/>
              </a:ext>
            </a:extLst>
          </p:cNvPr>
          <p:cNvSpPr/>
          <p:nvPr/>
        </p:nvSpPr>
        <p:spPr>
          <a:xfrm>
            <a:off x="5979417" y="2475929"/>
            <a:ext cx="2886097" cy="555217"/>
          </a:xfrm>
          <a:prstGeom prst="rect">
            <a:avLst/>
          </a:prstGeom>
          <a:noFill/>
          <a:ln w="9525" cap="flat" cmpd="sng" algn="ctr">
            <a:noFill/>
            <a:prstDash val="solid"/>
          </a:ln>
          <a:effectLst/>
        </p:spPr>
        <p:txBody>
          <a:bodyPr wrap="square" lIns="93260" tIns="46630" rIns="93260" bIns="46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67198" fontAlgn="base">
              <a:lnSpc>
                <a:spcPct val="90000"/>
              </a:lnSpc>
              <a:spcAft>
                <a:spcPts val="408"/>
              </a:spcAft>
              <a:defRPr/>
            </a:pPr>
            <a:r>
              <a:rPr lang="en-US" sz="1632">
                <a:solidFill>
                  <a:srgbClr val="2F2F2F"/>
                </a:solidFill>
                <a:latin typeface="Segoe UI Semibold" panose="020B0702040204020203" pitchFamily="34" charset="0"/>
                <a:ea typeface="Kozuka Gothic Pro R" pitchFamily="34" charset="-128"/>
                <a:cs typeface="Segoe UI Semibold" panose="020B0702040204020203" pitchFamily="34" charset="0"/>
              </a:rPr>
              <a:t>Azure Platform As A Service (PaaS)</a:t>
            </a:r>
          </a:p>
        </p:txBody>
      </p:sp>
      <p:sp>
        <p:nvSpPr>
          <p:cNvPr id="14" name="Rectangle 13">
            <a:extLst>
              <a:ext uri="{FF2B5EF4-FFF2-40B4-BE49-F238E27FC236}">
                <a16:creationId xmlns:a16="http://schemas.microsoft.com/office/drawing/2014/main" id="{F7B91EE5-2BE1-4CAE-80D8-32EB0829E71D}"/>
              </a:ext>
            </a:extLst>
          </p:cNvPr>
          <p:cNvSpPr/>
          <p:nvPr/>
        </p:nvSpPr>
        <p:spPr>
          <a:xfrm>
            <a:off x="8935572" y="2475929"/>
            <a:ext cx="2886096" cy="607534"/>
          </a:xfrm>
          <a:prstGeom prst="rect">
            <a:avLst/>
          </a:prstGeom>
          <a:noFill/>
          <a:ln w="9525" cap="flat" cmpd="sng" algn="ctr">
            <a:noFill/>
            <a:prstDash val="solid"/>
          </a:ln>
          <a:effectLst/>
        </p:spPr>
        <p:txBody>
          <a:bodyPr wrap="square" lIns="93260" tIns="46630" rIns="93260" bIns="46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67198" fontAlgn="base">
              <a:lnSpc>
                <a:spcPct val="90000"/>
              </a:lnSpc>
              <a:spcAft>
                <a:spcPts val="408"/>
              </a:spcAft>
              <a:defRPr/>
            </a:pPr>
            <a:r>
              <a:rPr lang="en-US" sz="1632">
                <a:solidFill>
                  <a:srgbClr val="2F2F2F"/>
                </a:solidFill>
                <a:latin typeface="Segoe UI Semibold" panose="020B0702040204020203" pitchFamily="34" charset="0"/>
                <a:ea typeface="Kozuka Gothic Pro R" pitchFamily="34" charset="-128"/>
                <a:cs typeface="Segoe UI Semibold" panose="020B0702040204020203" pitchFamily="34" charset="0"/>
              </a:rPr>
              <a:t>Azure Arc data services</a:t>
            </a:r>
          </a:p>
          <a:p>
            <a:pPr marL="0" lvl="1" algn="ctr" defTabSz="1267198" fontAlgn="base">
              <a:lnSpc>
                <a:spcPct val="90000"/>
              </a:lnSpc>
              <a:spcAft>
                <a:spcPts val="408"/>
              </a:spcAft>
              <a:defRPr/>
            </a:pPr>
            <a:endParaRPr lang="en-US" sz="1632">
              <a:solidFill>
                <a:srgbClr val="2F2F2F"/>
              </a:solidFill>
              <a:latin typeface="Segoe UI Semibold" panose="020B0702040204020203" pitchFamily="34" charset="0"/>
              <a:ea typeface="Kozuka Gothic Pro R" pitchFamily="34" charset="-128"/>
              <a:cs typeface="Segoe UI Semibold" panose="020B0702040204020203" pitchFamily="34" charset="0"/>
            </a:endParaRPr>
          </a:p>
        </p:txBody>
      </p:sp>
      <p:sp>
        <p:nvSpPr>
          <p:cNvPr id="20" name="Rectangle 19">
            <a:extLst>
              <a:ext uri="{FF2B5EF4-FFF2-40B4-BE49-F238E27FC236}">
                <a16:creationId xmlns:a16="http://schemas.microsoft.com/office/drawing/2014/main" id="{7B1CFBF8-7501-4008-B2F4-2F0E779C6EC1}"/>
              </a:ext>
            </a:extLst>
          </p:cNvPr>
          <p:cNvSpPr/>
          <p:nvPr/>
        </p:nvSpPr>
        <p:spPr>
          <a:xfrm>
            <a:off x="5979417" y="5116126"/>
            <a:ext cx="2886097" cy="452805"/>
          </a:xfrm>
          <a:prstGeom prst="rect">
            <a:avLst/>
          </a:prstGeom>
          <a:solidFill>
            <a:srgbClr val="50E6FF"/>
          </a:solidFill>
          <a:ln w="9525" cap="flat" cmpd="sng" algn="ctr">
            <a:noFill/>
            <a:prstDash val="solid"/>
          </a:ln>
          <a:effectLst/>
        </p:spPr>
        <p:style>
          <a:lnRef idx="0">
            <a:scrgbClr r="0" g="0" b="0"/>
          </a:lnRef>
          <a:fillRef idx="0">
            <a:scrgbClr r="0" g="0" b="0"/>
          </a:fillRef>
          <a:effectRef idx="0">
            <a:scrgbClr r="0" g="0" b="0"/>
          </a:effectRef>
          <a:fontRef idx="major"/>
        </p:style>
        <p:txBody>
          <a:bodyPr lIns="149195" tIns="93247" rIns="149195" bIns="93247" rtlCol="0" anchor="ctr" anchorCtr="0">
            <a:noAutofit/>
          </a:bodyPr>
          <a:lstStyle/>
          <a:p>
            <a:pPr algn="ctr" defTabSz="1267302">
              <a:defRPr/>
            </a:pPr>
            <a:r>
              <a:rPr lang="en-US" sz="1122" kern="0">
                <a:solidFill>
                  <a:srgbClr val="000000"/>
                </a:solidFill>
                <a:latin typeface="Segoe UI"/>
                <a:ea typeface="Segoe UI" pitchFamily="34" charset="0"/>
                <a:cs typeface="Segoe UI" pitchFamily="34" charset="0"/>
              </a:rPr>
              <a:t>Microsoft</a:t>
            </a:r>
          </a:p>
        </p:txBody>
      </p:sp>
      <p:sp>
        <p:nvSpPr>
          <p:cNvPr id="22" name="Rectangle 21">
            <a:extLst>
              <a:ext uri="{FF2B5EF4-FFF2-40B4-BE49-F238E27FC236}">
                <a16:creationId xmlns:a16="http://schemas.microsoft.com/office/drawing/2014/main" id="{CBB5D78F-B3A5-4781-8F08-DC709EED4E0D}"/>
              </a:ext>
            </a:extLst>
          </p:cNvPr>
          <p:cNvSpPr/>
          <p:nvPr/>
        </p:nvSpPr>
        <p:spPr>
          <a:xfrm>
            <a:off x="5979417" y="4619609"/>
            <a:ext cx="2886097" cy="452805"/>
          </a:xfrm>
          <a:prstGeom prst="rect">
            <a:avLst/>
          </a:prstGeom>
          <a:solidFill>
            <a:schemeClr val="bg1">
              <a:lumMod val="75000"/>
            </a:schemeClr>
          </a:solidFill>
          <a:ln w="9525" cap="flat" cmpd="sng" algn="ctr">
            <a:noFill/>
            <a:prstDash val="solid"/>
          </a:ln>
          <a:effectLst/>
        </p:spPr>
        <p:style>
          <a:lnRef idx="0">
            <a:scrgbClr r="0" g="0" b="0"/>
          </a:lnRef>
          <a:fillRef idx="0">
            <a:scrgbClr r="0" g="0" b="0"/>
          </a:fillRef>
          <a:effectRef idx="0">
            <a:scrgbClr r="0" g="0" b="0"/>
          </a:effectRef>
          <a:fontRef idx="major"/>
        </p:style>
        <p:txBody>
          <a:bodyPr lIns="149195" tIns="93247" rIns="149195" bIns="93247" rtlCol="0" anchor="ctr" anchorCtr="0">
            <a:noAutofit/>
          </a:bodyPr>
          <a:lstStyle/>
          <a:p>
            <a:pPr algn="ctr" defTabSz="1267302">
              <a:defRPr/>
            </a:pPr>
            <a:r>
              <a:rPr lang="en-US" sz="1122" kern="0">
                <a:solidFill>
                  <a:srgbClr val="000000"/>
                </a:solidFill>
                <a:latin typeface="Segoe UI"/>
                <a:ea typeface="Segoe UI" pitchFamily="34" charset="0"/>
                <a:cs typeface="Segoe UI" pitchFamily="34" charset="0"/>
              </a:rPr>
              <a:t>Yes</a:t>
            </a:r>
          </a:p>
        </p:txBody>
      </p:sp>
      <p:sp>
        <p:nvSpPr>
          <p:cNvPr id="26" name="Rectangle 25">
            <a:extLst>
              <a:ext uri="{FF2B5EF4-FFF2-40B4-BE49-F238E27FC236}">
                <a16:creationId xmlns:a16="http://schemas.microsoft.com/office/drawing/2014/main" id="{0D8AFB5E-7CA9-4A9D-BBC3-733394B588ED}"/>
              </a:ext>
            </a:extLst>
          </p:cNvPr>
          <p:cNvSpPr/>
          <p:nvPr/>
        </p:nvSpPr>
        <p:spPr>
          <a:xfrm>
            <a:off x="5979417" y="3626574"/>
            <a:ext cx="2886097" cy="452805"/>
          </a:xfrm>
          <a:prstGeom prst="rect">
            <a:avLst/>
          </a:prstGeom>
          <a:solidFill>
            <a:srgbClr val="50E6FF"/>
          </a:solidFill>
          <a:ln w="9525" cap="flat" cmpd="sng" algn="ctr">
            <a:noFill/>
            <a:prstDash val="solid"/>
          </a:ln>
          <a:effectLst/>
        </p:spPr>
        <p:style>
          <a:lnRef idx="0">
            <a:scrgbClr r="0" g="0" b="0"/>
          </a:lnRef>
          <a:fillRef idx="0">
            <a:scrgbClr r="0" g="0" b="0"/>
          </a:fillRef>
          <a:effectRef idx="0">
            <a:scrgbClr r="0" g="0" b="0"/>
          </a:effectRef>
          <a:fontRef idx="major"/>
        </p:style>
        <p:txBody>
          <a:bodyPr lIns="149195" tIns="93247" rIns="149195" bIns="93247" rtlCol="0" anchor="ctr" anchorCtr="0">
            <a:noAutofit/>
          </a:bodyPr>
          <a:lstStyle/>
          <a:p>
            <a:pPr algn="ctr" defTabSz="1267302">
              <a:defRPr/>
            </a:pPr>
            <a:r>
              <a:rPr lang="en-US" sz="1122" kern="0">
                <a:solidFill>
                  <a:srgbClr val="000000"/>
                </a:solidFill>
                <a:latin typeface="Segoe UI"/>
                <a:ea typeface="Segoe UI" pitchFamily="34" charset="0"/>
                <a:cs typeface="Segoe UI" pitchFamily="34" charset="0"/>
              </a:rPr>
              <a:t>Microsoft</a:t>
            </a:r>
          </a:p>
        </p:txBody>
      </p:sp>
      <p:sp>
        <p:nvSpPr>
          <p:cNvPr id="28" name="Rectangle 27">
            <a:extLst>
              <a:ext uri="{FF2B5EF4-FFF2-40B4-BE49-F238E27FC236}">
                <a16:creationId xmlns:a16="http://schemas.microsoft.com/office/drawing/2014/main" id="{74042133-3FD7-46E7-96A5-5341AF1CCFD0}"/>
              </a:ext>
            </a:extLst>
          </p:cNvPr>
          <p:cNvSpPr>
            <a:spLocks/>
          </p:cNvSpPr>
          <p:nvPr/>
        </p:nvSpPr>
        <p:spPr>
          <a:xfrm>
            <a:off x="5979417" y="3130056"/>
            <a:ext cx="2886097" cy="452805"/>
          </a:xfrm>
          <a:prstGeom prst="rect">
            <a:avLst/>
          </a:prstGeom>
          <a:solidFill>
            <a:srgbClr val="50E6FF"/>
          </a:solidFill>
          <a:ln w="9525" cap="flat" cmpd="sng" algn="ctr">
            <a:noFill/>
            <a:prstDash val="solid"/>
          </a:ln>
          <a:effectLst/>
        </p:spPr>
        <p:style>
          <a:lnRef idx="0">
            <a:scrgbClr r="0" g="0" b="0"/>
          </a:lnRef>
          <a:fillRef idx="0">
            <a:scrgbClr r="0" g="0" b="0"/>
          </a:fillRef>
          <a:effectRef idx="0">
            <a:scrgbClr r="0" g="0" b="0"/>
          </a:effectRef>
          <a:fontRef idx="major"/>
        </p:style>
        <p:txBody>
          <a:bodyPr lIns="149195" tIns="93247" rIns="149195" bIns="93247" rtlCol="0" anchor="ctr" anchorCtr="0">
            <a:noAutofit/>
          </a:bodyPr>
          <a:lstStyle/>
          <a:p>
            <a:pPr algn="ctr" defTabSz="1267302">
              <a:defRPr/>
            </a:pPr>
            <a:r>
              <a:rPr lang="en-US" sz="1122" kern="0">
                <a:solidFill>
                  <a:srgbClr val="000000"/>
                </a:solidFill>
                <a:latin typeface="Segoe UI"/>
                <a:ea typeface="Segoe UI" pitchFamily="34" charset="0"/>
                <a:cs typeface="Segoe UI" pitchFamily="34" charset="0"/>
              </a:rPr>
              <a:t>Microsoft</a:t>
            </a:r>
          </a:p>
        </p:txBody>
      </p:sp>
      <p:sp>
        <p:nvSpPr>
          <p:cNvPr id="30" name="Rectangle 29">
            <a:extLst>
              <a:ext uri="{FF2B5EF4-FFF2-40B4-BE49-F238E27FC236}">
                <a16:creationId xmlns:a16="http://schemas.microsoft.com/office/drawing/2014/main" id="{A4AC0723-F097-40D2-AFB2-EC339DC1551B}"/>
              </a:ext>
            </a:extLst>
          </p:cNvPr>
          <p:cNvSpPr/>
          <p:nvPr/>
        </p:nvSpPr>
        <p:spPr>
          <a:xfrm>
            <a:off x="5979417" y="4123091"/>
            <a:ext cx="2886097" cy="452805"/>
          </a:xfrm>
          <a:prstGeom prst="rect">
            <a:avLst/>
          </a:prstGeom>
          <a:solidFill>
            <a:srgbClr val="50E6FF"/>
          </a:solidFill>
          <a:ln w="9525" cap="flat" cmpd="sng" algn="ctr">
            <a:noFill/>
            <a:prstDash val="solid"/>
          </a:ln>
          <a:effectLst/>
        </p:spPr>
        <p:style>
          <a:lnRef idx="0">
            <a:scrgbClr r="0" g="0" b="0"/>
          </a:lnRef>
          <a:fillRef idx="0">
            <a:scrgbClr r="0" g="0" b="0"/>
          </a:fillRef>
          <a:effectRef idx="0">
            <a:scrgbClr r="0" g="0" b="0"/>
          </a:effectRef>
          <a:fontRef idx="major"/>
        </p:style>
        <p:txBody>
          <a:bodyPr lIns="149195" tIns="93247" rIns="149195" bIns="93247" rtlCol="0" anchor="ctr" anchorCtr="0">
            <a:noAutofit/>
          </a:bodyPr>
          <a:lstStyle/>
          <a:p>
            <a:pPr algn="ctr" defTabSz="1267302">
              <a:defRPr/>
            </a:pPr>
            <a:r>
              <a:rPr lang="en-US" sz="1122" kern="0">
                <a:solidFill>
                  <a:srgbClr val="000000"/>
                </a:solidFill>
                <a:latin typeface="Segoe UI"/>
                <a:ea typeface="Segoe UI" pitchFamily="34" charset="0"/>
                <a:cs typeface="Segoe UI" pitchFamily="34" charset="0"/>
              </a:rPr>
              <a:t>Microsoft</a:t>
            </a:r>
          </a:p>
        </p:txBody>
      </p:sp>
      <p:sp>
        <p:nvSpPr>
          <p:cNvPr id="32" name="Rectangle 31">
            <a:extLst>
              <a:ext uri="{FF2B5EF4-FFF2-40B4-BE49-F238E27FC236}">
                <a16:creationId xmlns:a16="http://schemas.microsoft.com/office/drawing/2014/main" id="{0C6B8712-A598-49A0-AD93-974ABFD6B228}"/>
              </a:ext>
            </a:extLst>
          </p:cNvPr>
          <p:cNvSpPr/>
          <p:nvPr/>
        </p:nvSpPr>
        <p:spPr>
          <a:xfrm>
            <a:off x="8935571" y="5116226"/>
            <a:ext cx="2891070" cy="452805"/>
          </a:xfrm>
          <a:prstGeom prst="rect">
            <a:avLst/>
          </a:prstGeom>
          <a:solidFill>
            <a:srgbClr val="0078D4"/>
          </a:solidFill>
          <a:ln w="9525" cap="flat" cmpd="sng" algn="ctr">
            <a:noFill/>
            <a:prstDash val="solid"/>
          </a:ln>
          <a:effectLst/>
        </p:spPr>
        <p:txBody>
          <a:bodyPr lIns="149195" tIns="93247" rIns="149195" bIns="93247" rtlCol="0" anchor="ctr" anchorCtr="0">
            <a:noAutofit/>
          </a:bodyPr>
          <a:lstStyle/>
          <a:p>
            <a:pPr algn="ctr" defTabSz="1267302">
              <a:defRPr/>
            </a:pPr>
            <a:r>
              <a:rPr lang="en-US" sz="1122" kern="0">
                <a:solidFill>
                  <a:srgbClr val="FFFFFF"/>
                </a:solidFill>
                <a:latin typeface="Segoe UI"/>
                <a:ea typeface="Segoe UI" pitchFamily="34" charset="0"/>
                <a:cs typeface="Segoe UI" pitchFamily="34" charset="0"/>
              </a:rPr>
              <a:t>Customer/Vendors</a:t>
            </a:r>
          </a:p>
        </p:txBody>
      </p:sp>
      <p:sp>
        <p:nvSpPr>
          <p:cNvPr id="34" name="Rectangle 33">
            <a:extLst>
              <a:ext uri="{FF2B5EF4-FFF2-40B4-BE49-F238E27FC236}">
                <a16:creationId xmlns:a16="http://schemas.microsoft.com/office/drawing/2014/main" id="{08B6ACC5-B9E1-4C1E-B07F-270BBA1D8531}"/>
              </a:ext>
            </a:extLst>
          </p:cNvPr>
          <p:cNvSpPr/>
          <p:nvPr/>
        </p:nvSpPr>
        <p:spPr>
          <a:xfrm>
            <a:off x="8935571" y="4619707"/>
            <a:ext cx="2891070" cy="452805"/>
          </a:xfrm>
          <a:prstGeom prst="rect">
            <a:avLst/>
          </a:prstGeom>
          <a:solidFill>
            <a:schemeClr val="bg1">
              <a:lumMod val="65000"/>
            </a:schemeClr>
          </a:solidFill>
          <a:ln w="9525" cap="flat" cmpd="sng" algn="ctr">
            <a:noFill/>
            <a:prstDash val="solid"/>
          </a:ln>
          <a:effectLst/>
        </p:spPr>
        <p:txBody>
          <a:bodyPr lIns="149195" tIns="93247" rIns="149195" bIns="93247" rtlCol="0" anchor="ctr" anchorCtr="0">
            <a:noAutofit/>
          </a:bodyPr>
          <a:lstStyle/>
          <a:p>
            <a:pPr algn="ctr" defTabSz="1267302">
              <a:defRPr/>
            </a:pPr>
            <a:r>
              <a:rPr lang="en-US" sz="1122" kern="0">
                <a:solidFill>
                  <a:prstClr val="black"/>
                </a:solidFill>
                <a:latin typeface="Segoe UI"/>
                <a:ea typeface="Segoe UI" pitchFamily="34" charset="0"/>
                <a:cs typeface="Segoe UI" pitchFamily="34" charset="0"/>
              </a:rPr>
              <a:t>No</a:t>
            </a:r>
          </a:p>
        </p:txBody>
      </p:sp>
      <p:sp>
        <p:nvSpPr>
          <p:cNvPr id="36" name="Rectangle 35">
            <a:extLst>
              <a:ext uri="{FF2B5EF4-FFF2-40B4-BE49-F238E27FC236}">
                <a16:creationId xmlns:a16="http://schemas.microsoft.com/office/drawing/2014/main" id="{4A848AFF-85B9-4840-8523-D3C9A26C5CEE}"/>
              </a:ext>
            </a:extLst>
          </p:cNvPr>
          <p:cNvSpPr/>
          <p:nvPr/>
        </p:nvSpPr>
        <p:spPr>
          <a:xfrm>
            <a:off x="8935571" y="4123190"/>
            <a:ext cx="2891070" cy="452805"/>
          </a:xfrm>
          <a:prstGeom prst="rect">
            <a:avLst/>
          </a:prstGeom>
          <a:solidFill>
            <a:srgbClr val="0078D4"/>
          </a:solidFill>
          <a:ln w="9525" cap="flat" cmpd="sng" algn="ctr">
            <a:noFill/>
            <a:prstDash val="solid"/>
          </a:ln>
          <a:effectLst/>
        </p:spPr>
        <p:txBody>
          <a:bodyPr lIns="149195" tIns="93247" rIns="149195" bIns="93247" rtlCol="0" anchor="ctr" anchorCtr="0">
            <a:noAutofit/>
          </a:bodyPr>
          <a:lstStyle/>
          <a:p>
            <a:pPr algn="ctr" defTabSz="1267302">
              <a:defRPr/>
            </a:pPr>
            <a:r>
              <a:rPr lang="en-US" sz="1122" kern="0">
                <a:solidFill>
                  <a:srgbClr val="FFFFFF"/>
                </a:solidFill>
                <a:latin typeface="Segoe UI"/>
                <a:ea typeface="Segoe UI" pitchFamily="34" charset="0"/>
                <a:cs typeface="Segoe UI" pitchFamily="34" charset="0"/>
              </a:rPr>
              <a:t>Customer</a:t>
            </a:r>
          </a:p>
        </p:txBody>
      </p:sp>
      <p:sp>
        <p:nvSpPr>
          <p:cNvPr id="42" name="Rectangle 41">
            <a:extLst>
              <a:ext uri="{FF2B5EF4-FFF2-40B4-BE49-F238E27FC236}">
                <a16:creationId xmlns:a16="http://schemas.microsoft.com/office/drawing/2014/main" id="{37132814-ED76-4D98-AFE6-DC50D9A18F07}"/>
              </a:ext>
            </a:extLst>
          </p:cNvPr>
          <p:cNvSpPr/>
          <p:nvPr/>
        </p:nvSpPr>
        <p:spPr>
          <a:xfrm>
            <a:off x="8935571" y="3626574"/>
            <a:ext cx="2891070" cy="452805"/>
          </a:xfrm>
          <a:prstGeom prst="rect">
            <a:avLst/>
          </a:prstGeom>
          <a:solidFill>
            <a:srgbClr val="50E6FF"/>
          </a:solidFill>
          <a:ln w="9525" cap="flat" cmpd="sng" algn="ctr">
            <a:noFill/>
            <a:prstDash val="solid"/>
          </a:ln>
          <a:effectLst/>
        </p:spPr>
        <p:style>
          <a:lnRef idx="0">
            <a:scrgbClr r="0" g="0" b="0"/>
          </a:lnRef>
          <a:fillRef idx="0">
            <a:scrgbClr r="0" g="0" b="0"/>
          </a:fillRef>
          <a:effectRef idx="0">
            <a:scrgbClr r="0" g="0" b="0"/>
          </a:effectRef>
          <a:fontRef idx="major"/>
        </p:style>
        <p:txBody>
          <a:bodyPr lIns="149195" tIns="93247" rIns="149195" bIns="93247" rtlCol="0" anchor="ctr" anchorCtr="0">
            <a:noAutofit/>
          </a:bodyPr>
          <a:lstStyle/>
          <a:p>
            <a:pPr algn="ctr" defTabSz="1267302">
              <a:defRPr/>
            </a:pPr>
            <a:r>
              <a:rPr lang="en-US" sz="1122" kern="0">
                <a:solidFill>
                  <a:srgbClr val="000000"/>
                </a:solidFill>
                <a:latin typeface="Segoe UI"/>
                <a:ea typeface="Segoe UI" pitchFamily="34" charset="0"/>
                <a:cs typeface="Segoe UI" pitchFamily="34" charset="0"/>
              </a:rPr>
              <a:t>Microsoft</a:t>
            </a:r>
          </a:p>
        </p:txBody>
      </p:sp>
      <p:sp>
        <p:nvSpPr>
          <p:cNvPr id="48" name="Rectangle 47">
            <a:extLst>
              <a:ext uri="{FF2B5EF4-FFF2-40B4-BE49-F238E27FC236}">
                <a16:creationId xmlns:a16="http://schemas.microsoft.com/office/drawing/2014/main" id="{5CE1AAB3-8C2B-4239-9BF1-AC8B291EF912}"/>
              </a:ext>
            </a:extLst>
          </p:cNvPr>
          <p:cNvSpPr/>
          <p:nvPr/>
        </p:nvSpPr>
        <p:spPr>
          <a:xfrm>
            <a:off x="426931" y="4619607"/>
            <a:ext cx="5214346" cy="452805"/>
          </a:xfrm>
          <a:prstGeom prst="rect">
            <a:avLst/>
          </a:prstGeom>
          <a:solidFill>
            <a:srgbClr val="595959"/>
          </a:solidFill>
          <a:ln w="9525" cap="flat" cmpd="sng" algn="ctr">
            <a:noFill/>
            <a:prstDash val="solid"/>
          </a:ln>
          <a:effectLst/>
        </p:spPr>
        <p:style>
          <a:lnRef idx="0">
            <a:scrgbClr r="0" g="0" b="0"/>
          </a:lnRef>
          <a:fillRef idx="0">
            <a:scrgbClr r="0" g="0" b="0"/>
          </a:fillRef>
          <a:effectRef idx="0">
            <a:scrgbClr r="0" g="0" b="0"/>
          </a:effectRef>
          <a:fontRef idx="major"/>
        </p:style>
        <p:txBody>
          <a:bodyPr lIns="149195" tIns="93247" rIns="149195" bIns="93247" rtlCol="0" anchor="ctr" anchorCtr="0">
            <a:noAutofit/>
          </a:bodyPr>
          <a:lstStyle/>
          <a:p>
            <a:pPr defTabSz="932563">
              <a:defRPr/>
            </a:pPr>
            <a:r>
              <a:rPr lang="en-US" sz="2448">
                <a:solidFill>
                  <a:srgbClr val="FFFFFF">
                    <a:lumMod val="95000"/>
                  </a:srgbClr>
                </a:solidFill>
                <a:latin typeface="Segoe UI" pitchFamily="34" charset="0"/>
                <a:cs typeface="Segoe UI" pitchFamily="34" charset="0"/>
              </a:rPr>
              <a:t>Does Microsoft provide SLAs?</a:t>
            </a:r>
          </a:p>
        </p:txBody>
      </p:sp>
      <p:sp>
        <p:nvSpPr>
          <p:cNvPr id="50" name="Rectangle 49">
            <a:extLst>
              <a:ext uri="{FF2B5EF4-FFF2-40B4-BE49-F238E27FC236}">
                <a16:creationId xmlns:a16="http://schemas.microsoft.com/office/drawing/2014/main" id="{B7456358-0CB8-4702-B2A1-EC81D4577C59}"/>
              </a:ext>
            </a:extLst>
          </p:cNvPr>
          <p:cNvSpPr/>
          <p:nvPr/>
        </p:nvSpPr>
        <p:spPr>
          <a:xfrm>
            <a:off x="426931" y="4123091"/>
            <a:ext cx="5214346" cy="452805"/>
          </a:xfrm>
          <a:prstGeom prst="rect">
            <a:avLst/>
          </a:prstGeom>
          <a:solidFill>
            <a:srgbClr val="595959"/>
          </a:solidFill>
          <a:ln w="9525" cap="flat" cmpd="sng" algn="ctr">
            <a:noFill/>
            <a:prstDash val="solid"/>
          </a:ln>
          <a:effectLst/>
        </p:spPr>
        <p:style>
          <a:lnRef idx="0">
            <a:scrgbClr r="0" g="0" b="0"/>
          </a:lnRef>
          <a:fillRef idx="0">
            <a:scrgbClr r="0" g="0" b="0"/>
          </a:fillRef>
          <a:effectRef idx="0">
            <a:scrgbClr r="0" g="0" b="0"/>
          </a:effectRef>
          <a:fontRef idx="major"/>
        </p:style>
        <p:txBody>
          <a:bodyPr lIns="149195" tIns="93247" rIns="149195" bIns="93247" rtlCol="0" anchor="ctr" anchorCtr="0">
            <a:noAutofit/>
          </a:bodyPr>
          <a:lstStyle/>
          <a:p>
            <a:pPr defTabSz="932563">
              <a:defRPr/>
            </a:pPr>
            <a:r>
              <a:rPr lang="en-US" sz="2448">
                <a:solidFill>
                  <a:srgbClr val="FFFFFF">
                    <a:lumMod val="95000"/>
                  </a:srgbClr>
                </a:solidFill>
                <a:latin typeface="Segoe UI" pitchFamily="34" charset="0"/>
                <a:cs typeface="Segoe UI" pitchFamily="34" charset="0"/>
              </a:rPr>
              <a:t>Who does the operations?</a:t>
            </a:r>
          </a:p>
        </p:txBody>
      </p:sp>
      <p:sp>
        <p:nvSpPr>
          <p:cNvPr id="52" name="Rectangle 51">
            <a:extLst>
              <a:ext uri="{FF2B5EF4-FFF2-40B4-BE49-F238E27FC236}">
                <a16:creationId xmlns:a16="http://schemas.microsoft.com/office/drawing/2014/main" id="{55606BB9-69EA-4CA7-A36E-95944DBC93C7}"/>
              </a:ext>
            </a:extLst>
          </p:cNvPr>
          <p:cNvSpPr/>
          <p:nvPr/>
        </p:nvSpPr>
        <p:spPr>
          <a:xfrm>
            <a:off x="432106" y="3630025"/>
            <a:ext cx="5214346" cy="452805"/>
          </a:xfrm>
          <a:prstGeom prst="rect">
            <a:avLst/>
          </a:prstGeom>
          <a:solidFill>
            <a:srgbClr val="595959"/>
          </a:solidFill>
          <a:ln w="9525" cap="flat" cmpd="sng" algn="ctr">
            <a:noFill/>
            <a:prstDash val="solid"/>
          </a:ln>
          <a:effectLst/>
        </p:spPr>
        <p:style>
          <a:lnRef idx="0">
            <a:scrgbClr r="0" g="0" b="0"/>
          </a:lnRef>
          <a:fillRef idx="0">
            <a:scrgbClr r="0" g="0" b="0"/>
          </a:fillRef>
          <a:effectRef idx="0">
            <a:scrgbClr r="0" g="0" b="0"/>
          </a:effectRef>
          <a:fontRef idx="major"/>
        </p:style>
        <p:txBody>
          <a:bodyPr lIns="149195" tIns="93247" rIns="149195" bIns="93247" rtlCol="0" anchor="ctr" anchorCtr="0">
            <a:noAutofit/>
          </a:bodyPr>
          <a:lstStyle/>
          <a:p>
            <a:pPr defTabSz="932563">
              <a:defRPr/>
            </a:pPr>
            <a:r>
              <a:rPr lang="en-US" sz="2448">
                <a:solidFill>
                  <a:srgbClr val="FFFFFF">
                    <a:lumMod val="95000"/>
                  </a:srgbClr>
                </a:solidFill>
                <a:latin typeface="Segoe UI" pitchFamily="34" charset="0"/>
                <a:cs typeface="Segoe UI" pitchFamily="34" charset="0"/>
              </a:rPr>
              <a:t>Who provides the software*?</a:t>
            </a:r>
          </a:p>
        </p:txBody>
      </p:sp>
      <p:sp>
        <p:nvSpPr>
          <p:cNvPr id="54" name="Rectangle 53">
            <a:extLst>
              <a:ext uri="{FF2B5EF4-FFF2-40B4-BE49-F238E27FC236}">
                <a16:creationId xmlns:a16="http://schemas.microsoft.com/office/drawing/2014/main" id="{6277C049-D3A4-41AD-B93C-2AA880C87017}"/>
              </a:ext>
            </a:extLst>
          </p:cNvPr>
          <p:cNvSpPr/>
          <p:nvPr/>
        </p:nvSpPr>
        <p:spPr>
          <a:xfrm>
            <a:off x="432861" y="3130056"/>
            <a:ext cx="5214346" cy="452805"/>
          </a:xfrm>
          <a:prstGeom prst="rect">
            <a:avLst/>
          </a:prstGeom>
          <a:solidFill>
            <a:srgbClr val="595959"/>
          </a:solidFill>
          <a:ln w="9525" cap="flat" cmpd="sng" algn="ctr">
            <a:noFill/>
            <a:prstDash val="solid"/>
          </a:ln>
          <a:effectLst/>
        </p:spPr>
        <p:style>
          <a:lnRef idx="0">
            <a:scrgbClr r="0" g="0" b="0"/>
          </a:lnRef>
          <a:fillRef idx="0">
            <a:scrgbClr r="0" g="0" b="0"/>
          </a:fillRef>
          <a:effectRef idx="0">
            <a:scrgbClr r="0" g="0" b="0"/>
          </a:effectRef>
          <a:fontRef idx="major"/>
        </p:style>
        <p:txBody>
          <a:bodyPr lIns="149195" tIns="93247" rIns="149195" bIns="93247" rtlCol="0" anchor="ctr" anchorCtr="0">
            <a:noAutofit/>
          </a:bodyPr>
          <a:lstStyle/>
          <a:p>
            <a:pPr defTabSz="932563">
              <a:defRPr/>
            </a:pPr>
            <a:r>
              <a:rPr lang="en-US" sz="2448">
                <a:solidFill>
                  <a:srgbClr val="FFFFFF">
                    <a:lumMod val="95000"/>
                  </a:srgbClr>
                </a:solidFill>
                <a:latin typeface="Segoe UI" pitchFamily="34" charset="0"/>
                <a:cs typeface="Segoe UI" pitchFamily="34" charset="0"/>
              </a:rPr>
              <a:t>Who provides the infrastructure?</a:t>
            </a:r>
          </a:p>
        </p:txBody>
      </p:sp>
      <p:sp>
        <p:nvSpPr>
          <p:cNvPr id="56" name="Content Placeholder 2">
            <a:extLst>
              <a:ext uri="{FF2B5EF4-FFF2-40B4-BE49-F238E27FC236}">
                <a16:creationId xmlns:a16="http://schemas.microsoft.com/office/drawing/2014/main" id="{34DCA485-18A6-417E-892A-67079B7B7312}"/>
              </a:ext>
            </a:extLst>
          </p:cNvPr>
          <p:cNvSpPr txBox="1">
            <a:spLocks/>
          </p:cNvSpPr>
          <p:nvPr/>
        </p:nvSpPr>
        <p:spPr>
          <a:xfrm>
            <a:off x="10110636" y="6532829"/>
            <a:ext cx="2320909" cy="476329"/>
          </a:xfrm>
          <a:prstGeom prst="rect">
            <a:avLst/>
          </a:prstGeom>
        </p:spPr>
        <p:txBody>
          <a:bodyPr/>
          <a:lstStyle>
            <a:lvl1pPr marL="342900" indent="-342900" algn="l" defTabSz="914400" rtl="0" eaLnBrk="1" latinLnBrk="0" hangingPunct="1">
              <a:spcBef>
                <a:spcPct val="20000"/>
              </a:spcBef>
              <a:buFont typeface="Arial" pitchFamily="34" charset="0"/>
              <a:buChar char="•"/>
              <a:defRPr sz="2600" kern="1200">
                <a:solidFill>
                  <a:schemeClr val="tx1">
                    <a:lumMod val="85000"/>
                    <a:lumOff val="15000"/>
                  </a:schemeClr>
                </a:solidFill>
                <a:latin typeface="Segoe UI"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85000"/>
                    <a:lumOff val="15000"/>
                  </a:schemeClr>
                </a:solidFill>
                <a:latin typeface="Segoe UI"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200" kern="1200">
                <a:solidFill>
                  <a:schemeClr val="tx1">
                    <a:lumMod val="85000"/>
                    <a:lumOff val="15000"/>
                  </a:schemeClr>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100" kern="1200">
                <a:solidFill>
                  <a:schemeClr val="tx1">
                    <a:lumMod val="85000"/>
                    <a:lumOff val="15000"/>
                  </a:schemeClr>
                </a:solidFill>
                <a:latin typeface="Segoe UI"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97">
              <a:buNone/>
              <a:defRPr/>
            </a:pPr>
            <a:r>
              <a:rPr lang="en-IN" sz="2040" i="1">
                <a:solidFill>
                  <a:srgbClr val="FFFFFF">
                    <a:lumMod val="75000"/>
                  </a:srgbClr>
                </a:solidFill>
              </a:rPr>
              <a:t>*Azure services</a:t>
            </a:r>
          </a:p>
        </p:txBody>
      </p:sp>
      <p:sp>
        <p:nvSpPr>
          <p:cNvPr id="58" name="Rectangle 57">
            <a:extLst>
              <a:ext uri="{FF2B5EF4-FFF2-40B4-BE49-F238E27FC236}">
                <a16:creationId xmlns:a16="http://schemas.microsoft.com/office/drawing/2014/main" id="{F6F69B3E-F91C-444B-A325-A621C8F31945}"/>
              </a:ext>
            </a:extLst>
          </p:cNvPr>
          <p:cNvSpPr/>
          <p:nvPr/>
        </p:nvSpPr>
        <p:spPr>
          <a:xfrm>
            <a:off x="8943997" y="3130056"/>
            <a:ext cx="2891070" cy="452805"/>
          </a:xfrm>
          <a:prstGeom prst="rect">
            <a:avLst/>
          </a:prstGeom>
          <a:solidFill>
            <a:srgbClr val="0078D4"/>
          </a:solidFill>
          <a:ln w="9525" cap="flat" cmpd="sng" algn="ctr">
            <a:noFill/>
            <a:prstDash val="solid"/>
          </a:ln>
          <a:effectLst/>
        </p:spPr>
        <p:txBody>
          <a:bodyPr lIns="149195" tIns="93247" rIns="149195" bIns="93247" rtlCol="0" anchor="ctr" anchorCtr="0">
            <a:noAutofit/>
          </a:bodyPr>
          <a:lstStyle/>
          <a:p>
            <a:pPr algn="ctr" defTabSz="1267302">
              <a:defRPr/>
            </a:pPr>
            <a:r>
              <a:rPr lang="en-US" sz="1122" kern="0">
                <a:solidFill>
                  <a:srgbClr val="FFFFFF"/>
                </a:solidFill>
                <a:latin typeface="Segoe UI"/>
                <a:ea typeface="Segoe UI" pitchFamily="34" charset="0"/>
                <a:cs typeface="Segoe UI" pitchFamily="34" charset="0"/>
              </a:rPr>
              <a:t>Customer</a:t>
            </a:r>
          </a:p>
        </p:txBody>
      </p:sp>
      <p:sp>
        <p:nvSpPr>
          <p:cNvPr id="3" name="Arrow: Bent 2">
            <a:extLst>
              <a:ext uri="{FF2B5EF4-FFF2-40B4-BE49-F238E27FC236}">
                <a16:creationId xmlns:a16="http://schemas.microsoft.com/office/drawing/2014/main" id="{B8486B6D-E20C-4F61-9DDD-2C8981D0C09A}"/>
              </a:ext>
            </a:extLst>
          </p:cNvPr>
          <p:cNvSpPr/>
          <p:nvPr/>
        </p:nvSpPr>
        <p:spPr bwMode="auto">
          <a:xfrm rot="10800000">
            <a:off x="8441412" y="5062697"/>
            <a:ext cx="1292026" cy="1785519"/>
          </a:xfrm>
          <a:prstGeom prst="bentArrow">
            <a:avLst/>
          </a:prstGeom>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010D2E51-A63B-4F29-9BB5-DC78CE690BD5}"/>
              </a:ext>
            </a:extLst>
          </p:cNvPr>
          <p:cNvGrpSpPr/>
          <p:nvPr/>
        </p:nvGrpSpPr>
        <p:grpSpPr>
          <a:xfrm>
            <a:off x="7037793" y="6102251"/>
            <a:ext cx="1808825" cy="848564"/>
            <a:chOff x="6899559" y="5983142"/>
            <a:chExt cx="1773519" cy="832001"/>
          </a:xfrm>
        </p:grpSpPr>
        <p:sp>
          <p:nvSpPr>
            <p:cNvPr id="4" name="Arrow: Chevron 3">
              <a:extLst>
                <a:ext uri="{FF2B5EF4-FFF2-40B4-BE49-F238E27FC236}">
                  <a16:creationId xmlns:a16="http://schemas.microsoft.com/office/drawing/2014/main" id="{F9C55BD6-EBC8-445B-BBBD-002D1D23E76B}"/>
                </a:ext>
              </a:extLst>
            </p:cNvPr>
            <p:cNvSpPr/>
            <p:nvPr/>
          </p:nvSpPr>
          <p:spPr bwMode="auto">
            <a:xfrm rot="10800000">
              <a:off x="6899559" y="5983142"/>
              <a:ext cx="1773519" cy="831995"/>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FB4DB5E-37B0-43AC-9F61-5386ABFE5E62}"/>
                </a:ext>
              </a:extLst>
            </p:cNvPr>
            <p:cNvSpPr/>
            <p:nvPr/>
          </p:nvSpPr>
          <p:spPr bwMode="auto">
            <a:xfrm>
              <a:off x="7352143" y="5983149"/>
              <a:ext cx="855912" cy="8319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solidFill>
                    <a:srgbClr val="FFFFFF"/>
                  </a:solidFill>
                  <a:latin typeface="Segoe UI"/>
                  <a:ea typeface="Segoe UI" pitchFamily="34" charset="0"/>
                  <a:cs typeface="Segoe UI" pitchFamily="34" charset="0"/>
                </a:rPr>
                <a:t>Why?</a:t>
              </a:r>
            </a:p>
          </p:txBody>
        </p:sp>
      </p:grpSp>
      <p:grpSp>
        <p:nvGrpSpPr>
          <p:cNvPr id="11" name="Group 10">
            <a:extLst>
              <a:ext uri="{FF2B5EF4-FFF2-40B4-BE49-F238E27FC236}">
                <a16:creationId xmlns:a16="http://schemas.microsoft.com/office/drawing/2014/main" id="{322D8CC8-D185-42B3-91F6-2F2323B0075F}"/>
              </a:ext>
            </a:extLst>
          </p:cNvPr>
          <p:cNvGrpSpPr/>
          <p:nvPr/>
        </p:nvGrpSpPr>
        <p:grpSpPr>
          <a:xfrm>
            <a:off x="4428388" y="6102257"/>
            <a:ext cx="3047320" cy="847922"/>
            <a:chOff x="4341087" y="5983148"/>
            <a:chExt cx="2987840" cy="831372"/>
          </a:xfrm>
        </p:grpSpPr>
        <p:sp>
          <p:nvSpPr>
            <p:cNvPr id="7" name="Arrow: Chevron 6">
              <a:extLst>
                <a:ext uri="{FF2B5EF4-FFF2-40B4-BE49-F238E27FC236}">
                  <a16:creationId xmlns:a16="http://schemas.microsoft.com/office/drawing/2014/main" id="{AC95DCD2-E7B5-47EA-A8F2-5011421727D4}"/>
                </a:ext>
              </a:extLst>
            </p:cNvPr>
            <p:cNvSpPr/>
            <p:nvPr/>
          </p:nvSpPr>
          <p:spPr bwMode="auto">
            <a:xfrm rot="10800000">
              <a:off x="4341087" y="5983148"/>
              <a:ext cx="2987840" cy="831370"/>
            </a:xfrm>
            <a:prstGeom prst="chevron">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vert"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B2205BF-49F1-4E71-89F6-0E68C4BFFE87}"/>
                </a:ext>
              </a:extLst>
            </p:cNvPr>
            <p:cNvSpPr/>
            <p:nvPr/>
          </p:nvSpPr>
          <p:spPr bwMode="auto">
            <a:xfrm>
              <a:off x="4765896" y="5986532"/>
              <a:ext cx="2119689" cy="827988"/>
            </a:xfrm>
            <a:prstGeom prst="rect">
              <a:avLst/>
            </a:prstGeom>
            <a:ln>
              <a:no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FFFFFF"/>
                  </a:solidFill>
                  <a:latin typeface="Segoe UI"/>
                  <a:ea typeface="Segoe UI" pitchFamily="34" charset="0"/>
                  <a:cs typeface="Segoe UI" pitchFamily="34" charset="0"/>
                </a:rPr>
                <a:t>Because Microsoft does not own infra &amp; does not operate Arc deployments</a:t>
              </a:r>
            </a:p>
          </p:txBody>
        </p:sp>
      </p:grpSp>
      <p:sp>
        <p:nvSpPr>
          <p:cNvPr id="9" name="Arrow: Pentagon 8">
            <a:extLst>
              <a:ext uri="{FF2B5EF4-FFF2-40B4-BE49-F238E27FC236}">
                <a16:creationId xmlns:a16="http://schemas.microsoft.com/office/drawing/2014/main" id="{ECA62CAF-A8B5-40E1-B519-BEDE110920F4}"/>
              </a:ext>
            </a:extLst>
          </p:cNvPr>
          <p:cNvSpPr/>
          <p:nvPr/>
        </p:nvSpPr>
        <p:spPr bwMode="auto">
          <a:xfrm>
            <a:off x="1225841" y="6112319"/>
            <a:ext cx="3190707" cy="841020"/>
          </a:xfrm>
          <a:prstGeom prst="homePlate">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428" b="1">
                <a:solidFill>
                  <a:srgbClr val="FFFFFF"/>
                </a:solidFill>
                <a:latin typeface="Segoe UI"/>
                <a:ea typeface="Segoe UI" pitchFamily="34" charset="0"/>
                <a:cs typeface="Segoe UI" pitchFamily="34" charset="0"/>
              </a:rPr>
              <a:t>Exception: </a:t>
            </a:r>
            <a:r>
              <a:rPr lang="en-US" sz="1428">
                <a:solidFill>
                  <a:srgbClr val="FFFFFF"/>
                </a:solidFill>
                <a:latin typeface="Segoe UI"/>
                <a:ea typeface="Segoe UI" pitchFamily="34" charset="0"/>
                <a:cs typeface="Segoe UI" pitchFamily="34" charset="0"/>
              </a:rPr>
              <a:t>infra hosted in Azure</a:t>
            </a:r>
          </a:p>
          <a:p>
            <a:pPr algn="ctr" defTabSz="951028" fontAlgn="base">
              <a:spcBef>
                <a:spcPct val="0"/>
              </a:spcBef>
              <a:spcAft>
                <a:spcPct val="0"/>
              </a:spcAft>
              <a:defRPr/>
            </a:pPr>
            <a:r>
              <a:rPr lang="en-US" sz="1428">
                <a:solidFill>
                  <a:srgbClr val="FFFFFF"/>
                </a:solidFill>
                <a:latin typeface="Segoe UI"/>
                <a:ea typeface="Segoe UI" pitchFamily="34" charset="0"/>
                <a:cs typeface="Segoe UI" pitchFamily="34" charset="0"/>
              </a:rPr>
              <a:t>(example: AKS) and yet…</a:t>
            </a:r>
          </a:p>
        </p:txBody>
      </p:sp>
      <p:sp>
        <p:nvSpPr>
          <p:cNvPr id="31" name="Title 1">
            <a:extLst>
              <a:ext uri="{FF2B5EF4-FFF2-40B4-BE49-F238E27FC236}">
                <a16:creationId xmlns:a16="http://schemas.microsoft.com/office/drawing/2014/main" id="{99219C4C-11AB-45EB-B0BD-2A216DC62F6C}"/>
              </a:ext>
            </a:extLst>
          </p:cNvPr>
          <p:cNvSpPr txBox="1">
            <a:spLocks/>
          </p:cNvSpPr>
          <p:nvPr/>
        </p:nvSpPr>
        <p:spPr>
          <a:xfrm>
            <a:off x="416360" y="537775"/>
            <a:ext cx="11561710" cy="5728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rgbClr val="000000"/>
                </a:solidFill>
                <a:latin typeface="+mj-lt"/>
                <a:ea typeface="+mj-ea"/>
                <a:cs typeface="+mj-cs"/>
              </a:defRPr>
            </a:lvl1pPr>
          </a:lstStyle>
          <a:p>
            <a:pPr defTabSz="932597">
              <a:defRPr/>
            </a:pPr>
            <a:r>
              <a:rPr lang="en-US" sz="4080" b="1">
                <a:solidFill>
                  <a:srgbClr val="44546A">
                    <a:lumMod val="75000"/>
                  </a:srgbClr>
                </a:solidFill>
                <a:latin typeface="Calibri Light" panose="020F0302020204030204"/>
              </a:rPr>
              <a:t>Roles And Responsibilities: Azure PaaS Vs. Azure Arc</a:t>
            </a:r>
          </a:p>
        </p:txBody>
      </p:sp>
    </p:spTree>
    <p:extLst>
      <p:ext uri="{BB962C8B-B14F-4D97-AF65-F5344CB8AC3E}">
        <p14:creationId xmlns:p14="http://schemas.microsoft.com/office/powerpoint/2010/main" val="2838525180"/>
      </p:ext>
    </p:extLst>
  </p:cSld>
  <p:clrMapOvr>
    <a:masterClrMapping/>
  </p:clrMapOvr>
  <mc:AlternateContent xmlns:mc="http://schemas.openxmlformats.org/markup-compatibility/2006" xmlns:p14="http://schemas.microsoft.com/office/powerpoint/2010/main">
    <mc:Choice Requires="p14">
      <p:transition spd="slow" p14:dur="17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additive="base">
                                        <p:cTn id="29" dur="500" fill="hold"/>
                                        <p:tgtEl>
                                          <p:spTgt spid="52"/>
                                        </p:tgtEl>
                                        <p:attrNameLst>
                                          <p:attrName>ppt_x</p:attrName>
                                        </p:attrNameLst>
                                      </p:cBhvr>
                                      <p:tavLst>
                                        <p:tav tm="0">
                                          <p:val>
                                            <p:strVal val="#ppt_x"/>
                                          </p:val>
                                        </p:tav>
                                        <p:tav tm="100000">
                                          <p:val>
                                            <p:strVal val="#ppt_x"/>
                                          </p:val>
                                        </p:tav>
                                      </p:tavLst>
                                    </p:anim>
                                    <p:anim calcmode="lin" valueType="num">
                                      <p:cBhvr additive="base">
                                        <p:cTn id="30" dur="500" fill="hold"/>
                                        <p:tgtEl>
                                          <p:spTgt spid="5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ppt_x"/>
                                          </p:val>
                                        </p:tav>
                                        <p:tav tm="100000">
                                          <p:val>
                                            <p:strVal val="#ppt_x"/>
                                          </p:val>
                                        </p:tav>
                                      </p:tavLst>
                                    </p:anim>
                                    <p:anim calcmode="lin" valueType="num">
                                      <p:cBhvr additive="base">
                                        <p:cTn id="3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ppt_x"/>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ppt_x"/>
                                          </p:val>
                                        </p:tav>
                                        <p:tav tm="100000">
                                          <p:val>
                                            <p:strVal val="#ppt_x"/>
                                          </p:val>
                                        </p:tav>
                                      </p:tavLst>
                                    </p:anim>
                                    <p:anim calcmode="lin" valueType="num">
                                      <p:cBhvr additive="base">
                                        <p:cTn id="5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ppt_x"/>
                                          </p:val>
                                        </p:tav>
                                        <p:tav tm="100000">
                                          <p:val>
                                            <p:strVal val="#ppt_x"/>
                                          </p:val>
                                        </p:tav>
                                      </p:tavLst>
                                    </p:anim>
                                    <p:anim calcmode="lin" valueType="num">
                                      <p:cBhvr additive="base">
                                        <p:cTn id="58" dur="500" fill="hold"/>
                                        <p:tgtEl>
                                          <p:spTgt spid="4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gtEl>
                                        <p:attrNameLst>
                                          <p:attrName>style.visibility</p:attrName>
                                        </p:attrNameLst>
                                      </p:cBhvr>
                                      <p:to>
                                        <p:strVal val="visible"/>
                                      </p:to>
                                    </p:set>
                                    <p:anim calcmode="lin" valueType="num">
                                      <p:cBhvr additive="base">
                                        <p:cTn id="85" dur="500" fill="hold"/>
                                        <p:tgtEl>
                                          <p:spTgt spid="3"/>
                                        </p:tgtEl>
                                        <p:attrNameLst>
                                          <p:attrName>ppt_x</p:attrName>
                                        </p:attrNameLst>
                                      </p:cBhvr>
                                      <p:tavLst>
                                        <p:tav tm="0">
                                          <p:val>
                                            <p:strVal val="#ppt_x"/>
                                          </p:val>
                                        </p:tav>
                                        <p:tav tm="100000">
                                          <p:val>
                                            <p:strVal val="#ppt_x"/>
                                          </p:val>
                                        </p:tav>
                                      </p:tavLst>
                                    </p:anim>
                                    <p:anim calcmode="lin" valueType="num">
                                      <p:cBhvr additive="base">
                                        <p:cTn id="86" dur="500" fill="hold"/>
                                        <p:tgtEl>
                                          <p:spTgt spid="3"/>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ppt_x"/>
                                          </p:val>
                                        </p:tav>
                                        <p:tav tm="100000">
                                          <p:val>
                                            <p:strVal val="#ppt_x"/>
                                          </p:val>
                                        </p:tav>
                                      </p:tavLst>
                                    </p:anim>
                                    <p:anim calcmode="lin" valueType="num">
                                      <p:cBhvr additive="base">
                                        <p:cTn id="9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 calcmode="lin" valueType="num">
                                      <p:cBhvr additive="base">
                                        <p:cTn id="95" dur="500" fill="hold"/>
                                        <p:tgtEl>
                                          <p:spTgt spid="11"/>
                                        </p:tgtEl>
                                        <p:attrNameLst>
                                          <p:attrName>ppt_x</p:attrName>
                                        </p:attrNameLst>
                                      </p:cBhvr>
                                      <p:tavLst>
                                        <p:tav tm="0">
                                          <p:val>
                                            <p:strVal val="1+#ppt_w/2"/>
                                          </p:val>
                                        </p:tav>
                                        <p:tav tm="100000">
                                          <p:val>
                                            <p:strVal val="#ppt_x"/>
                                          </p:val>
                                        </p:tav>
                                      </p:tavLst>
                                    </p:anim>
                                    <p:anim calcmode="lin" valueType="num">
                                      <p:cBhvr additive="base">
                                        <p:cTn id="9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9"/>
                                        </p:tgtEl>
                                        <p:attrNameLst>
                                          <p:attrName>style.visibility</p:attrName>
                                        </p:attrNameLst>
                                      </p:cBhvr>
                                      <p:to>
                                        <p:strVal val="visible"/>
                                      </p:to>
                                    </p:set>
                                    <p:anim calcmode="lin" valueType="num">
                                      <p:cBhvr additive="base">
                                        <p:cTn id="101" dur="500" fill="hold"/>
                                        <p:tgtEl>
                                          <p:spTgt spid="9"/>
                                        </p:tgtEl>
                                        <p:attrNameLst>
                                          <p:attrName>ppt_x</p:attrName>
                                        </p:attrNameLst>
                                      </p:cBhvr>
                                      <p:tavLst>
                                        <p:tav tm="0">
                                          <p:val>
                                            <p:strVal val="0-#ppt_w/2"/>
                                          </p:val>
                                        </p:tav>
                                        <p:tav tm="100000">
                                          <p:val>
                                            <p:strVal val="#ppt_x"/>
                                          </p:val>
                                        </p:tav>
                                      </p:tavLst>
                                    </p:anim>
                                    <p:anim calcmode="lin" valueType="num">
                                      <p:cBhvr additive="base">
                                        <p:cTn id="10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4" grpId="0"/>
      <p:bldP spid="20" grpId="0" animBg="1"/>
      <p:bldP spid="22" grpId="0" animBg="1"/>
      <p:bldP spid="26" grpId="0" animBg="1"/>
      <p:bldP spid="28" grpId="0" animBg="1"/>
      <p:bldP spid="30" grpId="0" animBg="1"/>
      <p:bldP spid="32" grpId="0" animBg="1"/>
      <p:bldP spid="34" grpId="0" animBg="1"/>
      <p:bldP spid="36" grpId="0" animBg="1"/>
      <p:bldP spid="42" grpId="0" animBg="1"/>
      <p:bldP spid="48" grpId="0" animBg="1"/>
      <p:bldP spid="50" grpId="0" animBg="1"/>
      <p:bldP spid="52" grpId="0" animBg="1"/>
      <p:bldP spid="54" grpId="0" animBg="1"/>
      <p:bldP spid="58" grpId="0" animBg="1"/>
      <p:bldP spid="3"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lephant, Black And White, Animal, Africa, Safari">
            <a:extLst>
              <a:ext uri="{FF2B5EF4-FFF2-40B4-BE49-F238E27FC236}">
                <a16:creationId xmlns:a16="http://schemas.microsoft.com/office/drawing/2014/main" id="{3AE4FF17-958E-4867-B333-C784FDBDE1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462"/>
          <a:stretch/>
        </p:blipFill>
        <p:spPr bwMode="auto">
          <a:xfrm>
            <a:off x="902" y="10"/>
            <a:ext cx="12434691" cy="6994515"/>
          </a:xfrm>
          <a:prstGeom prst="rect">
            <a:avLst/>
          </a:prstGeom>
          <a:noFill/>
        </p:spPr>
      </p:pic>
      <p:sp>
        <p:nvSpPr>
          <p:cNvPr id="2" name="Title 1">
            <a:extLst>
              <a:ext uri="{FF2B5EF4-FFF2-40B4-BE49-F238E27FC236}">
                <a16:creationId xmlns:a16="http://schemas.microsoft.com/office/drawing/2014/main" id="{46D5668F-90F5-4CB4-B93B-047DD041DE78}"/>
              </a:ext>
            </a:extLst>
          </p:cNvPr>
          <p:cNvSpPr>
            <a:spLocks noGrp="1"/>
          </p:cNvSpPr>
          <p:nvPr>
            <p:ph type="title"/>
          </p:nvPr>
        </p:nvSpPr>
        <p:spPr>
          <a:xfrm>
            <a:off x="878" y="-1"/>
            <a:ext cx="5782141" cy="6994525"/>
          </a:xfrm>
        </p:spPr>
        <p:txBody>
          <a:bodyPr wrap="square" anchor="ctr">
            <a:normAutofit/>
          </a:bodyPr>
          <a:lstStyle/>
          <a:p>
            <a:r>
              <a:rPr lang="en-US" dirty="0"/>
              <a:t>Azure </a:t>
            </a:r>
            <a:r>
              <a:rPr lang="en-US" dirty="0" err="1"/>
              <a:t>は</a:t>
            </a:r>
            <a:br>
              <a:rPr lang="en-US" dirty="0"/>
            </a:br>
            <a:r>
              <a:rPr lang="en-US" dirty="0"/>
              <a:t>PostgreSQL </a:t>
            </a:r>
            <a:r>
              <a:rPr lang="en-US" dirty="0" err="1"/>
              <a:t>の</a:t>
            </a:r>
            <a:br>
              <a:rPr lang="en-US" dirty="0"/>
            </a:br>
            <a:r>
              <a:rPr lang="en-US" dirty="0" err="1"/>
              <a:t>最良のデプロイ先に</a:t>
            </a:r>
            <a:br>
              <a:rPr lang="en-US" dirty="0"/>
            </a:b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583321385"/>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517D043A-D443-0342-A2B8-DDB0D36AA63D}"/>
              </a:ext>
            </a:extLst>
          </p:cNvPr>
          <p:cNvSpPr/>
          <p:nvPr/>
        </p:nvSpPr>
        <p:spPr bwMode="auto">
          <a:xfrm>
            <a:off x="936514" y="1407079"/>
            <a:ext cx="10775968" cy="503180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279781" numCol="1" spcCol="0" rtlCol="0" fromWordArt="0" anchor="b" anchorCtr="0" forceAA="0" compatLnSpc="1">
            <a:prstTxWarp prst="textNoShape">
              <a:avLst/>
            </a:prstTxWarp>
            <a:noAutofit/>
          </a:bodyPr>
          <a:lstStyle/>
          <a:p>
            <a:pPr algn="ctr" defTabSz="951028" fontAlgn="base">
              <a:spcBef>
                <a:spcPct val="0"/>
              </a:spcBef>
              <a:spcAft>
                <a:spcPct val="0"/>
              </a:spcAft>
              <a:defRPr/>
            </a:pPr>
            <a:endParaRPr lang="en-US" sz="2448">
              <a:solidFill>
                <a:srgbClr val="2F2F2F"/>
              </a:solidFill>
              <a:latin typeface="Segoe UI Semibold"/>
              <a:cs typeface="Segoe UI" pitchFamily="34" charset="0"/>
            </a:endParaRPr>
          </a:p>
        </p:txBody>
      </p:sp>
      <p:grpSp>
        <p:nvGrpSpPr>
          <p:cNvPr id="4" name="Group 3">
            <a:extLst>
              <a:ext uri="{FF2B5EF4-FFF2-40B4-BE49-F238E27FC236}">
                <a16:creationId xmlns:a16="http://schemas.microsoft.com/office/drawing/2014/main" id="{B518C832-C232-814E-8598-AD0066BFF00F}"/>
              </a:ext>
            </a:extLst>
          </p:cNvPr>
          <p:cNvGrpSpPr/>
          <p:nvPr/>
        </p:nvGrpSpPr>
        <p:grpSpPr>
          <a:xfrm>
            <a:off x="1184340" y="4513761"/>
            <a:ext cx="10293883" cy="1442571"/>
            <a:chOff x="1171016" y="4260152"/>
            <a:chExt cx="10092958" cy="1234816"/>
          </a:xfrm>
        </p:grpSpPr>
        <p:sp>
          <p:nvSpPr>
            <p:cNvPr id="5" name="Rectangle 4">
              <a:extLst>
                <a:ext uri="{FF2B5EF4-FFF2-40B4-BE49-F238E27FC236}">
                  <a16:creationId xmlns:a16="http://schemas.microsoft.com/office/drawing/2014/main" id="{491EB30C-7B3D-45CF-BEB2-660EA2676157}"/>
                </a:ext>
              </a:extLst>
            </p:cNvPr>
            <p:cNvSpPr/>
            <p:nvPr/>
          </p:nvSpPr>
          <p:spPr bwMode="auto">
            <a:xfrm>
              <a:off x="7964587" y="4260152"/>
              <a:ext cx="3299387" cy="1234816"/>
            </a:xfrm>
            <a:prstGeom prst="rect">
              <a:avLst/>
            </a:prstGeom>
            <a:solidFill>
              <a:srgbClr val="243A5E"/>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559562" rIns="186521"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2040" dirty="0" err="1">
                  <a:solidFill>
                    <a:srgbClr val="FFFFFF"/>
                  </a:solidFill>
                  <a:latin typeface="Segoe UI"/>
                  <a:cs typeface="Segoe UI" pitchFamily="34" charset="0"/>
                </a:rPr>
                <a:t>リッチな機能セット</a:t>
              </a:r>
              <a:endParaRPr lang="en-US" sz="2040" dirty="0">
                <a:solidFill>
                  <a:srgbClr val="FFFFFF"/>
                </a:solidFill>
                <a:latin typeface="Segoe UI"/>
                <a:cs typeface="Segoe UI" pitchFamily="34" charset="0"/>
              </a:endParaRPr>
            </a:p>
          </p:txBody>
        </p:sp>
        <p:sp>
          <p:nvSpPr>
            <p:cNvPr id="16" name="Rectangle 15">
              <a:extLst>
                <a:ext uri="{FF2B5EF4-FFF2-40B4-BE49-F238E27FC236}">
                  <a16:creationId xmlns:a16="http://schemas.microsoft.com/office/drawing/2014/main" id="{71BE0ED5-758A-4D2C-9285-F77F98E581A4}"/>
                </a:ext>
              </a:extLst>
            </p:cNvPr>
            <p:cNvSpPr/>
            <p:nvPr/>
          </p:nvSpPr>
          <p:spPr bwMode="auto">
            <a:xfrm>
              <a:off x="4567801" y="4260152"/>
              <a:ext cx="3299387" cy="1234816"/>
            </a:xfrm>
            <a:prstGeom prst="rect">
              <a:avLst/>
            </a:prstGeom>
            <a:solidFill>
              <a:srgbClr val="243A5E"/>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559562" rIns="186521"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2040" dirty="0" err="1">
                  <a:solidFill>
                    <a:srgbClr val="FFFFFF"/>
                  </a:solidFill>
                  <a:latin typeface="Segoe UI"/>
                  <a:cs typeface="Segoe UI" pitchFamily="34" charset="0"/>
                </a:rPr>
                <a:t>実証済みのレジリエンス</a:t>
              </a:r>
              <a:endParaRPr lang="en-US" sz="2040" dirty="0">
                <a:solidFill>
                  <a:srgbClr val="FFFFFF"/>
                </a:solidFill>
                <a:latin typeface="Segoe UI"/>
                <a:cs typeface="Segoe UI" pitchFamily="34" charset="0"/>
              </a:endParaRPr>
            </a:p>
            <a:p>
              <a:pPr algn="ctr" defTabSz="951028" fontAlgn="base">
                <a:spcBef>
                  <a:spcPct val="0"/>
                </a:spcBef>
                <a:spcAft>
                  <a:spcPct val="0"/>
                </a:spcAft>
                <a:defRPr/>
              </a:pPr>
              <a:r>
                <a:rPr lang="en-US" sz="2040" dirty="0" err="1">
                  <a:solidFill>
                    <a:srgbClr val="FFFFFF"/>
                  </a:solidFill>
                  <a:latin typeface="Segoe UI"/>
                  <a:cs typeface="Segoe UI" pitchFamily="34" charset="0"/>
                </a:rPr>
                <a:t>と安定性</a:t>
              </a:r>
              <a:endParaRPr lang="en-US" sz="2040" dirty="0">
                <a:solidFill>
                  <a:srgbClr val="FFFFFF"/>
                </a:solidFill>
                <a:latin typeface="Segoe UI"/>
                <a:cs typeface="Segoe UI" pitchFamily="34" charset="0"/>
              </a:endParaRPr>
            </a:p>
          </p:txBody>
        </p:sp>
        <p:sp>
          <p:nvSpPr>
            <p:cNvPr id="17" name="Rectangle 16">
              <a:extLst>
                <a:ext uri="{FF2B5EF4-FFF2-40B4-BE49-F238E27FC236}">
                  <a16:creationId xmlns:a16="http://schemas.microsoft.com/office/drawing/2014/main" id="{22FF7ACE-6695-48E3-AEDF-D80DCB7EE731}"/>
                </a:ext>
              </a:extLst>
            </p:cNvPr>
            <p:cNvSpPr/>
            <p:nvPr/>
          </p:nvSpPr>
          <p:spPr bwMode="auto">
            <a:xfrm>
              <a:off x="1171016" y="4260152"/>
              <a:ext cx="3299387" cy="1234816"/>
            </a:xfrm>
            <a:prstGeom prst="rect">
              <a:avLst/>
            </a:prstGeom>
            <a:solidFill>
              <a:srgbClr val="243A5E"/>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559562" rIns="186521"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2040" dirty="0" err="1">
                  <a:solidFill>
                    <a:srgbClr val="FFFFFF"/>
                  </a:solidFill>
                  <a:latin typeface="Segoe UI"/>
                  <a:cs typeface="Segoe UI" pitchFamily="34" charset="0"/>
                </a:rPr>
                <a:t>オープンソース</a:t>
              </a:r>
              <a:endParaRPr lang="en-US" sz="2040" dirty="0">
                <a:solidFill>
                  <a:srgbClr val="FFFFFF"/>
                </a:solidFill>
                <a:latin typeface="Segoe UI"/>
                <a:cs typeface="Segoe UI" pitchFamily="34" charset="0"/>
              </a:endParaRPr>
            </a:p>
          </p:txBody>
        </p:sp>
      </p:grpSp>
      <p:sp>
        <p:nvSpPr>
          <p:cNvPr id="46" name="Rectangle 45">
            <a:extLst>
              <a:ext uri="{FF2B5EF4-FFF2-40B4-BE49-F238E27FC236}">
                <a16:creationId xmlns:a16="http://schemas.microsoft.com/office/drawing/2014/main" id="{46341D3F-2922-0642-982C-EFD251638928}"/>
              </a:ext>
            </a:extLst>
          </p:cNvPr>
          <p:cNvSpPr/>
          <p:nvPr/>
        </p:nvSpPr>
        <p:spPr bwMode="auto">
          <a:xfrm>
            <a:off x="1184338" y="1634376"/>
            <a:ext cx="10293885" cy="81937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040" b="1" dirty="0">
                <a:gradFill>
                  <a:gsLst>
                    <a:gs pos="0">
                      <a:srgbClr val="FFFFFF"/>
                    </a:gs>
                    <a:gs pos="100000">
                      <a:srgbClr val="FFFFFF"/>
                    </a:gs>
                  </a:gsLst>
                  <a:lin ang="5400000" scaled="0"/>
                </a:gradFill>
                <a:latin typeface="Segoe UI Semibold" panose="020B0502040204020203" pitchFamily="34" charset="0"/>
                <a:cs typeface="Segoe UI Semibold" panose="020B0502040204020203" pitchFamily="34" charset="0"/>
              </a:rPr>
              <a:t>Azure </a:t>
            </a:r>
            <a:r>
              <a:rPr lang="en-US" sz="2040" b="1" dirty="0" err="1">
                <a:gradFill>
                  <a:gsLst>
                    <a:gs pos="0">
                      <a:srgbClr val="FFFFFF"/>
                    </a:gs>
                    <a:gs pos="100000">
                      <a:srgbClr val="FFFFFF"/>
                    </a:gs>
                  </a:gsLst>
                  <a:lin ang="5400000" scaled="0"/>
                </a:gradFill>
                <a:latin typeface="Segoe UI Semibold" panose="020B0502040204020203" pitchFamily="34" charset="0"/>
                <a:cs typeface="Segoe UI Semibold" panose="020B0502040204020203" pitchFamily="34" charset="0"/>
              </a:rPr>
              <a:t>データ</a:t>
            </a:r>
            <a:r>
              <a:rPr lang="en-US" sz="2040" b="1" dirty="0">
                <a:gradFill>
                  <a:gsLst>
                    <a:gs pos="0">
                      <a:srgbClr val="FFFFFF"/>
                    </a:gs>
                    <a:gs pos="100000">
                      <a:srgbClr val="FFFFFF"/>
                    </a:gs>
                  </a:gsLst>
                  <a:lin ang="5400000" scaled="0"/>
                </a:gradFill>
                <a:latin typeface="Segoe UI Semibold" panose="020B0502040204020203" pitchFamily="34" charset="0"/>
                <a:cs typeface="Segoe UI Semibold" panose="020B0502040204020203" pitchFamily="34" charset="0"/>
              </a:rPr>
              <a:t> </a:t>
            </a:r>
            <a:r>
              <a:rPr lang="en-US" sz="2040" b="1" dirty="0" err="1">
                <a:gradFill>
                  <a:gsLst>
                    <a:gs pos="0">
                      <a:srgbClr val="FFFFFF"/>
                    </a:gs>
                    <a:gs pos="100000">
                      <a:srgbClr val="FFFFFF"/>
                    </a:gs>
                  </a:gsLst>
                  <a:lin ang="5400000" scaled="0"/>
                </a:gradFill>
                <a:latin typeface="Segoe UI Semibold" panose="020B0502040204020203" pitchFamily="34" charset="0"/>
                <a:cs typeface="Segoe UI Semibold" panose="020B0502040204020203" pitchFamily="34" charset="0"/>
              </a:rPr>
              <a:t>エコシステムとの統合</a:t>
            </a:r>
            <a:endParaRPr lang="en-US" sz="2040" b="1" dirty="0">
              <a:gradFill>
                <a:gsLst>
                  <a:gs pos="0">
                    <a:srgbClr val="FFFFFF"/>
                  </a:gs>
                  <a:gs pos="100000">
                    <a:srgbClr val="FFFFFF"/>
                  </a:gs>
                </a:gsLst>
                <a:lin ang="5400000" scaled="0"/>
              </a:gradFill>
              <a:latin typeface="Segoe UI Semibold" panose="020B0502040204020203" pitchFamily="34" charset="0"/>
              <a:cs typeface="Segoe UI Semibold" panose="020B0502040204020203" pitchFamily="34" charset="0"/>
            </a:endParaRPr>
          </a:p>
        </p:txBody>
      </p:sp>
      <p:sp>
        <p:nvSpPr>
          <p:cNvPr id="11" name="Title 10">
            <a:extLst>
              <a:ext uri="{FF2B5EF4-FFF2-40B4-BE49-F238E27FC236}">
                <a16:creationId xmlns:a16="http://schemas.microsoft.com/office/drawing/2014/main" id="{AF337380-43CB-45DE-81A6-311BB7CB4EF7}"/>
              </a:ext>
            </a:extLst>
          </p:cNvPr>
          <p:cNvSpPr>
            <a:spLocks noGrp="1"/>
          </p:cNvSpPr>
          <p:nvPr>
            <p:ph type="title"/>
          </p:nvPr>
        </p:nvSpPr>
        <p:spPr>
          <a:xfrm>
            <a:off x="600855" y="466301"/>
            <a:ext cx="11237870" cy="565027"/>
          </a:xfrm>
        </p:spPr>
        <p:txBody>
          <a:bodyPr/>
          <a:lstStyle/>
          <a:p>
            <a:r>
              <a:rPr lang="en-US" dirty="0">
                <a:ea typeface="+mj-lt"/>
                <a:cs typeface="+mj-lt"/>
              </a:rPr>
              <a:t>Azure </a:t>
            </a:r>
            <a:r>
              <a:rPr lang="en-US" dirty="0" err="1">
                <a:ea typeface="+mj-lt"/>
                <a:cs typeface="+mj-lt"/>
              </a:rPr>
              <a:t>は</a:t>
            </a:r>
            <a:r>
              <a:rPr lang="en-US" dirty="0">
                <a:ea typeface="+mj-lt"/>
                <a:cs typeface="+mj-lt"/>
              </a:rPr>
              <a:t> PostgreSQL </a:t>
            </a:r>
            <a:r>
              <a:rPr lang="en-US" dirty="0" err="1">
                <a:ea typeface="+mj-lt"/>
                <a:cs typeface="+mj-lt"/>
              </a:rPr>
              <a:t>の最良のデプロイ先に</a:t>
            </a:r>
            <a:endParaRPr lang="en-US" dirty="0">
              <a:ea typeface="+mj-lt"/>
              <a:cs typeface="+mj-lt"/>
            </a:endParaRPr>
          </a:p>
        </p:txBody>
      </p:sp>
      <p:grpSp>
        <p:nvGrpSpPr>
          <p:cNvPr id="20" name="Group 19">
            <a:extLst>
              <a:ext uri="{FF2B5EF4-FFF2-40B4-BE49-F238E27FC236}">
                <a16:creationId xmlns:a16="http://schemas.microsoft.com/office/drawing/2014/main" id="{D0675A57-AD58-496D-B8BC-576406FD953E}"/>
              </a:ext>
            </a:extLst>
          </p:cNvPr>
          <p:cNvGrpSpPr/>
          <p:nvPr/>
        </p:nvGrpSpPr>
        <p:grpSpPr>
          <a:xfrm>
            <a:off x="6078576" y="4739393"/>
            <a:ext cx="505408" cy="394837"/>
            <a:chOff x="7468077" y="2619514"/>
            <a:chExt cx="1222142" cy="954766"/>
          </a:xfrm>
        </p:grpSpPr>
        <p:grpSp>
          <p:nvGrpSpPr>
            <p:cNvPr id="24" name="Group 23">
              <a:extLst>
                <a:ext uri="{FF2B5EF4-FFF2-40B4-BE49-F238E27FC236}">
                  <a16:creationId xmlns:a16="http://schemas.microsoft.com/office/drawing/2014/main" id="{00FB0215-C78C-42BB-9A43-8C29CEE986E6}"/>
                </a:ext>
              </a:extLst>
            </p:cNvPr>
            <p:cNvGrpSpPr/>
            <p:nvPr/>
          </p:nvGrpSpPr>
          <p:grpSpPr>
            <a:xfrm>
              <a:off x="7468077" y="2619514"/>
              <a:ext cx="1222142" cy="954766"/>
              <a:chOff x="3875464" y="1954088"/>
              <a:chExt cx="3802061" cy="2970264"/>
            </a:xfrm>
          </p:grpSpPr>
          <p:grpSp>
            <p:nvGrpSpPr>
              <p:cNvPr id="25" name="Group 24">
                <a:extLst>
                  <a:ext uri="{FF2B5EF4-FFF2-40B4-BE49-F238E27FC236}">
                    <a16:creationId xmlns:a16="http://schemas.microsoft.com/office/drawing/2014/main" id="{FC85D9BD-F83D-4005-9BCD-5FB695EB4A68}"/>
                  </a:ext>
                </a:extLst>
              </p:cNvPr>
              <p:cNvGrpSpPr/>
              <p:nvPr/>
            </p:nvGrpSpPr>
            <p:grpSpPr>
              <a:xfrm>
                <a:off x="6067257" y="1954088"/>
                <a:ext cx="1610268" cy="2818950"/>
                <a:chOff x="5746871" y="1693184"/>
                <a:chExt cx="1908339" cy="3340758"/>
              </a:xfrm>
            </p:grpSpPr>
            <p:sp>
              <p:nvSpPr>
                <p:cNvPr id="33" name="Freeform: Shape 32">
                  <a:extLst>
                    <a:ext uri="{FF2B5EF4-FFF2-40B4-BE49-F238E27FC236}">
                      <a16:creationId xmlns:a16="http://schemas.microsoft.com/office/drawing/2014/main" id="{63BF07EF-0698-4539-8CE6-634799A2992E}"/>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bg1"/>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4" name="Freeform: Shape 33">
                  <a:extLst>
                    <a:ext uri="{FF2B5EF4-FFF2-40B4-BE49-F238E27FC236}">
                      <a16:creationId xmlns:a16="http://schemas.microsoft.com/office/drawing/2014/main" id="{6137CD97-1279-49DF-8B5C-025AC83CEC6B}"/>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solidFill>
                  <a:schemeClr val="bg1"/>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5" name="Freeform: Shape 34">
                  <a:extLst>
                    <a:ext uri="{FF2B5EF4-FFF2-40B4-BE49-F238E27FC236}">
                      <a16:creationId xmlns:a16="http://schemas.microsoft.com/office/drawing/2014/main" id="{B30A4444-1B53-4BA2-869D-5440F2F90B11}"/>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bg1"/>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6" name="Freeform: Shape 35">
                  <a:extLst>
                    <a:ext uri="{FF2B5EF4-FFF2-40B4-BE49-F238E27FC236}">
                      <a16:creationId xmlns:a16="http://schemas.microsoft.com/office/drawing/2014/main" id="{D1A5C563-8EAB-4AB3-A2FD-0EB84E0D3C33}"/>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solidFill>
                  <a:schemeClr val="bg1"/>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7" name="Freeform: Shape 36">
                  <a:extLst>
                    <a:ext uri="{FF2B5EF4-FFF2-40B4-BE49-F238E27FC236}">
                      <a16:creationId xmlns:a16="http://schemas.microsoft.com/office/drawing/2014/main" id="{86777280-F7C8-4D2B-8C4B-4B517FD65791}"/>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bg1"/>
                </a:solidFill>
                <a:ln w="41870" cap="flat">
                  <a:noFill/>
                  <a:prstDash val="solid"/>
                  <a:miter/>
                </a:ln>
              </p:spPr>
              <p:txBody>
                <a:bodyPr rtlCol="0" anchor="ctr"/>
                <a:lstStyle/>
                <a:p>
                  <a:pPr defTabSz="932597">
                    <a:defRPr/>
                  </a:pPr>
                  <a:endParaRPr lang="en-US" sz="1836">
                    <a:solidFill>
                      <a:prstClr val="black"/>
                    </a:solidFill>
                    <a:latin typeface="Segoe UI"/>
                  </a:endParaRPr>
                </a:p>
              </p:txBody>
            </p:sp>
          </p:grpSp>
          <p:grpSp>
            <p:nvGrpSpPr>
              <p:cNvPr id="26" name="Group 25">
                <a:extLst>
                  <a:ext uri="{FF2B5EF4-FFF2-40B4-BE49-F238E27FC236}">
                    <a16:creationId xmlns:a16="http://schemas.microsoft.com/office/drawing/2014/main" id="{B3E1F305-DEA7-4793-AF0B-2EDE17103B03}"/>
                  </a:ext>
                </a:extLst>
              </p:cNvPr>
              <p:cNvGrpSpPr/>
              <p:nvPr/>
            </p:nvGrpSpPr>
            <p:grpSpPr>
              <a:xfrm>
                <a:off x="3875464" y="1954088"/>
                <a:ext cx="1618260" cy="2818952"/>
                <a:chOff x="3971123" y="1693184"/>
                <a:chExt cx="1917811" cy="3340759"/>
              </a:xfrm>
            </p:grpSpPr>
            <p:sp>
              <p:nvSpPr>
                <p:cNvPr id="28" name="Freeform: Shape 27">
                  <a:extLst>
                    <a:ext uri="{FF2B5EF4-FFF2-40B4-BE49-F238E27FC236}">
                      <a16:creationId xmlns:a16="http://schemas.microsoft.com/office/drawing/2014/main" id="{F8CE2ABF-2C8C-4683-8AD2-E74969DA4CC0}"/>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solidFill>
                  <a:schemeClr val="bg1"/>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9" name="Freeform: Shape 28">
                  <a:extLst>
                    <a:ext uri="{FF2B5EF4-FFF2-40B4-BE49-F238E27FC236}">
                      <a16:creationId xmlns:a16="http://schemas.microsoft.com/office/drawing/2014/main" id="{9C3C8869-AA83-40D4-8E4F-BD713EDA997E}"/>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solidFill>
                  <a:schemeClr val="bg1"/>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0" name="Freeform: Shape 29">
                  <a:extLst>
                    <a:ext uri="{FF2B5EF4-FFF2-40B4-BE49-F238E27FC236}">
                      <a16:creationId xmlns:a16="http://schemas.microsoft.com/office/drawing/2014/main" id="{CBEF5F3F-F56C-49A9-907D-02D08EBF87A5}"/>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bg1"/>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1" name="Freeform: Shape 30">
                  <a:extLst>
                    <a:ext uri="{FF2B5EF4-FFF2-40B4-BE49-F238E27FC236}">
                      <a16:creationId xmlns:a16="http://schemas.microsoft.com/office/drawing/2014/main" id="{C1BA2F19-451E-43F8-9546-6D9293C42844}"/>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bg1"/>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2" name="Freeform: Shape 31">
                  <a:extLst>
                    <a:ext uri="{FF2B5EF4-FFF2-40B4-BE49-F238E27FC236}">
                      <a16:creationId xmlns:a16="http://schemas.microsoft.com/office/drawing/2014/main" id="{DE097EF0-19B0-4E25-BC40-69C6B84BFA8E}"/>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bg1"/>
                </a:solidFill>
                <a:ln w="41870" cap="flat">
                  <a:noFill/>
                  <a:prstDash val="solid"/>
                  <a:miter/>
                </a:ln>
              </p:spPr>
              <p:txBody>
                <a:bodyPr rtlCol="0" anchor="ctr"/>
                <a:lstStyle/>
                <a:p>
                  <a:pPr defTabSz="932597">
                    <a:defRPr/>
                  </a:pPr>
                  <a:endParaRPr lang="en-US" sz="1836">
                    <a:solidFill>
                      <a:prstClr val="black"/>
                    </a:solidFill>
                    <a:latin typeface="Segoe UI"/>
                  </a:endParaRPr>
                </a:p>
              </p:txBody>
            </p:sp>
          </p:grpSp>
          <p:sp>
            <p:nvSpPr>
              <p:cNvPr id="27" name="Oval 26">
                <a:extLst>
                  <a:ext uri="{FF2B5EF4-FFF2-40B4-BE49-F238E27FC236}">
                    <a16:creationId xmlns:a16="http://schemas.microsoft.com/office/drawing/2014/main" id="{06242A2C-24B2-4A0F-AAC2-B14ADF48A5B7}"/>
                  </a:ext>
                </a:extLst>
              </p:cNvPr>
              <p:cNvSpPr/>
              <p:nvPr/>
            </p:nvSpPr>
            <p:spPr bwMode="auto">
              <a:xfrm>
                <a:off x="5564425" y="4492222"/>
                <a:ext cx="432130" cy="4321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 name="Freeform 182">
              <a:extLst>
                <a:ext uri="{FF2B5EF4-FFF2-40B4-BE49-F238E27FC236}">
                  <a16:creationId xmlns:a16="http://schemas.microsoft.com/office/drawing/2014/main" id="{F63F5471-815B-4C31-8E41-D2439583BA1C}"/>
                </a:ext>
              </a:extLst>
            </p:cNvPr>
            <p:cNvSpPr/>
            <p:nvPr/>
          </p:nvSpPr>
          <p:spPr bwMode="auto">
            <a:xfrm>
              <a:off x="7911222" y="2897362"/>
              <a:ext cx="335853" cy="43074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18A441A6-4220-4D32-A8FD-A24ECB4A0B20}"/>
              </a:ext>
            </a:extLst>
          </p:cNvPr>
          <p:cNvGrpSpPr/>
          <p:nvPr/>
        </p:nvGrpSpPr>
        <p:grpSpPr>
          <a:xfrm>
            <a:off x="2660631" y="4830367"/>
            <a:ext cx="403433" cy="368091"/>
            <a:chOff x="1746536" y="4479183"/>
            <a:chExt cx="1003701" cy="911871"/>
          </a:xfrm>
          <a:solidFill>
            <a:schemeClr val="bg1"/>
          </a:solidFill>
        </p:grpSpPr>
        <p:grpSp>
          <p:nvGrpSpPr>
            <p:cNvPr id="39" name="Group 38">
              <a:extLst>
                <a:ext uri="{FF2B5EF4-FFF2-40B4-BE49-F238E27FC236}">
                  <a16:creationId xmlns:a16="http://schemas.microsoft.com/office/drawing/2014/main" id="{E35C0B9F-2B6E-4716-A89E-0425AC0ECE13}"/>
                </a:ext>
              </a:extLst>
            </p:cNvPr>
            <p:cNvGrpSpPr/>
            <p:nvPr/>
          </p:nvGrpSpPr>
          <p:grpSpPr>
            <a:xfrm>
              <a:off x="1746536" y="4479183"/>
              <a:ext cx="1003701" cy="911871"/>
              <a:chOff x="8142002" y="2873513"/>
              <a:chExt cx="1640293" cy="1490221"/>
            </a:xfrm>
            <a:grpFill/>
          </p:grpSpPr>
          <p:sp>
            <p:nvSpPr>
              <p:cNvPr id="42" name="Freeform: Shape 41">
                <a:extLst>
                  <a:ext uri="{FF2B5EF4-FFF2-40B4-BE49-F238E27FC236}">
                    <a16:creationId xmlns:a16="http://schemas.microsoft.com/office/drawing/2014/main" id="{49C01699-3720-462C-9377-EBFB9A1CBE39}"/>
                  </a:ext>
                </a:extLst>
              </p:cNvPr>
              <p:cNvSpPr>
                <a:spLocks/>
              </p:cNvSpPr>
              <p:nvPr/>
            </p:nvSpPr>
            <p:spPr bwMode="auto">
              <a:xfrm>
                <a:off x="8142002" y="2873513"/>
                <a:ext cx="1640293" cy="1490221"/>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grp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prstClr val="black"/>
                  </a:solidFill>
                  <a:latin typeface="Segoe UI"/>
                </a:endParaRPr>
              </a:p>
            </p:txBody>
          </p:sp>
          <p:grpSp>
            <p:nvGrpSpPr>
              <p:cNvPr id="43" name="Group 42">
                <a:extLst>
                  <a:ext uri="{FF2B5EF4-FFF2-40B4-BE49-F238E27FC236}">
                    <a16:creationId xmlns:a16="http://schemas.microsoft.com/office/drawing/2014/main" id="{EAD0AC7B-21EF-4DE4-89AF-CCD418E9C7D0}"/>
                  </a:ext>
                </a:extLst>
              </p:cNvPr>
              <p:cNvGrpSpPr/>
              <p:nvPr/>
            </p:nvGrpSpPr>
            <p:grpSpPr>
              <a:xfrm>
                <a:off x="8550130" y="3210856"/>
                <a:ext cx="776595" cy="804529"/>
                <a:chOff x="10970759" y="2371811"/>
                <a:chExt cx="661987" cy="685800"/>
              </a:xfrm>
              <a:grpFill/>
            </p:grpSpPr>
            <p:sp>
              <p:nvSpPr>
                <p:cNvPr id="44" name="Freeform 13">
                  <a:extLst>
                    <a:ext uri="{FF2B5EF4-FFF2-40B4-BE49-F238E27FC236}">
                      <a16:creationId xmlns:a16="http://schemas.microsoft.com/office/drawing/2014/main" id="{3AC2A1F9-BEB4-4DA1-B9A3-0B0FD955E018}"/>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14">
                  <a:extLst>
                    <a:ext uri="{FF2B5EF4-FFF2-40B4-BE49-F238E27FC236}">
                      <a16:creationId xmlns:a16="http://schemas.microsoft.com/office/drawing/2014/main" id="{8B0FF03F-8F68-4064-AB9D-0482E3AA35E8}"/>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prstClr val="black"/>
                    </a:solidFill>
                    <a:latin typeface="Segoe UI"/>
                  </a:endParaRPr>
                </a:p>
              </p:txBody>
            </p:sp>
          </p:grpSp>
        </p:grpSp>
        <p:sp>
          <p:nvSpPr>
            <p:cNvPr id="40" name="Rectangle 39">
              <a:extLst>
                <a:ext uri="{FF2B5EF4-FFF2-40B4-BE49-F238E27FC236}">
                  <a16:creationId xmlns:a16="http://schemas.microsoft.com/office/drawing/2014/main" id="{E28D5351-0695-4FA4-8932-FA92FFC7F841}"/>
                </a:ext>
              </a:extLst>
            </p:cNvPr>
            <p:cNvSpPr/>
            <p:nvPr/>
          </p:nvSpPr>
          <p:spPr bwMode="auto">
            <a:xfrm>
              <a:off x="1989934" y="4664213"/>
              <a:ext cx="585355" cy="406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C708436B-57B3-4067-ADAC-4EF15019B103}"/>
                </a:ext>
              </a:extLst>
            </p:cNvPr>
            <p:cNvSpPr/>
            <p:nvPr/>
          </p:nvSpPr>
          <p:spPr bwMode="auto">
            <a:xfrm>
              <a:off x="2220843" y="5062531"/>
              <a:ext cx="163946" cy="14085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7" name="Power BI Dashboard" descr="Power BI Dashboard">
            <a:extLst>
              <a:ext uri="{FF2B5EF4-FFF2-40B4-BE49-F238E27FC236}">
                <a16:creationId xmlns:a16="http://schemas.microsoft.com/office/drawing/2014/main" id="{E953F19E-89DB-1F4B-803D-FD3EDEB52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7567" y="1816859"/>
            <a:ext cx="438088" cy="466659"/>
          </a:xfrm>
          <a:prstGeom prst="rect">
            <a:avLst/>
          </a:prstGeom>
        </p:spPr>
      </p:pic>
      <p:grpSp>
        <p:nvGrpSpPr>
          <p:cNvPr id="53" name="Data Factory" descr="Data Factory">
            <a:extLst>
              <a:ext uri="{FF2B5EF4-FFF2-40B4-BE49-F238E27FC236}">
                <a16:creationId xmlns:a16="http://schemas.microsoft.com/office/drawing/2014/main" id="{7D46148B-9D97-B648-8907-FB002D9AE24F}"/>
              </a:ext>
            </a:extLst>
          </p:cNvPr>
          <p:cNvGrpSpPr>
            <a:grpSpLocks noChangeAspect="1"/>
          </p:cNvGrpSpPr>
          <p:nvPr/>
        </p:nvGrpSpPr>
        <p:grpSpPr bwMode="auto">
          <a:xfrm>
            <a:off x="7372748" y="1840353"/>
            <a:ext cx="419672" cy="419672"/>
            <a:chOff x="3412" y="2579"/>
            <a:chExt cx="284" cy="284"/>
          </a:xfrm>
        </p:grpSpPr>
        <p:sp>
          <p:nvSpPr>
            <p:cNvPr id="54" name="Freeform 12">
              <a:extLst>
                <a:ext uri="{FF2B5EF4-FFF2-40B4-BE49-F238E27FC236}">
                  <a16:creationId xmlns:a16="http://schemas.microsoft.com/office/drawing/2014/main" id="{7C78D5E3-91B0-CE4B-BDBA-E15BBD83DE0C}"/>
                </a:ext>
              </a:extLst>
            </p:cNvPr>
            <p:cNvSpPr>
              <a:spLocks noEditPoints="1"/>
            </p:cNvSpPr>
            <p:nvPr/>
          </p:nvSpPr>
          <p:spPr bwMode="auto">
            <a:xfrm>
              <a:off x="3412" y="2579"/>
              <a:ext cx="284" cy="284"/>
            </a:xfrm>
            <a:custGeom>
              <a:avLst/>
              <a:gdLst>
                <a:gd name="T0" fmla="*/ 148 w 189"/>
                <a:gd name="T1" fmla="*/ 158 h 189"/>
                <a:gd name="T2" fmla="*/ 169 w 189"/>
                <a:gd name="T3" fmla="*/ 158 h 189"/>
                <a:gd name="T4" fmla="*/ 169 w 189"/>
                <a:gd name="T5" fmla="*/ 138 h 189"/>
                <a:gd name="T6" fmla="*/ 148 w 189"/>
                <a:gd name="T7" fmla="*/ 138 h 189"/>
                <a:gd name="T8" fmla="*/ 148 w 189"/>
                <a:gd name="T9" fmla="*/ 158 h 189"/>
                <a:gd name="T10" fmla="*/ 74 w 189"/>
                <a:gd name="T11" fmla="*/ 158 h 189"/>
                <a:gd name="T12" fmla="*/ 95 w 189"/>
                <a:gd name="T13" fmla="*/ 158 h 189"/>
                <a:gd name="T14" fmla="*/ 95 w 189"/>
                <a:gd name="T15" fmla="*/ 138 h 189"/>
                <a:gd name="T16" fmla="*/ 74 w 189"/>
                <a:gd name="T17" fmla="*/ 138 h 189"/>
                <a:gd name="T18" fmla="*/ 74 w 189"/>
                <a:gd name="T19" fmla="*/ 158 h 189"/>
                <a:gd name="T20" fmla="*/ 111 w 189"/>
                <a:gd name="T21" fmla="*/ 158 h 189"/>
                <a:gd name="T22" fmla="*/ 132 w 189"/>
                <a:gd name="T23" fmla="*/ 158 h 189"/>
                <a:gd name="T24" fmla="*/ 132 w 189"/>
                <a:gd name="T25" fmla="*/ 138 h 189"/>
                <a:gd name="T26" fmla="*/ 111 w 189"/>
                <a:gd name="T27" fmla="*/ 138 h 189"/>
                <a:gd name="T28" fmla="*/ 111 w 189"/>
                <a:gd name="T29" fmla="*/ 158 h 189"/>
                <a:gd name="T30" fmla="*/ 43 w 189"/>
                <a:gd name="T31" fmla="*/ 24 h 189"/>
                <a:gd name="T32" fmla="*/ 12 w 189"/>
                <a:gd name="T33" fmla="*/ 15 h 189"/>
                <a:gd name="T34" fmla="*/ 43 w 189"/>
                <a:gd name="T35" fmla="*/ 6 h 189"/>
                <a:gd name="T36" fmla="*/ 73 w 189"/>
                <a:gd name="T37" fmla="*/ 15 h 189"/>
                <a:gd name="T38" fmla="*/ 43 w 189"/>
                <a:gd name="T39" fmla="*/ 24 h 189"/>
                <a:gd name="T40" fmla="*/ 189 w 189"/>
                <a:gd name="T41" fmla="*/ 111 h 189"/>
                <a:gd name="T42" fmla="*/ 189 w 189"/>
                <a:gd name="T43" fmla="*/ 65 h 189"/>
                <a:gd name="T44" fmla="*/ 137 w 189"/>
                <a:gd name="T45" fmla="*/ 111 h 189"/>
                <a:gd name="T46" fmla="*/ 136 w 189"/>
                <a:gd name="T47" fmla="*/ 111 h 189"/>
                <a:gd name="T48" fmla="*/ 136 w 189"/>
                <a:gd name="T49" fmla="*/ 65 h 189"/>
                <a:gd name="T50" fmla="*/ 84 w 189"/>
                <a:gd name="T51" fmla="*/ 111 h 189"/>
                <a:gd name="T52" fmla="*/ 84 w 189"/>
                <a:gd name="T53" fmla="*/ 16 h 189"/>
                <a:gd name="T54" fmla="*/ 43 w 189"/>
                <a:gd name="T55" fmla="*/ 0 h 189"/>
                <a:gd name="T56" fmla="*/ 0 w 189"/>
                <a:gd name="T57" fmla="*/ 16 h 189"/>
                <a:gd name="T58" fmla="*/ 0 w 189"/>
                <a:gd name="T59" fmla="*/ 189 h 189"/>
                <a:gd name="T60" fmla="*/ 189 w 189"/>
                <a:gd name="T61" fmla="*/ 189 h 189"/>
                <a:gd name="T62" fmla="*/ 189 w 189"/>
                <a:gd name="T63" fmla="*/ 11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189">
                  <a:moveTo>
                    <a:pt x="148" y="158"/>
                  </a:moveTo>
                  <a:cubicBezTo>
                    <a:pt x="169" y="158"/>
                    <a:pt x="169" y="158"/>
                    <a:pt x="169" y="158"/>
                  </a:cubicBezTo>
                  <a:cubicBezTo>
                    <a:pt x="169" y="138"/>
                    <a:pt x="169" y="138"/>
                    <a:pt x="169" y="138"/>
                  </a:cubicBezTo>
                  <a:cubicBezTo>
                    <a:pt x="148" y="138"/>
                    <a:pt x="148" y="138"/>
                    <a:pt x="148" y="138"/>
                  </a:cubicBezTo>
                  <a:lnTo>
                    <a:pt x="148" y="158"/>
                  </a:lnTo>
                  <a:close/>
                  <a:moveTo>
                    <a:pt x="74" y="158"/>
                  </a:moveTo>
                  <a:cubicBezTo>
                    <a:pt x="95" y="158"/>
                    <a:pt x="95" y="158"/>
                    <a:pt x="95" y="158"/>
                  </a:cubicBezTo>
                  <a:cubicBezTo>
                    <a:pt x="95" y="138"/>
                    <a:pt x="95" y="138"/>
                    <a:pt x="95" y="138"/>
                  </a:cubicBezTo>
                  <a:cubicBezTo>
                    <a:pt x="74" y="138"/>
                    <a:pt x="74" y="138"/>
                    <a:pt x="74" y="138"/>
                  </a:cubicBezTo>
                  <a:lnTo>
                    <a:pt x="74" y="158"/>
                  </a:lnTo>
                  <a:close/>
                  <a:moveTo>
                    <a:pt x="111" y="158"/>
                  </a:moveTo>
                  <a:cubicBezTo>
                    <a:pt x="132" y="158"/>
                    <a:pt x="132" y="158"/>
                    <a:pt x="132" y="158"/>
                  </a:cubicBezTo>
                  <a:cubicBezTo>
                    <a:pt x="132" y="138"/>
                    <a:pt x="132" y="138"/>
                    <a:pt x="132" y="138"/>
                  </a:cubicBezTo>
                  <a:cubicBezTo>
                    <a:pt x="111" y="138"/>
                    <a:pt x="111" y="138"/>
                    <a:pt x="111" y="138"/>
                  </a:cubicBezTo>
                  <a:lnTo>
                    <a:pt x="111" y="158"/>
                  </a:lnTo>
                  <a:close/>
                  <a:moveTo>
                    <a:pt x="43" y="24"/>
                  </a:moveTo>
                  <a:cubicBezTo>
                    <a:pt x="25" y="24"/>
                    <a:pt x="12" y="19"/>
                    <a:pt x="12" y="15"/>
                  </a:cubicBezTo>
                  <a:cubicBezTo>
                    <a:pt x="12" y="10"/>
                    <a:pt x="25" y="6"/>
                    <a:pt x="43" y="6"/>
                  </a:cubicBezTo>
                  <a:cubicBezTo>
                    <a:pt x="60" y="6"/>
                    <a:pt x="73" y="10"/>
                    <a:pt x="73" y="15"/>
                  </a:cubicBezTo>
                  <a:cubicBezTo>
                    <a:pt x="73" y="19"/>
                    <a:pt x="59" y="24"/>
                    <a:pt x="43" y="24"/>
                  </a:cubicBezTo>
                  <a:close/>
                  <a:moveTo>
                    <a:pt x="189" y="111"/>
                  </a:moveTo>
                  <a:cubicBezTo>
                    <a:pt x="189" y="65"/>
                    <a:pt x="189" y="65"/>
                    <a:pt x="189" y="65"/>
                  </a:cubicBezTo>
                  <a:cubicBezTo>
                    <a:pt x="137" y="111"/>
                    <a:pt x="137" y="111"/>
                    <a:pt x="137" y="111"/>
                  </a:cubicBezTo>
                  <a:cubicBezTo>
                    <a:pt x="136" y="111"/>
                    <a:pt x="136" y="111"/>
                    <a:pt x="136" y="111"/>
                  </a:cubicBezTo>
                  <a:cubicBezTo>
                    <a:pt x="136" y="65"/>
                    <a:pt x="136" y="65"/>
                    <a:pt x="136" y="65"/>
                  </a:cubicBezTo>
                  <a:cubicBezTo>
                    <a:pt x="84" y="111"/>
                    <a:pt x="84" y="111"/>
                    <a:pt x="84" y="111"/>
                  </a:cubicBezTo>
                  <a:cubicBezTo>
                    <a:pt x="84" y="16"/>
                    <a:pt x="84" y="16"/>
                    <a:pt x="84" y="16"/>
                  </a:cubicBezTo>
                  <a:cubicBezTo>
                    <a:pt x="84" y="8"/>
                    <a:pt x="66" y="0"/>
                    <a:pt x="43" y="0"/>
                  </a:cubicBezTo>
                  <a:cubicBezTo>
                    <a:pt x="19" y="0"/>
                    <a:pt x="0" y="8"/>
                    <a:pt x="0" y="16"/>
                  </a:cubicBezTo>
                  <a:cubicBezTo>
                    <a:pt x="0" y="189"/>
                    <a:pt x="0" y="189"/>
                    <a:pt x="0" y="189"/>
                  </a:cubicBezTo>
                  <a:cubicBezTo>
                    <a:pt x="189" y="189"/>
                    <a:pt x="189" y="189"/>
                    <a:pt x="189" y="189"/>
                  </a:cubicBezTo>
                  <a:lnTo>
                    <a:pt x="189" y="1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5" name="Rectangle 13">
              <a:extLst>
                <a:ext uri="{FF2B5EF4-FFF2-40B4-BE49-F238E27FC236}">
                  <a16:creationId xmlns:a16="http://schemas.microsoft.com/office/drawing/2014/main" id="{85223E5A-4ACB-4947-AC31-E582FA21CCD9}"/>
                </a:ext>
              </a:extLst>
            </p:cNvPr>
            <p:cNvSpPr>
              <a:spLocks noChangeArrowheads="1"/>
            </p:cNvSpPr>
            <p:nvPr/>
          </p:nvSpPr>
          <p:spPr bwMode="auto">
            <a:xfrm>
              <a:off x="3412" y="2601"/>
              <a:ext cx="63" cy="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6" name="Freeform 14">
              <a:extLst>
                <a:ext uri="{FF2B5EF4-FFF2-40B4-BE49-F238E27FC236}">
                  <a16:creationId xmlns:a16="http://schemas.microsoft.com/office/drawing/2014/main" id="{1A1FB98D-8628-4F4C-B3DD-FAAE915BEF8D}"/>
                </a:ext>
              </a:extLst>
            </p:cNvPr>
            <p:cNvSpPr>
              <a:spLocks/>
            </p:cNvSpPr>
            <p:nvPr/>
          </p:nvSpPr>
          <p:spPr bwMode="auto">
            <a:xfrm>
              <a:off x="3412" y="2579"/>
              <a:ext cx="124" cy="45"/>
            </a:xfrm>
            <a:custGeom>
              <a:avLst/>
              <a:gdLst>
                <a:gd name="T0" fmla="*/ 83 w 83"/>
                <a:gd name="T1" fmla="*/ 15 h 30"/>
                <a:gd name="T2" fmla="*/ 41 w 83"/>
                <a:gd name="T3" fmla="*/ 30 h 30"/>
                <a:gd name="T4" fmla="*/ 0 w 83"/>
                <a:gd name="T5" fmla="*/ 15 h 30"/>
                <a:gd name="T6" fmla="*/ 42 w 83"/>
                <a:gd name="T7" fmla="*/ 0 h 30"/>
                <a:gd name="T8" fmla="*/ 83 w 83"/>
                <a:gd name="T9" fmla="*/ 15 h 30"/>
              </a:gdLst>
              <a:ahLst/>
              <a:cxnLst>
                <a:cxn ang="0">
                  <a:pos x="T0" y="T1"/>
                </a:cxn>
                <a:cxn ang="0">
                  <a:pos x="T2" y="T3"/>
                </a:cxn>
                <a:cxn ang="0">
                  <a:pos x="T4" y="T5"/>
                </a:cxn>
                <a:cxn ang="0">
                  <a:pos x="T6" y="T7"/>
                </a:cxn>
                <a:cxn ang="0">
                  <a:pos x="T8" y="T9"/>
                </a:cxn>
              </a:cxnLst>
              <a:rect l="0" t="0" r="r" b="b"/>
              <a:pathLst>
                <a:path w="83" h="30">
                  <a:moveTo>
                    <a:pt x="83" y="15"/>
                  </a:moveTo>
                  <a:cubicBezTo>
                    <a:pt x="83" y="23"/>
                    <a:pt x="65" y="30"/>
                    <a:pt x="41" y="30"/>
                  </a:cubicBezTo>
                  <a:cubicBezTo>
                    <a:pt x="18" y="30"/>
                    <a:pt x="0" y="23"/>
                    <a:pt x="0" y="15"/>
                  </a:cubicBezTo>
                  <a:cubicBezTo>
                    <a:pt x="0" y="7"/>
                    <a:pt x="19" y="0"/>
                    <a:pt x="42" y="0"/>
                  </a:cubicBezTo>
                  <a:cubicBezTo>
                    <a:pt x="65" y="0"/>
                    <a:pt x="83" y="6"/>
                    <a:pt x="8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15">
              <a:extLst>
                <a:ext uri="{FF2B5EF4-FFF2-40B4-BE49-F238E27FC236}">
                  <a16:creationId xmlns:a16="http://schemas.microsoft.com/office/drawing/2014/main" id="{422E1695-5A64-B640-83D8-AB999B7CB6C0}"/>
                </a:ext>
              </a:extLst>
            </p:cNvPr>
            <p:cNvSpPr>
              <a:spLocks noChangeArrowheads="1"/>
            </p:cNvSpPr>
            <p:nvPr/>
          </p:nvSpPr>
          <p:spPr bwMode="auto">
            <a:xfrm>
              <a:off x="3424" y="2585"/>
              <a:ext cx="10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16">
              <a:extLst>
                <a:ext uri="{FF2B5EF4-FFF2-40B4-BE49-F238E27FC236}">
                  <a16:creationId xmlns:a16="http://schemas.microsoft.com/office/drawing/2014/main" id="{E3B62F58-DC94-2341-9A41-6769ADA017E9}"/>
                </a:ext>
              </a:extLst>
            </p:cNvPr>
            <p:cNvSpPr>
              <a:spLocks/>
            </p:cNvSpPr>
            <p:nvPr/>
          </p:nvSpPr>
          <p:spPr bwMode="auto">
            <a:xfrm>
              <a:off x="3424" y="2585"/>
              <a:ext cx="100" cy="24"/>
            </a:xfrm>
            <a:custGeom>
              <a:avLst/>
              <a:gdLst>
                <a:gd name="T0" fmla="*/ 60 w 67"/>
                <a:gd name="T1" fmla="*/ 16 h 16"/>
                <a:gd name="T2" fmla="*/ 67 w 67"/>
                <a:gd name="T3" fmla="*/ 10 h 16"/>
                <a:gd name="T4" fmla="*/ 33 w 67"/>
                <a:gd name="T5" fmla="*/ 0 h 16"/>
                <a:gd name="T6" fmla="*/ 0 w 67"/>
                <a:gd name="T7" fmla="*/ 10 h 16"/>
                <a:gd name="T8" fmla="*/ 7 w 67"/>
                <a:gd name="T9" fmla="*/ 16 h 16"/>
                <a:gd name="T10" fmla="*/ 34 w 67"/>
                <a:gd name="T11" fmla="*/ 12 h 16"/>
                <a:gd name="T12" fmla="*/ 60 w 6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60" y="16"/>
                  </a:moveTo>
                  <a:cubicBezTo>
                    <a:pt x="64" y="14"/>
                    <a:pt x="67" y="12"/>
                    <a:pt x="67" y="10"/>
                  </a:cubicBezTo>
                  <a:cubicBezTo>
                    <a:pt x="67" y="4"/>
                    <a:pt x="52" y="0"/>
                    <a:pt x="33" y="0"/>
                  </a:cubicBezTo>
                  <a:cubicBezTo>
                    <a:pt x="15" y="0"/>
                    <a:pt x="0" y="4"/>
                    <a:pt x="0" y="10"/>
                  </a:cubicBezTo>
                  <a:cubicBezTo>
                    <a:pt x="0" y="12"/>
                    <a:pt x="3" y="14"/>
                    <a:pt x="7" y="16"/>
                  </a:cubicBezTo>
                  <a:cubicBezTo>
                    <a:pt x="13" y="14"/>
                    <a:pt x="23" y="12"/>
                    <a:pt x="34" y="12"/>
                  </a:cubicBezTo>
                  <a:cubicBezTo>
                    <a:pt x="44" y="12"/>
                    <a:pt x="54" y="14"/>
                    <a:pt x="60" y="1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60" name="Group 59" descr="Visual Studio Code logo">
            <a:extLst>
              <a:ext uri="{FF2B5EF4-FFF2-40B4-BE49-F238E27FC236}">
                <a16:creationId xmlns:a16="http://schemas.microsoft.com/office/drawing/2014/main" id="{A814C9E5-AD42-2E4E-9BFB-E21A328EE756}"/>
              </a:ext>
            </a:extLst>
          </p:cNvPr>
          <p:cNvGrpSpPr/>
          <p:nvPr/>
        </p:nvGrpSpPr>
        <p:grpSpPr>
          <a:xfrm>
            <a:off x="10569412" y="1865592"/>
            <a:ext cx="373256" cy="369194"/>
            <a:chOff x="7865168" y="2901044"/>
            <a:chExt cx="365970" cy="361988"/>
          </a:xfrm>
          <a:solidFill>
            <a:schemeClr val="bg1"/>
          </a:solidFill>
        </p:grpSpPr>
        <p:sp>
          <p:nvSpPr>
            <p:cNvPr id="61" name="Freeform: Shape 33">
              <a:extLst>
                <a:ext uri="{FF2B5EF4-FFF2-40B4-BE49-F238E27FC236}">
                  <a16:creationId xmlns:a16="http://schemas.microsoft.com/office/drawing/2014/main" id="{5925AB34-AB4A-BA4C-A9D8-CB3FBAC4E221}"/>
                </a:ext>
              </a:extLst>
            </p:cNvPr>
            <p:cNvSpPr/>
            <p:nvPr/>
          </p:nvSpPr>
          <p:spPr>
            <a:xfrm>
              <a:off x="7865168" y="2901044"/>
              <a:ext cx="365760" cy="274320"/>
            </a:xfrm>
            <a:custGeom>
              <a:avLst/>
              <a:gdLst>
                <a:gd name="connsiteX0" fmla="*/ 353016 w 365760"/>
                <a:gd name="connsiteY0" fmla="*/ 38564 h 274320"/>
                <a:gd name="connsiteX1" fmla="*/ 277654 w 365760"/>
                <a:gd name="connsiteY1" fmla="*/ 2255 h 274320"/>
                <a:gd name="connsiteX2" fmla="*/ 251670 w 365760"/>
                <a:gd name="connsiteY2" fmla="*/ 6674 h 274320"/>
                <a:gd name="connsiteX3" fmla="*/ 4972 w 365760"/>
                <a:gd name="connsiteY3" fmla="*/ 231617 h 274320"/>
                <a:gd name="connsiteX4" fmla="*/ 4972 w 365760"/>
                <a:gd name="connsiteY4" fmla="*/ 254172 h 274320"/>
                <a:gd name="connsiteX5" fmla="*/ 25127 w 365760"/>
                <a:gd name="connsiteY5" fmla="*/ 272498 h 274320"/>
                <a:gd name="connsiteX6" fmla="*/ 44596 w 365760"/>
                <a:gd name="connsiteY6" fmla="*/ 273374 h 274320"/>
                <a:gd name="connsiteX7" fmla="*/ 341700 w 365760"/>
                <a:gd name="connsiteY7" fmla="*/ 48013 h 274320"/>
                <a:gd name="connsiteX8" fmla="*/ 365970 w 365760"/>
                <a:gd name="connsiteY8" fmla="*/ 60052 h 274320"/>
                <a:gd name="connsiteX9" fmla="*/ 365970 w 365760"/>
                <a:gd name="connsiteY9" fmla="*/ 59176 h 274320"/>
                <a:gd name="connsiteX10" fmla="*/ 353016 w 365760"/>
                <a:gd name="connsiteY10" fmla="*/ 38564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 h="274320">
                  <a:moveTo>
                    <a:pt x="353016" y="38564"/>
                  </a:moveTo>
                  <a:lnTo>
                    <a:pt x="277654" y="2255"/>
                  </a:lnTo>
                  <a:cubicBezTo>
                    <a:pt x="268929" y="-1936"/>
                    <a:pt x="258489" y="-184"/>
                    <a:pt x="251670" y="6674"/>
                  </a:cubicBezTo>
                  <a:lnTo>
                    <a:pt x="4972" y="231617"/>
                  </a:lnTo>
                  <a:cubicBezTo>
                    <a:pt x="-1657" y="237674"/>
                    <a:pt x="-1657" y="248114"/>
                    <a:pt x="4972" y="254172"/>
                  </a:cubicBezTo>
                  <a:lnTo>
                    <a:pt x="25127" y="272498"/>
                  </a:lnTo>
                  <a:cubicBezTo>
                    <a:pt x="30575" y="277451"/>
                    <a:pt x="38729" y="277794"/>
                    <a:pt x="44596" y="273374"/>
                  </a:cubicBezTo>
                  <a:lnTo>
                    <a:pt x="341700" y="48013"/>
                  </a:lnTo>
                  <a:cubicBezTo>
                    <a:pt x="351682" y="40469"/>
                    <a:pt x="365970" y="47555"/>
                    <a:pt x="365970" y="60052"/>
                  </a:cubicBezTo>
                  <a:lnTo>
                    <a:pt x="365970" y="59176"/>
                  </a:lnTo>
                  <a:cubicBezTo>
                    <a:pt x="365970" y="50375"/>
                    <a:pt x="360940" y="42374"/>
                    <a:pt x="353016" y="38564"/>
                  </a:cubicBezTo>
                  <a:close/>
                </a:path>
              </a:pathLst>
            </a:custGeom>
            <a:grpFill/>
            <a:ln w="3770" cap="flat">
              <a:noFill/>
              <a:prstDash val="solid"/>
              <a:miter/>
            </a:ln>
          </p:spPr>
          <p:txBody>
            <a:bodyPr rtlCol="0" anchor="ctr"/>
            <a:lstStyle/>
            <a:p>
              <a:endParaRPr lang="en-US" sz="1836"/>
            </a:p>
          </p:txBody>
        </p:sp>
        <p:sp>
          <p:nvSpPr>
            <p:cNvPr id="72" name="Freeform: Shape 34">
              <a:extLst>
                <a:ext uri="{FF2B5EF4-FFF2-40B4-BE49-F238E27FC236}">
                  <a16:creationId xmlns:a16="http://schemas.microsoft.com/office/drawing/2014/main" id="{4BE314A3-4A34-024F-ABA4-1F3AC890582F}"/>
                </a:ext>
              </a:extLst>
            </p:cNvPr>
            <p:cNvSpPr/>
            <p:nvPr/>
          </p:nvSpPr>
          <p:spPr>
            <a:xfrm>
              <a:off x="7865168" y="2988447"/>
              <a:ext cx="365760" cy="274320"/>
            </a:xfrm>
            <a:custGeom>
              <a:avLst/>
              <a:gdLst>
                <a:gd name="connsiteX0" fmla="*/ 353016 w 365760"/>
                <a:gd name="connsiteY0" fmla="*/ 237940 h 274320"/>
                <a:gd name="connsiteX1" fmla="*/ 277654 w 365760"/>
                <a:gd name="connsiteY1" fmla="*/ 274211 h 274320"/>
                <a:gd name="connsiteX2" fmla="*/ 251670 w 365760"/>
                <a:gd name="connsiteY2" fmla="*/ 269791 h 274320"/>
                <a:gd name="connsiteX3" fmla="*/ 4972 w 365760"/>
                <a:gd name="connsiteY3" fmla="*/ 44849 h 274320"/>
                <a:gd name="connsiteX4" fmla="*/ 4972 w 365760"/>
                <a:gd name="connsiteY4" fmla="*/ 22294 h 274320"/>
                <a:gd name="connsiteX5" fmla="*/ 25127 w 365760"/>
                <a:gd name="connsiteY5" fmla="*/ 3968 h 274320"/>
                <a:gd name="connsiteX6" fmla="*/ 44596 w 365760"/>
                <a:gd name="connsiteY6" fmla="*/ 3091 h 274320"/>
                <a:gd name="connsiteX7" fmla="*/ 341700 w 365760"/>
                <a:gd name="connsiteY7" fmla="*/ 228453 h 274320"/>
                <a:gd name="connsiteX8" fmla="*/ 365970 w 365760"/>
                <a:gd name="connsiteY8" fmla="*/ 216375 h 274320"/>
                <a:gd name="connsiteX9" fmla="*/ 365970 w 365760"/>
                <a:gd name="connsiteY9" fmla="*/ 217252 h 274320"/>
                <a:gd name="connsiteX10" fmla="*/ 353016 w 365760"/>
                <a:gd name="connsiteY10" fmla="*/ 23794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 h="274320">
                  <a:moveTo>
                    <a:pt x="353016" y="237940"/>
                  </a:moveTo>
                  <a:lnTo>
                    <a:pt x="277654" y="274211"/>
                  </a:lnTo>
                  <a:cubicBezTo>
                    <a:pt x="268929" y="278402"/>
                    <a:pt x="258489" y="276649"/>
                    <a:pt x="251670" y="269791"/>
                  </a:cubicBezTo>
                  <a:lnTo>
                    <a:pt x="4972" y="44849"/>
                  </a:lnTo>
                  <a:cubicBezTo>
                    <a:pt x="-1657" y="38791"/>
                    <a:pt x="-1657" y="28352"/>
                    <a:pt x="4972" y="22294"/>
                  </a:cubicBezTo>
                  <a:lnTo>
                    <a:pt x="25127" y="3968"/>
                  </a:lnTo>
                  <a:cubicBezTo>
                    <a:pt x="30575" y="-985"/>
                    <a:pt x="38729" y="-1328"/>
                    <a:pt x="44596" y="3091"/>
                  </a:cubicBezTo>
                  <a:lnTo>
                    <a:pt x="341700" y="228453"/>
                  </a:lnTo>
                  <a:cubicBezTo>
                    <a:pt x="351682" y="236035"/>
                    <a:pt x="365970" y="228910"/>
                    <a:pt x="365970" y="216375"/>
                  </a:cubicBezTo>
                  <a:lnTo>
                    <a:pt x="365970" y="217252"/>
                  </a:lnTo>
                  <a:cubicBezTo>
                    <a:pt x="365970" y="226129"/>
                    <a:pt x="360940" y="234130"/>
                    <a:pt x="353016" y="237940"/>
                  </a:cubicBezTo>
                  <a:close/>
                </a:path>
              </a:pathLst>
            </a:custGeom>
            <a:grpFill/>
            <a:ln w="3770" cap="flat">
              <a:noFill/>
              <a:prstDash val="solid"/>
              <a:miter/>
            </a:ln>
          </p:spPr>
          <p:txBody>
            <a:bodyPr rtlCol="0" anchor="ctr"/>
            <a:lstStyle/>
            <a:p>
              <a:endParaRPr lang="en-US" sz="1836"/>
            </a:p>
          </p:txBody>
        </p:sp>
        <p:sp>
          <p:nvSpPr>
            <p:cNvPr id="73" name="Freeform: Shape 35">
              <a:extLst>
                <a:ext uri="{FF2B5EF4-FFF2-40B4-BE49-F238E27FC236}">
                  <a16:creationId xmlns:a16="http://schemas.microsoft.com/office/drawing/2014/main" id="{B17E8011-BB2D-3842-8E8D-7F98E328C36C}"/>
                </a:ext>
              </a:extLst>
            </p:cNvPr>
            <p:cNvSpPr/>
            <p:nvPr/>
          </p:nvSpPr>
          <p:spPr>
            <a:xfrm>
              <a:off x="8116838" y="2901082"/>
              <a:ext cx="114300" cy="361950"/>
            </a:xfrm>
            <a:custGeom>
              <a:avLst/>
              <a:gdLst>
                <a:gd name="connsiteX0" fmla="*/ 25984 w 114300"/>
                <a:gd name="connsiteY0" fmla="*/ 361576 h 361950"/>
                <a:gd name="connsiteX1" fmla="*/ 0 w 114300"/>
                <a:gd name="connsiteY1" fmla="*/ 357156 h 361950"/>
                <a:gd name="connsiteX2" fmla="*/ 22860 w 114300"/>
                <a:gd name="connsiteY2" fmla="*/ 347669 h 361950"/>
                <a:gd name="connsiteX3" fmla="*/ 22860 w 114300"/>
                <a:gd name="connsiteY3" fmla="*/ 16123 h 361950"/>
                <a:gd name="connsiteX4" fmla="*/ 0 w 114300"/>
                <a:gd name="connsiteY4" fmla="*/ 6674 h 361950"/>
                <a:gd name="connsiteX5" fmla="*/ 25984 w 114300"/>
                <a:gd name="connsiteY5" fmla="*/ 2255 h 361950"/>
                <a:gd name="connsiteX6" fmla="*/ 101346 w 114300"/>
                <a:gd name="connsiteY6" fmla="*/ 38488 h 361950"/>
                <a:gd name="connsiteX7" fmla="*/ 114300 w 114300"/>
                <a:gd name="connsiteY7" fmla="*/ 59100 h 361950"/>
                <a:gd name="connsiteX8" fmla="*/ 114300 w 114300"/>
                <a:gd name="connsiteY8" fmla="*/ 304769 h 361950"/>
                <a:gd name="connsiteX9" fmla="*/ 101346 w 114300"/>
                <a:gd name="connsiteY9" fmla="*/ 325381 h 361950"/>
                <a:gd name="connsiteX10" fmla="*/ 25984 w 114300"/>
                <a:gd name="connsiteY10" fmla="*/ 36157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361950">
                  <a:moveTo>
                    <a:pt x="25984" y="361576"/>
                  </a:moveTo>
                  <a:cubicBezTo>
                    <a:pt x="17259" y="365767"/>
                    <a:pt x="6820" y="364014"/>
                    <a:pt x="0" y="357156"/>
                  </a:cubicBezTo>
                  <a:cubicBezTo>
                    <a:pt x="8420" y="365576"/>
                    <a:pt x="22860" y="359633"/>
                    <a:pt x="22860" y="347669"/>
                  </a:cubicBezTo>
                  <a:lnTo>
                    <a:pt x="22860" y="16123"/>
                  </a:lnTo>
                  <a:cubicBezTo>
                    <a:pt x="22860" y="4198"/>
                    <a:pt x="8420" y="-1784"/>
                    <a:pt x="0" y="6674"/>
                  </a:cubicBezTo>
                  <a:cubicBezTo>
                    <a:pt x="6858" y="-184"/>
                    <a:pt x="17259" y="-1936"/>
                    <a:pt x="25984" y="2255"/>
                  </a:cubicBezTo>
                  <a:lnTo>
                    <a:pt x="101346" y="38488"/>
                  </a:lnTo>
                  <a:cubicBezTo>
                    <a:pt x="109271" y="42298"/>
                    <a:pt x="114300" y="50299"/>
                    <a:pt x="114300" y="59100"/>
                  </a:cubicBezTo>
                  <a:lnTo>
                    <a:pt x="114300" y="304769"/>
                  </a:lnTo>
                  <a:cubicBezTo>
                    <a:pt x="114300" y="313570"/>
                    <a:pt x="109271" y="321571"/>
                    <a:pt x="101346" y="325381"/>
                  </a:cubicBezTo>
                  <a:lnTo>
                    <a:pt x="25984" y="361576"/>
                  </a:lnTo>
                  <a:close/>
                </a:path>
              </a:pathLst>
            </a:custGeom>
            <a:grpFill/>
            <a:ln w="3770" cap="flat">
              <a:noFill/>
              <a:prstDash val="solid"/>
              <a:miter/>
            </a:ln>
          </p:spPr>
          <p:txBody>
            <a:bodyPr rtlCol="0" anchor="ctr"/>
            <a:lstStyle/>
            <a:p>
              <a:endParaRPr lang="en-US" sz="1836"/>
            </a:p>
          </p:txBody>
        </p:sp>
      </p:grpSp>
      <p:grpSp>
        <p:nvGrpSpPr>
          <p:cNvPr id="7" name="Azure AD" descr="Azure AD">
            <a:extLst>
              <a:ext uri="{FF2B5EF4-FFF2-40B4-BE49-F238E27FC236}">
                <a16:creationId xmlns:a16="http://schemas.microsoft.com/office/drawing/2014/main" id="{695D856C-C1DF-D841-9496-5A8BF9F84319}"/>
              </a:ext>
            </a:extLst>
          </p:cNvPr>
          <p:cNvGrpSpPr>
            <a:grpSpLocks noChangeAspect="1"/>
          </p:cNvGrpSpPr>
          <p:nvPr/>
        </p:nvGrpSpPr>
        <p:grpSpPr>
          <a:xfrm>
            <a:off x="8399514" y="1793723"/>
            <a:ext cx="503238" cy="512932"/>
            <a:chOff x="5769024" y="345237"/>
            <a:chExt cx="3086488" cy="3145940"/>
          </a:xfrm>
        </p:grpSpPr>
        <p:sp>
          <p:nvSpPr>
            <p:cNvPr id="8" name="Freeform 7">
              <a:extLst>
                <a:ext uri="{FF2B5EF4-FFF2-40B4-BE49-F238E27FC236}">
                  <a16:creationId xmlns:a16="http://schemas.microsoft.com/office/drawing/2014/main" id="{8C246A6F-9B40-5A47-9E0B-48DD4F9CC4AF}"/>
                </a:ext>
              </a:extLst>
            </p:cNvPr>
            <p:cNvSpPr/>
            <p:nvPr/>
          </p:nvSpPr>
          <p:spPr>
            <a:xfrm>
              <a:off x="5769024" y="345237"/>
              <a:ext cx="3086488" cy="3145940"/>
            </a:xfrm>
            <a:custGeom>
              <a:avLst/>
              <a:gdLst>
                <a:gd name="connsiteX0" fmla="*/ 1545721 w 3086488"/>
                <a:gd name="connsiteY0" fmla="*/ 0 h 3145940"/>
                <a:gd name="connsiteX1" fmla="*/ 3086489 w 3086488"/>
                <a:gd name="connsiteY1" fmla="*/ 1857839 h 3145940"/>
                <a:gd name="connsiteX2" fmla="*/ 1560584 w 3086488"/>
                <a:gd name="connsiteY2" fmla="*/ 3145941 h 3145940"/>
                <a:gd name="connsiteX3" fmla="*/ 0 w 3086488"/>
                <a:gd name="connsiteY3" fmla="*/ 1847931 h 3145940"/>
                <a:gd name="connsiteX4" fmla="*/ 1545721 w 3086488"/>
                <a:gd name="connsiteY4" fmla="*/ 0 h 314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488" h="3145940">
                  <a:moveTo>
                    <a:pt x="1545721" y="0"/>
                  </a:moveTo>
                  <a:lnTo>
                    <a:pt x="3086489" y="1857839"/>
                  </a:lnTo>
                  <a:lnTo>
                    <a:pt x="1560584" y="3145941"/>
                  </a:lnTo>
                  <a:lnTo>
                    <a:pt x="0" y="1847931"/>
                  </a:lnTo>
                  <a:lnTo>
                    <a:pt x="1545721" y="0"/>
                  </a:lnTo>
                  <a:close/>
                </a:path>
              </a:pathLst>
            </a:custGeom>
            <a:solidFill>
              <a:schemeClr val="bg1"/>
            </a:solidFill>
            <a:ln w="49411" cap="flat">
              <a:noFill/>
              <a:prstDash val="solid"/>
              <a:miter/>
            </a:ln>
          </p:spPr>
          <p:txBody>
            <a:bodyPr rtlCol="0" anchor="ctr"/>
            <a:lstStyle/>
            <a:p>
              <a:endParaRPr lang="en-US" sz="1836"/>
            </a:p>
          </p:txBody>
        </p:sp>
        <p:sp>
          <p:nvSpPr>
            <p:cNvPr id="9" name="Freeform 8">
              <a:extLst>
                <a:ext uri="{FF2B5EF4-FFF2-40B4-BE49-F238E27FC236}">
                  <a16:creationId xmlns:a16="http://schemas.microsoft.com/office/drawing/2014/main" id="{D39C66A5-A622-7244-A543-4652497B5879}"/>
                </a:ext>
              </a:extLst>
            </p:cNvPr>
            <p:cNvSpPr/>
            <p:nvPr/>
          </p:nvSpPr>
          <p:spPr>
            <a:xfrm>
              <a:off x="6437845" y="1033897"/>
              <a:ext cx="1753800" cy="1768662"/>
            </a:xfrm>
            <a:custGeom>
              <a:avLst/>
              <a:gdLst>
                <a:gd name="connsiteX0" fmla="*/ 1550676 w 1753800"/>
                <a:gd name="connsiteY0" fmla="*/ 663868 h 1768662"/>
                <a:gd name="connsiteX1" fmla="*/ 1456546 w 1753800"/>
                <a:gd name="connsiteY1" fmla="*/ 688639 h 1768662"/>
                <a:gd name="connsiteX2" fmla="*/ 1055253 w 1753800"/>
                <a:gd name="connsiteY2" fmla="*/ 287346 h 1768662"/>
                <a:gd name="connsiteX3" fmla="*/ 1080024 w 1753800"/>
                <a:gd name="connsiteY3" fmla="*/ 198169 h 1768662"/>
                <a:gd name="connsiteX4" fmla="*/ 881854 w 1753800"/>
                <a:gd name="connsiteY4" fmla="*/ 0 h 1768662"/>
                <a:gd name="connsiteX5" fmla="*/ 683685 w 1753800"/>
                <a:gd name="connsiteY5" fmla="*/ 198169 h 1768662"/>
                <a:gd name="connsiteX6" fmla="*/ 708456 w 1753800"/>
                <a:gd name="connsiteY6" fmla="*/ 287346 h 1768662"/>
                <a:gd name="connsiteX7" fmla="*/ 302209 w 1753800"/>
                <a:gd name="connsiteY7" fmla="*/ 693593 h 1768662"/>
                <a:gd name="connsiteX8" fmla="*/ 198170 w 1753800"/>
                <a:gd name="connsiteY8" fmla="*/ 663868 h 1768662"/>
                <a:gd name="connsiteX9" fmla="*/ 0 w 1753800"/>
                <a:gd name="connsiteY9" fmla="*/ 862037 h 1768662"/>
                <a:gd name="connsiteX10" fmla="*/ 198170 w 1753800"/>
                <a:gd name="connsiteY10" fmla="*/ 1060206 h 1768662"/>
                <a:gd name="connsiteX11" fmla="*/ 272483 w 1753800"/>
                <a:gd name="connsiteY11" fmla="*/ 1045344 h 1768662"/>
                <a:gd name="connsiteX12" fmla="*/ 678731 w 1753800"/>
                <a:gd name="connsiteY12" fmla="*/ 1451591 h 1768662"/>
                <a:gd name="connsiteX13" fmla="*/ 658914 w 1753800"/>
                <a:gd name="connsiteY13" fmla="*/ 1545721 h 1768662"/>
                <a:gd name="connsiteX14" fmla="*/ 881854 w 1753800"/>
                <a:gd name="connsiteY14" fmla="*/ 1768662 h 1768662"/>
                <a:gd name="connsiteX15" fmla="*/ 1104795 w 1753800"/>
                <a:gd name="connsiteY15" fmla="*/ 1545721 h 1768662"/>
                <a:gd name="connsiteX16" fmla="*/ 1084978 w 1753800"/>
                <a:gd name="connsiteY16" fmla="*/ 1451591 h 1768662"/>
                <a:gd name="connsiteX17" fmla="*/ 1491226 w 1753800"/>
                <a:gd name="connsiteY17" fmla="*/ 1045344 h 1768662"/>
                <a:gd name="connsiteX18" fmla="*/ 1555631 w 1753800"/>
                <a:gd name="connsiteY18" fmla="*/ 1055252 h 1768662"/>
                <a:gd name="connsiteX19" fmla="*/ 1753800 w 1753800"/>
                <a:gd name="connsiteY19" fmla="*/ 857083 h 1768662"/>
                <a:gd name="connsiteX20" fmla="*/ 1550676 w 1753800"/>
                <a:gd name="connsiteY20" fmla="*/ 663868 h 1768662"/>
                <a:gd name="connsiteX21" fmla="*/ 792678 w 1753800"/>
                <a:gd name="connsiteY21" fmla="*/ 1342598 h 1768662"/>
                <a:gd name="connsiteX22" fmla="*/ 748090 w 1753800"/>
                <a:gd name="connsiteY22" fmla="*/ 1367369 h 1768662"/>
                <a:gd name="connsiteX23" fmla="*/ 356705 w 1753800"/>
                <a:gd name="connsiteY23" fmla="*/ 975984 h 1768662"/>
                <a:gd name="connsiteX24" fmla="*/ 391385 w 1753800"/>
                <a:gd name="connsiteY24" fmla="*/ 862037 h 1768662"/>
                <a:gd name="connsiteX25" fmla="*/ 371568 w 1753800"/>
                <a:gd name="connsiteY25" fmla="*/ 777815 h 1768662"/>
                <a:gd name="connsiteX26" fmla="*/ 777815 w 1753800"/>
                <a:gd name="connsiteY26" fmla="*/ 371568 h 1768662"/>
                <a:gd name="connsiteX27" fmla="*/ 792678 w 1753800"/>
                <a:gd name="connsiteY27" fmla="*/ 381476 h 1768662"/>
                <a:gd name="connsiteX28" fmla="*/ 792678 w 1753800"/>
                <a:gd name="connsiteY28" fmla="*/ 1342598 h 1768662"/>
                <a:gd name="connsiteX29" fmla="*/ 1010664 w 1753800"/>
                <a:gd name="connsiteY29" fmla="*/ 1367369 h 1768662"/>
                <a:gd name="connsiteX30" fmla="*/ 966076 w 1753800"/>
                <a:gd name="connsiteY30" fmla="*/ 1342598 h 1768662"/>
                <a:gd name="connsiteX31" fmla="*/ 966076 w 1753800"/>
                <a:gd name="connsiteY31" fmla="*/ 376522 h 1768662"/>
                <a:gd name="connsiteX32" fmla="*/ 980939 w 1753800"/>
                <a:gd name="connsiteY32" fmla="*/ 366613 h 1768662"/>
                <a:gd name="connsiteX33" fmla="*/ 1382232 w 1753800"/>
                <a:gd name="connsiteY33" fmla="*/ 767906 h 1768662"/>
                <a:gd name="connsiteX34" fmla="*/ 1357461 w 1753800"/>
                <a:gd name="connsiteY34" fmla="*/ 862037 h 1768662"/>
                <a:gd name="connsiteX35" fmla="*/ 1397095 w 1753800"/>
                <a:gd name="connsiteY35" fmla="*/ 980939 h 1768662"/>
                <a:gd name="connsiteX36" fmla="*/ 1010664 w 1753800"/>
                <a:gd name="connsiteY36" fmla="*/ 1367369 h 176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53800" h="1768662">
                  <a:moveTo>
                    <a:pt x="1550676" y="663868"/>
                  </a:moveTo>
                  <a:cubicBezTo>
                    <a:pt x="1515997" y="663868"/>
                    <a:pt x="1481317" y="673776"/>
                    <a:pt x="1456546" y="688639"/>
                  </a:cubicBezTo>
                  <a:lnTo>
                    <a:pt x="1055253" y="287346"/>
                  </a:lnTo>
                  <a:cubicBezTo>
                    <a:pt x="1070115" y="262575"/>
                    <a:pt x="1080024" y="227895"/>
                    <a:pt x="1080024" y="198169"/>
                  </a:cubicBezTo>
                  <a:cubicBezTo>
                    <a:pt x="1080024" y="89176"/>
                    <a:pt x="990847" y="0"/>
                    <a:pt x="881854" y="0"/>
                  </a:cubicBezTo>
                  <a:cubicBezTo>
                    <a:pt x="772861" y="0"/>
                    <a:pt x="683685" y="89176"/>
                    <a:pt x="683685" y="198169"/>
                  </a:cubicBezTo>
                  <a:cubicBezTo>
                    <a:pt x="683685" y="232849"/>
                    <a:pt x="693593" y="262575"/>
                    <a:pt x="708456" y="287346"/>
                  </a:cubicBezTo>
                  <a:lnTo>
                    <a:pt x="302209" y="693593"/>
                  </a:lnTo>
                  <a:cubicBezTo>
                    <a:pt x="272483" y="673776"/>
                    <a:pt x="237803" y="663868"/>
                    <a:pt x="198170" y="663868"/>
                  </a:cubicBezTo>
                  <a:cubicBezTo>
                    <a:pt x="89176" y="663868"/>
                    <a:pt x="0" y="753044"/>
                    <a:pt x="0" y="862037"/>
                  </a:cubicBezTo>
                  <a:cubicBezTo>
                    <a:pt x="0" y="971030"/>
                    <a:pt x="89176" y="1060206"/>
                    <a:pt x="198170" y="1060206"/>
                  </a:cubicBezTo>
                  <a:cubicBezTo>
                    <a:pt x="222941" y="1060206"/>
                    <a:pt x="247712" y="1055252"/>
                    <a:pt x="272483" y="1045344"/>
                  </a:cubicBezTo>
                  <a:lnTo>
                    <a:pt x="678731" y="1451591"/>
                  </a:lnTo>
                  <a:cubicBezTo>
                    <a:pt x="663868" y="1481316"/>
                    <a:pt x="658914" y="1511042"/>
                    <a:pt x="658914" y="1545721"/>
                  </a:cubicBezTo>
                  <a:cubicBezTo>
                    <a:pt x="658914" y="1669577"/>
                    <a:pt x="757998" y="1768662"/>
                    <a:pt x="881854" y="1768662"/>
                  </a:cubicBezTo>
                  <a:cubicBezTo>
                    <a:pt x="1005710" y="1768662"/>
                    <a:pt x="1104795" y="1669577"/>
                    <a:pt x="1104795" y="1545721"/>
                  </a:cubicBezTo>
                  <a:cubicBezTo>
                    <a:pt x="1104795" y="1511042"/>
                    <a:pt x="1094887" y="1481316"/>
                    <a:pt x="1084978" y="1451591"/>
                  </a:cubicBezTo>
                  <a:lnTo>
                    <a:pt x="1491226" y="1045344"/>
                  </a:lnTo>
                  <a:cubicBezTo>
                    <a:pt x="1511042" y="1055252"/>
                    <a:pt x="1535814" y="1055252"/>
                    <a:pt x="1555631" y="1055252"/>
                  </a:cubicBezTo>
                  <a:cubicBezTo>
                    <a:pt x="1664624" y="1055252"/>
                    <a:pt x="1753800" y="966076"/>
                    <a:pt x="1753800" y="857083"/>
                  </a:cubicBezTo>
                  <a:cubicBezTo>
                    <a:pt x="1748846" y="753044"/>
                    <a:pt x="1664624" y="663868"/>
                    <a:pt x="1550676" y="663868"/>
                  </a:cubicBezTo>
                  <a:close/>
                  <a:moveTo>
                    <a:pt x="792678" y="1342598"/>
                  </a:moveTo>
                  <a:cubicBezTo>
                    <a:pt x="777815" y="1347552"/>
                    <a:pt x="762953" y="1357461"/>
                    <a:pt x="748090" y="1367369"/>
                  </a:cubicBezTo>
                  <a:lnTo>
                    <a:pt x="356705" y="975984"/>
                  </a:lnTo>
                  <a:cubicBezTo>
                    <a:pt x="381476" y="946259"/>
                    <a:pt x="391385" y="906625"/>
                    <a:pt x="391385" y="862037"/>
                  </a:cubicBezTo>
                  <a:cubicBezTo>
                    <a:pt x="391385" y="832312"/>
                    <a:pt x="381476" y="802586"/>
                    <a:pt x="371568" y="777815"/>
                  </a:cubicBezTo>
                  <a:lnTo>
                    <a:pt x="777815" y="371568"/>
                  </a:lnTo>
                  <a:cubicBezTo>
                    <a:pt x="782770" y="376522"/>
                    <a:pt x="787724" y="376522"/>
                    <a:pt x="792678" y="381476"/>
                  </a:cubicBezTo>
                  <a:lnTo>
                    <a:pt x="792678" y="1342598"/>
                  </a:lnTo>
                  <a:close/>
                  <a:moveTo>
                    <a:pt x="1010664" y="1367369"/>
                  </a:moveTo>
                  <a:cubicBezTo>
                    <a:pt x="995802" y="1357461"/>
                    <a:pt x="980939" y="1347552"/>
                    <a:pt x="966076" y="1342598"/>
                  </a:cubicBezTo>
                  <a:lnTo>
                    <a:pt x="966076" y="376522"/>
                  </a:lnTo>
                  <a:cubicBezTo>
                    <a:pt x="971031" y="376522"/>
                    <a:pt x="975985" y="371568"/>
                    <a:pt x="980939" y="366613"/>
                  </a:cubicBezTo>
                  <a:lnTo>
                    <a:pt x="1382232" y="767906"/>
                  </a:lnTo>
                  <a:cubicBezTo>
                    <a:pt x="1367370" y="797632"/>
                    <a:pt x="1357461" y="827357"/>
                    <a:pt x="1357461" y="862037"/>
                  </a:cubicBezTo>
                  <a:cubicBezTo>
                    <a:pt x="1357461" y="906625"/>
                    <a:pt x="1372324" y="946259"/>
                    <a:pt x="1397095" y="980939"/>
                  </a:cubicBezTo>
                  <a:lnTo>
                    <a:pt x="1010664" y="1367369"/>
                  </a:lnTo>
                  <a:close/>
                </a:path>
              </a:pathLst>
            </a:custGeom>
            <a:solidFill>
              <a:srgbClr val="0078D4"/>
            </a:solidFill>
            <a:ln w="49411" cap="flat">
              <a:noFill/>
              <a:prstDash val="solid"/>
              <a:miter/>
            </a:ln>
          </p:spPr>
          <p:txBody>
            <a:bodyPr rtlCol="0" anchor="ctr"/>
            <a:lstStyle/>
            <a:p>
              <a:endParaRPr lang="en-US" sz="1836">
                <a:solidFill>
                  <a:srgbClr val="0078D4"/>
                </a:solidFill>
              </a:endParaRPr>
            </a:p>
          </p:txBody>
        </p:sp>
      </p:grpSp>
      <p:pic>
        <p:nvPicPr>
          <p:cNvPr id="14" name="Picture 13">
            <a:extLst>
              <a:ext uri="{FF2B5EF4-FFF2-40B4-BE49-F238E27FC236}">
                <a16:creationId xmlns:a16="http://schemas.microsoft.com/office/drawing/2014/main" id="{03331769-B804-174E-BB4C-8231A3AD51FF}"/>
              </a:ext>
            </a:extLst>
          </p:cNvPr>
          <p:cNvPicPr>
            <a:picLocks noChangeAspect="1"/>
          </p:cNvPicPr>
          <p:nvPr/>
        </p:nvPicPr>
        <p:blipFill>
          <a:blip r:embed="rId5"/>
          <a:stretch>
            <a:fillRect/>
          </a:stretch>
        </p:blipFill>
        <p:spPr>
          <a:xfrm>
            <a:off x="9509846" y="1802664"/>
            <a:ext cx="452475" cy="495049"/>
          </a:xfrm>
          <a:prstGeom prst="rect">
            <a:avLst/>
          </a:prstGeom>
        </p:spPr>
      </p:pic>
      <p:grpSp>
        <p:nvGrpSpPr>
          <p:cNvPr id="113" name="Group 112">
            <a:extLst>
              <a:ext uri="{FF2B5EF4-FFF2-40B4-BE49-F238E27FC236}">
                <a16:creationId xmlns:a16="http://schemas.microsoft.com/office/drawing/2014/main" id="{AA5656F3-C4EA-284C-AE02-663FB7E38E8B}"/>
              </a:ext>
            </a:extLst>
          </p:cNvPr>
          <p:cNvGrpSpPr>
            <a:grpSpLocks noChangeAspect="1"/>
          </p:cNvGrpSpPr>
          <p:nvPr/>
        </p:nvGrpSpPr>
        <p:grpSpPr>
          <a:xfrm>
            <a:off x="9480265" y="4789430"/>
            <a:ext cx="570732" cy="591282"/>
            <a:chOff x="2235201" y="1839913"/>
            <a:chExt cx="3659187" cy="3790951"/>
          </a:xfrm>
          <a:solidFill>
            <a:schemeClr val="bg1"/>
          </a:solidFill>
        </p:grpSpPr>
        <p:sp>
          <p:nvSpPr>
            <p:cNvPr id="114" name="Freeform 25">
              <a:extLst>
                <a:ext uri="{FF2B5EF4-FFF2-40B4-BE49-F238E27FC236}">
                  <a16:creationId xmlns:a16="http://schemas.microsoft.com/office/drawing/2014/main" id="{F460452E-A2B5-D44D-BD25-6A5C357CF61D}"/>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5" name="Freeform 26">
              <a:extLst>
                <a:ext uri="{FF2B5EF4-FFF2-40B4-BE49-F238E27FC236}">
                  <a16:creationId xmlns:a16="http://schemas.microsoft.com/office/drawing/2014/main" id="{12BBB494-F176-B141-9784-F5EDABA5843D}"/>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6" name="Freeform 27">
              <a:extLst>
                <a:ext uri="{FF2B5EF4-FFF2-40B4-BE49-F238E27FC236}">
                  <a16:creationId xmlns:a16="http://schemas.microsoft.com/office/drawing/2014/main" id="{9D0853E0-921E-8B4F-96C1-730A38BDCDFE}"/>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7" name="Freeform 28">
              <a:extLst>
                <a:ext uri="{FF2B5EF4-FFF2-40B4-BE49-F238E27FC236}">
                  <a16:creationId xmlns:a16="http://schemas.microsoft.com/office/drawing/2014/main" id="{AEF6E81C-A046-5040-981F-5F872ACA00CF}"/>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8" name="Freeform 29">
              <a:extLst>
                <a:ext uri="{FF2B5EF4-FFF2-40B4-BE49-F238E27FC236}">
                  <a16:creationId xmlns:a16="http://schemas.microsoft.com/office/drawing/2014/main" id="{33AE358D-ECD1-594B-AF26-BB3B785A00CF}"/>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40" name="Freeform 30">
              <a:extLst>
                <a:ext uri="{FF2B5EF4-FFF2-40B4-BE49-F238E27FC236}">
                  <a16:creationId xmlns:a16="http://schemas.microsoft.com/office/drawing/2014/main" id="{D985AAA6-DDA0-5A48-A4E9-D859E094900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41" name="Freeform 31">
              <a:extLst>
                <a:ext uri="{FF2B5EF4-FFF2-40B4-BE49-F238E27FC236}">
                  <a16:creationId xmlns:a16="http://schemas.microsoft.com/office/drawing/2014/main" id="{C5A3CF64-EE90-6D43-8BFD-F99989D55C6A}"/>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sp>
        <p:nvSpPr>
          <p:cNvPr id="103" name="Rectangle 102">
            <a:extLst>
              <a:ext uri="{FF2B5EF4-FFF2-40B4-BE49-F238E27FC236}">
                <a16:creationId xmlns:a16="http://schemas.microsoft.com/office/drawing/2014/main" id="{6D05E567-C553-E04D-A3CE-A53218F65DDB}"/>
              </a:ext>
            </a:extLst>
          </p:cNvPr>
          <p:cNvSpPr/>
          <p:nvPr/>
        </p:nvSpPr>
        <p:spPr bwMode="auto">
          <a:xfrm>
            <a:off x="3797698" y="2636233"/>
            <a:ext cx="2490051" cy="1793598"/>
          </a:xfrm>
          <a:prstGeom prst="rect">
            <a:avLst/>
          </a:prstGeom>
          <a:solidFill>
            <a:srgbClr val="0078D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06192"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2040" b="1" dirty="0" err="1">
                <a:solidFill>
                  <a:srgbClr val="FFFFFF"/>
                </a:solidFill>
                <a:latin typeface="Segoe UI Semibold" panose="020B0502040204020203" pitchFamily="34" charset="0"/>
                <a:cs typeface="Segoe UI Semibold" panose="020B0502040204020203" pitchFamily="34" charset="0"/>
              </a:rPr>
              <a:t>高度にスケーラブル</a:t>
            </a:r>
            <a:endParaRPr lang="en-US" sz="2040" b="1" dirty="0">
              <a:solidFill>
                <a:srgbClr val="FFFFFF"/>
              </a:solidFill>
              <a:latin typeface="Segoe UI Semibold" panose="020B0502040204020203" pitchFamily="34" charset="0"/>
              <a:cs typeface="Segoe UI Semibold" panose="020B0502040204020203" pitchFamily="34" charset="0"/>
            </a:endParaRPr>
          </a:p>
        </p:txBody>
      </p:sp>
      <p:sp>
        <p:nvSpPr>
          <p:cNvPr id="104" name="Rectangle 103">
            <a:extLst>
              <a:ext uri="{FF2B5EF4-FFF2-40B4-BE49-F238E27FC236}">
                <a16:creationId xmlns:a16="http://schemas.microsoft.com/office/drawing/2014/main" id="{CF818FF2-7EAB-3743-80BF-3477F952B591}"/>
              </a:ext>
            </a:extLst>
          </p:cNvPr>
          <p:cNvSpPr/>
          <p:nvPr/>
        </p:nvSpPr>
        <p:spPr bwMode="auto">
          <a:xfrm>
            <a:off x="1184338" y="2636233"/>
            <a:ext cx="2526621" cy="1793598"/>
          </a:xfrm>
          <a:prstGeom prst="rect">
            <a:avLst/>
          </a:prstGeom>
          <a:solidFill>
            <a:srgbClr val="0078D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06192"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2040" b="1" dirty="0" err="1">
                <a:solidFill>
                  <a:srgbClr val="FFFFFF"/>
                </a:solidFill>
                <a:latin typeface="Segoe UI Semibold" panose="020B0502040204020203" pitchFamily="34" charset="0"/>
                <a:cs typeface="Segoe UI Semibold" panose="020B0502040204020203" pitchFamily="34" charset="0"/>
              </a:rPr>
              <a:t>フルマネージド</a:t>
            </a:r>
            <a:endParaRPr lang="en-US" sz="2040" b="1" dirty="0">
              <a:solidFill>
                <a:srgbClr val="FFFFFF"/>
              </a:solidFill>
              <a:latin typeface="Segoe UI Semibold" panose="020B0502040204020203" pitchFamily="34" charset="0"/>
              <a:cs typeface="Segoe UI Semibold" panose="020B0502040204020203" pitchFamily="34" charset="0"/>
            </a:endParaRPr>
          </a:p>
        </p:txBody>
      </p:sp>
      <p:sp>
        <p:nvSpPr>
          <p:cNvPr id="105" name="Rectangle 104">
            <a:extLst>
              <a:ext uri="{FF2B5EF4-FFF2-40B4-BE49-F238E27FC236}">
                <a16:creationId xmlns:a16="http://schemas.microsoft.com/office/drawing/2014/main" id="{D6E79777-2BAC-DA45-B997-C6D85A7E6BF4}"/>
              </a:ext>
            </a:extLst>
          </p:cNvPr>
          <p:cNvSpPr/>
          <p:nvPr/>
        </p:nvSpPr>
        <p:spPr bwMode="auto">
          <a:xfrm>
            <a:off x="6386894" y="2636233"/>
            <a:ext cx="2490051" cy="1793598"/>
          </a:xfrm>
          <a:prstGeom prst="rect">
            <a:avLst/>
          </a:prstGeom>
          <a:solidFill>
            <a:srgbClr val="0078D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06192"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2040" b="1" dirty="0" err="1">
                <a:solidFill>
                  <a:srgbClr val="FFFFFF"/>
                </a:solidFill>
                <a:latin typeface="Segoe UI Semibold" panose="020B0502040204020203" pitchFamily="34" charset="0"/>
                <a:cs typeface="Segoe UI Semibold" panose="020B0502040204020203" pitchFamily="34" charset="0"/>
              </a:rPr>
              <a:t>どこでも実行</a:t>
            </a:r>
            <a:endParaRPr lang="en-US" sz="2040" b="1" dirty="0">
              <a:solidFill>
                <a:srgbClr val="FFFFFF"/>
              </a:solidFill>
              <a:latin typeface="Segoe UI Semibold" panose="020B0502040204020203" pitchFamily="34" charset="0"/>
              <a:cs typeface="Segoe UI Semibold" panose="020B0502040204020203" pitchFamily="34" charset="0"/>
            </a:endParaRPr>
          </a:p>
        </p:txBody>
      </p:sp>
      <p:sp>
        <p:nvSpPr>
          <p:cNvPr id="106" name="Rectangle 105">
            <a:extLst>
              <a:ext uri="{FF2B5EF4-FFF2-40B4-BE49-F238E27FC236}">
                <a16:creationId xmlns:a16="http://schemas.microsoft.com/office/drawing/2014/main" id="{05CE8DB8-F6CA-6544-BBF2-9FFEA3DABFC0}"/>
              </a:ext>
            </a:extLst>
          </p:cNvPr>
          <p:cNvSpPr/>
          <p:nvPr/>
        </p:nvSpPr>
        <p:spPr bwMode="auto">
          <a:xfrm>
            <a:off x="8988172" y="2636233"/>
            <a:ext cx="2490051" cy="1793598"/>
          </a:xfrm>
          <a:prstGeom prst="rect">
            <a:avLst/>
          </a:prstGeom>
          <a:solidFill>
            <a:srgbClr val="0078D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06192"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b="1" dirty="0">
              <a:solidFill>
                <a:srgbClr val="FFFFFF"/>
              </a:solidFill>
              <a:latin typeface="Segoe UI Semibold" panose="020B0502040204020203" pitchFamily="34" charset="0"/>
              <a:cs typeface="Segoe UI Semibold" panose="020B0502040204020203" pitchFamily="34" charset="0"/>
            </a:endParaRPr>
          </a:p>
          <a:p>
            <a:pPr algn="ctr" defTabSz="951028" fontAlgn="base">
              <a:spcBef>
                <a:spcPct val="0"/>
              </a:spcBef>
              <a:spcAft>
                <a:spcPct val="0"/>
              </a:spcAft>
              <a:defRPr/>
            </a:pPr>
            <a:r>
              <a:rPr lang="en-US" sz="2040" b="1" dirty="0" err="1">
                <a:solidFill>
                  <a:srgbClr val="FFFFFF"/>
                </a:solidFill>
                <a:latin typeface="Segoe UI Semibold" panose="020B0502040204020203" pitchFamily="34" charset="0"/>
                <a:cs typeface="Segoe UI Semibold" panose="020B0502040204020203" pitchFamily="34" charset="0"/>
              </a:rPr>
              <a:t>セキュリティと</a:t>
            </a:r>
            <a:endParaRPr lang="en-US" sz="2040" b="1" dirty="0">
              <a:solidFill>
                <a:srgbClr val="FFFFFF"/>
              </a:solidFill>
              <a:latin typeface="Segoe UI Semibold" panose="020B0502040204020203" pitchFamily="34" charset="0"/>
              <a:cs typeface="Segoe UI Semibold" panose="020B0502040204020203" pitchFamily="34" charset="0"/>
            </a:endParaRPr>
          </a:p>
          <a:p>
            <a:pPr algn="ctr" defTabSz="951028" fontAlgn="base">
              <a:spcBef>
                <a:spcPct val="0"/>
              </a:spcBef>
              <a:spcAft>
                <a:spcPct val="0"/>
              </a:spcAft>
              <a:defRPr/>
            </a:pPr>
            <a:r>
              <a:rPr lang="en-US" sz="2040" b="1" dirty="0" err="1">
                <a:solidFill>
                  <a:srgbClr val="FFFFFF"/>
                </a:solidFill>
                <a:latin typeface="Segoe UI Semibold" panose="020B0502040204020203" pitchFamily="34" charset="0"/>
                <a:cs typeface="Segoe UI Semibold" panose="020B0502040204020203" pitchFamily="34" charset="0"/>
              </a:rPr>
              <a:t>コンプライアンス</a:t>
            </a:r>
            <a:endParaRPr lang="en-US" sz="2040" b="1" dirty="0">
              <a:solidFill>
                <a:srgbClr val="FFFFFF"/>
              </a:solidFill>
              <a:latin typeface="Segoe UI Semibold" panose="020B0502040204020203" pitchFamily="34" charset="0"/>
              <a:cs typeface="Segoe UI Semibold" panose="020B0502040204020203" pitchFamily="34" charset="0"/>
            </a:endParaRPr>
          </a:p>
        </p:txBody>
      </p:sp>
      <p:grpSp>
        <p:nvGrpSpPr>
          <p:cNvPr id="107" name="Group 106">
            <a:extLst>
              <a:ext uri="{FF2B5EF4-FFF2-40B4-BE49-F238E27FC236}">
                <a16:creationId xmlns:a16="http://schemas.microsoft.com/office/drawing/2014/main" id="{99248AF7-D918-BF42-80F0-B2B22BA6B6B7}"/>
              </a:ext>
            </a:extLst>
          </p:cNvPr>
          <p:cNvGrpSpPr/>
          <p:nvPr/>
        </p:nvGrpSpPr>
        <p:grpSpPr>
          <a:xfrm>
            <a:off x="4603095" y="3058139"/>
            <a:ext cx="1050707" cy="318814"/>
            <a:chOff x="10233866" y="2626451"/>
            <a:chExt cx="1396440" cy="423719"/>
          </a:xfrm>
          <a:solidFill>
            <a:schemeClr val="bg1"/>
          </a:solidFill>
        </p:grpSpPr>
        <p:grpSp>
          <p:nvGrpSpPr>
            <p:cNvPr id="108" name="Group 107">
              <a:extLst>
                <a:ext uri="{FF2B5EF4-FFF2-40B4-BE49-F238E27FC236}">
                  <a16:creationId xmlns:a16="http://schemas.microsoft.com/office/drawing/2014/main" id="{5135EAB0-86FA-9D4A-BCC7-DC92AD4C4CB1}"/>
                </a:ext>
              </a:extLst>
            </p:cNvPr>
            <p:cNvGrpSpPr/>
            <p:nvPr/>
          </p:nvGrpSpPr>
          <p:grpSpPr>
            <a:xfrm rot="2700000">
              <a:off x="11385342" y="2652120"/>
              <a:ext cx="244119" cy="245808"/>
              <a:chOff x="11385342" y="2652120"/>
              <a:chExt cx="551360" cy="557440"/>
            </a:xfrm>
            <a:grpFill/>
          </p:grpSpPr>
          <p:sp>
            <p:nvSpPr>
              <p:cNvPr id="124" name="Freeform 39">
                <a:extLst>
                  <a:ext uri="{FF2B5EF4-FFF2-40B4-BE49-F238E27FC236}">
                    <a16:creationId xmlns:a16="http://schemas.microsoft.com/office/drawing/2014/main" id="{E32C1B40-E465-A545-9E7A-A710ABF7B2B8}"/>
                  </a:ext>
                </a:extLst>
              </p:cNvPr>
              <p:cNvSpPr>
                <a:spLocks/>
              </p:cNvSpPr>
              <p:nvPr/>
            </p:nvSpPr>
            <p:spPr bwMode="auto">
              <a:xfrm>
                <a:off x="11385342" y="2685445"/>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Segoe UI"/>
                </a:endParaRPr>
              </a:p>
            </p:txBody>
          </p:sp>
          <p:sp>
            <p:nvSpPr>
              <p:cNvPr id="125" name="Rectangle 124">
                <a:extLst>
                  <a:ext uri="{FF2B5EF4-FFF2-40B4-BE49-F238E27FC236}">
                    <a16:creationId xmlns:a16="http://schemas.microsoft.com/office/drawing/2014/main" id="{C67EDE25-9FEA-DE49-851B-5F5782D3C507}"/>
                  </a:ext>
                </a:extLst>
              </p:cNvPr>
              <p:cNvSpPr>
                <a:spLocks noChangeArrowheads="1"/>
              </p:cNvSpPr>
              <p:nvPr/>
            </p:nvSpPr>
            <p:spPr bwMode="auto">
              <a:xfrm>
                <a:off x="11846230" y="2652120"/>
                <a:ext cx="90472" cy="302614"/>
              </a:xfrm>
              <a:prstGeom prst="rect">
                <a:avLst/>
              </a:pr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Segoe UI"/>
                </a:endParaRPr>
              </a:p>
            </p:txBody>
          </p:sp>
          <p:sp>
            <p:nvSpPr>
              <p:cNvPr id="126" name="Rectangle 125">
                <a:extLst>
                  <a:ext uri="{FF2B5EF4-FFF2-40B4-BE49-F238E27FC236}">
                    <a16:creationId xmlns:a16="http://schemas.microsoft.com/office/drawing/2014/main" id="{711F82C4-D841-C04C-985D-48A351B7EA20}"/>
                  </a:ext>
                </a:extLst>
              </p:cNvPr>
              <p:cNvSpPr>
                <a:spLocks noChangeArrowheads="1"/>
              </p:cNvSpPr>
              <p:nvPr/>
            </p:nvSpPr>
            <p:spPr bwMode="auto">
              <a:xfrm>
                <a:off x="11624852" y="2652120"/>
                <a:ext cx="302614" cy="93592"/>
              </a:xfrm>
              <a:prstGeom prst="rect">
                <a:avLst/>
              </a:pr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Segoe UI"/>
                </a:endParaRPr>
              </a:p>
            </p:txBody>
          </p:sp>
        </p:grpSp>
        <p:sp>
          <p:nvSpPr>
            <p:cNvPr id="109" name="Freeform 182">
              <a:extLst>
                <a:ext uri="{FF2B5EF4-FFF2-40B4-BE49-F238E27FC236}">
                  <a16:creationId xmlns:a16="http://schemas.microsoft.com/office/drawing/2014/main" id="{1BADBF11-FAFB-8C4B-8DE5-0D234F4B80E3}"/>
                </a:ext>
              </a:extLst>
            </p:cNvPr>
            <p:cNvSpPr/>
            <p:nvPr/>
          </p:nvSpPr>
          <p:spPr bwMode="auto">
            <a:xfrm>
              <a:off x="10233866" y="2626451"/>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182">
              <a:extLst>
                <a:ext uri="{FF2B5EF4-FFF2-40B4-BE49-F238E27FC236}">
                  <a16:creationId xmlns:a16="http://schemas.microsoft.com/office/drawing/2014/main" id="{A621DDA8-A930-B64F-8B12-880E42965837}"/>
                </a:ext>
              </a:extLst>
            </p:cNvPr>
            <p:cNvSpPr/>
            <p:nvPr/>
          </p:nvSpPr>
          <p:spPr bwMode="auto">
            <a:xfrm>
              <a:off x="10608642" y="2630962"/>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Freeform 182">
              <a:extLst>
                <a:ext uri="{FF2B5EF4-FFF2-40B4-BE49-F238E27FC236}">
                  <a16:creationId xmlns:a16="http://schemas.microsoft.com/office/drawing/2014/main" id="{DB1D9ADA-69B2-BE4D-ACB2-B79BF9C9CD0C}"/>
                </a:ext>
              </a:extLst>
            </p:cNvPr>
            <p:cNvSpPr/>
            <p:nvPr/>
          </p:nvSpPr>
          <p:spPr bwMode="auto">
            <a:xfrm>
              <a:off x="10970795" y="2634625"/>
              <a:ext cx="317625" cy="41554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B76685EA-9568-4041-910F-3D4218F64778}"/>
                </a:ext>
              </a:extLst>
            </p:cNvPr>
            <p:cNvSpPr/>
            <p:nvPr/>
          </p:nvSpPr>
          <p:spPr bwMode="auto">
            <a:xfrm>
              <a:off x="11357884" y="2925781"/>
              <a:ext cx="35810" cy="328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27BB4B4B-F81B-BF46-B10A-85EBADF7743F}"/>
                </a:ext>
              </a:extLst>
            </p:cNvPr>
            <p:cNvSpPr/>
            <p:nvPr/>
          </p:nvSpPr>
          <p:spPr bwMode="auto">
            <a:xfrm>
              <a:off x="11434364" y="2925780"/>
              <a:ext cx="35810" cy="328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9132F848-4133-3546-9CFC-9DD2E28D23BF}"/>
                </a:ext>
              </a:extLst>
            </p:cNvPr>
            <p:cNvSpPr/>
            <p:nvPr/>
          </p:nvSpPr>
          <p:spPr bwMode="auto">
            <a:xfrm>
              <a:off x="11513052" y="2925794"/>
              <a:ext cx="35810" cy="328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5A1E0CB1-3A75-5140-AF7B-393390C943BE}"/>
                </a:ext>
              </a:extLst>
            </p:cNvPr>
            <p:cNvSpPr/>
            <p:nvPr/>
          </p:nvSpPr>
          <p:spPr bwMode="auto">
            <a:xfrm>
              <a:off x="11579726" y="2925780"/>
              <a:ext cx="35810" cy="328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44FC54B2-4D1E-FC44-8712-448B0431F030}"/>
                </a:ext>
              </a:extLst>
            </p:cNvPr>
            <p:cNvCxnSpPr/>
            <p:nvPr/>
          </p:nvCxnSpPr>
          <p:spPr>
            <a:xfrm>
              <a:off x="10405196" y="2868784"/>
              <a:ext cx="717374" cy="0"/>
            </a:xfrm>
            <a:prstGeom prst="line">
              <a:avLst/>
            </a:prstGeom>
            <a:grpFill/>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45DE351-11D2-F941-A1FE-EDD93D8CCBB9}"/>
              </a:ext>
            </a:extLst>
          </p:cNvPr>
          <p:cNvGrpSpPr>
            <a:grpSpLocks noChangeAspect="1"/>
          </p:cNvGrpSpPr>
          <p:nvPr/>
        </p:nvGrpSpPr>
        <p:grpSpPr>
          <a:xfrm>
            <a:off x="2132549" y="3017654"/>
            <a:ext cx="610645" cy="373041"/>
            <a:chOff x="10387012" y="4179358"/>
            <a:chExt cx="974726" cy="593725"/>
          </a:xfrm>
          <a:solidFill>
            <a:schemeClr val="bg1"/>
          </a:solidFill>
        </p:grpSpPr>
        <p:sp>
          <p:nvSpPr>
            <p:cNvPr id="128" name="Freeform 26">
              <a:extLst>
                <a:ext uri="{FF2B5EF4-FFF2-40B4-BE49-F238E27FC236}">
                  <a16:creationId xmlns:a16="http://schemas.microsoft.com/office/drawing/2014/main" id="{73D993B0-CB92-2841-B83C-A6B1F567A4F0}"/>
                </a:ext>
              </a:extLst>
            </p:cNvPr>
            <p:cNvSpPr>
              <a:spLocks/>
            </p:cNvSpPr>
            <p:nvPr/>
          </p:nvSpPr>
          <p:spPr bwMode="auto">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0842" tIns="45421" rIns="90842" bIns="45421" numCol="1" anchor="t" anchorCtr="0" compatLnSpc="1">
              <a:prstTxWarp prst="textNoShape">
                <a:avLst/>
              </a:prstTxWarp>
            </a:bodyPr>
            <a:lstStyle/>
            <a:p>
              <a:pPr defTabSz="908303">
                <a:defRPr/>
              </a:pPr>
              <a:endParaRPr lang="en-US" sz="1788">
                <a:ln>
                  <a:solidFill>
                    <a:srgbClr val="FFFFFF">
                      <a:alpha val="0"/>
                    </a:srgbClr>
                  </a:solidFill>
                </a:ln>
                <a:solidFill>
                  <a:srgbClr val="FFFFFF"/>
                </a:solidFill>
                <a:latin typeface="Segoe UI"/>
              </a:endParaRPr>
            </a:p>
          </p:txBody>
        </p:sp>
        <p:sp>
          <p:nvSpPr>
            <p:cNvPr id="129" name="Freeform 27">
              <a:extLst>
                <a:ext uri="{FF2B5EF4-FFF2-40B4-BE49-F238E27FC236}">
                  <a16:creationId xmlns:a16="http://schemas.microsoft.com/office/drawing/2014/main" id="{9A8158A9-F227-9F41-A52E-1D1377CFC4C3}"/>
                </a:ext>
              </a:extLst>
            </p:cNvPr>
            <p:cNvSpPr>
              <a:spLocks/>
            </p:cNvSpPr>
            <p:nvPr/>
          </p:nvSpPr>
          <p:spPr bwMode="auto">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0842" tIns="45421" rIns="90842" bIns="45421" numCol="1" anchor="t" anchorCtr="0" compatLnSpc="1">
              <a:prstTxWarp prst="textNoShape">
                <a:avLst/>
              </a:prstTxWarp>
            </a:bodyPr>
            <a:lstStyle/>
            <a:p>
              <a:pPr defTabSz="908303">
                <a:defRPr/>
              </a:pPr>
              <a:endParaRPr lang="en-US" sz="1788">
                <a:ln>
                  <a:solidFill>
                    <a:srgbClr val="FFFFFF">
                      <a:alpha val="0"/>
                    </a:srgbClr>
                  </a:solidFill>
                </a:ln>
                <a:solidFill>
                  <a:srgbClr val="FFFFFF"/>
                </a:solidFill>
                <a:latin typeface="Segoe UI"/>
              </a:endParaRPr>
            </a:p>
          </p:txBody>
        </p:sp>
        <p:sp>
          <p:nvSpPr>
            <p:cNvPr id="130" name="Freeform 28">
              <a:extLst>
                <a:ext uri="{FF2B5EF4-FFF2-40B4-BE49-F238E27FC236}">
                  <a16:creationId xmlns:a16="http://schemas.microsoft.com/office/drawing/2014/main" id="{B7B8F55E-1420-874C-B0FD-07FA208B61EE}"/>
                </a:ext>
              </a:extLst>
            </p:cNvPr>
            <p:cNvSpPr>
              <a:spLocks/>
            </p:cNvSpPr>
            <p:nvPr/>
          </p:nvSpPr>
          <p:spPr bwMode="auto">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0842" tIns="45421" rIns="90842" bIns="45421" numCol="1" anchor="t" anchorCtr="0" compatLnSpc="1">
              <a:prstTxWarp prst="textNoShape">
                <a:avLst/>
              </a:prstTxWarp>
            </a:bodyPr>
            <a:lstStyle/>
            <a:p>
              <a:pPr defTabSz="908303">
                <a:defRPr/>
              </a:pPr>
              <a:endParaRPr lang="en-US" sz="1788">
                <a:ln>
                  <a:solidFill>
                    <a:srgbClr val="FFFFFF">
                      <a:alpha val="0"/>
                    </a:srgbClr>
                  </a:solidFill>
                </a:ln>
                <a:solidFill>
                  <a:srgbClr val="FFFFFF"/>
                </a:solidFill>
                <a:latin typeface="Segoe UI"/>
              </a:endParaRPr>
            </a:p>
          </p:txBody>
        </p:sp>
        <p:sp>
          <p:nvSpPr>
            <p:cNvPr id="131" name="Freeform 29">
              <a:extLst>
                <a:ext uri="{FF2B5EF4-FFF2-40B4-BE49-F238E27FC236}">
                  <a16:creationId xmlns:a16="http://schemas.microsoft.com/office/drawing/2014/main" id="{BCD8DC32-271A-3645-8AFD-B04D510DB982}"/>
                </a:ext>
              </a:extLst>
            </p:cNvPr>
            <p:cNvSpPr>
              <a:spLocks/>
            </p:cNvSpPr>
            <p:nvPr/>
          </p:nvSpPr>
          <p:spPr bwMode="auto">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0842" tIns="45421" rIns="90842" bIns="45421" numCol="1" anchor="t" anchorCtr="0" compatLnSpc="1">
              <a:prstTxWarp prst="textNoShape">
                <a:avLst/>
              </a:prstTxWarp>
            </a:bodyPr>
            <a:lstStyle/>
            <a:p>
              <a:pPr defTabSz="908303">
                <a:defRPr/>
              </a:pPr>
              <a:endParaRPr lang="en-US" sz="1788">
                <a:ln>
                  <a:solidFill>
                    <a:srgbClr val="FFFFFF">
                      <a:alpha val="0"/>
                    </a:srgbClr>
                  </a:solidFill>
                </a:ln>
                <a:solidFill>
                  <a:srgbClr val="FFFFFF"/>
                </a:solidFill>
                <a:latin typeface="Segoe UI"/>
              </a:endParaRPr>
            </a:p>
          </p:txBody>
        </p:sp>
        <p:sp>
          <p:nvSpPr>
            <p:cNvPr id="132" name="Freeform 30">
              <a:extLst>
                <a:ext uri="{FF2B5EF4-FFF2-40B4-BE49-F238E27FC236}">
                  <a16:creationId xmlns:a16="http://schemas.microsoft.com/office/drawing/2014/main" id="{DDD7B164-C644-1C4D-8050-527F9FB6064C}"/>
                </a:ext>
              </a:extLst>
            </p:cNvPr>
            <p:cNvSpPr>
              <a:spLocks/>
            </p:cNvSpPr>
            <p:nvPr/>
          </p:nvSpPr>
          <p:spPr bwMode="auto">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0842" tIns="45421" rIns="90842" bIns="45421" numCol="1" anchor="t" anchorCtr="0" compatLnSpc="1">
              <a:prstTxWarp prst="textNoShape">
                <a:avLst/>
              </a:prstTxWarp>
            </a:bodyPr>
            <a:lstStyle/>
            <a:p>
              <a:pPr defTabSz="908303">
                <a:defRPr/>
              </a:pPr>
              <a:endParaRPr lang="en-US" sz="1788">
                <a:ln>
                  <a:solidFill>
                    <a:srgbClr val="FFFFFF">
                      <a:alpha val="0"/>
                    </a:srgbClr>
                  </a:solidFill>
                </a:ln>
                <a:solidFill>
                  <a:srgbClr val="FFFFFF"/>
                </a:solidFill>
                <a:latin typeface="Segoe UI"/>
              </a:endParaRPr>
            </a:p>
          </p:txBody>
        </p:sp>
      </p:grpSp>
      <p:grpSp>
        <p:nvGrpSpPr>
          <p:cNvPr id="133" name="Group 132">
            <a:extLst>
              <a:ext uri="{FF2B5EF4-FFF2-40B4-BE49-F238E27FC236}">
                <a16:creationId xmlns:a16="http://schemas.microsoft.com/office/drawing/2014/main" id="{83CB1F72-2369-6647-9860-E521E7F541D2}"/>
              </a:ext>
            </a:extLst>
          </p:cNvPr>
          <p:cNvGrpSpPr>
            <a:grpSpLocks noChangeAspect="1"/>
          </p:cNvGrpSpPr>
          <p:nvPr/>
        </p:nvGrpSpPr>
        <p:grpSpPr>
          <a:xfrm>
            <a:off x="10050294" y="2989004"/>
            <a:ext cx="314604" cy="388608"/>
            <a:chOff x="1980072" y="253999"/>
            <a:chExt cx="3830385" cy="4727197"/>
          </a:xfrm>
        </p:grpSpPr>
        <p:sp>
          <p:nvSpPr>
            <p:cNvPr id="134" name="Rectangle 27">
              <a:extLst>
                <a:ext uri="{FF2B5EF4-FFF2-40B4-BE49-F238E27FC236}">
                  <a16:creationId xmlns:a16="http://schemas.microsoft.com/office/drawing/2014/main" id="{4200CCC6-B593-5E4F-B3DE-492C5227A1CE}"/>
                </a:ext>
              </a:extLst>
            </p:cNvPr>
            <p:cNvSpPr>
              <a:spLocks noChangeArrowheads="1"/>
            </p:cNvSpPr>
            <p:nvPr/>
          </p:nvSpPr>
          <p:spPr bwMode="auto">
            <a:xfrm>
              <a:off x="1980072" y="2169194"/>
              <a:ext cx="3830385" cy="28120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5" name="Freeform 29">
              <a:extLst>
                <a:ext uri="{FF2B5EF4-FFF2-40B4-BE49-F238E27FC236}">
                  <a16:creationId xmlns:a16="http://schemas.microsoft.com/office/drawing/2014/main" id="{6C4AD498-10DC-3844-9D9C-BCEF1FB8ADE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6" name="Freeform 30">
              <a:extLst>
                <a:ext uri="{FF2B5EF4-FFF2-40B4-BE49-F238E27FC236}">
                  <a16:creationId xmlns:a16="http://schemas.microsoft.com/office/drawing/2014/main" id="{C2BF6F18-FB63-2E4E-90B2-D5F25C8C37A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7" name="Freeform: Shape 62">
              <a:extLst>
                <a:ext uri="{FF2B5EF4-FFF2-40B4-BE49-F238E27FC236}">
                  <a16:creationId xmlns:a16="http://schemas.microsoft.com/office/drawing/2014/main" id="{C252D8CD-7B94-5F48-A319-A40C7476ED32}"/>
                </a:ext>
              </a:extLst>
            </p:cNvPr>
            <p:cNvSpPr/>
            <p:nvPr/>
          </p:nvSpPr>
          <p:spPr bwMode="auto">
            <a:xfrm>
              <a:off x="2420876" y="253999"/>
              <a:ext cx="2948785" cy="2423884"/>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71" name="Group 170" descr="broad application support">
            <a:extLst>
              <a:ext uri="{FF2B5EF4-FFF2-40B4-BE49-F238E27FC236}">
                <a16:creationId xmlns:a16="http://schemas.microsoft.com/office/drawing/2014/main" id="{3B48BBDD-E8C3-FD46-A185-0168E1C53A9A}"/>
              </a:ext>
            </a:extLst>
          </p:cNvPr>
          <p:cNvGrpSpPr/>
          <p:nvPr/>
        </p:nvGrpSpPr>
        <p:grpSpPr>
          <a:xfrm>
            <a:off x="7246784" y="2955546"/>
            <a:ext cx="919136" cy="530148"/>
            <a:chOff x="6313882" y="1370180"/>
            <a:chExt cx="443543" cy="261457"/>
          </a:xfrm>
        </p:grpSpPr>
        <p:sp>
          <p:nvSpPr>
            <p:cNvPr id="172" name="Freeform 907">
              <a:extLst>
                <a:ext uri="{FF2B5EF4-FFF2-40B4-BE49-F238E27FC236}">
                  <a16:creationId xmlns:a16="http://schemas.microsoft.com/office/drawing/2014/main" id="{1DAC5080-947F-5344-9BDD-372FB736EC17}"/>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latin typeface="Segoe UI"/>
              </a:endParaRPr>
            </a:p>
          </p:txBody>
        </p:sp>
        <p:sp>
          <p:nvSpPr>
            <p:cNvPr id="173" name="Freeform 908">
              <a:extLst>
                <a:ext uri="{FF2B5EF4-FFF2-40B4-BE49-F238E27FC236}">
                  <a16:creationId xmlns:a16="http://schemas.microsoft.com/office/drawing/2014/main" id="{F030B038-4A64-BE42-A293-D5572BF9599E}"/>
                </a:ext>
              </a:extLst>
            </p:cNvPr>
            <p:cNvSpPr>
              <a:spLocks/>
            </p:cNvSpPr>
            <p:nvPr/>
          </p:nvSpPr>
          <p:spPr bwMode="auto">
            <a:xfrm>
              <a:off x="6453946"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latin typeface="Segoe UI"/>
              </a:endParaRPr>
            </a:p>
          </p:txBody>
        </p:sp>
        <p:sp>
          <p:nvSpPr>
            <p:cNvPr id="174" name="Oval 909">
              <a:extLst>
                <a:ext uri="{FF2B5EF4-FFF2-40B4-BE49-F238E27FC236}">
                  <a16:creationId xmlns:a16="http://schemas.microsoft.com/office/drawing/2014/main" id="{F09CCDA2-872D-A146-9ED0-7D7E52C54948}"/>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latin typeface="Segoe UI"/>
              </a:endParaRPr>
            </a:p>
          </p:txBody>
        </p:sp>
        <p:sp>
          <p:nvSpPr>
            <p:cNvPr id="175" name="Freeform 910">
              <a:extLst>
                <a:ext uri="{FF2B5EF4-FFF2-40B4-BE49-F238E27FC236}">
                  <a16:creationId xmlns:a16="http://schemas.microsoft.com/office/drawing/2014/main" id="{F1167A00-C1E3-8C4A-8C1E-F3B5AB6334E6}"/>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latin typeface="Segoe UI"/>
              </a:endParaRPr>
            </a:p>
          </p:txBody>
        </p:sp>
        <p:sp>
          <p:nvSpPr>
            <p:cNvPr id="176" name="Freeform 911">
              <a:extLst>
                <a:ext uri="{FF2B5EF4-FFF2-40B4-BE49-F238E27FC236}">
                  <a16:creationId xmlns:a16="http://schemas.microsoft.com/office/drawing/2014/main" id="{9309C062-5FF7-3049-917E-4A5ED6FA8A0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latin typeface="Segoe UI"/>
              </a:endParaRPr>
            </a:p>
          </p:txBody>
        </p:sp>
      </p:grpSp>
      <p:sp>
        <p:nvSpPr>
          <p:cNvPr id="149" name="TextBox 148">
            <a:extLst>
              <a:ext uri="{FF2B5EF4-FFF2-40B4-BE49-F238E27FC236}">
                <a16:creationId xmlns:a16="http://schemas.microsoft.com/office/drawing/2014/main" id="{7F10450B-100B-8C40-A902-762321867409}"/>
              </a:ext>
            </a:extLst>
          </p:cNvPr>
          <p:cNvSpPr txBox="1"/>
          <p:nvPr/>
        </p:nvSpPr>
        <p:spPr>
          <a:xfrm>
            <a:off x="3010037" y="6035468"/>
            <a:ext cx="5871175" cy="384205"/>
          </a:xfrm>
          <a:prstGeom prst="rect">
            <a:avLst/>
          </a:prstGeom>
          <a:noFill/>
        </p:spPr>
        <p:txBody>
          <a:bodyPr wrap="none" lIns="0" tIns="0" rIns="0" bIns="0" rtlCol="0" anchor="t">
            <a:spAutoFit/>
          </a:bodyPr>
          <a:lstStyle/>
          <a:p>
            <a:r>
              <a:rPr lang="en-US" sz="2448" b="1">
                <a:latin typeface="Segoe UI Semibold"/>
                <a:cs typeface="Segoe UI Semibold"/>
              </a:rPr>
              <a:t>Available via Azure: Any scale. Anywhere</a:t>
            </a:r>
            <a:endParaRPr lang="en-US" sz="2448" b="1">
              <a:latin typeface="Segoe UI Semibold" panose="020B0502040204020203" pitchFamily="34" charset="0"/>
              <a:cs typeface="Segoe UI Semibold" panose="020B0502040204020203" pitchFamily="34" charset="0"/>
            </a:endParaRPr>
          </a:p>
        </p:txBody>
      </p:sp>
      <p:cxnSp>
        <p:nvCxnSpPr>
          <p:cNvPr id="10" name="Straight Connector 9">
            <a:extLst>
              <a:ext uri="{FF2B5EF4-FFF2-40B4-BE49-F238E27FC236}">
                <a16:creationId xmlns:a16="http://schemas.microsoft.com/office/drawing/2014/main" id="{8CDB46C1-2046-A344-8633-AAE2F75DD1DC}"/>
              </a:ext>
            </a:extLst>
          </p:cNvPr>
          <p:cNvCxnSpPr>
            <a:cxnSpLocks/>
          </p:cNvCxnSpPr>
          <p:nvPr/>
        </p:nvCxnSpPr>
        <p:spPr>
          <a:xfrm>
            <a:off x="4110684" y="4049003"/>
            <a:ext cx="1865207"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1B155EF-75A4-A042-8464-8C4E5EF95A49}"/>
              </a:ext>
            </a:extLst>
          </p:cNvPr>
          <p:cNvCxnSpPr>
            <a:cxnSpLocks/>
          </p:cNvCxnSpPr>
          <p:nvPr/>
        </p:nvCxnSpPr>
        <p:spPr>
          <a:xfrm>
            <a:off x="6706627" y="4049003"/>
            <a:ext cx="1865207"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2E75F70-D217-7940-A6CD-37701E9121FF}"/>
              </a:ext>
            </a:extLst>
          </p:cNvPr>
          <p:cNvCxnSpPr>
            <a:cxnSpLocks/>
          </p:cNvCxnSpPr>
          <p:nvPr/>
        </p:nvCxnSpPr>
        <p:spPr>
          <a:xfrm>
            <a:off x="1991465" y="5723738"/>
            <a:ext cx="1771946"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0F4EA39-650C-2C4C-82CF-0568E06750C6}"/>
              </a:ext>
            </a:extLst>
          </p:cNvPr>
          <p:cNvCxnSpPr>
            <a:cxnSpLocks/>
          </p:cNvCxnSpPr>
          <p:nvPr/>
        </p:nvCxnSpPr>
        <p:spPr>
          <a:xfrm>
            <a:off x="1291424" y="2263975"/>
            <a:ext cx="462544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93FE5BC-4D2B-D340-A192-19B279F17992}"/>
              </a:ext>
            </a:extLst>
          </p:cNvPr>
          <p:cNvCxnSpPr>
            <a:cxnSpLocks/>
          </p:cNvCxnSpPr>
          <p:nvPr/>
        </p:nvCxnSpPr>
        <p:spPr>
          <a:xfrm>
            <a:off x="9425540" y="4314056"/>
            <a:ext cx="1601566"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40D3F3A-1CF2-6848-AAE6-C11BB1A6B162}"/>
              </a:ext>
            </a:extLst>
          </p:cNvPr>
          <p:cNvCxnSpPr>
            <a:cxnSpLocks/>
          </p:cNvCxnSpPr>
          <p:nvPr/>
        </p:nvCxnSpPr>
        <p:spPr>
          <a:xfrm>
            <a:off x="9520816" y="4005337"/>
            <a:ext cx="1346710"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extBox 2">
            <a:extLst>
              <a:ext uri="{FF2B5EF4-FFF2-40B4-BE49-F238E27FC236}">
                <a16:creationId xmlns:a16="http://schemas.microsoft.com/office/drawing/2014/main" id="{1D84D184-B503-49EE-A67B-DC2F9C609B19}"/>
              </a:ext>
            </a:extLst>
          </p:cNvPr>
          <p:cNvSpPr txBox="1"/>
          <p:nvPr/>
        </p:nvSpPr>
        <p:spPr>
          <a:xfrm>
            <a:off x="6590053" y="4120068"/>
            <a:ext cx="2090968" cy="256159"/>
          </a:xfrm>
          <a:prstGeom prst="rect">
            <a:avLst/>
          </a:prstGeom>
          <a:solidFill>
            <a:srgbClr val="D83B0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632" b="1">
                <a:solidFill>
                  <a:schemeClr val="bg1"/>
                </a:solidFill>
                <a:latin typeface="Segoe UI Semibold" panose="020B0502040204020203" pitchFamily="34" charset="0"/>
                <a:cs typeface="Segoe UI Semibold" panose="020B0502040204020203" pitchFamily="34" charset="0"/>
              </a:rPr>
              <a:t>Azure Arc</a:t>
            </a:r>
          </a:p>
        </p:txBody>
      </p:sp>
      <p:sp>
        <p:nvSpPr>
          <p:cNvPr id="112" name="TextBox 1">
            <a:extLst>
              <a:ext uri="{FF2B5EF4-FFF2-40B4-BE49-F238E27FC236}">
                <a16:creationId xmlns:a16="http://schemas.microsoft.com/office/drawing/2014/main" id="{D18516DC-737C-456E-AD0B-15A0FF5F77CA}"/>
              </a:ext>
            </a:extLst>
          </p:cNvPr>
          <p:cNvSpPr txBox="1"/>
          <p:nvPr/>
        </p:nvSpPr>
        <p:spPr>
          <a:xfrm>
            <a:off x="3926007" y="4121087"/>
            <a:ext cx="2090968" cy="256159"/>
          </a:xfrm>
          <a:prstGeom prst="rect">
            <a:avLst/>
          </a:prstGeom>
          <a:solidFill>
            <a:srgbClr val="D83B0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632" b="1">
                <a:solidFill>
                  <a:schemeClr val="bg1"/>
                </a:solidFill>
                <a:latin typeface="Segoe UI Semibold" panose="020B0502040204020203" pitchFamily="34" charset="0"/>
                <a:cs typeface="Segoe UI Semibold" panose="020B0502040204020203" pitchFamily="34" charset="0"/>
              </a:rPr>
              <a:t>Hyperscale (</a:t>
            </a:r>
            <a:r>
              <a:rPr lang="en-US" sz="1632" b="1" err="1">
                <a:solidFill>
                  <a:schemeClr val="bg1"/>
                </a:solidFill>
                <a:latin typeface="Segoe UI Semibold" panose="020B0502040204020203" pitchFamily="34" charset="0"/>
                <a:cs typeface="Segoe UI Semibold" panose="020B0502040204020203" pitchFamily="34" charset="0"/>
              </a:rPr>
              <a:t>Citus</a:t>
            </a:r>
            <a:r>
              <a:rPr lang="en-US" sz="1632" b="1">
                <a:solidFill>
                  <a:schemeClr val="bg1"/>
                </a:solidFill>
                <a:latin typeface="Segoe UI Semibold" panose="020B0502040204020203" pitchFamily="34" charset="0"/>
                <a:cs typeface="Segoe UI Semibold" panose="020B0502040204020203" pitchFamily="34" charset="0"/>
              </a:rPr>
              <a:t>)</a:t>
            </a:r>
          </a:p>
        </p:txBody>
      </p:sp>
      <p:sp>
        <p:nvSpPr>
          <p:cNvPr id="144" name="TextBox 1">
            <a:extLst>
              <a:ext uri="{FF2B5EF4-FFF2-40B4-BE49-F238E27FC236}">
                <a16:creationId xmlns:a16="http://schemas.microsoft.com/office/drawing/2014/main" id="{F571E934-C61E-4BFB-A9A0-0AA8899E1124}"/>
              </a:ext>
            </a:extLst>
          </p:cNvPr>
          <p:cNvSpPr txBox="1"/>
          <p:nvPr/>
        </p:nvSpPr>
        <p:spPr>
          <a:xfrm>
            <a:off x="1605666" y="5723653"/>
            <a:ext cx="2537074" cy="256159"/>
          </a:xfrm>
          <a:prstGeom prst="rect">
            <a:avLst/>
          </a:prstGeom>
          <a:solidFill>
            <a:srgbClr val="D83B0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632" b="1">
                <a:solidFill>
                  <a:schemeClr val="bg1"/>
                </a:solidFill>
                <a:latin typeface="Segoe UI Semibold" panose="020B0502040204020203" pitchFamily="34" charset="0"/>
                <a:cs typeface="Segoe UI Semibold" panose="020B0502040204020203" pitchFamily="34" charset="0"/>
              </a:rPr>
              <a:t>Collaborate &amp; contribute</a:t>
            </a:r>
          </a:p>
        </p:txBody>
      </p:sp>
    </p:spTree>
    <p:extLst>
      <p:ext uri="{BB962C8B-B14F-4D97-AF65-F5344CB8AC3E}">
        <p14:creationId xmlns:p14="http://schemas.microsoft.com/office/powerpoint/2010/main" val="358772927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reeform: Shape 135">
            <a:extLst>
              <a:ext uri="{FF2B5EF4-FFF2-40B4-BE49-F238E27FC236}">
                <a16:creationId xmlns:a16="http://schemas.microsoft.com/office/drawing/2014/main" id="{EE525C6D-C99D-4AFE-AFEA-EC0259BBED55}"/>
              </a:ext>
            </a:extLst>
          </p:cNvPr>
          <p:cNvSpPr>
            <a:spLocks/>
          </p:cNvSpPr>
          <p:nvPr/>
        </p:nvSpPr>
        <p:spPr bwMode="auto">
          <a:xfrm flipH="1">
            <a:off x="3924159" y="1971226"/>
            <a:ext cx="5280575" cy="3238377"/>
          </a:xfrm>
          <a:custGeom>
            <a:avLst/>
            <a:gdLst>
              <a:gd name="connsiteX0" fmla="*/ 2105218 w 5177504"/>
              <a:gd name="connsiteY0" fmla="*/ 0 h 3175168"/>
              <a:gd name="connsiteX1" fmla="*/ 495447 w 5177504"/>
              <a:gd name="connsiteY1" fmla="*/ 1582478 h 3175168"/>
              <a:gd name="connsiteX2" fmla="*/ 503758 w 5177504"/>
              <a:gd name="connsiteY2" fmla="*/ 1744277 h 3175168"/>
              <a:gd name="connsiteX3" fmla="*/ 518994 w 5177504"/>
              <a:gd name="connsiteY3" fmla="*/ 1842417 h 3175168"/>
              <a:gd name="connsiteX4" fmla="*/ 413199 w 5177504"/>
              <a:gd name="connsiteY4" fmla="*/ 1875258 h 3175168"/>
              <a:gd name="connsiteX5" fmla="*/ 0 w 5177504"/>
              <a:gd name="connsiteY5" fmla="*/ 2498630 h 3175168"/>
              <a:gd name="connsiteX6" fmla="*/ 676538 w 5177504"/>
              <a:gd name="connsiteY6" fmla="*/ 3175168 h 3175168"/>
              <a:gd name="connsiteX7" fmla="*/ 4500966 w 5177504"/>
              <a:gd name="connsiteY7" fmla="*/ 3175168 h 3175168"/>
              <a:gd name="connsiteX8" fmla="*/ 5177504 w 5177504"/>
              <a:gd name="connsiteY8" fmla="*/ 2498630 h 3175168"/>
              <a:gd name="connsiteX9" fmla="*/ 4764305 w 5177504"/>
              <a:gd name="connsiteY9" fmla="*/ 1875258 h 3175168"/>
              <a:gd name="connsiteX10" fmla="*/ 4645075 w 5177504"/>
              <a:gd name="connsiteY10" fmla="*/ 1838247 h 3175168"/>
              <a:gd name="connsiteX11" fmla="*/ 4657815 w 5177504"/>
              <a:gd name="connsiteY11" fmla="*/ 1798257 h 3175168"/>
              <a:gd name="connsiteX12" fmla="*/ 4680140 w 5177504"/>
              <a:gd name="connsiteY12" fmla="*/ 1582478 h 3175168"/>
              <a:gd name="connsiteX13" fmla="*/ 3581277 w 5177504"/>
              <a:gd name="connsiteY13" fmla="*/ 511799 h 3175168"/>
              <a:gd name="connsiteX14" fmla="*/ 3359818 w 5177504"/>
              <a:gd name="connsiteY14" fmla="*/ 533551 h 3175168"/>
              <a:gd name="connsiteX15" fmla="*/ 3317961 w 5177504"/>
              <a:gd name="connsiteY15" fmla="*/ 544038 h 3175168"/>
              <a:gd name="connsiteX16" fmla="*/ 3243498 w 5177504"/>
              <a:gd name="connsiteY16" fmla="*/ 463497 h 3175168"/>
              <a:gd name="connsiteX17" fmla="*/ 2105218 w 5177504"/>
              <a:gd name="connsiteY17" fmla="*/ 0 h 317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77504" h="3175168">
                <a:moveTo>
                  <a:pt x="2105218" y="0"/>
                </a:moveTo>
                <a:cubicBezTo>
                  <a:pt x="1216166" y="0"/>
                  <a:pt x="495447" y="708500"/>
                  <a:pt x="495447" y="1582478"/>
                </a:cubicBezTo>
                <a:cubicBezTo>
                  <a:pt x="495447" y="1637102"/>
                  <a:pt x="498262" y="1691079"/>
                  <a:pt x="503758" y="1744277"/>
                </a:cubicBezTo>
                <a:lnTo>
                  <a:pt x="518994" y="1842417"/>
                </a:lnTo>
                <a:lnTo>
                  <a:pt x="413199" y="1875258"/>
                </a:lnTo>
                <a:cubicBezTo>
                  <a:pt x="170379" y="1977962"/>
                  <a:pt x="0" y="2218399"/>
                  <a:pt x="0" y="2498630"/>
                </a:cubicBezTo>
                <a:cubicBezTo>
                  <a:pt x="0" y="2872272"/>
                  <a:pt x="302896" y="3175168"/>
                  <a:pt x="676538" y="3175168"/>
                </a:cubicBezTo>
                <a:lnTo>
                  <a:pt x="4500966" y="3175168"/>
                </a:lnTo>
                <a:cubicBezTo>
                  <a:pt x="4874608" y="3175168"/>
                  <a:pt x="5177504" y="2872272"/>
                  <a:pt x="5177504" y="2498630"/>
                </a:cubicBezTo>
                <a:cubicBezTo>
                  <a:pt x="5177504" y="2218399"/>
                  <a:pt x="5007125" y="1977962"/>
                  <a:pt x="4764305" y="1875258"/>
                </a:cubicBezTo>
                <a:lnTo>
                  <a:pt x="4645075" y="1838247"/>
                </a:lnTo>
                <a:lnTo>
                  <a:pt x="4657815" y="1798257"/>
                </a:lnTo>
                <a:cubicBezTo>
                  <a:pt x="4672453" y="1728559"/>
                  <a:pt x="4680140" y="1656393"/>
                  <a:pt x="4680140" y="1582478"/>
                </a:cubicBezTo>
                <a:cubicBezTo>
                  <a:pt x="4680140" y="991158"/>
                  <a:pt x="4188162" y="511799"/>
                  <a:pt x="3581277" y="511799"/>
                </a:cubicBezTo>
                <a:cubicBezTo>
                  <a:pt x="3505417" y="511799"/>
                  <a:pt x="3431351" y="519289"/>
                  <a:pt x="3359818" y="533551"/>
                </a:cubicBezTo>
                <a:lnTo>
                  <a:pt x="3317961" y="544038"/>
                </a:lnTo>
                <a:lnTo>
                  <a:pt x="3243498" y="463497"/>
                </a:lnTo>
                <a:cubicBezTo>
                  <a:pt x="2952187" y="177125"/>
                  <a:pt x="2549744" y="0"/>
                  <a:pt x="2105218" y="0"/>
                </a:cubicBezTo>
                <a:close/>
              </a:path>
            </a:pathLst>
          </a:cu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cs typeface="Segoe UI" pitchFamily="34" charset="0"/>
            </a:endParaRPr>
          </a:p>
        </p:txBody>
      </p:sp>
      <p:sp>
        <p:nvSpPr>
          <p:cNvPr id="122" name="Oval 19">
            <a:extLst>
              <a:ext uri="{FF2B5EF4-FFF2-40B4-BE49-F238E27FC236}">
                <a16:creationId xmlns:a16="http://schemas.microsoft.com/office/drawing/2014/main" id="{9FD264EE-7752-4D38-B2F5-36A813179631}"/>
              </a:ext>
            </a:extLst>
          </p:cNvPr>
          <p:cNvSpPr>
            <a:spLocks noChangeArrowheads="1"/>
          </p:cNvSpPr>
          <p:nvPr/>
        </p:nvSpPr>
        <p:spPr bwMode="auto">
          <a:xfrm flipH="1">
            <a:off x="5531794" y="2074971"/>
            <a:ext cx="3062847" cy="3010918"/>
          </a:xfrm>
          <a:prstGeom prst="ellipse">
            <a:avLst/>
          </a:prstGeom>
          <a:gradFill flip="none" rotWithShape="1">
            <a:gsLst>
              <a:gs pos="19000">
                <a:schemeClr val="accent2">
                  <a:alpha val="0"/>
                </a:schemeClr>
              </a:gs>
              <a:gs pos="100000">
                <a:schemeClr val="accent2">
                  <a:alpha val="75000"/>
                </a:schemeClr>
              </a:gs>
            </a:gsLst>
            <a:lin ang="13500000" scaled="0"/>
            <a:tileRect/>
          </a:gra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prstClr val="white"/>
              </a:solidFill>
              <a:latin typeface="Segoe UI"/>
            </a:endParaRPr>
          </a:p>
        </p:txBody>
      </p:sp>
      <p:sp>
        <p:nvSpPr>
          <p:cNvPr id="123" name="Freeform 20">
            <a:extLst>
              <a:ext uri="{FF2B5EF4-FFF2-40B4-BE49-F238E27FC236}">
                <a16:creationId xmlns:a16="http://schemas.microsoft.com/office/drawing/2014/main" id="{00BAE9E6-8235-4886-BABA-2CF10ED56F41}"/>
              </a:ext>
            </a:extLst>
          </p:cNvPr>
          <p:cNvSpPr>
            <a:spLocks/>
          </p:cNvSpPr>
          <p:nvPr/>
        </p:nvSpPr>
        <p:spPr bwMode="auto">
          <a:xfrm flipH="1">
            <a:off x="4026352" y="3952666"/>
            <a:ext cx="5087413" cy="1142072"/>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adFill flip="none" rotWithShape="1">
            <a:gsLst>
              <a:gs pos="8000">
                <a:schemeClr val="accent2">
                  <a:alpha val="0"/>
                </a:schemeClr>
              </a:gs>
              <a:gs pos="100000">
                <a:schemeClr val="accent2">
                  <a:alpha val="65000"/>
                </a:schemeClr>
              </a:gs>
            </a:gsLst>
            <a:lin ang="5400000" scaled="0"/>
            <a:tileRect/>
          </a:gra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prstClr val="white"/>
              </a:solidFill>
              <a:latin typeface="Segoe UI"/>
            </a:endParaRPr>
          </a:p>
        </p:txBody>
      </p:sp>
      <p:sp>
        <p:nvSpPr>
          <p:cNvPr id="124" name="Oval 21">
            <a:extLst>
              <a:ext uri="{FF2B5EF4-FFF2-40B4-BE49-F238E27FC236}">
                <a16:creationId xmlns:a16="http://schemas.microsoft.com/office/drawing/2014/main" id="{0D3FEBDE-5A17-4D0B-9378-38EC2FC2AF14}"/>
              </a:ext>
            </a:extLst>
          </p:cNvPr>
          <p:cNvSpPr>
            <a:spLocks noChangeArrowheads="1"/>
          </p:cNvSpPr>
          <p:nvPr/>
        </p:nvSpPr>
        <p:spPr bwMode="auto">
          <a:xfrm flipH="1">
            <a:off x="4545475" y="2594095"/>
            <a:ext cx="2024599" cy="1972670"/>
          </a:xfrm>
          <a:prstGeom prst="ellipse">
            <a:avLst/>
          </a:prstGeom>
          <a:gradFill flip="none" rotWithShape="1">
            <a:gsLst>
              <a:gs pos="12000">
                <a:schemeClr val="accent2">
                  <a:alpha val="0"/>
                </a:schemeClr>
              </a:gs>
              <a:gs pos="100000">
                <a:schemeClr val="accent2">
                  <a:alpha val="85000"/>
                </a:schemeClr>
              </a:gs>
            </a:gsLst>
            <a:lin ang="0" scaled="0"/>
            <a:tileRect/>
          </a:gra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prstClr val="white"/>
              </a:solidFill>
              <a:latin typeface="Segoe UI"/>
            </a:endParaRPr>
          </a:p>
        </p:txBody>
      </p:sp>
      <p:sp>
        <p:nvSpPr>
          <p:cNvPr id="5" name="Title 4">
            <a:extLst>
              <a:ext uri="{FF2B5EF4-FFF2-40B4-BE49-F238E27FC236}">
                <a16:creationId xmlns:a16="http://schemas.microsoft.com/office/drawing/2014/main" id="{E9674780-9D4E-49DE-95C8-2DEE78FC613F}"/>
              </a:ext>
            </a:extLst>
          </p:cNvPr>
          <p:cNvSpPr>
            <a:spLocks noGrp="1"/>
          </p:cNvSpPr>
          <p:nvPr>
            <p:ph type="title"/>
          </p:nvPr>
        </p:nvSpPr>
        <p:spPr>
          <a:xfrm>
            <a:off x="600855" y="466302"/>
            <a:ext cx="11237870" cy="502317"/>
          </a:xfrm>
        </p:spPr>
        <p:txBody>
          <a:bodyPr/>
          <a:lstStyle/>
          <a:p>
            <a:r>
              <a:rPr lang="en-US" sz="3264" dirty="0" err="1"/>
              <a:t>複数のデプロイモードでアプリケーションの要求に適合</a:t>
            </a:r>
            <a:endParaRPr lang="en-US" sz="3264" dirty="0"/>
          </a:p>
        </p:txBody>
      </p:sp>
      <p:pic>
        <p:nvPicPr>
          <p:cNvPr id="1026" name="Picture 2" descr="PostgreSQL - Wikipedia">
            <a:extLst>
              <a:ext uri="{FF2B5EF4-FFF2-40B4-BE49-F238E27FC236}">
                <a16:creationId xmlns:a16="http://schemas.microsoft.com/office/drawing/2014/main" id="{CDBBAEED-C934-461E-A8DA-9F2890C4E53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762886" y="3251315"/>
            <a:ext cx="846222" cy="873102"/>
          </a:xfrm>
          <a:prstGeom prst="rect">
            <a:avLst/>
          </a:prstGeom>
          <a:noFill/>
          <a:extLst>
            <a:ext uri="{909E8E84-426E-40DD-AFC4-6F175D3DCCD1}">
              <a14:hiddenFill xmlns:a14="http://schemas.microsoft.com/office/drawing/2010/main">
                <a:solidFill>
                  <a:srgbClr val="FFFFFF"/>
                </a:solidFill>
              </a14:hiddenFill>
            </a:ext>
          </a:extLst>
        </p:spPr>
      </p:pic>
      <p:sp>
        <p:nvSpPr>
          <p:cNvPr id="4" name="Plus Sign 3">
            <a:extLst>
              <a:ext uri="{FF2B5EF4-FFF2-40B4-BE49-F238E27FC236}">
                <a16:creationId xmlns:a16="http://schemas.microsoft.com/office/drawing/2014/main" id="{2E35258E-ACD0-4A92-8CDA-1E4CC3FBAAD1}"/>
              </a:ext>
            </a:extLst>
          </p:cNvPr>
          <p:cNvSpPr/>
          <p:nvPr/>
        </p:nvSpPr>
        <p:spPr bwMode="auto">
          <a:xfrm>
            <a:off x="6320183" y="3515713"/>
            <a:ext cx="347595" cy="336011"/>
          </a:xfrm>
          <a:prstGeom prst="mathPlus">
            <a:avLst>
              <a:gd name="adj1" fmla="val 19689"/>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prstClr val="black"/>
              </a:solidFill>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221B4E60-57CA-49F1-8ED0-619BA6D2F3FC}"/>
              </a:ext>
            </a:extLst>
          </p:cNvPr>
          <p:cNvSpPr txBox="1"/>
          <p:nvPr/>
        </p:nvSpPr>
        <p:spPr>
          <a:xfrm>
            <a:off x="5131952" y="3398547"/>
            <a:ext cx="1165875" cy="512317"/>
          </a:xfrm>
          <a:prstGeom prst="rect">
            <a:avLst/>
          </a:prstGeom>
          <a:noFill/>
        </p:spPr>
        <p:txBody>
          <a:bodyPr wrap="square" lIns="0" tIns="0" rIns="0" bIns="0" rtlCol="0">
            <a:spAutoFit/>
          </a:bodyPr>
          <a:lstStyle/>
          <a:p>
            <a:pPr defTabSz="932597">
              <a:defRPr/>
            </a:pPr>
            <a:r>
              <a:rPr lang="en-US" sz="3264">
                <a:gradFill>
                  <a:gsLst>
                    <a:gs pos="2917">
                      <a:prstClr val="black"/>
                    </a:gs>
                    <a:gs pos="30000">
                      <a:prstClr val="black"/>
                    </a:gs>
                  </a:gsLst>
                  <a:lin ang="5400000" scaled="0"/>
                </a:gradFill>
                <a:latin typeface="Segoe UI Semibold"/>
              </a:rPr>
              <a:t>Azure</a:t>
            </a:r>
          </a:p>
        </p:txBody>
      </p:sp>
      <p:grpSp>
        <p:nvGrpSpPr>
          <p:cNvPr id="8" name="Group 7">
            <a:extLst>
              <a:ext uri="{FF2B5EF4-FFF2-40B4-BE49-F238E27FC236}">
                <a16:creationId xmlns:a16="http://schemas.microsoft.com/office/drawing/2014/main" id="{24360165-7CA7-4573-B2CD-09D98E80C2CB}"/>
              </a:ext>
            </a:extLst>
          </p:cNvPr>
          <p:cNvGrpSpPr/>
          <p:nvPr/>
        </p:nvGrpSpPr>
        <p:grpSpPr>
          <a:xfrm>
            <a:off x="1176805" y="1286411"/>
            <a:ext cx="5714139" cy="1170415"/>
            <a:chOff x="1152971" y="1261302"/>
            <a:chExt cx="5602606" cy="1147570"/>
          </a:xfrm>
        </p:grpSpPr>
        <p:sp>
          <p:nvSpPr>
            <p:cNvPr id="82" name="Oval 81">
              <a:extLst>
                <a:ext uri="{FF2B5EF4-FFF2-40B4-BE49-F238E27FC236}">
                  <a16:creationId xmlns:a16="http://schemas.microsoft.com/office/drawing/2014/main" id="{C1E7AD1A-5791-44E8-8F13-30EA32D28574}"/>
                </a:ext>
              </a:extLst>
            </p:cNvPr>
            <p:cNvSpPr/>
            <p:nvPr/>
          </p:nvSpPr>
          <p:spPr bwMode="auto">
            <a:xfrm>
              <a:off x="5614412" y="1261302"/>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448" kern="0">
                <a:gradFill>
                  <a:gsLst>
                    <a:gs pos="0">
                      <a:srgbClr val="FFFFFF"/>
                    </a:gs>
                    <a:gs pos="100000">
                      <a:srgbClr val="FFFFFF"/>
                    </a:gs>
                  </a:gsLst>
                  <a:lin ang="5400000" scaled="0"/>
                </a:gradFill>
                <a:latin typeface="Segoe UI Semilight"/>
              </a:endParaRPr>
            </a:p>
          </p:txBody>
        </p:sp>
        <p:sp>
          <p:nvSpPr>
            <p:cNvPr id="83" name="Rectangle 82">
              <a:extLst>
                <a:ext uri="{FF2B5EF4-FFF2-40B4-BE49-F238E27FC236}">
                  <a16:creationId xmlns:a16="http://schemas.microsoft.com/office/drawing/2014/main" id="{BEDC16EF-EE1B-4058-B960-EFB350ECA8F9}"/>
                </a:ext>
              </a:extLst>
            </p:cNvPr>
            <p:cNvSpPr/>
            <p:nvPr/>
          </p:nvSpPr>
          <p:spPr bwMode="auto">
            <a:xfrm>
              <a:off x="1152971" y="1292518"/>
              <a:ext cx="4523801" cy="9587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r" defTabSz="951304">
                <a:spcBef>
                  <a:spcPct val="20000"/>
                </a:spcBef>
                <a:buSzPct val="90000"/>
                <a:defRPr/>
              </a:pPr>
              <a:r>
                <a:rPr lang="en-US" sz="2040" dirty="0">
                  <a:solidFill>
                    <a:srgbClr val="0078D4"/>
                  </a:solidFill>
                  <a:latin typeface="Segoe UI Semibold"/>
                  <a:cs typeface="Segoe UI" panose="020B0502040204020203" pitchFamily="34" charset="0"/>
                </a:rPr>
                <a:t>Flexible Server</a:t>
              </a:r>
            </a:p>
            <a:p>
              <a:pPr algn="r" defTabSz="951304">
                <a:spcBef>
                  <a:spcPct val="20000"/>
                </a:spcBef>
                <a:buSzPct val="90000"/>
                <a:defRPr/>
              </a:pPr>
              <a:r>
                <a:rPr lang="en-US" sz="1632" dirty="0">
                  <a:solidFill>
                    <a:srgbClr val="000000"/>
                  </a:solidFill>
                  <a:latin typeface="Segoe UI"/>
                </a:rPr>
                <a:t>Control, Flexibility, HA, and simplified developer experience </a:t>
              </a:r>
            </a:p>
          </p:txBody>
        </p:sp>
        <p:pic>
          <p:nvPicPr>
            <p:cNvPr id="3" name="Graphic 2">
              <a:extLst>
                <a:ext uri="{FF2B5EF4-FFF2-40B4-BE49-F238E27FC236}">
                  <a16:creationId xmlns:a16="http://schemas.microsoft.com/office/drawing/2014/main" id="{28D33A7D-46CE-47F8-9236-8BB57C5513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3969" y="1347232"/>
              <a:ext cx="879584" cy="879584"/>
            </a:xfrm>
            <a:prstGeom prst="rect">
              <a:avLst/>
            </a:prstGeom>
          </p:spPr>
        </p:pic>
      </p:grpSp>
      <p:grpSp>
        <p:nvGrpSpPr>
          <p:cNvPr id="10" name="Group 9">
            <a:extLst>
              <a:ext uri="{FF2B5EF4-FFF2-40B4-BE49-F238E27FC236}">
                <a16:creationId xmlns:a16="http://schemas.microsoft.com/office/drawing/2014/main" id="{FBD71F38-24A9-4F18-BE33-D83DE86104A0}"/>
              </a:ext>
            </a:extLst>
          </p:cNvPr>
          <p:cNvGrpSpPr/>
          <p:nvPr/>
        </p:nvGrpSpPr>
        <p:grpSpPr>
          <a:xfrm>
            <a:off x="4381780" y="4526585"/>
            <a:ext cx="4365333" cy="2194288"/>
            <a:chOff x="4295388" y="4438231"/>
            <a:chExt cx="4280127" cy="2151458"/>
          </a:xfrm>
        </p:grpSpPr>
        <p:sp>
          <p:nvSpPr>
            <p:cNvPr id="77" name="Oval 76">
              <a:extLst>
                <a:ext uri="{FF2B5EF4-FFF2-40B4-BE49-F238E27FC236}">
                  <a16:creationId xmlns:a16="http://schemas.microsoft.com/office/drawing/2014/main" id="{563F39FD-260F-4561-91C2-8437F484FD94}"/>
                </a:ext>
              </a:extLst>
            </p:cNvPr>
            <p:cNvSpPr/>
            <p:nvPr/>
          </p:nvSpPr>
          <p:spPr bwMode="auto">
            <a:xfrm>
              <a:off x="5783184" y="4438231"/>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448" kern="0">
                <a:solidFill>
                  <a:srgbClr val="000000"/>
                </a:solidFill>
                <a:latin typeface="Segoe UI Semilight"/>
              </a:endParaRPr>
            </a:p>
          </p:txBody>
        </p:sp>
        <p:sp>
          <p:nvSpPr>
            <p:cNvPr id="78" name="Rectangle 77">
              <a:extLst>
                <a:ext uri="{FF2B5EF4-FFF2-40B4-BE49-F238E27FC236}">
                  <a16:creationId xmlns:a16="http://schemas.microsoft.com/office/drawing/2014/main" id="{0DAD3FA9-3D4A-4DD4-A645-B60E693A0648}"/>
                </a:ext>
              </a:extLst>
            </p:cNvPr>
            <p:cNvSpPr/>
            <p:nvPr/>
          </p:nvSpPr>
          <p:spPr bwMode="auto">
            <a:xfrm>
              <a:off x="4295388" y="5647813"/>
              <a:ext cx="4280127" cy="9418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1304">
                <a:spcBef>
                  <a:spcPct val="20000"/>
                </a:spcBef>
                <a:buSzPct val="90000"/>
                <a:defRPr/>
              </a:pPr>
              <a:r>
                <a:rPr lang="en-US" sz="2040">
                  <a:solidFill>
                    <a:srgbClr val="0078D4"/>
                  </a:solidFill>
                  <a:latin typeface="Segoe UI Semibold"/>
                  <a:cs typeface="Segoe UI" panose="020B0502040204020203" pitchFamily="34" charset="0"/>
                </a:rPr>
                <a:t>PostgreSQL Hyperscale – Azure Arc</a:t>
              </a:r>
            </a:p>
            <a:p>
              <a:pPr marL="0" lvl="1" algn="ctr" defTabSz="951304">
                <a:spcBef>
                  <a:spcPct val="20000"/>
                </a:spcBef>
                <a:buSzPct val="90000"/>
                <a:defRPr/>
              </a:pPr>
              <a:r>
                <a:rPr lang="en-US" sz="1632">
                  <a:solidFill>
                    <a:srgbClr val="000000"/>
                  </a:solidFill>
                  <a:latin typeface="Segoe UI"/>
                </a:rPr>
                <a:t>Run Hyperscale (Citus) workloads in your infrastructure</a:t>
              </a:r>
            </a:p>
          </p:txBody>
        </p:sp>
        <p:pic>
          <p:nvPicPr>
            <p:cNvPr id="6" name="Graphic 5">
              <a:extLst>
                <a:ext uri="{FF2B5EF4-FFF2-40B4-BE49-F238E27FC236}">
                  <a16:creationId xmlns:a16="http://schemas.microsoft.com/office/drawing/2014/main" id="{C63C8834-19BF-4291-AC14-58FE5892E0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67261" y="4646977"/>
              <a:ext cx="773010" cy="773010"/>
            </a:xfrm>
            <a:prstGeom prst="rect">
              <a:avLst/>
            </a:prstGeom>
          </p:spPr>
        </p:pic>
      </p:grpSp>
      <p:grpSp>
        <p:nvGrpSpPr>
          <p:cNvPr id="9" name="Group 8">
            <a:extLst>
              <a:ext uri="{FF2B5EF4-FFF2-40B4-BE49-F238E27FC236}">
                <a16:creationId xmlns:a16="http://schemas.microsoft.com/office/drawing/2014/main" id="{A440C212-16D7-41D4-9C03-F0EF51E764AC}"/>
              </a:ext>
            </a:extLst>
          </p:cNvPr>
          <p:cNvGrpSpPr/>
          <p:nvPr/>
        </p:nvGrpSpPr>
        <p:grpSpPr>
          <a:xfrm>
            <a:off x="8074165" y="2770541"/>
            <a:ext cx="4215137" cy="1534570"/>
            <a:chOff x="7915703" y="2716463"/>
            <a:chExt cx="4132862" cy="1504617"/>
          </a:xfrm>
        </p:grpSpPr>
        <p:sp>
          <p:nvSpPr>
            <p:cNvPr id="75" name="Oval 74">
              <a:extLst>
                <a:ext uri="{FF2B5EF4-FFF2-40B4-BE49-F238E27FC236}">
                  <a16:creationId xmlns:a16="http://schemas.microsoft.com/office/drawing/2014/main" id="{E4F96866-669E-43B3-89B2-6F8B63BD7677}"/>
                </a:ext>
              </a:extLst>
            </p:cNvPr>
            <p:cNvSpPr/>
            <p:nvPr/>
          </p:nvSpPr>
          <p:spPr bwMode="auto">
            <a:xfrm>
              <a:off x="7915703" y="2716463"/>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448" kern="0">
                <a:solidFill>
                  <a:srgbClr val="000000"/>
                </a:solidFill>
                <a:latin typeface="Segoe UI Semilight"/>
              </a:endParaRPr>
            </a:p>
          </p:txBody>
        </p:sp>
        <p:sp>
          <p:nvSpPr>
            <p:cNvPr id="76" name="Rectangle 75">
              <a:extLst>
                <a:ext uri="{FF2B5EF4-FFF2-40B4-BE49-F238E27FC236}">
                  <a16:creationId xmlns:a16="http://schemas.microsoft.com/office/drawing/2014/main" id="{F99754BC-F2D1-469A-98DE-35EBA4080261}"/>
                </a:ext>
              </a:extLst>
            </p:cNvPr>
            <p:cNvSpPr/>
            <p:nvPr/>
          </p:nvSpPr>
          <p:spPr bwMode="auto">
            <a:xfrm>
              <a:off x="9146699" y="2960927"/>
              <a:ext cx="2901866" cy="12601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304">
                <a:spcBef>
                  <a:spcPct val="20000"/>
                </a:spcBef>
                <a:buSzPct val="90000"/>
                <a:defRPr/>
              </a:pPr>
              <a:r>
                <a:rPr lang="en-US" sz="2040">
                  <a:solidFill>
                    <a:srgbClr val="0078D4"/>
                  </a:solidFill>
                  <a:latin typeface="Segoe UI Semibold"/>
                  <a:cs typeface="Segoe UI" panose="020B0502040204020203" pitchFamily="34" charset="0"/>
                </a:rPr>
                <a:t>Single Server</a:t>
              </a:r>
            </a:p>
            <a:p>
              <a:pPr defTabSz="951304">
                <a:spcBef>
                  <a:spcPct val="20000"/>
                </a:spcBef>
                <a:buSzPct val="90000"/>
                <a:defRPr/>
              </a:pPr>
              <a:r>
                <a:rPr lang="en-US" sz="1632">
                  <a:solidFill>
                    <a:srgbClr val="000000"/>
                  </a:solidFill>
                  <a:latin typeface="Segoe UI"/>
                </a:rPr>
                <a:t>Fully managed PostgreSQL service</a:t>
              </a:r>
            </a:p>
            <a:p>
              <a:pPr defTabSz="951304">
                <a:spcBef>
                  <a:spcPct val="20000"/>
                </a:spcBef>
                <a:buSzPct val="90000"/>
                <a:defRPr/>
              </a:pPr>
              <a:endParaRPr lang="en-US" sz="1632">
                <a:solidFill>
                  <a:srgbClr val="000000"/>
                </a:solidFill>
                <a:latin typeface="Segoe UI"/>
              </a:endParaRPr>
            </a:p>
          </p:txBody>
        </p:sp>
        <p:pic>
          <p:nvPicPr>
            <p:cNvPr id="7" name="Graphic 6">
              <a:extLst>
                <a:ext uri="{FF2B5EF4-FFF2-40B4-BE49-F238E27FC236}">
                  <a16:creationId xmlns:a16="http://schemas.microsoft.com/office/drawing/2014/main" id="{337DEF55-2BE8-4DE3-863A-693E0E73B0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83240" y="2807222"/>
              <a:ext cx="879584" cy="879584"/>
            </a:xfrm>
            <a:prstGeom prst="rect">
              <a:avLst/>
            </a:prstGeom>
          </p:spPr>
        </p:pic>
      </p:grpSp>
      <p:grpSp>
        <p:nvGrpSpPr>
          <p:cNvPr id="13" name="Group 12">
            <a:extLst>
              <a:ext uri="{FF2B5EF4-FFF2-40B4-BE49-F238E27FC236}">
                <a16:creationId xmlns:a16="http://schemas.microsoft.com/office/drawing/2014/main" id="{73251E44-23E2-4AD6-B307-AF231A1E84B8}"/>
              </a:ext>
            </a:extLst>
          </p:cNvPr>
          <p:cNvGrpSpPr/>
          <p:nvPr/>
        </p:nvGrpSpPr>
        <p:grpSpPr>
          <a:xfrm>
            <a:off x="1403401" y="2756314"/>
            <a:ext cx="3419800" cy="1789273"/>
            <a:chOff x="1375144" y="2702515"/>
            <a:chExt cx="3353049" cy="1754348"/>
          </a:xfrm>
        </p:grpSpPr>
        <p:sp>
          <p:nvSpPr>
            <p:cNvPr id="80" name="Rectangle 79">
              <a:extLst>
                <a:ext uri="{FF2B5EF4-FFF2-40B4-BE49-F238E27FC236}">
                  <a16:creationId xmlns:a16="http://schemas.microsoft.com/office/drawing/2014/main" id="{E0A76551-974C-457E-A0BD-6D775EAAA480}"/>
                </a:ext>
              </a:extLst>
            </p:cNvPr>
            <p:cNvSpPr/>
            <p:nvPr/>
          </p:nvSpPr>
          <p:spPr bwMode="auto">
            <a:xfrm>
              <a:off x="1375144" y="2960927"/>
              <a:ext cx="2048574" cy="149593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r" defTabSz="951304">
                <a:spcBef>
                  <a:spcPct val="20000"/>
                </a:spcBef>
                <a:buSzPct val="90000"/>
                <a:defRPr/>
              </a:pPr>
              <a:r>
                <a:rPr lang="en-US" sz="2040">
                  <a:solidFill>
                    <a:srgbClr val="0078D4"/>
                  </a:solidFill>
                  <a:latin typeface="Segoe UI Semibold"/>
                  <a:cs typeface="Segoe UI" panose="020B0502040204020203" pitchFamily="34" charset="0"/>
                </a:rPr>
                <a:t>Hyperscale (Citus)</a:t>
              </a:r>
            </a:p>
            <a:p>
              <a:pPr marL="0" lvl="1" algn="r" defTabSz="951304">
                <a:spcBef>
                  <a:spcPct val="20000"/>
                </a:spcBef>
                <a:buSzPct val="90000"/>
                <a:defRPr/>
              </a:pPr>
              <a:r>
                <a:rPr lang="en-US" sz="1632">
                  <a:solidFill>
                    <a:srgbClr val="000000"/>
                  </a:solidFill>
                  <a:latin typeface="Segoe UI"/>
                </a:rPr>
                <a:t>Distributed database that provides unlimited scalability  </a:t>
              </a:r>
              <a:endParaRPr lang="en-US" sz="1632" kern="0">
                <a:solidFill>
                  <a:srgbClr val="000000"/>
                </a:solidFill>
                <a:latin typeface="Segoe UI Semibold"/>
              </a:endParaRPr>
            </a:p>
          </p:txBody>
        </p:sp>
        <p:sp>
          <p:nvSpPr>
            <p:cNvPr id="81" name="Oval 80">
              <a:extLst>
                <a:ext uri="{FF2B5EF4-FFF2-40B4-BE49-F238E27FC236}">
                  <a16:creationId xmlns:a16="http://schemas.microsoft.com/office/drawing/2014/main" id="{14427E28-35CC-4399-B118-9FF9E6207024}"/>
                </a:ext>
              </a:extLst>
            </p:cNvPr>
            <p:cNvSpPr/>
            <p:nvPr/>
          </p:nvSpPr>
          <p:spPr bwMode="auto">
            <a:xfrm>
              <a:off x="3512952" y="2702515"/>
              <a:ext cx="1141165" cy="1147570"/>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448" kern="0">
                <a:gradFill>
                  <a:gsLst>
                    <a:gs pos="0">
                      <a:srgbClr val="FFFFFF"/>
                    </a:gs>
                    <a:gs pos="100000">
                      <a:srgbClr val="FFFFFF"/>
                    </a:gs>
                  </a:gsLst>
                  <a:lin ang="5400000" scaled="0"/>
                </a:gradFill>
                <a:latin typeface="Segoe UI Semilight"/>
              </a:endParaRPr>
            </a:p>
          </p:txBody>
        </p:sp>
        <p:pic>
          <p:nvPicPr>
            <p:cNvPr id="12" name="Picture 2">
              <a:extLst>
                <a:ext uri="{FF2B5EF4-FFF2-40B4-BE49-F238E27FC236}">
                  <a16:creationId xmlns:a16="http://schemas.microsoft.com/office/drawing/2014/main" id="{1A981F34-0FFE-437E-8C35-0EAF00E77B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1044" y="3104302"/>
              <a:ext cx="1317149" cy="50709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63C179AA-EC1D-480A-B538-3FE8176699B7}"/>
              </a:ext>
            </a:extLst>
          </p:cNvPr>
          <p:cNvSpPr/>
          <p:nvPr/>
        </p:nvSpPr>
        <p:spPr bwMode="auto">
          <a:xfrm>
            <a:off x="217049" y="4777582"/>
            <a:ext cx="4814538" cy="63586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2DC8CD98-1D25-452A-B229-461F128753D7}"/>
              </a:ext>
            </a:extLst>
          </p:cNvPr>
          <p:cNvSpPr txBox="1"/>
          <p:nvPr/>
        </p:nvSpPr>
        <p:spPr>
          <a:xfrm>
            <a:off x="413271" y="4855325"/>
            <a:ext cx="4409930" cy="512317"/>
          </a:xfrm>
          <a:prstGeom prst="rect">
            <a:avLst/>
          </a:prstGeom>
          <a:noFill/>
        </p:spPr>
        <p:txBody>
          <a:bodyPr wrap="square" lIns="0" tIns="0" rIns="0" bIns="0" rtlCol="0">
            <a:spAutoFit/>
          </a:bodyPr>
          <a:lstStyle/>
          <a:p>
            <a:pPr defTabSz="932563">
              <a:defRPr/>
            </a:pPr>
            <a:r>
              <a:rPr lang="en-US" sz="3264">
                <a:solidFill>
                  <a:schemeClr val="bg1"/>
                </a:solidFill>
                <a:latin typeface="Segoe UI Semibold"/>
              </a:rPr>
              <a:t>aka.ms/azure-</a:t>
            </a:r>
            <a:r>
              <a:rPr lang="en-US" sz="3264" err="1">
                <a:solidFill>
                  <a:schemeClr val="bg1"/>
                </a:solidFill>
                <a:latin typeface="Segoe UI Semibold"/>
              </a:rPr>
              <a:t>postgres</a:t>
            </a:r>
            <a:endParaRPr lang="en-US" sz="3264">
              <a:solidFill>
                <a:schemeClr val="bg1"/>
              </a:solidFill>
              <a:latin typeface="Segoe UI Semibold"/>
            </a:endParaRPr>
          </a:p>
        </p:txBody>
      </p:sp>
    </p:spTree>
    <p:extLst>
      <p:ext uri="{BB962C8B-B14F-4D97-AF65-F5344CB8AC3E}">
        <p14:creationId xmlns:p14="http://schemas.microsoft.com/office/powerpoint/2010/main" val="190414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descr="&gt;50%&#10;of VM cores &#10;are Linux&#10;&gt;60%&#10;of Azure marketplace&#10;images are Linux-based&#10;&gt;47K&#10;customers using Azure&#10;open source databases &#10;&gt;100K&#10;Azure Data Studio instances&#10;with Azure open source&#10;database extensions&#10;&#10;">
            <a:extLst>
              <a:ext uri="{FF2B5EF4-FFF2-40B4-BE49-F238E27FC236}">
                <a16:creationId xmlns:a16="http://schemas.microsoft.com/office/drawing/2014/main" id="{C374B13D-F7F7-42C9-8AA4-82601ED6B563}"/>
              </a:ext>
            </a:extLst>
          </p:cNvPr>
          <p:cNvGrpSpPr/>
          <p:nvPr/>
        </p:nvGrpSpPr>
        <p:grpSpPr>
          <a:xfrm>
            <a:off x="512878" y="3201640"/>
            <a:ext cx="11359361" cy="1833756"/>
            <a:chOff x="502003" y="3139148"/>
            <a:chExt cx="11137639" cy="1797963"/>
          </a:xfrm>
        </p:grpSpPr>
        <p:grpSp>
          <p:nvGrpSpPr>
            <p:cNvPr id="7" name="Group 6">
              <a:extLst>
                <a:ext uri="{FF2B5EF4-FFF2-40B4-BE49-F238E27FC236}">
                  <a16:creationId xmlns:a16="http://schemas.microsoft.com/office/drawing/2014/main" id="{4ACC7FBC-B1E8-42E1-94A5-73929A57DC9D}"/>
                </a:ext>
              </a:extLst>
            </p:cNvPr>
            <p:cNvGrpSpPr/>
            <p:nvPr/>
          </p:nvGrpSpPr>
          <p:grpSpPr>
            <a:xfrm>
              <a:off x="502003" y="3201131"/>
              <a:ext cx="2377440" cy="1303631"/>
              <a:chOff x="502003" y="2729714"/>
              <a:chExt cx="2377440" cy="1303631"/>
            </a:xfrm>
          </p:grpSpPr>
          <p:sp>
            <p:nvSpPr>
              <p:cNvPr id="36" name="TextBox 35">
                <a:extLst>
                  <a:ext uri="{FF2B5EF4-FFF2-40B4-BE49-F238E27FC236}">
                    <a16:creationId xmlns:a16="http://schemas.microsoft.com/office/drawing/2014/main" id="{AAE04A7D-A9EC-45BD-90B1-045D8F76F255}"/>
                  </a:ext>
                </a:extLst>
              </p:cNvPr>
              <p:cNvSpPr txBox="1"/>
              <p:nvPr/>
            </p:nvSpPr>
            <p:spPr>
              <a:xfrm>
                <a:off x="502003" y="2729714"/>
                <a:ext cx="2377440" cy="762709"/>
              </a:xfrm>
              <a:prstGeom prst="rect">
                <a:avLst/>
              </a:prstGeom>
            </p:spPr>
            <p:txBody>
              <a:bodyPr wrap="square" lIns="0" tIns="0" rIns="0" bIns="0" anchor="t">
                <a:spAutoFit/>
              </a:bodyPr>
              <a:lstStyle>
                <a:defPPr>
                  <a:defRPr lang="en-US"/>
                </a:defPPr>
                <a:lvl1pPr indent="0">
                  <a:lnSpc>
                    <a:spcPct val="90000"/>
                  </a:lnSpc>
                  <a:spcBef>
                    <a:spcPts val="1000"/>
                  </a:spcBef>
                  <a:buFont typeface="Arial" panose="020B0604020202020204" pitchFamily="34" charset="0"/>
                  <a:buNone/>
                  <a:defRPr sz="3800">
                    <a:solidFill>
                      <a:schemeClr val="accent2"/>
                    </a:solidFill>
                    <a:latin typeface="Segoe UI Semibold" panose="020B0702040204020203" pitchFamily="34" charset="0"/>
                    <a:cs typeface="Segoe UI Semibold" panose="020B0702040204020203" pitchFamily="34" charset="0"/>
                  </a:defRPr>
                </a:lvl1pPr>
                <a:lvl2pPr marL="0" marR="0" lvl="1" indent="0" defTabSz="914367" fontAlgn="base">
                  <a:lnSpc>
                    <a:spcPct val="90000"/>
                  </a:lnSpc>
                  <a:spcBef>
                    <a:spcPts val="0"/>
                  </a:spcBef>
                  <a:spcAft>
                    <a:spcPts val="1200"/>
                  </a:spcAft>
                  <a:buClrTx/>
                  <a:buSzTx/>
                  <a:buFont typeface="Arial" panose="020B0604020202020204" pitchFamily="34" charset="0"/>
                  <a:buNone/>
                  <a:tabLst/>
                  <a:defRPr kumimoji="0" sz="5400" b="1" i="0" u="none" strike="noStrike" cap="none" spc="-180" normalizeH="0" baseline="0">
                    <a:ln>
                      <a:noFill/>
                    </a:ln>
                    <a:solidFill>
                      <a:schemeClr val="accent1"/>
                    </a:solidFill>
                    <a:effectLst/>
                    <a:uLnTx/>
                    <a:uFillTx/>
                    <a:cs typeface="Segoe UI Light" panose="020B0502040204020203" pitchFamily="34" charset="0"/>
                  </a:defRPr>
                </a:lvl2pPr>
                <a:lvl3pPr indent="0">
                  <a:lnSpc>
                    <a:spcPct val="90000"/>
                  </a:lnSpc>
                  <a:spcBef>
                    <a:spcPts val="500"/>
                  </a:spcBef>
                  <a:buFont typeface="Arial" panose="020B0604020202020204" pitchFamily="34" charset="0"/>
                  <a:buNone/>
                  <a:defRPr sz="4000">
                    <a:latin typeface="Segoe UI Light" panose="020B0502040204020203" pitchFamily="34" charset="0"/>
                    <a:cs typeface="Segoe UI Light" panose="020B0502040204020203" pitchFamily="34" charset="0"/>
                  </a:defRPr>
                </a:lvl3pPr>
                <a:lvl4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4pPr>
                <a:lvl5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32597">
                  <a:spcBef>
                    <a:spcPts val="1020"/>
                  </a:spcBef>
                  <a:defRPr/>
                </a:pPr>
                <a:r>
                  <a:rPr lang="en-US" sz="5507" b="1" spc="-184">
                    <a:solidFill>
                      <a:srgbClr val="50E6FF"/>
                    </a:solidFill>
                    <a:latin typeface="Segoe UI"/>
                    <a:cs typeface="Segoe UI Light" panose="020B0502040204020203" pitchFamily="34" charset="0"/>
                  </a:rPr>
                  <a:t>&gt;50</a:t>
                </a:r>
                <a:r>
                  <a:rPr lang="en-US" sz="4080" b="1" spc="-184">
                    <a:solidFill>
                      <a:srgbClr val="50E6FF"/>
                    </a:solidFill>
                    <a:latin typeface="Segoe UI"/>
                    <a:cs typeface="Segoe UI Light" panose="020B0502040204020203" pitchFamily="34" charset="0"/>
                  </a:rPr>
                  <a:t>%</a:t>
                </a:r>
              </a:p>
            </p:txBody>
          </p:sp>
          <p:sp>
            <p:nvSpPr>
              <p:cNvPr id="20" name="Rectangle 19">
                <a:extLst>
                  <a:ext uri="{FF2B5EF4-FFF2-40B4-BE49-F238E27FC236}">
                    <a16:creationId xmlns:a16="http://schemas.microsoft.com/office/drawing/2014/main" id="{5DAB734D-16B4-4FEA-926A-DED86ECFADCF}"/>
                  </a:ext>
                </a:extLst>
              </p:cNvPr>
              <p:cNvSpPr/>
              <p:nvPr/>
            </p:nvSpPr>
            <p:spPr>
              <a:xfrm>
                <a:off x="572098" y="3602444"/>
                <a:ext cx="2194560" cy="430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597">
                  <a:defRPr/>
                </a:pPr>
                <a:r>
                  <a:rPr lang="en-US" sz="1428" dirty="0" err="1">
                    <a:solidFill>
                      <a:srgbClr val="FFFFFF"/>
                    </a:solidFill>
                    <a:latin typeface="Hiragino Kaku Gothic Pro W3" panose="020B0300000000000000" pitchFamily="34" charset="-128"/>
                    <a:ea typeface="Hiragino Kaku Gothic Pro W3" panose="020B0300000000000000" pitchFamily="34" charset="-128"/>
                  </a:rPr>
                  <a:t>の</a:t>
                </a:r>
                <a:r>
                  <a:rPr lang="en-US" sz="1428" dirty="0">
                    <a:solidFill>
                      <a:srgbClr val="FFFFFF"/>
                    </a:solidFill>
                    <a:latin typeface="Hiragino Kaku Gothic Pro W3" panose="020B0300000000000000" pitchFamily="34" charset="-128"/>
                    <a:ea typeface="Hiragino Kaku Gothic Pro W3" panose="020B0300000000000000" pitchFamily="34" charset="-128"/>
                  </a:rPr>
                  <a:t> VM </a:t>
                </a:r>
                <a:r>
                  <a:rPr lang="en-US" sz="1428" dirty="0" err="1">
                    <a:solidFill>
                      <a:srgbClr val="FFFFFF"/>
                    </a:solidFill>
                    <a:latin typeface="Hiragino Kaku Gothic Pro W3" panose="020B0300000000000000" pitchFamily="34" charset="-128"/>
                    <a:ea typeface="Hiragino Kaku Gothic Pro W3" panose="020B0300000000000000" pitchFamily="34" charset="-128"/>
                  </a:rPr>
                  <a:t>のコアが</a:t>
                </a:r>
                <a:endParaRPr lang="en-US" sz="1428" dirty="0">
                  <a:solidFill>
                    <a:srgbClr val="FFFFFF"/>
                  </a:solidFill>
                  <a:latin typeface="Hiragino Kaku Gothic Pro W3" panose="020B0300000000000000" pitchFamily="34" charset="-128"/>
                  <a:ea typeface="Hiragino Kaku Gothic Pro W3" panose="020B0300000000000000" pitchFamily="34" charset="-128"/>
                </a:endParaRPr>
              </a:p>
              <a:p>
                <a:pPr defTabSz="932597">
                  <a:defRPr/>
                </a:pPr>
                <a:r>
                  <a:rPr lang="en-US" sz="1428" dirty="0">
                    <a:solidFill>
                      <a:srgbClr val="FFFFFF"/>
                    </a:solidFill>
                    <a:latin typeface="Hiragino Kaku Gothic Pro W3" panose="020B0300000000000000" pitchFamily="34" charset="-128"/>
                    <a:ea typeface="Hiragino Kaku Gothic Pro W3" panose="020B0300000000000000" pitchFamily="34" charset="-128"/>
                  </a:rPr>
                  <a:t>Linux </a:t>
                </a:r>
                <a:r>
                  <a:rPr lang="en-US" sz="1428" dirty="0" err="1">
                    <a:solidFill>
                      <a:srgbClr val="FFFFFF"/>
                    </a:solidFill>
                    <a:latin typeface="Hiragino Kaku Gothic Pro W3" panose="020B0300000000000000" pitchFamily="34" charset="-128"/>
                    <a:ea typeface="Hiragino Kaku Gothic Pro W3" panose="020B0300000000000000" pitchFamily="34" charset="-128"/>
                  </a:rPr>
                  <a:t>で稼働中</a:t>
                </a:r>
                <a:endParaRPr lang="en-US" sz="1428" dirty="0">
                  <a:solidFill>
                    <a:srgbClr val="FFFFFF"/>
                  </a:solidFill>
                  <a:latin typeface="Hiragino Kaku Gothic Pro W3" panose="020B0300000000000000" pitchFamily="34" charset="-128"/>
                  <a:ea typeface="Hiragino Kaku Gothic Pro W3" panose="020B0300000000000000" pitchFamily="34" charset="-128"/>
                </a:endParaRPr>
              </a:p>
            </p:txBody>
          </p:sp>
        </p:grpSp>
        <p:grpSp>
          <p:nvGrpSpPr>
            <p:cNvPr id="8" name="Group 7">
              <a:extLst>
                <a:ext uri="{FF2B5EF4-FFF2-40B4-BE49-F238E27FC236}">
                  <a16:creationId xmlns:a16="http://schemas.microsoft.com/office/drawing/2014/main" id="{8827A5BB-6AB0-40C6-8502-5439A1B63A57}"/>
                </a:ext>
              </a:extLst>
            </p:cNvPr>
            <p:cNvGrpSpPr/>
            <p:nvPr/>
          </p:nvGrpSpPr>
          <p:grpSpPr>
            <a:xfrm>
              <a:off x="3242874" y="3201131"/>
              <a:ext cx="2377440" cy="1519082"/>
              <a:chOff x="3341401" y="2729714"/>
              <a:chExt cx="2377440" cy="1519082"/>
            </a:xfrm>
          </p:grpSpPr>
          <p:sp>
            <p:nvSpPr>
              <p:cNvPr id="50" name="TextBox 49">
                <a:extLst>
                  <a:ext uri="{FF2B5EF4-FFF2-40B4-BE49-F238E27FC236}">
                    <a16:creationId xmlns:a16="http://schemas.microsoft.com/office/drawing/2014/main" id="{C420ADCB-C184-4964-A4B7-62A66B2A3389}"/>
                  </a:ext>
                </a:extLst>
              </p:cNvPr>
              <p:cNvSpPr txBox="1"/>
              <p:nvPr/>
            </p:nvSpPr>
            <p:spPr>
              <a:xfrm>
                <a:off x="3341401" y="2729714"/>
                <a:ext cx="2377440" cy="762709"/>
              </a:xfrm>
              <a:prstGeom prst="rect">
                <a:avLst/>
              </a:prstGeom>
            </p:spPr>
            <p:txBody>
              <a:bodyPr wrap="square" lIns="0" tIns="0" rIns="0" bIns="0" anchor="t">
                <a:spAutoFit/>
              </a:bodyPr>
              <a:lstStyle>
                <a:defPPr>
                  <a:defRPr lang="en-US"/>
                </a:defPPr>
                <a:lvl1pPr indent="0">
                  <a:lnSpc>
                    <a:spcPct val="90000"/>
                  </a:lnSpc>
                  <a:spcBef>
                    <a:spcPts val="1000"/>
                  </a:spcBef>
                  <a:buFont typeface="Arial" panose="020B0604020202020204" pitchFamily="34" charset="0"/>
                  <a:buNone/>
                  <a:defRPr sz="3800">
                    <a:solidFill>
                      <a:schemeClr val="accent2"/>
                    </a:solidFill>
                    <a:latin typeface="Segoe UI Semibold" panose="020B0702040204020203" pitchFamily="34" charset="0"/>
                    <a:cs typeface="Segoe UI Semibold" panose="020B0702040204020203" pitchFamily="34" charset="0"/>
                  </a:defRPr>
                </a:lvl1pPr>
                <a:lvl2pPr marL="0" marR="0" lvl="1" indent="0" defTabSz="914367" fontAlgn="base">
                  <a:lnSpc>
                    <a:spcPct val="90000"/>
                  </a:lnSpc>
                  <a:spcBef>
                    <a:spcPts val="0"/>
                  </a:spcBef>
                  <a:spcAft>
                    <a:spcPts val="1200"/>
                  </a:spcAft>
                  <a:buClrTx/>
                  <a:buSzTx/>
                  <a:buFont typeface="Arial" panose="020B0604020202020204" pitchFamily="34" charset="0"/>
                  <a:buNone/>
                  <a:tabLst/>
                  <a:defRPr kumimoji="0" sz="5400" b="1" i="0" u="none" strike="noStrike" cap="none" spc="-180" normalizeH="0" baseline="0">
                    <a:ln>
                      <a:noFill/>
                    </a:ln>
                    <a:solidFill>
                      <a:schemeClr val="accent1"/>
                    </a:solidFill>
                    <a:effectLst/>
                    <a:uLnTx/>
                    <a:uFillTx/>
                    <a:cs typeface="Segoe UI Light" panose="020B0502040204020203" pitchFamily="34" charset="0"/>
                  </a:defRPr>
                </a:lvl2pPr>
                <a:lvl3pPr indent="0">
                  <a:lnSpc>
                    <a:spcPct val="90000"/>
                  </a:lnSpc>
                  <a:spcBef>
                    <a:spcPts val="500"/>
                  </a:spcBef>
                  <a:buFont typeface="Arial" panose="020B0604020202020204" pitchFamily="34" charset="0"/>
                  <a:buNone/>
                  <a:defRPr sz="4000">
                    <a:latin typeface="Segoe UI Light" panose="020B0502040204020203" pitchFamily="34" charset="0"/>
                    <a:cs typeface="Segoe UI Light" panose="020B0502040204020203" pitchFamily="34" charset="0"/>
                  </a:defRPr>
                </a:lvl3pPr>
                <a:lvl4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4pPr>
                <a:lvl5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32597">
                  <a:spcBef>
                    <a:spcPts val="1020"/>
                  </a:spcBef>
                  <a:defRPr/>
                </a:pPr>
                <a:r>
                  <a:rPr lang="en-US" sz="5507" b="1" spc="-184">
                    <a:solidFill>
                      <a:srgbClr val="50E6FF"/>
                    </a:solidFill>
                    <a:latin typeface="Segoe UI"/>
                    <a:cs typeface="Segoe UI Light" panose="020B0502040204020203" pitchFamily="34" charset="0"/>
                  </a:rPr>
                  <a:t>&gt;60</a:t>
                </a:r>
                <a:r>
                  <a:rPr lang="en-US" sz="4080" b="1" spc="-184">
                    <a:solidFill>
                      <a:srgbClr val="50E6FF"/>
                    </a:solidFill>
                    <a:latin typeface="Segoe UI"/>
                    <a:cs typeface="Segoe UI Light" panose="020B0502040204020203" pitchFamily="34" charset="0"/>
                  </a:rPr>
                  <a:t>%</a:t>
                </a:r>
              </a:p>
            </p:txBody>
          </p:sp>
          <p:sp>
            <p:nvSpPr>
              <p:cNvPr id="53" name="Rectangle 52">
                <a:extLst>
                  <a:ext uri="{FF2B5EF4-FFF2-40B4-BE49-F238E27FC236}">
                    <a16:creationId xmlns:a16="http://schemas.microsoft.com/office/drawing/2014/main" id="{F0D8AACC-A1C7-4D6B-8A0D-231D13E2DCCD}"/>
                  </a:ext>
                </a:extLst>
              </p:cNvPr>
              <p:cNvSpPr/>
              <p:nvPr/>
            </p:nvSpPr>
            <p:spPr>
              <a:xfrm>
                <a:off x="3413720" y="3602444"/>
                <a:ext cx="2194560" cy="646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597">
                  <a:defRPr/>
                </a:pPr>
                <a:r>
                  <a:rPr lang="en-US" sz="1428" dirty="0" err="1">
                    <a:solidFill>
                      <a:srgbClr val="FFFFFF"/>
                    </a:solidFill>
                    <a:latin typeface="Hiragino Kaku Gothic Pro W3" panose="020B0300000000000000" pitchFamily="34" charset="-128"/>
                    <a:ea typeface="Hiragino Kaku Gothic Pro W3" panose="020B0300000000000000" pitchFamily="34" charset="-128"/>
                  </a:rPr>
                  <a:t>の</a:t>
                </a:r>
                <a:r>
                  <a:rPr lang="en-US" sz="1428" dirty="0">
                    <a:solidFill>
                      <a:srgbClr val="FFFFFF"/>
                    </a:solidFill>
                    <a:latin typeface="Hiragino Kaku Gothic Pro W3" panose="020B0300000000000000" pitchFamily="34" charset="-128"/>
                    <a:ea typeface="Hiragino Kaku Gothic Pro W3" panose="020B0300000000000000" pitchFamily="34" charset="-128"/>
                  </a:rPr>
                  <a:t> Azure </a:t>
                </a:r>
                <a:r>
                  <a:rPr lang="en-US" sz="1428" dirty="0" err="1">
                    <a:solidFill>
                      <a:srgbClr val="FFFFFF"/>
                    </a:solidFill>
                    <a:latin typeface="Hiragino Kaku Gothic Pro W3" panose="020B0300000000000000" pitchFamily="34" charset="-128"/>
                    <a:ea typeface="Hiragino Kaku Gothic Pro W3" panose="020B0300000000000000" pitchFamily="34" charset="-128"/>
                  </a:rPr>
                  <a:t>マーケットプレイスのイメージが</a:t>
                </a:r>
                <a:r>
                  <a:rPr lang="en-US" sz="1428" dirty="0">
                    <a:solidFill>
                      <a:srgbClr val="FFFFFF"/>
                    </a:solidFill>
                    <a:latin typeface="Hiragino Kaku Gothic Pro W3" panose="020B0300000000000000" pitchFamily="34" charset="-128"/>
                    <a:ea typeface="Hiragino Kaku Gothic Pro W3" panose="020B0300000000000000" pitchFamily="34" charset="-128"/>
                  </a:rPr>
                  <a:t> Linux </a:t>
                </a:r>
                <a:r>
                  <a:rPr lang="en-US" sz="1428" dirty="0" err="1">
                    <a:solidFill>
                      <a:srgbClr val="FFFFFF"/>
                    </a:solidFill>
                    <a:latin typeface="Hiragino Kaku Gothic Pro W3" panose="020B0300000000000000" pitchFamily="34" charset="-128"/>
                    <a:ea typeface="Hiragino Kaku Gothic Pro W3" panose="020B0300000000000000" pitchFamily="34" charset="-128"/>
                  </a:rPr>
                  <a:t>ベース</a:t>
                </a:r>
                <a:endParaRPr lang="en-US" sz="1428" dirty="0">
                  <a:solidFill>
                    <a:srgbClr val="FFFFFF"/>
                  </a:solidFill>
                  <a:latin typeface="Hiragino Kaku Gothic Pro W3" panose="020B0300000000000000" pitchFamily="34" charset="-128"/>
                  <a:ea typeface="Hiragino Kaku Gothic Pro W3" panose="020B0300000000000000" pitchFamily="34" charset="-128"/>
                </a:endParaRPr>
              </a:p>
            </p:txBody>
          </p:sp>
        </p:grpSp>
        <p:grpSp>
          <p:nvGrpSpPr>
            <p:cNvPr id="9" name="Group 8">
              <a:extLst>
                <a:ext uri="{FF2B5EF4-FFF2-40B4-BE49-F238E27FC236}">
                  <a16:creationId xmlns:a16="http://schemas.microsoft.com/office/drawing/2014/main" id="{A76B0DF4-06B6-4EB4-A327-17DA5A63B455}"/>
                </a:ext>
              </a:extLst>
            </p:cNvPr>
            <p:cNvGrpSpPr/>
            <p:nvPr/>
          </p:nvGrpSpPr>
          <p:grpSpPr>
            <a:xfrm>
              <a:off x="6282255" y="3201131"/>
              <a:ext cx="2377440" cy="1519082"/>
              <a:chOff x="6456967" y="2729714"/>
              <a:chExt cx="2377440" cy="1519082"/>
            </a:xfrm>
          </p:grpSpPr>
          <p:sp>
            <p:nvSpPr>
              <p:cNvPr id="65" name="TextBox 64">
                <a:extLst>
                  <a:ext uri="{FF2B5EF4-FFF2-40B4-BE49-F238E27FC236}">
                    <a16:creationId xmlns:a16="http://schemas.microsoft.com/office/drawing/2014/main" id="{28C33269-60CF-47A2-B979-E12A9DB67546}"/>
                  </a:ext>
                </a:extLst>
              </p:cNvPr>
              <p:cNvSpPr txBox="1"/>
              <p:nvPr/>
            </p:nvSpPr>
            <p:spPr>
              <a:xfrm>
                <a:off x="6456967" y="2729714"/>
                <a:ext cx="2377440" cy="762709"/>
              </a:xfrm>
              <a:prstGeom prst="rect">
                <a:avLst/>
              </a:prstGeom>
            </p:spPr>
            <p:txBody>
              <a:bodyPr wrap="square" lIns="0" tIns="0" rIns="0" bIns="0" anchor="t">
                <a:spAutoFit/>
              </a:bodyPr>
              <a:lstStyle>
                <a:defPPr>
                  <a:defRPr lang="en-US"/>
                </a:defPPr>
                <a:lvl1pPr indent="0">
                  <a:lnSpc>
                    <a:spcPct val="90000"/>
                  </a:lnSpc>
                  <a:spcBef>
                    <a:spcPts val="1000"/>
                  </a:spcBef>
                  <a:buFont typeface="Arial" panose="020B0604020202020204" pitchFamily="34" charset="0"/>
                  <a:buNone/>
                  <a:defRPr sz="3800">
                    <a:solidFill>
                      <a:schemeClr val="accent2"/>
                    </a:solidFill>
                    <a:latin typeface="Segoe UI Semibold" panose="020B0702040204020203" pitchFamily="34" charset="0"/>
                    <a:cs typeface="Segoe UI Semibold" panose="020B0702040204020203" pitchFamily="34" charset="0"/>
                  </a:defRPr>
                </a:lvl1pPr>
                <a:lvl2pPr marL="0" marR="0" lvl="1" indent="0" defTabSz="914367" fontAlgn="base">
                  <a:lnSpc>
                    <a:spcPct val="90000"/>
                  </a:lnSpc>
                  <a:spcBef>
                    <a:spcPts val="0"/>
                  </a:spcBef>
                  <a:spcAft>
                    <a:spcPts val="1200"/>
                  </a:spcAft>
                  <a:buClrTx/>
                  <a:buSzTx/>
                  <a:buFont typeface="Arial" panose="020B0604020202020204" pitchFamily="34" charset="0"/>
                  <a:buNone/>
                  <a:tabLst/>
                  <a:defRPr kumimoji="0" sz="5400" b="1" i="0" u="none" strike="noStrike" cap="none" spc="-180" normalizeH="0" baseline="0">
                    <a:ln>
                      <a:noFill/>
                    </a:ln>
                    <a:solidFill>
                      <a:schemeClr val="accent1"/>
                    </a:solidFill>
                    <a:effectLst/>
                    <a:uLnTx/>
                    <a:uFillTx/>
                    <a:cs typeface="Segoe UI Light" panose="020B0502040204020203" pitchFamily="34" charset="0"/>
                  </a:defRPr>
                </a:lvl2pPr>
                <a:lvl3pPr indent="0">
                  <a:lnSpc>
                    <a:spcPct val="90000"/>
                  </a:lnSpc>
                  <a:spcBef>
                    <a:spcPts val="500"/>
                  </a:spcBef>
                  <a:buFont typeface="Arial" panose="020B0604020202020204" pitchFamily="34" charset="0"/>
                  <a:buNone/>
                  <a:defRPr sz="4000">
                    <a:latin typeface="Segoe UI Light" panose="020B0502040204020203" pitchFamily="34" charset="0"/>
                    <a:cs typeface="Segoe UI Light" panose="020B0502040204020203" pitchFamily="34" charset="0"/>
                  </a:defRPr>
                </a:lvl3pPr>
                <a:lvl4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4pPr>
                <a:lvl5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32597">
                  <a:spcBef>
                    <a:spcPts val="1020"/>
                  </a:spcBef>
                  <a:defRPr/>
                </a:pPr>
                <a:r>
                  <a:rPr lang="en-US" sz="5507" b="1" spc="-184">
                    <a:solidFill>
                      <a:srgbClr val="50E6FF"/>
                    </a:solidFill>
                    <a:latin typeface="Segoe UI"/>
                    <a:cs typeface="Segoe UI Light" panose="020B0502040204020203" pitchFamily="34" charset="0"/>
                  </a:rPr>
                  <a:t>&gt;47</a:t>
                </a:r>
                <a:r>
                  <a:rPr lang="en-US" sz="4080" b="1" spc="-184">
                    <a:solidFill>
                      <a:srgbClr val="50E6FF"/>
                    </a:solidFill>
                    <a:latin typeface="Segoe UI"/>
                    <a:cs typeface="Segoe UI Light" panose="020B0502040204020203" pitchFamily="34" charset="0"/>
                  </a:rPr>
                  <a:t>K</a:t>
                </a:r>
              </a:p>
            </p:txBody>
          </p:sp>
          <p:sp>
            <p:nvSpPr>
              <p:cNvPr id="68" name="Rectangle 67">
                <a:extLst>
                  <a:ext uri="{FF2B5EF4-FFF2-40B4-BE49-F238E27FC236}">
                    <a16:creationId xmlns:a16="http://schemas.microsoft.com/office/drawing/2014/main" id="{390AAE93-1DA1-4EB0-BA4F-F51BF575F13D}"/>
                  </a:ext>
                </a:extLst>
              </p:cNvPr>
              <p:cNvSpPr/>
              <p:nvPr/>
            </p:nvSpPr>
            <p:spPr>
              <a:xfrm>
                <a:off x="6529288" y="3602444"/>
                <a:ext cx="2194560" cy="646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597">
                  <a:defRPr/>
                </a:pPr>
                <a:r>
                  <a:rPr lang="en-US" sz="1428" dirty="0" err="1">
                    <a:solidFill>
                      <a:srgbClr val="FFFFFF"/>
                    </a:solidFill>
                    <a:latin typeface="Hiragino Kaku Gothic Pro W3" panose="020B0300000000000000" pitchFamily="34" charset="-128"/>
                    <a:ea typeface="Hiragino Kaku Gothic Pro W3" panose="020B0300000000000000" pitchFamily="34" charset="-128"/>
                  </a:rPr>
                  <a:t>の顧客が</a:t>
                </a:r>
                <a:r>
                  <a:rPr lang="en-US" sz="1428" dirty="0">
                    <a:solidFill>
                      <a:srgbClr val="FFFFFF"/>
                    </a:solidFill>
                    <a:latin typeface="Hiragino Kaku Gothic Pro W3" panose="020B0300000000000000" pitchFamily="34" charset="-128"/>
                    <a:ea typeface="Hiragino Kaku Gothic Pro W3" panose="020B0300000000000000" pitchFamily="34" charset="-128"/>
                  </a:rPr>
                  <a:t> Azure </a:t>
                </a:r>
                <a:r>
                  <a:rPr lang="en-US" sz="1428" dirty="0" err="1">
                    <a:solidFill>
                      <a:srgbClr val="FFFFFF"/>
                    </a:solidFill>
                    <a:latin typeface="Hiragino Kaku Gothic Pro W3" panose="020B0300000000000000" pitchFamily="34" charset="-128"/>
                    <a:ea typeface="Hiragino Kaku Gothic Pro W3" panose="020B0300000000000000" pitchFamily="34" charset="-128"/>
                  </a:rPr>
                  <a:t>のオープンソースデータベースを利用中</a:t>
                </a:r>
                <a:endParaRPr lang="en-US" sz="1428" dirty="0">
                  <a:solidFill>
                    <a:srgbClr val="FFFFFF"/>
                  </a:solidFill>
                  <a:latin typeface="Hiragino Kaku Gothic Pro W3" panose="020B0300000000000000" pitchFamily="34" charset="-128"/>
                  <a:ea typeface="Hiragino Kaku Gothic Pro W3" panose="020B0300000000000000" pitchFamily="34" charset="-128"/>
                </a:endParaRPr>
              </a:p>
            </p:txBody>
          </p:sp>
        </p:grpSp>
        <p:grpSp>
          <p:nvGrpSpPr>
            <p:cNvPr id="10" name="Group 9">
              <a:extLst>
                <a:ext uri="{FF2B5EF4-FFF2-40B4-BE49-F238E27FC236}">
                  <a16:creationId xmlns:a16="http://schemas.microsoft.com/office/drawing/2014/main" id="{BF46616A-8DF9-49F5-AFF9-7F4F59D7DC36}"/>
                </a:ext>
              </a:extLst>
            </p:cNvPr>
            <p:cNvGrpSpPr/>
            <p:nvPr/>
          </p:nvGrpSpPr>
          <p:grpSpPr>
            <a:xfrm>
              <a:off x="9189882" y="3202577"/>
              <a:ext cx="2449760" cy="1734534"/>
              <a:chOff x="9189882" y="2729714"/>
              <a:chExt cx="2449760" cy="1734534"/>
            </a:xfrm>
          </p:grpSpPr>
          <p:sp>
            <p:nvSpPr>
              <p:cNvPr id="75" name="TextBox 74">
                <a:extLst>
                  <a:ext uri="{FF2B5EF4-FFF2-40B4-BE49-F238E27FC236}">
                    <a16:creationId xmlns:a16="http://schemas.microsoft.com/office/drawing/2014/main" id="{1141CADA-9DDA-4139-855A-82817A2D5FA9}"/>
                  </a:ext>
                </a:extLst>
              </p:cNvPr>
              <p:cNvSpPr txBox="1"/>
              <p:nvPr/>
            </p:nvSpPr>
            <p:spPr>
              <a:xfrm>
                <a:off x="9189882" y="2729714"/>
                <a:ext cx="2377440" cy="762709"/>
              </a:xfrm>
              <a:prstGeom prst="rect">
                <a:avLst/>
              </a:prstGeom>
            </p:spPr>
            <p:txBody>
              <a:bodyPr wrap="square" lIns="0" tIns="0" rIns="0" bIns="0" anchor="t">
                <a:spAutoFit/>
              </a:bodyPr>
              <a:lstStyle>
                <a:defPPr>
                  <a:defRPr lang="en-US"/>
                </a:defPPr>
                <a:lvl1pPr indent="0">
                  <a:lnSpc>
                    <a:spcPct val="90000"/>
                  </a:lnSpc>
                  <a:spcBef>
                    <a:spcPts val="1000"/>
                  </a:spcBef>
                  <a:buFont typeface="Arial" panose="020B0604020202020204" pitchFamily="34" charset="0"/>
                  <a:buNone/>
                  <a:defRPr sz="3800">
                    <a:solidFill>
                      <a:schemeClr val="accent2"/>
                    </a:solidFill>
                    <a:latin typeface="Segoe UI Semibold" panose="020B0702040204020203" pitchFamily="34" charset="0"/>
                    <a:cs typeface="Segoe UI Semibold" panose="020B0702040204020203" pitchFamily="34" charset="0"/>
                  </a:defRPr>
                </a:lvl1pPr>
                <a:lvl2pPr marL="0" marR="0" lvl="1" indent="0" defTabSz="914367" fontAlgn="base">
                  <a:lnSpc>
                    <a:spcPct val="90000"/>
                  </a:lnSpc>
                  <a:spcBef>
                    <a:spcPts val="0"/>
                  </a:spcBef>
                  <a:spcAft>
                    <a:spcPts val="1200"/>
                  </a:spcAft>
                  <a:buClrTx/>
                  <a:buSzTx/>
                  <a:buFont typeface="Arial" panose="020B0604020202020204" pitchFamily="34" charset="0"/>
                  <a:buNone/>
                  <a:tabLst/>
                  <a:defRPr kumimoji="0" sz="5400" b="1" i="0" u="none" strike="noStrike" cap="none" spc="-180" normalizeH="0" baseline="0">
                    <a:ln>
                      <a:noFill/>
                    </a:ln>
                    <a:solidFill>
                      <a:schemeClr val="accent1"/>
                    </a:solidFill>
                    <a:effectLst/>
                    <a:uLnTx/>
                    <a:uFillTx/>
                    <a:cs typeface="Segoe UI Light" panose="020B0502040204020203" pitchFamily="34" charset="0"/>
                  </a:defRPr>
                </a:lvl2pPr>
                <a:lvl3pPr indent="0">
                  <a:lnSpc>
                    <a:spcPct val="90000"/>
                  </a:lnSpc>
                  <a:spcBef>
                    <a:spcPts val="500"/>
                  </a:spcBef>
                  <a:buFont typeface="Arial" panose="020B0604020202020204" pitchFamily="34" charset="0"/>
                  <a:buNone/>
                  <a:defRPr sz="4000">
                    <a:latin typeface="Segoe UI Light" panose="020B0502040204020203" pitchFamily="34" charset="0"/>
                    <a:cs typeface="Segoe UI Light" panose="020B0502040204020203" pitchFamily="34" charset="0"/>
                  </a:defRPr>
                </a:lvl3pPr>
                <a:lvl4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4pPr>
                <a:lvl5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32597">
                  <a:spcBef>
                    <a:spcPts val="1020"/>
                  </a:spcBef>
                  <a:defRPr/>
                </a:pPr>
                <a:r>
                  <a:rPr lang="en-US" sz="5507" b="1" spc="-184">
                    <a:solidFill>
                      <a:srgbClr val="50E6FF"/>
                    </a:solidFill>
                    <a:latin typeface="Segoe UI"/>
                    <a:cs typeface="Segoe UI Light" panose="020B0502040204020203" pitchFamily="34" charset="0"/>
                  </a:rPr>
                  <a:t>&gt;100</a:t>
                </a:r>
                <a:r>
                  <a:rPr lang="en-US" sz="4080" b="1" spc="-184">
                    <a:solidFill>
                      <a:srgbClr val="50E6FF"/>
                    </a:solidFill>
                    <a:latin typeface="Segoe UI"/>
                    <a:cs typeface="Segoe UI Light" panose="020B0502040204020203" pitchFamily="34" charset="0"/>
                  </a:rPr>
                  <a:t>K</a:t>
                </a:r>
              </a:p>
            </p:txBody>
          </p:sp>
          <p:sp>
            <p:nvSpPr>
              <p:cNvPr id="78" name="Rectangle 77">
                <a:extLst>
                  <a:ext uri="{FF2B5EF4-FFF2-40B4-BE49-F238E27FC236}">
                    <a16:creationId xmlns:a16="http://schemas.microsoft.com/office/drawing/2014/main" id="{4D1B4AD0-5F17-4E8F-8E58-81678E3D144F}"/>
                  </a:ext>
                </a:extLst>
              </p:cNvPr>
              <p:cNvSpPr/>
              <p:nvPr/>
            </p:nvSpPr>
            <p:spPr>
              <a:xfrm>
                <a:off x="9262202" y="3602445"/>
                <a:ext cx="2377440" cy="861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597">
                  <a:defRPr/>
                </a:pPr>
                <a:r>
                  <a:rPr lang="en-US" sz="1428" dirty="0" err="1">
                    <a:solidFill>
                      <a:srgbClr val="FFFFFF"/>
                    </a:solidFill>
                    <a:latin typeface="Hiragino Kaku Gothic Pro W3" panose="020B0300000000000000" pitchFamily="34" charset="-128"/>
                    <a:ea typeface="Hiragino Kaku Gothic Pro W3" panose="020B0300000000000000" pitchFamily="34" charset="-128"/>
                  </a:rPr>
                  <a:t>の</a:t>
                </a:r>
                <a:r>
                  <a:rPr lang="en-US" sz="1428" dirty="0">
                    <a:solidFill>
                      <a:srgbClr val="FFFFFF"/>
                    </a:solidFill>
                    <a:latin typeface="Hiragino Kaku Gothic Pro W3" panose="020B0300000000000000" pitchFamily="34" charset="-128"/>
                    <a:ea typeface="Hiragino Kaku Gothic Pro W3" panose="020B0300000000000000" pitchFamily="34" charset="-128"/>
                  </a:rPr>
                  <a:t> Azure Data Studio </a:t>
                </a:r>
                <a:r>
                  <a:rPr lang="en-US" sz="1428" dirty="0" err="1">
                    <a:solidFill>
                      <a:srgbClr val="FFFFFF"/>
                    </a:solidFill>
                    <a:latin typeface="Hiragino Kaku Gothic Pro W3" panose="020B0300000000000000" pitchFamily="34" charset="-128"/>
                    <a:ea typeface="Hiragino Kaku Gothic Pro W3" panose="020B0300000000000000" pitchFamily="34" charset="-128"/>
                  </a:rPr>
                  <a:t>インスタンスが</a:t>
                </a:r>
                <a:r>
                  <a:rPr lang="ja-JP" altLang="en-US" sz="1428">
                    <a:solidFill>
                      <a:srgbClr val="FFFFFF"/>
                    </a:solidFill>
                    <a:latin typeface="Hiragino Kaku Gothic Pro W3" panose="020B0300000000000000" pitchFamily="34" charset="-128"/>
                    <a:ea typeface="Hiragino Kaku Gothic Pro W3" panose="020B0300000000000000" pitchFamily="34" charset="-128"/>
                  </a:rPr>
                  <a:t> </a:t>
                </a:r>
                <a:r>
                  <a:rPr lang="en-US" altLang="ja-JP" sz="1428" dirty="0">
                    <a:solidFill>
                      <a:srgbClr val="FFFFFF"/>
                    </a:solidFill>
                    <a:latin typeface="Hiragino Kaku Gothic Pro W3" panose="020B0300000000000000" pitchFamily="34" charset="-128"/>
                    <a:ea typeface="Hiragino Kaku Gothic Pro W3" panose="020B0300000000000000" pitchFamily="34" charset="-128"/>
                  </a:rPr>
                  <a:t>Azure </a:t>
                </a:r>
                <a:r>
                  <a:rPr lang="ja-JP" altLang="en-US" sz="1428">
                    <a:solidFill>
                      <a:srgbClr val="FFFFFF"/>
                    </a:solidFill>
                    <a:latin typeface="Hiragino Kaku Gothic Pro W3" panose="020B0300000000000000" pitchFamily="34" charset="-128"/>
                    <a:ea typeface="Hiragino Kaku Gothic Pro W3" panose="020B0300000000000000" pitchFamily="34" charset="-128"/>
                  </a:rPr>
                  <a:t>のオープンソースのデータベース用拡張を利用</a:t>
                </a:r>
                <a:endParaRPr lang="en-US" sz="1428" dirty="0">
                  <a:solidFill>
                    <a:srgbClr val="FFFFFF"/>
                  </a:solidFill>
                  <a:latin typeface="Hiragino Kaku Gothic Pro W3" panose="020B0300000000000000" pitchFamily="34" charset="-128"/>
                  <a:ea typeface="Hiragino Kaku Gothic Pro W3" panose="020B0300000000000000" pitchFamily="34" charset="-128"/>
                </a:endParaRPr>
              </a:p>
            </p:txBody>
          </p:sp>
        </p:grpSp>
        <p:cxnSp>
          <p:nvCxnSpPr>
            <p:cNvPr id="24" name="Straight Connector 23">
              <a:extLst>
                <a:ext uri="{FF2B5EF4-FFF2-40B4-BE49-F238E27FC236}">
                  <a16:creationId xmlns:a16="http://schemas.microsoft.com/office/drawing/2014/main" id="{920E0808-205E-4A30-93ED-01CD64175239}"/>
                </a:ext>
                <a:ext uri="{C183D7F6-B498-43B3-948B-1728B52AA6E4}">
                  <adec:decorative xmlns:adec="http://schemas.microsoft.com/office/drawing/2017/decorative" val="1"/>
                </a:ext>
              </a:extLst>
            </p:cNvPr>
            <p:cNvCxnSpPr>
              <a:cxnSpLocks/>
            </p:cNvCxnSpPr>
            <p:nvPr/>
          </p:nvCxnSpPr>
          <p:spPr>
            <a:xfrm>
              <a:off x="2700133" y="3139148"/>
              <a:ext cx="0" cy="1645920"/>
            </a:xfrm>
            <a:prstGeom prst="line">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956D3B-2F20-4D4E-A6A1-0EE9F36F66D3}"/>
                </a:ext>
                <a:ext uri="{C183D7F6-B498-43B3-948B-1728B52AA6E4}">
                  <adec:decorative xmlns:adec="http://schemas.microsoft.com/office/drawing/2017/decorative" val="1"/>
                </a:ext>
              </a:extLst>
            </p:cNvPr>
            <p:cNvCxnSpPr>
              <a:cxnSpLocks/>
            </p:cNvCxnSpPr>
            <p:nvPr/>
          </p:nvCxnSpPr>
          <p:spPr>
            <a:xfrm>
              <a:off x="5760501" y="3139148"/>
              <a:ext cx="0" cy="1645920"/>
            </a:xfrm>
            <a:prstGeom prst="line">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8120CDC-E392-460E-BC8F-567A12598D4A}"/>
                </a:ext>
                <a:ext uri="{C183D7F6-B498-43B3-948B-1728B52AA6E4}">
                  <adec:decorative xmlns:adec="http://schemas.microsoft.com/office/drawing/2017/decorative" val="1"/>
                </a:ext>
              </a:extLst>
            </p:cNvPr>
            <p:cNvCxnSpPr>
              <a:cxnSpLocks/>
            </p:cNvCxnSpPr>
            <p:nvPr/>
          </p:nvCxnSpPr>
          <p:spPr>
            <a:xfrm>
              <a:off x="8683344" y="3139148"/>
              <a:ext cx="0" cy="1645920"/>
            </a:xfrm>
            <a:prstGeom prst="line">
              <a:avLst/>
            </a:prstGeom>
            <a:ln w="12700">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2" name="Title 1">
            <a:extLst>
              <a:ext uri="{FF2B5EF4-FFF2-40B4-BE49-F238E27FC236}">
                <a16:creationId xmlns:a16="http://schemas.microsoft.com/office/drawing/2014/main" id="{B692D1CD-E524-41B3-9F7E-9EBDA8D68B33}"/>
              </a:ext>
            </a:extLst>
          </p:cNvPr>
          <p:cNvSpPr txBox="1">
            <a:spLocks/>
          </p:cNvSpPr>
          <p:nvPr/>
        </p:nvSpPr>
        <p:spPr>
          <a:xfrm>
            <a:off x="3902114" y="1106298"/>
            <a:ext cx="4632249" cy="467466"/>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pc="-51" dirty="0">
                <a:solidFill>
                  <a:srgbClr val="FFFFFF"/>
                </a:solidFill>
                <a:latin typeface="Hiragino Kaku Gothic Pro W3" panose="020B0300000000000000" pitchFamily="34" charset="-128"/>
                <a:ea typeface="Hiragino Kaku Gothic Pro W3" panose="020B0300000000000000" pitchFamily="34" charset="-128"/>
              </a:rPr>
              <a:t>Azure </a:t>
            </a:r>
            <a:r>
              <a:rPr lang="en-US" spc="-51" dirty="0" err="1">
                <a:solidFill>
                  <a:srgbClr val="FFFFFF"/>
                </a:solidFill>
                <a:latin typeface="Hiragino Kaku Gothic Pro W3" panose="020B0300000000000000" pitchFamily="34" charset="-128"/>
                <a:ea typeface="Hiragino Kaku Gothic Pro W3" panose="020B0300000000000000" pitchFamily="34" charset="-128"/>
              </a:rPr>
              <a:t>におけるオープンソースのモメンタム</a:t>
            </a:r>
            <a:endParaRPr lang="en-US" spc="-51" dirty="0">
              <a:solidFill>
                <a:srgbClr val="FFFFFF"/>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55093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3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1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F337380-43CB-45DE-81A6-311BB7CB4EF7}"/>
              </a:ext>
            </a:extLst>
          </p:cNvPr>
          <p:cNvSpPr>
            <a:spLocks noGrp="1"/>
          </p:cNvSpPr>
          <p:nvPr>
            <p:ph type="title"/>
          </p:nvPr>
        </p:nvSpPr>
        <p:spPr>
          <a:xfrm>
            <a:off x="600855" y="466301"/>
            <a:ext cx="11237870" cy="1004634"/>
          </a:xfrm>
        </p:spPr>
        <p:txBody>
          <a:bodyPr/>
          <a:lstStyle/>
          <a:p>
            <a:r>
              <a:rPr lang="en-US" sz="3264" dirty="0">
                <a:gradFill>
                  <a:gsLst>
                    <a:gs pos="1250">
                      <a:schemeClr val="tx1"/>
                    </a:gs>
                    <a:gs pos="100000">
                      <a:schemeClr val="tx1"/>
                    </a:gs>
                  </a:gsLst>
                  <a:lin ang="5400000" scaled="0"/>
                </a:gradFill>
              </a:rPr>
              <a:t>PostgreSQL: </a:t>
            </a:r>
            <a:r>
              <a:rPr lang="en-US" sz="3264" dirty="0" err="1">
                <a:gradFill>
                  <a:gsLst>
                    <a:gs pos="1250">
                      <a:schemeClr val="tx1"/>
                    </a:gs>
                    <a:gs pos="100000">
                      <a:schemeClr val="tx1"/>
                    </a:gs>
                  </a:gsLst>
                  <a:lin ang="5400000" scaled="0"/>
                </a:gradFill>
              </a:rPr>
              <a:t>コミュニティサポートのある</a:t>
            </a:r>
            <a:br>
              <a:rPr lang="en-US" sz="3264" dirty="0">
                <a:gradFill>
                  <a:gsLst>
                    <a:gs pos="1250">
                      <a:schemeClr val="tx1"/>
                    </a:gs>
                    <a:gs pos="100000">
                      <a:schemeClr val="tx1"/>
                    </a:gs>
                  </a:gsLst>
                  <a:lin ang="5400000" scaled="0"/>
                </a:gradFill>
              </a:rPr>
            </a:br>
            <a:r>
              <a:rPr lang="en-US" sz="3264" dirty="0" err="1">
                <a:gradFill>
                  <a:gsLst>
                    <a:gs pos="1250">
                      <a:schemeClr val="tx1"/>
                    </a:gs>
                    <a:gs pos="100000">
                      <a:schemeClr val="tx1"/>
                    </a:gs>
                  </a:gsLst>
                  <a:lin ang="5400000" scaled="0"/>
                </a:gradFill>
              </a:rPr>
              <a:t>最良のオープンソースデータベース</a:t>
            </a:r>
            <a:endParaRPr lang="en-US" sz="3264" dirty="0">
              <a:gradFill>
                <a:gsLst>
                  <a:gs pos="1250">
                    <a:schemeClr val="tx1"/>
                  </a:gs>
                  <a:gs pos="100000">
                    <a:schemeClr val="tx1"/>
                  </a:gs>
                </a:gsLst>
                <a:lin ang="5400000" scaled="0"/>
              </a:gradFill>
            </a:endParaRPr>
          </a:p>
        </p:txBody>
      </p:sp>
      <p:sp>
        <p:nvSpPr>
          <p:cNvPr id="138" name="Rectangle 137">
            <a:extLst>
              <a:ext uri="{FF2B5EF4-FFF2-40B4-BE49-F238E27FC236}">
                <a16:creationId xmlns:a16="http://schemas.microsoft.com/office/drawing/2014/main" id="{517D043A-D443-0342-A2B8-DDB0D36AA63D}"/>
              </a:ext>
            </a:extLst>
          </p:cNvPr>
          <p:cNvSpPr/>
          <p:nvPr/>
        </p:nvSpPr>
        <p:spPr bwMode="auto">
          <a:xfrm>
            <a:off x="13906878" y="1801031"/>
            <a:ext cx="10775968" cy="433595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279781" numCol="1" spcCol="0" rtlCol="0" fromWordArt="0" anchor="b" anchorCtr="0" forceAA="0" compatLnSpc="1">
            <a:prstTxWarp prst="textNoShape">
              <a:avLst/>
            </a:prstTxWarp>
            <a:noAutofit/>
          </a:bodyPr>
          <a:lstStyle/>
          <a:p>
            <a:pPr algn="ctr" defTabSz="951028" fontAlgn="base">
              <a:spcBef>
                <a:spcPct val="0"/>
              </a:spcBef>
              <a:spcAft>
                <a:spcPct val="0"/>
              </a:spcAft>
              <a:defRPr/>
            </a:pPr>
            <a:endParaRPr lang="en-US" sz="2448">
              <a:solidFill>
                <a:srgbClr val="2F2F2F"/>
              </a:solidFill>
              <a:latin typeface="Segoe UI Semibold"/>
              <a:cs typeface="Segoe UI" pitchFamily="34" charset="0"/>
            </a:endParaRPr>
          </a:p>
        </p:txBody>
      </p:sp>
      <p:sp>
        <p:nvSpPr>
          <p:cNvPr id="282" name="Rectangle 281">
            <a:extLst>
              <a:ext uri="{FF2B5EF4-FFF2-40B4-BE49-F238E27FC236}">
                <a16:creationId xmlns:a16="http://schemas.microsoft.com/office/drawing/2014/main" id="{8B1CFD3B-F97D-4B27-A79E-3E9EB5A73A28}"/>
              </a:ext>
            </a:extLst>
          </p:cNvPr>
          <p:cNvSpPr/>
          <p:nvPr/>
        </p:nvSpPr>
        <p:spPr bwMode="auto">
          <a:xfrm>
            <a:off x="1384362"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itchFamily="34" charset="0"/>
            </a:endParaRPr>
          </a:p>
        </p:txBody>
      </p:sp>
      <p:sp>
        <p:nvSpPr>
          <p:cNvPr id="285" name="Rectangle 284">
            <a:extLst>
              <a:ext uri="{FF2B5EF4-FFF2-40B4-BE49-F238E27FC236}">
                <a16:creationId xmlns:a16="http://schemas.microsoft.com/office/drawing/2014/main" id="{8F3DD651-BB6C-4DD4-9DF1-24A3A603727A}"/>
              </a:ext>
            </a:extLst>
          </p:cNvPr>
          <p:cNvSpPr/>
          <p:nvPr/>
        </p:nvSpPr>
        <p:spPr bwMode="auto">
          <a:xfrm>
            <a:off x="4522058"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86" name="Rectangle 285">
            <a:extLst>
              <a:ext uri="{FF2B5EF4-FFF2-40B4-BE49-F238E27FC236}">
                <a16:creationId xmlns:a16="http://schemas.microsoft.com/office/drawing/2014/main" id="{8459CECD-EB18-432C-AE14-8931B127E52B}"/>
              </a:ext>
            </a:extLst>
          </p:cNvPr>
          <p:cNvSpPr/>
          <p:nvPr/>
        </p:nvSpPr>
        <p:spPr bwMode="auto">
          <a:xfrm>
            <a:off x="7659754"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91" name="TextBox 290">
            <a:extLst>
              <a:ext uri="{FF2B5EF4-FFF2-40B4-BE49-F238E27FC236}">
                <a16:creationId xmlns:a16="http://schemas.microsoft.com/office/drawing/2014/main" id="{5FD5AE91-5551-45C7-BB05-2698EF15FEC7}"/>
              </a:ext>
            </a:extLst>
          </p:cNvPr>
          <p:cNvSpPr txBox="1"/>
          <p:nvPr/>
        </p:nvSpPr>
        <p:spPr>
          <a:xfrm>
            <a:off x="2015724" y="4915035"/>
            <a:ext cx="1767602"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Open Source</a:t>
            </a:r>
          </a:p>
        </p:txBody>
      </p:sp>
      <p:sp>
        <p:nvSpPr>
          <p:cNvPr id="292" name="TextBox 291">
            <a:extLst>
              <a:ext uri="{FF2B5EF4-FFF2-40B4-BE49-F238E27FC236}">
                <a16:creationId xmlns:a16="http://schemas.microsoft.com/office/drawing/2014/main" id="{17DA2701-64A0-4BAA-9CBD-B15F3F1C2D90}"/>
              </a:ext>
            </a:extLst>
          </p:cNvPr>
          <p:cNvSpPr txBox="1"/>
          <p:nvPr/>
        </p:nvSpPr>
        <p:spPr>
          <a:xfrm>
            <a:off x="4570971" y="4915035"/>
            <a:ext cx="2932499"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Proven resilience &amp; stability</a:t>
            </a:r>
          </a:p>
        </p:txBody>
      </p:sp>
      <p:sp>
        <p:nvSpPr>
          <p:cNvPr id="293" name="TextBox 292">
            <a:extLst>
              <a:ext uri="{FF2B5EF4-FFF2-40B4-BE49-F238E27FC236}">
                <a16:creationId xmlns:a16="http://schemas.microsoft.com/office/drawing/2014/main" id="{F54F23F2-55D6-4F8C-9F10-D7F4C59ADE2C}"/>
              </a:ext>
            </a:extLst>
          </p:cNvPr>
          <p:cNvSpPr txBox="1"/>
          <p:nvPr/>
        </p:nvSpPr>
        <p:spPr>
          <a:xfrm>
            <a:off x="8291116" y="4915035"/>
            <a:ext cx="1767602"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Rich feature set</a:t>
            </a:r>
          </a:p>
        </p:txBody>
      </p:sp>
      <p:grpSp>
        <p:nvGrpSpPr>
          <p:cNvPr id="302" name="Group 89">
            <a:extLst>
              <a:ext uri="{FF2B5EF4-FFF2-40B4-BE49-F238E27FC236}">
                <a16:creationId xmlns:a16="http://schemas.microsoft.com/office/drawing/2014/main" id="{F6176DF6-EF85-445C-A92B-5884C77804CE}"/>
              </a:ext>
            </a:extLst>
          </p:cNvPr>
          <p:cNvGrpSpPr>
            <a:grpSpLocks noChangeAspect="1"/>
          </p:cNvGrpSpPr>
          <p:nvPr/>
        </p:nvGrpSpPr>
        <p:grpSpPr bwMode="auto">
          <a:xfrm>
            <a:off x="2680207" y="4454722"/>
            <a:ext cx="438636" cy="389156"/>
            <a:chOff x="3403" y="1006"/>
            <a:chExt cx="328" cy="291"/>
          </a:xfrm>
        </p:grpSpPr>
        <p:sp>
          <p:nvSpPr>
            <p:cNvPr id="303" name="Freeform 90">
              <a:extLst>
                <a:ext uri="{FF2B5EF4-FFF2-40B4-BE49-F238E27FC236}">
                  <a16:creationId xmlns:a16="http://schemas.microsoft.com/office/drawing/2014/main" id="{D25BA46A-3C66-48B5-9870-F1F00F040665}"/>
                </a:ext>
              </a:extLst>
            </p:cNvPr>
            <p:cNvSpPr>
              <a:spLocks/>
            </p:cNvSpPr>
            <p:nvPr/>
          </p:nvSpPr>
          <p:spPr bwMode="auto">
            <a:xfrm>
              <a:off x="3403" y="1006"/>
              <a:ext cx="291" cy="291"/>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4" name="Freeform 91">
              <a:extLst>
                <a:ext uri="{FF2B5EF4-FFF2-40B4-BE49-F238E27FC236}">
                  <a16:creationId xmlns:a16="http://schemas.microsoft.com/office/drawing/2014/main" id="{E514F618-578C-4748-961B-279E30E4B71D}"/>
                </a:ext>
              </a:extLst>
            </p:cNvPr>
            <p:cNvSpPr>
              <a:spLocks/>
            </p:cNvSpPr>
            <p:nvPr/>
          </p:nvSpPr>
          <p:spPr bwMode="auto">
            <a:xfrm>
              <a:off x="3440" y="1006"/>
              <a:ext cx="291" cy="291"/>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35" name="Group 334">
            <a:extLst>
              <a:ext uri="{FF2B5EF4-FFF2-40B4-BE49-F238E27FC236}">
                <a16:creationId xmlns:a16="http://schemas.microsoft.com/office/drawing/2014/main" id="{0D85F8BA-9BA5-422E-B4B5-7947BDE52967}"/>
              </a:ext>
            </a:extLst>
          </p:cNvPr>
          <p:cNvGrpSpPr/>
          <p:nvPr/>
        </p:nvGrpSpPr>
        <p:grpSpPr>
          <a:xfrm>
            <a:off x="5817852" y="4349048"/>
            <a:ext cx="512656" cy="550966"/>
            <a:chOff x="12422634" y="-1902890"/>
            <a:chExt cx="459444" cy="493778"/>
          </a:xfrm>
        </p:grpSpPr>
        <p:sp>
          <p:nvSpPr>
            <p:cNvPr id="336" name="Freeform: Shape 335">
              <a:extLst>
                <a:ext uri="{FF2B5EF4-FFF2-40B4-BE49-F238E27FC236}">
                  <a16:creationId xmlns:a16="http://schemas.microsoft.com/office/drawing/2014/main" id="{8082EE00-EA89-4D03-9E15-40CC19A26A6E}"/>
                </a:ext>
              </a:extLst>
            </p:cNvPr>
            <p:cNvSpPr/>
            <p:nvPr/>
          </p:nvSpPr>
          <p:spPr>
            <a:xfrm>
              <a:off x="12492457" y="-1798733"/>
              <a:ext cx="286622" cy="389621"/>
            </a:xfrm>
            <a:custGeom>
              <a:avLst/>
              <a:gdLst>
                <a:gd name="connsiteX0" fmla="*/ 229064 w 229682"/>
                <a:gd name="connsiteY0" fmla="*/ 196914 h 312219"/>
                <a:gd name="connsiteX1" fmla="*/ 229064 w 229682"/>
                <a:gd name="connsiteY1" fmla="*/ 0 h 312219"/>
                <a:gd name="connsiteX2" fmla="*/ 0 w 229682"/>
                <a:gd name="connsiteY2" fmla="*/ 0 h 312219"/>
                <a:gd name="connsiteX3" fmla="*/ 0 w 229682"/>
                <a:gd name="connsiteY3" fmla="*/ 196914 h 312219"/>
                <a:gd name="connsiteX4" fmla="*/ 618 w 229682"/>
                <a:gd name="connsiteY4" fmla="*/ 197533 h 312219"/>
                <a:gd name="connsiteX5" fmla="*/ 29985 w 229682"/>
                <a:gd name="connsiteY5" fmla="*/ 227209 h 312219"/>
                <a:gd name="connsiteX6" fmla="*/ 114377 w 229682"/>
                <a:gd name="connsiteY6" fmla="*/ 312219 h 312219"/>
                <a:gd name="connsiteX7" fmla="*/ 229682 w 229682"/>
                <a:gd name="connsiteY7" fmla="*/ 196914 h 312219"/>
                <a:gd name="connsiteX8" fmla="*/ 229064 w 229682"/>
                <a:gd name="connsiteY8" fmla="*/ 196914 h 312219"/>
                <a:gd name="connsiteX9" fmla="*/ 187332 w 229682"/>
                <a:gd name="connsiteY9" fmla="*/ 134161 h 312219"/>
                <a:gd name="connsiteX10" fmla="*/ 135398 w 229682"/>
                <a:gd name="connsiteY10" fmla="*/ 134161 h 312219"/>
                <a:gd name="connsiteX11" fmla="*/ 135398 w 229682"/>
                <a:gd name="connsiteY11" fmla="*/ 186095 h 312219"/>
                <a:gd name="connsiteX12" fmla="*/ 93666 w 229682"/>
                <a:gd name="connsiteY12" fmla="*/ 186095 h 312219"/>
                <a:gd name="connsiteX13" fmla="*/ 93666 w 229682"/>
                <a:gd name="connsiteY13" fmla="*/ 134161 h 312219"/>
                <a:gd name="connsiteX14" fmla="*/ 41732 w 229682"/>
                <a:gd name="connsiteY14" fmla="*/ 134161 h 312219"/>
                <a:gd name="connsiteX15" fmla="*/ 41732 w 229682"/>
                <a:gd name="connsiteY15" fmla="*/ 92429 h 312219"/>
                <a:gd name="connsiteX16" fmla="*/ 93666 w 229682"/>
                <a:gd name="connsiteY16" fmla="*/ 92429 h 312219"/>
                <a:gd name="connsiteX17" fmla="*/ 93666 w 229682"/>
                <a:gd name="connsiteY17" fmla="*/ 40496 h 312219"/>
                <a:gd name="connsiteX18" fmla="*/ 135398 w 229682"/>
                <a:gd name="connsiteY18" fmla="*/ 40496 h 312219"/>
                <a:gd name="connsiteX19" fmla="*/ 135398 w 229682"/>
                <a:gd name="connsiteY19" fmla="*/ 92429 h 312219"/>
                <a:gd name="connsiteX20" fmla="*/ 187332 w 229682"/>
                <a:gd name="connsiteY20" fmla="*/ 92429 h 312219"/>
                <a:gd name="connsiteX21" fmla="*/ 187332 w 229682"/>
                <a:gd name="connsiteY21" fmla="*/ 134161 h 31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682" h="312219">
                  <a:moveTo>
                    <a:pt x="229064" y="196914"/>
                  </a:moveTo>
                  <a:lnTo>
                    <a:pt x="229064" y="0"/>
                  </a:lnTo>
                  <a:lnTo>
                    <a:pt x="0" y="0"/>
                  </a:lnTo>
                  <a:lnTo>
                    <a:pt x="0" y="196914"/>
                  </a:lnTo>
                  <a:lnTo>
                    <a:pt x="618" y="197533"/>
                  </a:lnTo>
                  <a:lnTo>
                    <a:pt x="29985" y="227209"/>
                  </a:lnTo>
                  <a:lnTo>
                    <a:pt x="114377" y="312219"/>
                  </a:lnTo>
                  <a:lnTo>
                    <a:pt x="229682" y="196914"/>
                  </a:lnTo>
                  <a:lnTo>
                    <a:pt x="229064" y="196914"/>
                  </a:lnTo>
                  <a:close/>
                  <a:moveTo>
                    <a:pt x="187332" y="134161"/>
                  </a:moveTo>
                  <a:lnTo>
                    <a:pt x="135398" y="134161"/>
                  </a:lnTo>
                  <a:lnTo>
                    <a:pt x="135398" y="186095"/>
                  </a:lnTo>
                  <a:lnTo>
                    <a:pt x="93666" y="186095"/>
                  </a:lnTo>
                  <a:lnTo>
                    <a:pt x="93666" y="134161"/>
                  </a:lnTo>
                  <a:lnTo>
                    <a:pt x="41732" y="134161"/>
                  </a:lnTo>
                  <a:lnTo>
                    <a:pt x="41732" y="92429"/>
                  </a:lnTo>
                  <a:lnTo>
                    <a:pt x="93666" y="92429"/>
                  </a:lnTo>
                  <a:lnTo>
                    <a:pt x="93666" y="40496"/>
                  </a:lnTo>
                  <a:lnTo>
                    <a:pt x="135398" y="40496"/>
                  </a:lnTo>
                  <a:lnTo>
                    <a:pt x="135398" y="92429"/>
                  </a:lnTo>
                  <a:lnTo>
                    <a:pt x="187332" y="92429"/>
                  </a:lnTo>
                  <a:lnTo>
                    <a:pt x="187332" y="134161"/>
                  </a:lnTo>
                  <a:close/>
                </a:path>
              </a:pathLst>
            </a:custGeom>
            <a:solidFill>
              <a:schemeClr val="accent1"/>
            </a:solidFill>
            <a:ln w="3091"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46C2025C-EB76-4A42-A294-21CB4D20FD5B}"/>
                </a:ext>
              </a:extLst>
            </p:cNvPr>
            <p:cNvSpPr/>
            <p:nvPr/>
          </p:nvSpPr>
          <p:spPr>
            <a:xfrm>
              <a:off x="12422634" y="-1631313"/>
              <a:ext cx="186708" cy="186708"/>
            </a:xfrm>
            <a:custGeom>
              <a:avLst/>
              <a:gdLst>
                <a:gd name="connsiteX0" fmla="*/ 119942 w 149617"/>
                <a:gd name="connsiteY0" fmla="*/ 0 h 149617"/>
                <a:gd name="connsiteX1" fmla="*/ 149618 w 149617"/>
                <a:gd name="connsiteY1" fmla="*/ 0 h 149617"/>
                <a:gd name="connsiteX2" fmla="*/ 149618 w 149617"/>
                <a:gd name="connsiteY2" fmla="*/ 29367 h 149617"/>
                <a:gd name="connsiteX3" fmla="*/ 85937 w 149617"/>
                <a:gd name="connsiteY3" fmla="*/ 93047 h 149617"/>
                <a:gd name="connsiteX4" fmla="*/ 29367 w 149617"/>
                <a:gd name="connsiteY4" fmla="*/ 149618 h 149617"/>
                <a:gd name="connsiteX5" fmla="*/ 0 w 149617"/>
                <a:gd name="connsiteY5" fmla="*/ 120251 h 149617"/>
                <a:gd name="connsiteX6" fmla="*/ 119942 w 149617"/>
                <a:gd name="connsiteY6" fmla="*/ 0 h 1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17" h="149617">
                  <a:moveTo>
                    <a:pt x="119942" y="0"/>
                  </a:moveTo>
                  <a:lnTo>
                    <a:pt x="149618" y="0"/>
                  </a:lnTo>
                  <a:lnTo>
                    <a:pt x="149618" y="29367"/>
                  </a:lnTo>
                  <a:lnTo>
                    <a:pt x="85937" y="93047"/>
                  </a:lnTo>
                  <a:lnTo>
                    <a:pt x="29367" y="149618"/>
                  </a:lnTo>
                  <a:lnTo>
                    <a:pt x="0" y="120251"/>
                  </a:lnTo>
                  <a:lnTo>
                    <a:pt x="119942" y="0"/>
                  </a:lnTo>
                  <a:close/>
                </a:path>
              </a:pathLst>
            </a:custGeom>
            <a:solidFill>
              <a:srgbClr val="50E6FF"/>
            </a:solidFill>
            <a:ln w="3091"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1376E107-4F06-4611-A1E2-040D229C2BD1}"/>
                </a:ext>
              </a:extLst>
            </p:cNvPr>
            <p:cNvSpPr/>
            <p:nvPr/>
          </p:nvSpPr>
          <p:spPr>
            <a:xfrm>
              <a:off x="12661036" y="-1902890"/>
              <a:ext cx="221042" cy="219884"/>
            </a:xfrm>
            <a:custGeom>
              <a:avLst/>
              <a:gdLst>
                <a:gd name="connsiteX0" fmla="*/ 177130 w 177130"/>
                <a:gd name="connsiteY0" fmla="*/ 0 h 176202"/>
                <a:gd name="connsiteX1" fmla="*/ 177130 w 177130"/>
                <a:gd name="connsiteY1" fmla="*/ 145908 h 176202"/>
                <a:gd name="connsiteX2" fmla="*/ 135398 w 177130"/>
                <a:gd name="connsiteY2" fmla="*/ 145908 h 176202"/>
                <a:gd name="connsiteX3" fmla="*/ 135398 w 177130"/>
                <a:gd name="connsiteY3" fmla="*/ 70172 h 176202"/>
                <a:gd name="connsiteX4" fmla="*/ 29367 w 177130"/>
                <a:gd name="connsiteY4" fmla="*/ 176203 h 176202"/>
                <a:gd name="connsiteX5" fmla="*/ 0 w 177130"/>
                <a:gd name="connsiteY5" fmla="*/ 176203 h 176202"/>
                <a:gd name="connsiteX6" fmla="*/ 0 w 177130"/>
                <a:gd name="connsiteY6" fmla="*/ 146527 h 176202"/>
                <a:gd name="connsiteX7" fmla="*/ 104794 w 177130"/>
                <a:gd name="connsiteY7" fmla="*/ 41732 h 176202"/>
                <a:gd name="connsiteX8" fmla="*/ 31222 w 177130"/>
                <a:gd name="connsiteY8" fmla="*/ 41732 h 176202"/>
                <a:gd name="connsiteX9" fmla="*/ 31222 w 177130"/>
                <a:gd name="connsiteY9" fmla="*/ 0 h 176202"/>
                <a:gd name="connsiteX10" fmla="*/ 177130 w 177130"/>
                <a:gd name="connsiteY10" fmla="*/ 0 h 17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130" h="176202">
                  <a:moveTo>
                    <a:pt x="177130" y="0"/>
                  </a:moveTo>
                  <a:lnTo>
                    <a:pt x="177130" y="145908"/>
                  </a:lnTo>
                  <a:lnTo>
                    <a:pt x="135398" y="145908"/>
                  </a:lnTo>
                  <a:lnTo>
                    <a:pt x="135398" y="70172"/>
                  </a:lnTo>
                  <a:lnTo>
                    <a:pt x="29367" y="176203"/>
                  </a:lnTo>
                  <a:lnTo>
                    <a:pt x="0" y="176203"/>
                  </a:lnTo>
                  <a:lnTo>
                    <a:pt x="0" y="146527"/>
                  </a:lnTo>
                  <a:lnTo>
                    <a:pt x="104794" y="41732"/>
                  </a:lnTo>
                  <a:lnTo>
                    <a:pt x="31222" y="41732"/>
                  </a:lnTo>
                  <a:lnTo>
                    <a:pt x="31222" y="0"/>
                  </a:lnTo>
                  <a:lnTo>
                    <a:pt x="177130" y="0"/>
                  </a:lnTo>
                  <a:close/>
                </a:path>
              </a:pathLst>
            </a:custGeom>
            <a:solidFill>
              <a:srgbClr val="50E6FF"/>
            </a:solidFill>
            <a:ln w="3091" cap="flat">
              <a:noFill/>
              <a:prstDash val="solid"/>
              <a:miter/>
            </a:ln>
          </p:spPr>
          <p:txBody>
            <a:bodyPr rtlCol="0" anchor="ctr"/>
            <a:lstStyle/>
            <a:p>
              <a:endParaRPr lang="en-US" sz="1836"/>
            </a:p>
          </p:txBody>
        </p:sp>
      </p:grpSp>
      <p:pic>
        <p:nvPicPr>
          <p:cNvPr id="342" name="Picture 341">
            <a:extLst>
              <a:ext uri="{FF2B5EF4-FFF2-40B4-BE49-F238E27FC236}">
                <a16:creationId xmlns:a16="http://schemas.microsoft.com/office/drawing/2014/main" id="{B8B402A2-E959-4AFF-9658-D7AA24D8EF1B}"/>
              </a:ext>
            </a:extLst>
          </p:cNvPr>
          <p:cNvPicPr>
            <a:picLocks noChangeAspect="1"/>
          </p:cNvPicPr>
          <p:nvPr/>
        </p:nvPicPr>
        <p:blipFill>
          <a:blip r:embed="rId3"/>
          <a:stretch>
            <a:fillRect/>
          </a:stretch>
        </p:blipFill>
        <p:spPr>
          <a:xfrm>
            <a:off x="8955289" y="4423775"/>
            <a:ext cx="439256" cy="466998"/>
          </a:xfrm>
          <a:prstGeom prst="rect">
            <a:avLst/>
          </a:prstGeom>
        </p:spPr>
      </p:pic>
      <p:sp>
        <p:nvSpPr>
          <p:cNvPr id="4" name="TextBox 3">
            <a:extLst>
              <a:ext uri="{FF2B5EF4-FFF2-40B4-BE49-F238E27FC236}">
                <a16:creationId xmlns:a16="http://schemas.microsoft.com/office/drawing/2014/main" id="{DF049BD7-3342-430B-8BD9-FAAC23DDC61A}"/>
              </a:ext>
            </a:extLst>
          </p:cNvPr>
          <p:cNvSpPr txBox="1"/>
          <p:nvPr/>
        </p:nvSpPr>
        <p:spPr>
          <a:xfrm>
            <a:off x="2901704" y="5512699"/>
            <a:ext cx="6714154" cy="640363"/>
          </a:xfrm>
          <a:prstGeom prst="rect">
            <a:avLst/>
          </a:prstGeom>
          <a:noFill/>
        </p:spPr>
        <p:txBody>
          <a:bodyPr wrap="square" lIns="0" tIns="0" rIns="0" bIns="0" rtlCol="0">
            <a:spAutoFit/>
          </a:bodyPr>
          <a:lstStyle/>
          <a:p>
            <a:pPr algn="ctr"/>
            <a:r>
              <a:rPr lang="en-US" sz="2040">
                <a:solidFill>
                  <a:schemeClr val="bg1"/>
                </a:solidFill>
                <a:latin typeface="+mj-lt"/>
              </a:rPr>
              <a:t>Identity, security, management, and compliance</a:t>
            </a:r>
          </a:p>
          <a:p>
            <a:pPr algn="ctr"/>
            <a:r>
              <a:rPr lang="en-US" sz="2040">
                <a:solidFill>
                  <a:schemeClr val="bg1"/>
                </a:solidFill>
                <a:latin typeface="+mj-lt"/>
              </a:rPr>
              <a:t>Available in Microsoft Azure</a:t>
            </a:r>
          </a:p>
        </p:txBody>
      </p:sp>
    </p:spTree>
    <p:extLst>
      <p:ext uri="{BB962C8B-B14F-4D97-AF65-F5344CB8AC3E}">
        <p14:creationId xmlns:p14="http://schemas.microsoft.com/office/powerpoint/2010/main" val="398183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1000"/>
                                        <p:tgtEl>
                                          <p:spTgt spid="282"/>
                                        </p:tgtEl>
                                      </p:cBhvr>
                                    </p:animEffect>
                                    <p:anim calcmode="lin" valueType="num">
                                      <p:cBhvr>
                                        <p:cTn id="8" dur="1000" fill="hold"/>
                                        <p:tgtEl>
                                          <p:spTgt spid="282"/>
                                        </p:tgtEl>
                                        <p:attrNameLst>
                                          <p:attrName>ppt_x</p:attrName>
                                        </p:attrNameLst>
                                      </p:cBhvr>
                                      <p:tavLst>
                                        <p:tav tm="0">
                                          <p:val>
                                            <p:strVal val="#ppt_x"/>
                                          </p:val>
                                        </p:tav>
                                        <p:tav tm="100000">
                                          <p:val>
                                            <p:strVal val="#ppt_x"/>
                                          </p:val>
                                        </p:tav>
                                      </p:tavLst>
                                    </p:anim>
                                    <p:anim calcmode="lin" valueType="num">
                                      <p:cBhvr>
                                        <p:cTn id="9" dur="1000" fill="hold"/>
                                        <p:tgtEl>
                                          <p:spTgt spid="28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85"/>
                                        </p:tgtEl>
                                        <p:attrNameLst>
                                          <p:attrName>style.visibility</p:attrName>
                                        </p:attrNameLst>
                                      </p:cBhvr>
                                      <p:to>
                                        <p:strVal val="visible"/>
                                      </p:to>
                                    </p:set>
                                    <p:animEffect transition="in" filter="fade">
                                      <p:cBhvr>
                                        <p:cTn id="12" dur="1000"/>
                                        <p:tgtEl>
                                          <p:spTgt spid="285"/>
                                        </p:tgtEl>
                                      </p:cBhvr>
                                    </p:animEffect>
                                    <p:anim calcmode="lin" valueType="num">
                                      <p:cBhvr>
                                        <p:cTn id="13" dur="1000" fill="hold"/>
                                        <p:tgtEl>
                                          <p:spTgt spid="285"/>
                                        </p:tgtEl>
                                        <p:attrNameLst>
                                          <p:attrName>ppt_x</p:attrName>
                                        </p:attrNameLst>
                                      </p:cBhvr>
                                      <p:tavLst>
                                        <p:tav tm="0">
                                          <p:val>
                                            <p:strVal val="#ppt_x"/>
                                          </p:val>
                                        </p:tav>
                                        <p:tav tm="100000">
                                          <p:val>
                                            <p:strVal val="#ppt_x"/>
                                          </p:val>
                                        </p:tav>
                                      </p:tavLst>
                                    </p:anim>
                                    <p:anim calcmode="lin" valueType="num">
                                      <p:cBhvr>
                                        <p:cTn id="14" dur="1000" fill="hold"/>
                                        <p:tgtEl>
                                          <p:spTgt spid="28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86"/>
                                        </p:tgtEl>
                                        <p:attrNameLst>
                                          <p:attrName>style.visibility</p:attrName>
                                        </p:attrNameLst>
                                      </p:cBhvr>
                                      <p:to>
                                        <p:strVal val="visible"/>
                                      </p:to>
                                    </p:set>
                                    <p:animEffect transition="in" filter="fade">
                                      <p:cBhvr>
                                        <p:cTn id="17" dur="1000"/>
                                        <p:tgtEl>
                                          <p:spTgt spid="286"/>
                                        </p:tgtEl>
                                      </p:cBhvr>
                                    </p:animEffect>
                                    <p:anim calcmode="lin" valueType="num">
                                      <p:cBhvr>
                                        <p:cTn id="18" dur="1000" fill="hold"/>
                                        <p:tgtEl>
                                          <p:spTgt spid="286"/>
                                        </p:tgtEl>
                                        <p:attrNameLst>
                                          <p:attrName>ppt_x</p:attrName>
                                        </p:attrNameLst>
                                      </p:cBhvr>
                                      <p:tavLst>
                                        <p:tav tm="0">
                                          <p:val>
                                            <p:strVal val="#ppt_x"/>
                                          </p:val>
                                        </p:tav>
                                        <p:tav tm="100000">
                                          <p:val>
                                            <p:strVal val="#ppt_x"/>
                                          </p:val>
                                        </p:tav>
                                      </p:tavLst>
                                    </p:anim>
                                    <p:anim calcmode="lin" valueType="num">
                                      <p:cBhvr>
                                        <p:cTn id="19" dur="1000" fill="hold"/>
                                        <p:tgtEl>
                                          <p:spTgt spid="28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91"/>
                                        </p:tgtEl>
                                        <p:attrNameLst>
                                          <p:attrName>style.visibility</p:attrName>
                                        </p:attrNameLst>
                                      </p:cBhvr>
                                      <p:to>
                                        <p:strVal val="visible"/>
                                      </p:to>
                                    </p:set>
                                    <p:animEffect transition="in" filter="fade">
                                      <p:cBhvr>
                                        <p:cTn id="22" dur="1000"/>
                                        <p:tgtEl>
                                          <p:spTgt spid="291"/>
                                        </p:tgtEl>
                                      </p:cBhvr>
                                    </p:animEffect>
                                    <p:anim calcmode="lin" valueType="num">
                                      <p:cBhvr>
                                        <p:cTn id="23" dur="1000" fill="hold"/>
                                        <p:tgtEl>
                                          <p:spTgt spid="291"/>
                                        </p:tgtEl>
                                        <p:attrNameLst>
                                          <p:attrName>ppt_x</p:attrName>
                                        </p:attrNameLst>
                                      </p:cBhvr>
                                      <p:tavLst>
                                        <p:tav tm="0">
                                          <p:val>
                                            <p:strVal val="#ppt_x"/>
                                          </p:val>
                                        </p:tav>
                                        <p:tav tm="100000">
                                          <p:val>
                                            <p:strVal val="#ppt_x"/>
                                          </p:val>
                                        </p:tav>
                                      </p:tavLst>
                                    </p:anim>
                                    <p:anim calcmode="lin" valueType="num">
                                      <p:cBhvr>
                                        <p:cTn id="24" dur="1000" fill="hold"/>
                                        <p:tgtEl>
                                          <p:spTgt spid="29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92"/>
                                        </p:tgtEl>
                                        <p:attrNameLst>
                                          <p:attrName>style.visibility</p:attrName>
                                        </p:attrNameLst>
                                      </p:cBhvr>
                                      <p:to>
                                        <p:strVal val="visible"/>
                                      </p:to>
                                    </p:set>
                                    <p:animEffect transition="in" filter="fade">
                                      <p:cBhvr>
                                        <p:cTn id="27" dur="1000"/>
                                        <p:tgtEl>
                                          <p:spTgt spid="292"/>
                                        </p:tgtEl>
                                      </p:cBhvr>
                                    </p:animEffect>
                                    <p:anim calcmode="lin" valueType="num">
                                      <p:cBhvr>
                                        <p:cTn id="28" dur="1000" fill="hold"/>
                                        <p:tgtEl>
                                          <p:spTgt spid="292"/>
                                        </p:tgtEl>
                                        <p:attrNameLst>
                                          <p:attrName>ppt_x</p:attrName>
                                        </p:attrNameLst>
                                      </p:cBhvr>
                                      <p:tavLst>
                                        <p:tav tm="0">
                                          <p:val>
                                            <p:strVal val="#ppt_x"/>
                                          </p:val>
                                        </p:tav>
                                        <p:tav tm="100000">
                                          <p:val>
                                            <p:strVal val="#ppt_x"/>
                                          </p:val>
                                        </p:tav>
                                      </p:tavLst>
                                    </p:anim>
                                    <p:anim calcmode="lin" valueType="num">
                                      <p:cBhvr>
                                        <p:cTn id="29" dur="1000" fill="hold"/>
                                        <p:tgtEl>
                                          <p:spTgt spid="292"/>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93"/>
                                        </p:tgtEl>
                                        <p:attrNameLst>
                                          <p:attrName>style.visibility</p:attrName>
                                        </p:attrNameLst>
                                      </p:cBhvr>
                                      <p:to>
                                        <p:strVal val="visible"/>
                                      </p:to>
                                    </p:set>
                                    <p:animEffect transition="in" filter="fade">
                                      <p:cBhvr>
                                        <p:cTn id="32" dur="1000"/>
                                        <p:tgtEl>
                                          <p:spTgt spid="293"/>
                                        </p:tgtEl>
                                      </p:cBhvr>
                                    </p:animEffect>
                                    <p:anim calcmode="lin" valueType="num">
                                      <p:cBhvr>
                                        <p:cTn id="33" dur="1000" fill="hold"/>
                                        <p:tgtEl>
                                          <p:spTgt spid="293"/>
                                        </p:tgtEl>
                                        <p:attrNameLst>
                                          <p:attrName>ppt_x</p:attrName>
                                        </p:attrNameLst>
                                      </p:cBhvr>
                                      <p:tavLst>
                                        <p:tav tm="0">
                                          <p:val>
                                            <p:strVal val="#ppt_x"/>
                                          </p:val>
                                        </p:tav>
                                        <p:tav tm="100000">
                                          <p:val>
                                            <p:strVal val="#ppt_x"/>
                                          </p:val>
                                        </p:tav>
                                      </p:tavLst>
                                    </p:anim>
                                    <p:anim calcmode="lin" valueType="num">
                                      <p:cBhvr>
                                        <p:cTn id="34" dur="1000" fill="hold"/>
                                        <p:tgtEl>
                                          <p:spTgt spid="293"/>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02"/>
                                        </p:tgtEl>
                                        <p:attrNameLst>
                                          <p:attrName>style.visibility</p:attrName>
                                        </p:attrNameLst>
                                      </p:cBhvr>
                                      <p:to>
                                        <p:strVal val="visible"/>
                                      </p:to>
                                    </p:set>
                                    <p:animEffect transition="in" filter="fade">
                                      <p:cBhvr>
                                        <p:cTn id="37" dur="1000"/>
                                        <p:tgtEl>
                                          <p:spTgt spid="302"/>
                                        </p:tgtEl>
                                      </p:cBhvr>
                                    </p:animEffect>
                                    <p:anim calcmode="lin" valueType="num">
                                      <p:cBhvr>
                                        <p:cTn id="38" dur="1000" fill="hold"/>
                                        <p:tgtEl>
                                          <p:spTgt spid="302"/>
                                        </p:tgtEl>
                                        <p:attrNameLst>
                                          <p:attrName>ppt_x</p:attrName>
                                        </p:attrNameLst>
                                      </p:cBhvr>
                                      <p:tavLst>
                                        <p:tav tm="0">
                                          <p:val>
                                            <p:strVal val="#ppt_x"/>
                                          </p:val>
                                        </p:tav>
                                        <p:tav tm="100000">
                                          <p:val>
                                            <p:strVal val="#ppt_x"/>
                                          </p:val>
                                        </p:tav>
                                      </p:tavLst>
                                    </p:anim>
                                    <p:anim calcmode="lin" valueType="num">
                                      <p:cBhvr>
                                        <p:cTn id="39" dur="1000" fill="hold"/>
                                        <p:tgtEl>
                                          <p:spTgt spid="302"/>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335"/>
                                        </p:tgtEl>
                                        <p:attrNameLst>
                                          <p:attrName>style.visibility</p:attrName>
                                        </p:attrNameLst>
                                      </p:cBhvr>
                                      <p:to>
                                        <p:strVal val="visible"/>
                                      </p:to>
                                    </p:set>
                                    <p:animEffect transition="in" filter="fade">
                                      <p:cBhvr>
                                        <p:cTn id="42" dur="1000"/>
                                        <p:tgtEl>
                                          <p:spTgt spid="335"/>
                                        </p:tgtEl>
                                      </p:cBhvr>
                                    </p:animEffect>
                                    <p:anim calcmode="lin" valueType="num">
                                      <p:cBhvr>
                                        <p:cTn id="43" dur="1000" fill="hold"/>
                                        <p:tgtEl>
                                          <p:spTgt spid="335"/>
                                        </p:tgtEl>
                                        <p:attrNameLst>
                                          <p:attrName>ppt_x</p:attrName>
                                        </p:attrNameLst>
                                      </p:cBhvr>
                                      <p:tavLst>
                                        <p:tav tm="0">
                                          <p:val>
                                            <p:strVal val="#ppt_x"/>
                                          </p:val>
                                        </p:tav>
                                        <p:tav tm="100000">
                                          <p:val>
                                            <p:strVal val="#ppt_x"/>
                                          </p:val>
                                        </p:tav>
                                      </p:tavLst>
                                    </p:anim>
                                    <p:anim calcmode="lin" valueType="num">
                                      <p:cBhvr>
                                        <p:cTn id="44" dur="1000" fill="hold"/>
                                        <p:tgtEl>
                                          <p:spTgt spid="335"/>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342"/>
                                        </p:tgtEl>
                                        <p:attrNameLst>
                                          <p:attrName>style.visibility</p:attrName>
                                        </p:attrNameLst>
                                      </p:cBhvr>
                                      <p:to>
                                        <p:strVal val="visible"/>
                                      </p:to>
                                    </p:set>
                                    <p:animEffect transition="in" filter="fade">
                                      <p:cBhvr>
                                        <p:cTn id="47" dur="1000"/>
                                        <p:tgtEl>
                                          <p:spTgt spid="342"/>
                                        </p:tgtEl>
                                      </p:cBhvr>
                                    </p:animEffect>
                                    <p:anim calcmode="lin" valueType="num">
                                      <p:cBhvr>
                                        <p:cTn id="48" dur="1000" fill="hold"/>
                                        <p:tgtEl>
                                          <p:spTgt spid="342"/>
                                        </p:tgtEl>
                                        <p:attrNameLst>
                                          <p:attrName>ppt_x</p:attrName>
                                        </p:attrNameLst>
                                      </p:cBhvr>
                                      <p:tavLst>
                                        <p:tav tm="0">
                                          <p:val>
                                            <p:strVal val="#ppt_x"/>
                                          </p:val>
                                        </p:tav>
                                        <p:tav tm="100000">
                                          <p:val>
                                            <p:strVal val="#ppt_x"/>
                                          </p:val>
                                        </p:tav>
                                      </p:tavLst>
                                    </p:anim>
                                    <p:anim calcmode="lin" valueType="num">
                                      <p:cBhvr>
                                        <p:cTn id="49" dur="1000" fill="hold"/>
                                        <p:tgtEl>
                                          <p:spTgt spid="3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animBg="1"/>
      <p:bldP spid="285" grpId="0" animBg="1"/>
      <p:bldP spid="286" grpId="0" animBg="1"/>
      <p:bldP spid="291" grpId="0"/>
      <p:bldP spid="292" grpId="0"/>
      <p:bldP spid="29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F337380-43CB-45DE-81A6-311BB7CB4EF7}"/>
              </a:ext>
            </a:extLst>
          </p:cNvPr>
          <p:cNvSpPr>
            <a:spLocks noGrp="1"/>
          </p:cNvSpPr>
          <p:nvPr>
            <p:ph type="title"/>
          </p:nvPr>
        </p:nvSpPr>
        <p:spPr>
          <a:xfrm>
            <a:off x="600855" y="466302"/>
            <a:ext cx="11237870" cy="512317"/>
          </a:xfrm>
        </p:spPr>
        <p:txBody>
          <a:bodyPr/>
          <a:lstStyle/>
          <a:p>
            <a:r>
              <a:rPr lang="en-US" sz="3264" dirty="0">
                <a:gradFill>
                  <a:gsLst>
                    <a:gs pos="1250">
                      <a:schemeClr val="tx1"/>
                    </a:gs>
                    <a:gs pos="100000">
                      <a:schemeClr val="tx1"/>
                    </a:gs>
                  </a:gsLst>
                  <a:lin ang="5400000" scaled="0"/>
                </a:gradFill>
              </a:rPr>
              <a:t>+ Azure </a:t>
            </a:r>
            <a:r>
              <a:rPr lang="en-US" sz="3264" dirty="0" err="1">
                <a:gradFill>
                  <a:gsLst>
                    <a:gs pos="1250">
                      <a:schemeClr val="tx1"/>
                    </a:gs>
                    <a:gs pos="100000">
                      <a:schemeClr val="tx1"/>
                    </a:gs>
                  </a:gsLst>
                  <a:lin ang="5400000" scaled="0"/>
                </a:gradFill>
              </a:rPr>
              <a:t>のベネフィット</a:t>
            </a:r>
            <a:endParaRPr lang="en-US" sz="3264" dirty="0">
              <a:gradFill>
                <a:gsLst>
                  <a:gs pos="1250">
                    <a:schemeClr val="tx1"/>
                  </a:gs>
                  <a:gs pos="100000">
                    <a:schemeClr val="tx1"/>
                  </a:gs>
                </a:gsLst>
                <a:lin ang="5400000" scaled="0"/>
              </a:gradFill>
            </a:endParaRPr>
          </a:p>
        </p:txBody>
      </p:sp>
      <p:sp>
        <p:nvSpPr>
          <p:cNvPr id="138" name="Rectangle 137">
            <a:extLst>
              <a:ext uri="{FF2B5EF4-FFF2-40B4-BE49-F238E27FC236}">
                <a16:creationId xmlns:a16="http://schemas.microsoft.com/office/drawing/2014/main" id="{517D043A-D443-0342-A2B8-DDB0D36AA63D}"/>
              </a:ext>
            </a:extLst>
          </p:cNvPr>
          <p:cNvSpPr/>
          <p:nvPr/>
        </p:nvSpPr>
        <p:spPr bwMode="auto">
          <a:xfrm>
            <a:off x="13906878" y="1801031"/>
            <a:ext cx="10775968" cy="433595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279781" numCol="1" spcCol="0" rtlCol="0" fromWordArt="0" anchor="b" anchorCtr="0" forceAA="0" compatLnSpc="1">
            <a:prstTxWarp prst="textNoShape">
              <a:avLst/>
            </a:prstTxWarp>
            <a:noAutofit/>
          </a:bodyPr>
          <a:lstStyle/>
          <a:p>
            <a:pPr algn="ctr" defTabSz="951028" fontAlgn="base">
              <a:spcBef>
                <a:spcPct val="0"/>
              </a:spcBef>
              <a:spcAft>
                <a:spcPct val="0"/>
              </a:spcAft>
              <a:defRPr/>
            </a:pPr>
            <a:endParaRPr lang="en-US" sz="2448">
              <a:solidFill>
                <a:srgbClr val="2F2F2F"/>
              </a:solidFill>
              <a:latin typeface="Segoe UI Semibold"/>
              <a:cs typeface="Segoe UI" pitchFamily="34" charset="0"/>
            </a:endParaRPr>
          </a:p>
        </p:txBody>
      </p:sp>
      <p:sp>
        <p:nvSpPr>
          <p:cNvPr id="282" name="Rectangle 281">
            <a:extLst>
              <a:ext uri="{FF2B5EF4-FFF2-40B4-BE49-F238E27FC236}">
                <a16:creationId xmlns:a16="http://schemas.microsoft.com/office/drawing/2014/main" id="{8B1CFD3B-F97D-4B27-A79E-3E9EB5A73A28}"/>
              </a:ext>
            </a:extLst>
          </p:cNvPr>
          <p:cNvSpPr/>
          <p:nvPr/>
        </p:nvSpPr>
        <p:spPr bwMode="auto">
          <a:xfrm>
            <a:off x="1384362"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itchFamily="34" charset="0"/>
            </a:endParaRPr>
          </a:p>
        </p:txBody>
      </p:sp>
      <p:sp>
        <p:nvSpPr>
          <p:cNvPr id="285" name="Rectangle 284">
            <a:extLst>
              <a:ext uri="{FF2B5EF4-FFF2-40B4-BE49-F238E27FC236}">
                <a16:creationId xmlns:a16="http://schemas.microsoft.com/office/drawing/2014/main" id="{8F3DD651-BB6C-4DD4-9DF1-24A3A603727A}"/>
              </a:ext>
            </a:extLst>
          </p:cNvPr>
          <p:cNvSpPr/>
          <p:nvPr/>
        </p:nvSpPr>
        <p:spPr bwMode="auto">
          <a:xfrm>
            <a:off x="4522058"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86" name="Rectangle 285">
            <a:extLst>
              <a:ext uri="{FF2B5EF4-FFF2-40B4-BE49-F238E27FC236}">
                <a16:creationId xmlns:a16="http://schemas.microsoft.com/office/drawing/2014/main" id="{8459CECD-EB18-432C-AE14-8931B127E52B}"/>
              </a:ext>
            </a:extLst>
          </p:cNvPr>
          <p:cNvSpPr/>
          <p:nvPr/>
        </p:nvSpPr>
        <p:spPr bwMode="auto">
          <a:xfrm>
            <a:off x="7659754"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91" name="TextBox 290">
            <a:extLst>
              <a:ext uri="{FF2B5EF4-FFF2-40B4-BE49-F238E27FC236}">
                <a16:creationId xmlns:a16="http://schemas.microsoft.com/office/drawing/2014/main" id="{5FD5AE91-5551-45C7-BB05-2698EF15FEC7}"/>
              </a:ext>
            </a:extLst>
          </p:cNvPr>
          <p:cNvSpPr txBox="1"/>
          <p:nvPr/>
        </p:nvSpPr>
        <p:spPr>
          <a:xfrm>
            <a:off x="2015724" y="4915035"/>
            <a:ext cx="1767602"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Open Source</a:t>
            </a:r>
          </a:p>
        </p:txBody>
      </p:sp>
      <p:sp>
        <p:nvSpPr>
          <p:cNvPr id="292" name="TextBox 291">
            <a:extLst>
              <a:ext uri="{FF2B5EF4-FFF2-40B4-BE49-F238E27FC236}">
                <a16:creationId xmlns:a16="http://schemas.microsoft.com/office/drawing/2014/main" id="{17DA2701-64A0-4BAA-9CBD-B15F3F1C2D90}"/>
              </a:ext>
            </a:extLst>
          </p:cNvPr>
          <p:cNvSpPr txBox="1"/>
          <p:nvPr/>
        </p:nvSpPr>
        <p:spPr>
          <a:xfrm>
            <a:off x="4570971" y="4915035"/>
            <a:ext cx="2932499"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Proven resilience &amp; stability</a:t>
            </a:r>
          </a:p>
        </p:txBody>
      </p:sp>
      <p:sp>
        <p:nvSpPr>
          <p:cNvPr id="293" name="TextBox 292">
            <a:extLst>
              <a:ext uri="{FF2B5EF4-FFF2-40B4-BE49-F238E27FC236}">
                <a16:creationId xmlns:a16="http://schemas.microsoft.com/office/drawing/2014/main" id="{F54F23F2-55D6-4F8C-9F10-D7F4C59ADE2C}"/>
              </a:ext>
            </a:extLst>
          </p:cNvPr>
          <p:cNvSpPr txBox="1"/>
          <p:nvPr/>
        </p:nvSpPr>
        <p:spPr>
          <a:xfrm>
            <a:off x="8291116" y="4915035"/>
            <a:ext cx="1767602"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Rich feature set</a:t>
            </a:r>
          </a:p>
        </p:txBody>
      </p:sp>
      <p:grpSp>
        <p:nvGrpSpPr>
          <p:cNvPr id="302" name="Group 89">
            <a:extLst>
              <a:ext uri="{FF2B5EF4-FFF2-40B4-BE49-F238E27FC236}">
                <a16:creationId xmlns:a16="http://schemas.microsoft.com/office/drawing/2014/main" id="{F6176DF6-EF85-445C-A92B-5884C77804CE}"/>
              </a:ext>
            </a:extLst>
          </p:cNvPr>
          <p:cNvGrpSpPr>
            <a:grpSpLocks noChangeAspect="1"/>
          </p:cNvGrpSpPr>
          <p:nvPr/>
        </p:nvGrpSpPr>
        <p:grpSpPr bwMode="auto">
          <a:xfrm>
            <a:off x="2680207" y="4454722"/>
            <a:ext cx="438636" cy="389156"/>
            <a:chOff x="3403" y="1006"/>
            <a:chExt cx="328" cy="291"/>
          </a:xfrm>
        </p:grpSpPr>
        <p:sp>
          <p:nvSpPr>
            <p:cNvPr id="303" name="Freeform 90">
              <a:extLst>
                <a:ext uri="{FF2B5EF4-FFF2-40B4-BE49-F238E27FC236}">
                  <a16:creationId xmlns:a16="http://schemas.microsoft.com/office/drawing/2014/main" id="{D25BA46A-3C66-48B5-9870-F1F00F040665}"/>
                </a:ext>
              </a:extLst>
            </p:cNvPr>
            <p:cNvSpPr>
              <a:spLocks/>
            </p:cNvSpPr>
            <p:nvPr/>
          </p:nvSpPr>
          <p:spPr bwMode="auto">
            <a:xfrm>
              <a:off x="3403" y="1006"/>
              <a:ext cx="291" cy="291"/>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4" name="Freeform 91">
              <a:extLst>
                <a:ext uri="{FF2B5EF4-FFF2-40B4-BE49-F238E27FC236}">
                  <a16:creationId xmlns:a16="http://schemas.microsoft.com/office/drawing/2014/main" id="{E514F618-578C-4748-961B-279E30E4B71D}"/>
                </a:ext>
              </a:extLst>
            </p:cNvPr>
            <p:cNvSpPr>
              <a:spLocks/>
            </p:cNvSpPr>
            <p:nvPr/>
          </p:nvSpPr>
          <p:spPr bwMode="auto">
            <a:xfrm>
              <a:off x="3440" y="1006"/>
              <a:ext cx="291" cy="291"/>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35" name="Group 334">
            <a:extLst>
              <a:ext uri="{FF2B5EF4-FFF2-40B4-BE49-F238E27FC236}">
                <a16:creationId xmlns:a16="http://schemas.microsoft.com/office/drawing/2014/main" id="{0D85F8BA-9BA5-422E-B4B5-7947BDE52967}"/>
              </a:ext>
            </a:extLst>
          </p:cNvPr>
          <p:cNvGrpSpPr/>
          <p:nvPr/>
        </p:nvGrpSpPr>
        <p:grpSpPr>
          <a:xfrm>
            <a:off x="5817852" y="4349048"/>
            <a:ext cx="512656" cy="550966"/>
            <a:chOff x="12422634" y="-1902890"/>
            <a:chExt cx="459444" cy="493778"/>
          </a:xfrm>
        </p:grpSpPr>
        <p:sp>
          <p:nvSpPr>
            <p:cNvPr id="336" name="Freeform: Shape 335">
              <a:extLst>
                <a:ext uri="{FF2B5EF4-FFF2-40B4-BE49-F238E27FC236}">
                  <a16:creationId xmlns:a16="http://schemas.microsoft.com/office/drawing/2014/main" id="{8082EE00-EA89-4D03-9E15-40CC19A26A6E}"/>
                </a:ext>
              </a:extLst>
            </p:cNvPr>
            <p:cNvSpPr/>
            <p:nvPr/>
          </p:nvSpPr>
          <p:spPr>
            <a:xfrm>
              <a:off x="12492457" y="-1798733"/>
              <a:ext cx="286622" cy="389621"/>
            </a:xfrm>
            <a:custGeom>
              <a:avLst/>
              <a:gdLst>
                <a:gd name="connsiteX0" fmla="*/ 229064 w 229682"/>
                <a:gd name="connsiteY0" fmla="*/ 196914 h 312219"/>
                <a:gd name="connsiteX1" fmla="*/ 229064 w 229682"/>
                <a:gd name="connsiteY1" fmla="*/ 0 h 312219"/>
                <a:gd name="connsiteX2" fmla="*/ 0 w 229682"/>
                <a:gd name="connsiteY2" fmla="*/ 0 h 312219"/>
                <a:gd name="connsiteX3" fmla="*/ 0 w 229682"/>
                <a:gd name="connsiteY3" fmla="*/ 196914 h 312219"/>
                <a:gd name="connsiteX4" fmla="*/ 618 w 229682"/>
                <a:gd name="connsiteY4" fmla="*/ 197533 h 312219"/>
                <a:gd name="connsiteX5" fmla="*/ 29985 w 229682"/>
                <a:gd name="connsiteY5" fmla="*/ 227209 h 312219"/>
                <a:gd name="connsiteX6" fmla="*/ 114377 w 229682"/>
                <a:gd name="connsiteY6" fmla="*/ 312219 h 312219"/>
                <a:gd name="connsiteX7" fmla="*/ 229682 w 229682"/>
                <a:gd name="connsiteY7" fmla="*/ 196914 h 312219"/>
                <a:gd name="connsiteX8" fmla="*/ 229064 w 229682"/>
                <a:gd name="connsiteY8" fmla="*/ 196914 h 312219"/>
                <a:gd name="connsiteX9" fmla="*/ 187332 w 229682"/>
                <a:gd name="connsiteY9" fmla="*/ 134161 h 312219"/>
                <a:gd name="connsiteX10" fmla="*/ 135398 w 229682"/>
                <a:gd name="connsiteY10" fmla="*/ 134161 h 312219"/>
                <a:gd name="connsiteX11" fmla="*/ 135398 w 229682"/>
                <a:gd name="connsiteY11" fmla="*/ 186095 h 312219"/>
                <a:gd name="connsiteX12" fmla="*/ 93666 w 229682"/>
                <a:gd name="connsiteY12" fmla="*/ 186095 h 312219"/>
                <a:gd name="connsiteX13" fmla="*/ 93666 w 229682"/>
                <a:gd name="connsiteY13" fmla="*/ 134161 h 312219"/>
                <a:gd name="connsiteX14" fmla="*/ 41732 w 229682"/>
                <a:gd name="connsiteY14" fmla="*/ 134161 h 312219"/>
                <a:gd name="connsiteX15" fmla="*/ 41732 w 229682"/>
                <a:gd name="connsiteY15" fmla="*/ 92429 h 312219"/>
                <a:gd name="connsiteX16" fmla="*/ 93666 w 229682"/>
                <a:gd name="connsiteY16" fmla="*/ 92429 h 312219"/>
                <a:gd name="connsiteX17" fmla="*/ 93666 w 229682"/>
                <a:gd name="connsiteY17" fmla="*/ 40496 h 312219"/>
                <a:gd name="connsiteX18" fmla="*/ 135398 w 229682"/>
                <a:gd name="connsiteY18" fmla="*/ 40496 h 312219"/>
                <a:gd name="connsiteX19" fmla="*/ 135398 w 229682"/>
                <a:gd name="connsiteY19" fmla="*/ 92429 h 312219"/>
                <a:gd name="connsiteX20" fmla="*/ 187332 w 229682"/>
                <a:gd name="connsiteY20" fmla="*/ 92429 h 312219"/>
                <a:gd name="connsiteX21" fmla="*/ 187332 w 229682"/>
                <a:gd name="connsiteY21" fmla="*/ 134161 h 31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682" h="312219">
                  <a:moveTo>
                    <a:pt x="229064" y="196914"/>
                  </a:moveTo>
                  <a:lnTo>
                    <a:pt x="229064" y="0"/>
                  </a:lnTo>
                  <a:lnTo>
                    <a:pt x="0" y="0"/>
                  </a:lnTo>
                  <a:lnTo>
                    <a:pt x="0" y="196914"/>
                  </a:lnTo>
                  <a:lnTo>
                    <a:pt x="618" y="197533"/>
                  </a:lnTo>
                  <a:lnTo>
                    <a:pt x="29985" y="227209"/>
                  </a:lnTo>
                  <a:lnTo>
                    <a:pt x="114377" y="312219"/>
                  </a:lnTo>
                  <a:lnTo>
                    <a:pt x="229682" y="196914"/>
                  </a:lnTo>
                  <a:lnTo>
                    <a:pt x="229064" y="196914"/>
                  </a:lnTo>
                  <a:close/>
                  <a:moveTo>
                    <a:pt x="187332" y="134161"/>
                  </a:moveTo>
                  <a:lnTo>
                    <a:pt x="135398" y="134161"/>
                  </a:lnTo>
                  <a:lnTo>
                    <a:pt x="135398" y="186095"/>
                  </a:lnTo>
                  <a:lnTo>
                    <a:pt x="93666" y="186095"/>
                  </a:lnTo>
                  <a:lnTo>
                    <a:pt x="93666" y="134161"/>
                  </a:lnTo>
                  <a:lnTo>
                    <a:pt x="41732" y="134161"/>
                  </a:lnTo>
                  <a:lnTo>
                    <a:pt x="41732" y="92429"/>
                  </a:lnTo>
                  <a:lnTo>
                    <a:pt x="93666" y="92429"/>
                  </a:lnTo>
                  <a:lnTo>
                    <a:pt x="93666" y="40496"/>
                  </a:lnTo>
                  <a:lnTo>
                    <a:pt x="135398" y="40496"/>
                  </a:lnTo>
                  <a:lnTo>
                    <a:pt x="135398" y="92429"/>
                  </a:lnTo>
                  <a:lnTo>
                    <a:pt x="187332" y="92429"/>
                  </a:lnTo>
                  <a:lnTo>
                    <a:pt x="187332" y="134161"/>
                  </a:lnTo>
                  <a:close/>
                </a:path>
              </a:pathLst>
            </a:custGeom>
            <a:solidFill>
              <a:schemeClr val="accent1"/>
            </a:solidFill>
            <a:ln w="3091"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46C2025C-EB76-4A42-A294-21CB4D20FD5B}"/>
                </a:ext>
              </a:extLst>
            </p:cNvPr>
            <p:cNvSpPr/>
            <p:nvPr/>
          </p:nvSpPr>
          <p:spPr>
            <a:xfrm>
              <a:off x="12422634" y="-1631313"/>
              <a:ext cx="186708" cy="186708"/>
            </a:xfrm>
            <a:custGeom>
              <a:avLst/>
              <a:gdLst>
                <a:gd name="connsiteX0" fmla="*/ 119942 w 149617"/>
                <a:gd name="connsiteY0" fmla="*/ 0 h 149617"/>
                <a:gd name="connsiteX1" fmla="*/ 149618 w 149617"/>
                <a:gd name="connsiteY1" fmla="*/ 0 h 149617"/>
                <a:gd name="connsiteX2" fmla="*/ 149618 w 149617"/>
                <a:gd name="connsiteY2" fmla="*/ 29367 h 149617"/>
                <a:gd name="connsiteX3" fmla="*/ 85937 w 149617"/>
                <a:gd name="connsiteY3" fmla="*/ 93047 h 149617"/>
                <a:gd name="connsiteX4" fmla="*/ 29367 w 149617"/>
                <a:gd name="connsiteY4" fmla="*/ 149618 h 149617"/>
                <a:gd name="connsiteX5" fmla="*/ 0 w 149617"/>
                <a:gd name="connsiteY5" fmla="*/ 120251 h 149617"/>
                <a:gd name="connsiteX6" fmla="*/ 119942 w 149617"/>
                <a:gd name="connsiteY6" fmla="*/ 0 h 1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17" h="149617">
                  <a:moveTo>
                    <a:pt x="119942" y="0"/>
                  </a:moveTo>
                  <a:lnTo>
                    <a:pt x="149618" y="0"/>
                  </a:lnTo>
                  <a:lnTo>
                    <a:pt x="149618" y="29367"/>
                  </a:lnTo>
                  <a:lnTo>
                    <a:pt x="85937" y="93047"/>
                  </a:lnTo>
                  <a:lnTo>
                    <a:pt x="29367" y="149618"/>
                  </a:lnTo>
                  <a:lnTo>
                    <a:pt x="0" y="120251"/>
                  </a:lnTo>
                  <a:lnTo>
                    <a:pt x="119942" y="0"/>
                  </a:lnTo>
                  <a:close/>
                </a:path>
              </a:pathLst>
            </a:custGeom>
            <a:solidFill>
              <a:srgbClr val="50E6FF"/>
            </a:solidFill>
            <a:ln w="3091"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1376E107-4F06-4611-A1E2-040D229C2BD1}"/>
                </a:ext>
              </a:extLst>
            </p:cNvPr>
            <p:cNvSpPr/>
            <p:nvPr/>
          </p:nvSpPr>
          <p:spPr>
            <a:xfrm>
              <a:off x="12661036" y="-1902890"/>
              <a:ext cx="221042" cy="219884"/>
            </a:xfrm>
            <a:custGeom>
              <a:avLst/>
              <a:gdLst>
                <a:gd name="connsiteX0" fmla="*/ 177130 w 177130"/>
                <a:gd name="connsiteY0" fmla="*/ 0 h 176202"/>
                <a:gd name="connsiteX1" fmla="*/ 177130 w 177130"/>
                <a:gd name="connsiteY1" fmla="*/ 145908 h 176202"/>
                <a:gd name="connsiteX2" fmla="*/ 135398 w 177130"/>
                <a:gd name="connsiteY2" fmla="*/ 145908 h 176202"/>
                <a:gd name="connsiteX3" fmla="*/ 135398 w 177130"/>
                <a:gd name="connsiteY3" fmla="*/ 70172 h 176202"/>
                <a:gd name="connsiteX4" fmla="*/ 29367 w 177130"/>
                <a:gd name="connsiteY4" fmla="*/ 176203 h 176202"/>
                <a:gd name="connsiteX5" fmla="*/ 0 w 177130"/>
                <a:gd name="connsiteY5" fmla="*/ 176203 h 176202"/>
                <a:gd name="connsiteX6" fmla="*/ 0 w 177130"/>
                <a:gd name="connsiteY6" fmla="*/ 146527 h 176202"/>
                <a:gd name="connsiteX7" fmla="*/ 104794 w 177130"/>
                <a:gd name="connsiteY7" fmla="*/ 41732 h 176202"/>
                <a:gd name="connsiteX8" fmla="*/ 31222 w 177130"/>
                <a:gd name="connsiteY8" fmla="*/ 41732 h 176202"/>
                <a:gd name="connsiteX9" fmla="*/ 31222 w 177130"/>
                <a:gd name="connsiteY9" fmla="*/ 0 h 176202"/>
                <a:gd name="connsiteX10" fmla="*/ 177130 w 177130"/>
                <a:gd name="connsiteY10" fmla="*/ 0 h 17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130" h="176202">
                  <a:moveTo>
                    <a:pt x="177130" y="0"/>
                  </a:moveTo>
                  <a:lnTo>
                    <a:pt x="177130" y="145908"/>
                  </a:lnTo>
                  <a:lnTo>
                    <a:pt x="135398" y="145908"/>
                  </a:lnTo>
                  <a:lnTo>
                    <a:pt x="135398" y="70172"/>
                  </a:lnTo>
                  <a:lnTo>
                    <a:pt x="29367" y="176203"/>
                  </a:lnTo>
                  <a:lnTo>
                    <a:pt x="0" y="176203"/>
                  </a:lnTo>
                  <a:lnTo>
                    <a:pt x="0" y="146527"/>
                  </a:lnTo>
                  <a:lnTo>
                    <a:pt x="104794" y="41732"/>
                  </a:lnTo>
                  <a:lnTo>
                    <a:pt x="31222" y="41732"/>
                  </a:lnTo>
                  <a:lnTo>
                    <a:pt x="31222" y="0"/>
                  </a:lnTo>
                  <a:lnTo>
                    <a:pt x="177130" y="0"/>
                  </a:lnTo>
                  <a:close/>
                </a:path>
              </a:pathLst>
            </a:custGeom>
            <a:solidFill>
              <a:srgbClr val="50E6FF"/>
            </a:solidFill>
            <a:ln w="3091" cap="flat">
              <a:noFill/>
              <a:prstDash val="solid"/>
              <a:miter/>
            </a:ln>
          </p:spPr>
          <p:txBody>
            <a:bodyPr rtlCol="0" anchor="ctr"/>
            <a:lstStyle/>
            <a:p>
              <a:endParaRPr lang="en-US" sz="1836"/>
            </a:p>
          </p:txBody>
        </p:sp>
      </p:grpSp>
      <p:pic>
        <p:nvPicPr>
          <p:cNvPr id="342" name="Picture 341">
            <a:extLst>
              <a:ext uri="{FF2B5EF4-FFF2-40B4-BE49-F238E27FC236}">
                <a16:creationId xmlns:a16="http://schemas.microsoft.com/office/drawing/2014/main" id="{B8B402A2-E959-4AFF-9658-D7AA24D8EF1B}"/>
              </a:ext>
            </a:extLst>
          </p:cNvPr>
          <p:cNvPicPr>
            <a:picLocks noChangeAspect="1"/>
          </p:cNvPicPr>
          <p:nvPr/>
        </p:nvPicPr>
        <p:blipFill>
          <a:blip r:embed="rId3"/>
          <a:stretch>
            <a:fillRect/>
          </a:stretch>
        </p:blipFill>
        <p:spPr>
          <a:xfrm>
            <a:off x="8955289" y="4423775"/>
            <a:ext cx="439256" cy="466998"/>
          </a:xfrm>
          <a:prstGeom prst="rect">
            <a:avLst/>
          </a:prstGeom>
        </p:spPr>
      </p:pic>
      <p:sp>
        <p:nvSpPr>
          <p:cNvPr id="20" name="Rectangle 19">
            <a:extLst>
              <a:ext uri="{FF2B5EF4-FFF2-40B4-BE49-F238E27FC236}">
                <a16:creationId xmlns:a16="http://schemas.microsoft.com/office/drawing/2014/main" id="{7981978D-8C01-4E5C-813A-62E8EAAB4A99}"/>
              </a:ext>
            </a:extLst>
          </p:cNvPr>
          <p:cNvSpPr/>
          <p:nvPr/>
        </p:nvSpPr>
        <p:spPr bwMode="auto">
          <a:xfrm>
            <a:off x="1384362"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1" name="Rectangle 20">
            <a:extLst>
              <a:ext uri="{FF2B5EF4-FFF2-40B4-BE49-F238E27FC236}">
                <a16:creationId xmlns:a16="http://schemas.microsoft.com/office/drawing/2014/main" id="{45816745-B21F-4D93-ADCE-25EECE7FE6E0}"/>
              </a:ext>
            </a:extLst>
          </p:cNvPr>
          <p:cNvSpPr/>
          <p:nvPr/>
        </p:nvSpPr>
        <p:spPr bwMode="auto">
          <a:xfrm>
            <a:off x="3268190"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2" name="Rectangle 21">
            <a:extLst>
              <a:ext uri="{FF2B5EF4-FFF2-40B4-BE49-F238E27FC236}">
                <a16:creationId xmlns:a16="http://schemas.microsoft.com/office/drawing/2014/main" id="{CAE4906A-A9FF-4196-8DE5-409F0F43BDE1}"/>
              </a:ext>
            </a:extLst>
          </p:cNvPr>
          <p:cNvSpPr/>
          <p:nvPr/>
        </p:nvSpPr>
        <p:spPr bwMode="auto">
          <a:xfrm>
            <a:off x="5152019"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3" name="Rectangle 22">
            <a:extLst>
              <a:ext uri="{FF2B5EF4-FFF2-40B4-BE49-F238E27FC236}">
                <a16:creationId xmlns:a16="http://schemas.microsoft.com/office/drawing/2014/main" id="{143DE278-1155-442C-8562-C89B130D9742}"/>
              </a:ext>
            </a:extLst>
          </p:cNvPr>
          <p:cNvSpPr/>
          <p:nvPr/>
        </p:nvSpPr>
        <p:spPr bwMode="auto">
          <a:xfrm>
            <a:off x="7035847"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4" name="Rectangle 23">
            <a:extLst>
              <a:ext uri="{FF2B5EF4-FFF2-40B4-BE49-F238E27FC236}">
                <a16:creationId xmlns:a16="http://schemas.microsoft.com/office/drawing/2014/main" id="{C9687B7E-8166-40CD-9D36-DC8C7E6334B5}"/>
              </a:ext>
            </a:extLst>
          </p:cNvPr>
          <p:cNvSpPr/>
          <p:nvPr/>
        </p:nvSpPr>
        <p:spPr bwMode="auto">
          <a:xfrm>
            <a:off x="8919675"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5" name="TextBox 24">
            <a:extLst>
              <a:ext uri="{FF2B5EF4-FFF2-40B4-BE49-F238E27FC236}">
                <a16:creationId xmlns:a16="http://schemas.microsoft.com/office/drawing/2014/main" id="{E2001F55-2123-4B3B-9B37-E76853134DAF}"/>
              </a:ext>
            </a:extLst>
          </p:cNvPr>
          <p:cNvSpPr txBox="1"/>
          <p:nvPr/>
        </p:nvSpPr>
        <p:spPr>
          <a:xfrm>
            <a:off x="1616742"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Fully managed</a:t>
            </a:r>
          </a:p>
        </p:txBody>
      </p:sp>
      <p:sp>
        <p:nvSpPr>
          <p:cNvPr id="26" name="TextBox 25">
            <a:extLst>
              <a:ext uri="{FF2B5EF4-FFF2-40B4-BE49-F238E27FC236}">
                <a16:creationId xmlns:a16="http://schemas.microsoft.com/office/drawing/2014/main" id="{FE088EB1-69C7-4A36-A40B-E889AC38E691}"/>
              </a:ext>
            </a:extLst>
          </p:cNvPr>
          <p:cNvSpPr txBox="1"/>
          <p:nvPr/>
        </p:nvSpPr>
        <p:spPr>
          <a:xfrm>
            <a:off x="3500570"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Intelligent Performance</a:t>
            </a:r>
          </a:p>
        </p:txBody>
      </p:sp>
      <p:sp>
        <p:nvSpPr>
          <p:cNvPr id="27" name="TextBox 26">
            <a:extLst>
              <a:ext uri="{FF2B5EF4-FFF2-40B4-BE49-F238E27FC236}">
                <a16:creationId xmlns:a16="http://schemas.microsoft.com/office/drawing/2014/main" id="{52A96C1B-FAEA-4433-860E-D7AD3CB83055}"/>
              </a:ext>
            </a:extLst>
          </p:cNvPr>
          <p:cNvSpPr txBox="1"/>
          <p:nvPr/>
        </p:nvSpPr>
        <p:spPr>
          <a:xfrm>
            <a:off x="5384399"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Highly scalable</a:t>
            </a:r>
          </a:p>
        </p:txBody>
      </p:sp>
      <p:sp>
        <p:nvSpPr>
          <p:cNvPr id="28" name="TextBox 27">
            <a:extLst>
              <a:ext uri="{FF2B5EF4-FFF2-40B4-BE49-F238E27FC236}">
                <a16:creationId xmlns:a16="http://schemas.microsoft.com/office/drawing/2014/main" id="{FC9176D6-2570-4390-811A-F4E322D0883A}"/>
              </a:ext>
            </a:extLst>
          </p:cNvPr>
          <p:cNvSpPr txBox="1"/>
          <p:nvPr/>
        </p:nvSpPr>
        <p:spPr>
          <a:xfrm>
            <a:off x="7169395" y="3543272"/>
            <a:ext cx="1503309"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High Availability</a:t>
            </a:r>
          </a:p>
        </p:txBody>
      </p:sp>
      <p:sp>
        <p:nvSpPr>
          <p:cNvPr id="29" name="TextBox 28">
            <a:extLst>
              <a:ext uri="{FF2B5EF4-FFF2-40B4-BE49-F238E27FC236}">
                <a16:creationId xmlns:a16="http://schemas.microsoft.com/office/drawing/2014/main" id="{009310BB-FF98-4571-988D-F790D99525C6}"/>
              </a:ext>
            </a:extLst>
          </p:cNvPr>
          <p:cNvSpPr txBox="1"/>
          <p:nvPr/>
        </p:nvSpPr>
        <p:spPr>
          <a:xfrm>
            <a:off x="9152056"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Maximum control</a:t>
            </a:r>
          </a:p>
        </p:txBody>
      </p:sp>
      <p:grpSp>
        <p:nvGrpSpPr>
          <p:cNvPr id="30" name="Group 135">
            <a:extLst>
              <a:ext uri="{FF2B5EF4-FFF2-40B4-BE49-F238E27FC236}">
                <a16:creationId xmlns:a16="http://schemas.microsoft.com/office/drawing/2014/main" id="{FC248C0C-A3C0-4DAE-85B0-D9305085F647}"/>
              </a:ext>
            </a:extLst>
          </p:cNvPr>
          <p:cNvGrpSpPr>
            <a:grpSpLocks noChangeAspect="1"/>
          </p:cNvGrpSpPr>
          <p:nvPr/>
        </p:nvGrpSpPr>
        <p:grpSpPr bwMode="auto">
          <a:xfrm>
            <a:off x="3931753" y="3163423"/>
            <a:ext cx="412463" cy="342397"/>
            <a:chOff x="2204" y="1026"/>
            <a:chExt cx="312" cy="259"/>
          </a:xfrm>
        </p:grpSpPr>
        <p:sp>
          <p:nvSpPr>
            <p:cNvPr id="31" name="Freeform 136">
              <a:extLst>
                <a:ext uri="{FF2B5EF4-FFF2-40B4-BE49-F238E27FC236}">
                  <a16:creationId xmlns:a16="http://schemas.microsoft.com/office/drawing/2014/main" id="{96B47214-C567-43AA-9FD3-2D2214D33E43}"/>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2" name="Freeform 137">
              <a:extLst>
                <a:ext uri="{FF2B5EF4-FFF2-40B4-BE49-F238E27FC236}">
                  <a16:creationId xmlns:a16="http://schemas.microsoft.com/office/drawing/2014/main" id="{5C78F7C7-4D83-4C1C-8D3D-0A4C46228E75}"/>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3" name="Freeform 138">
              <a:extLst>
                <a:ext uri="{FF2B5EF4-FFF2-40B4-BE49-F238E27FC236}">
                  <a16:creationId xmlns:a16="http://schemas.microsoft.com/office/drawing/2014/main" id="{4EFEC9F9-2163-4849-94E6-55AB56B84EEE}"/>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4" name="Freeform 139">
              <a:extLst>
                <a:ext uri="{FF2B5EF4-FFF2-40B4-BE49-F238E27FC236}">
                  <a16:creationId xmlns:a16="http://schemas.microsoft.com/office/drawing/2014/main" id="{3B67F9A3-BF2C-4108-879E-5738FDE1DBA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5" name="Freeform 140">
              <a:extLst>
                <a:ext uri="{FF2B5EF4-FFF2-40B4-BE49-F238E27FC236}">
                  <a16:creationId xmlns:a16="http://schemas.microsoft.com/office/drawing/2014/main" id="{5DE5A893-A0B1-406F-B818-2D8BE565C327}"/>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6" name="Freeform 141">
              <a:extLst>
                <a:ext uri="{FF2B5EF4-FFF2-40B4-BE49-F238E27FC236}">
                  <a16:creationId xmlns:a16="http://schemas.microsoft.com/office/drawing/2014/main" id="{0BCAE498-8D6D-4D67-99E6-164293E0472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7" name="Oval 142">
              <a:extLst>
                <a:ext uri="{FF2B5EF4-FFF2-40B4-BE49-F238E27FC236}">
                  <a16:creationId xmlns:a16="http://schemas.microsoft.com/office/drawing/2014/main" id="{2B5254DF-7D7C-43A1-B01A-9851BF423150}"/>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8" name="Freeform 143">
              <a:extLst>
                <a:ext uri="{FF2B5EF4-FFF2-40B4-BE49-F238E27FC236}">
                  <a16:creationId xmlns:a16="http://schemas.microsoft.com/office/drawing/2014/main" id="{B7AA9B3A-84F3-45B9-9F06-7DF1A103901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grpSp>
        <p:nvGrpSpPr>
          <p:cNvPr id="39" name="Group 84">
            <a:extLst>
              <a:ext uri="{FF2B5EF4-FFF2-40B4-BE49-F238E27FC236}">
                <a16:creationId xmlns:a16="http://schemas.microsoft.com/office/drawing/2014/main" id="{3B8981DA-B247-4654-B6FC-53A99442302A}"/>
              </a:ext>
            </a:extLst>
          </p:cNvPr>
          <p:cNvGrpSpPr>
            <a:grpSpLocks noChangeAspect="1"/>
          </p:cNvGrpSpPr>
          <p:nvPr/>
        </p:nvGrpSpPr>
        <p:grpSpPr bwMode="auto">
          <a:xfrm>
            <a:off x="9627345" y="3179802"/>
            <a:ext cx="355066" cy="391451"/>
            <a:chOff x="5822" y="999"/>
            <a:chExt cx="283" cy="312"/>
          </a:xfrm>
        </p:grpSpPr>
        <p:sp>
          <p:nvSpPr>
            <p:cNvPr id="40" name="AutoShape 83">
              <a:extLst>
                <a:ext uri="{FF2B5EF4-FFF2-40B4-BE49-F238E27FC236}">
                  <a16:creationId xmlns:a16="http://schemas.microsoft.com/office/drawing/2014/main" id="{D7C9E400-7C30-426B-B416-5DCBAAF705F8}"/>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 name="Rectangle 85">
              <a:extLst>
                <a:ext uri="{FF2B5EF4-FFF2-40B4-BE49-F238E27FC236}">
                  <a16:creationId xmlns:a16="http://schemas.microsoft.com/office/drawing/2014/main" id="{C03AEE8F-7B19-44FA-84C7-0EE2D359CC46}"/>
                </a:ext>
              </a:extLst>
            </p:cNvPr>
            <p:cNvSpPr>
              <a:spLocks noChangeArrowheads="1"/>
            </p:cNvSpPr>
            <p:nvPr/>
          </p:nvSpPr>
          <p:spPr bwMode="auto">
            <a:xfrm>
              <a:off x="5849"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2" name="Rectangle 86">
              <a:extLst>
                <a:ext uri="{FF2B5EF4-FFF2-40B4-BE49-F238E27FC236}">
                  <a16:creationId xmlns:a16="http://schemas.microsoft.com/office/drawing/2014/main" id="{234B4253-E656-43A2-95A6-EAE906EA43F4}"/>
                </a:ext>
              </a:extLst>
            </p:cNvPr>
            <p:cNvSpPr>
              <a:spLocks noChangeArrowheads="1"/>
            </p:cNvSpPr>
            <p:nvPr/>
          </p:nvSpPr>
          <p:spPr bwMode="auto">
            <a:xfrm>
              <a:off x="5961"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3" name="Rectangle 87">
              <a:extLst>
                <a:ext uri="{FF2B5EF4-FFF2-40B4-BE49-F238E27FC236}">
                  <a16:creationId xmlns:a16="http://schemas.microsoft.com/office/drawing/2014/main" id="{20FFAD71-668E-4B08-879C-2176B0B80C0D}"/>
                </a:ext>
              </a:extLst>
            </p:cNvPr>
            <p:cNvSpPr>
              <a:spLocks noChangeArrowheads="1"/>
            </p:cNvSpPr>
            <p:nvPr/>
          </p:nvSpPr>
          <p:spPr bwMode="auto">
            <a:xfrm>
              <a:off x="6073"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4" name="Oval 88">
              <a:extLst>
                <a:ext uri="{FF2B5EF4-FFF2-40B4-BE49-F238E27FC236}">
                  <a16:creationId xmlns:a16="http://schemas.microsoft.com/office/drawing/2014/main" id="{A96719BC-1B2A-4B54-81B2-51415A38953C}"/>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5" name="Oval 89">
              <a:extLst>
                <a:ext uri="{FF2B5EF4-FFF2-40B4-BE49-F238E27FC236}">
                  <a16:creationId xmlns:a16="http://schemas.microsoft.com/office/drawing/2014/main" id="{FFAA2E62-89F0-4D9E-99D3-7964C72696CC}"/>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 name="Oval 90">
              <a:extLst>
                <a:ext uri="{FF2B5EF4-FFF2-40B4-BE49-F238E27FC236}">
                  <a16:creationId xmlns:a16="http://schemas.microsoft.com/office/drawing/2014/main" id="{E7CA0662-7BD3-4F61-8E13-3733C2240EE5}"/>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47" name="Group 46">
            <a:extLst>
              <a:ext uri="{FF2B5EF4-FFF2-40B4-BE49-F238E27FC236}">
                <a16:creationId xmlns:a16="http://schemas.microsoft.com/office/drawing/2014/main" id="{44342B21-F9D9-4AF8-B349-B7E89D7DCF4E}"/>
              </a:ext>
            </a:extLst>
          </p:cNvPr>
          <p:cNvGrpSpPr/>
          <p:nvPr/>
        </p:nvGrpSpPr>
        <p:grpSpPr>
          <a:xfrm>
            <a:off x="2073732" y="3170433"/>
            <a:ext cx="391582" cy="371831"/>
            <a:chOff x="-1989048" y="5201122"/>
            <a:chExt cx="1141524" cy="1083945"/>
          </a:xfrm>
        </p:grpSpPr>
        <p:sp>
          <p:nvSpPr>
            <p:cNvPr id="48" name="Rectangle 47">
              <a:extLst>
                <a:ext uri="{FF2B5EF4-FFF2-40B4-BE49-F238E27FC236}">
                  <a16:creationId xmlns:a16="http://schemas.microsoft.com/office/drawing/2014/main" id="{63ED8917-03EA-4ABA-A4A9-B7B00797A345}"/>
                </a:ext>
              </a:extLst>
            </p:cNvPr>
            <p:cNvSpPr/>
            <p:nvPr/>
          </p:nvSpPr>
          <p:spPr bwMode="auto">
            <a:xfrm rot="2700000">
              <a:off x="-1619202" y="5507491"/>
              <a:ext cx="530430" cy="439911"/>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C4655EC7-E237-4EF9-96FA-9CE09613AF8A}"/>
                </a:ext>
              </a:extLst>
            </p:cNvPr>
            <p:cNvSpPr/>
            <p:nvPr/>
          </p:nvSpPr>
          <p:spPr bwMode="auto">
            <a:xfrm rot="2700000">
              <a:off x="-1848183" y="5494739"/>
              <a:ext cx="771271" cy="502766"/>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0" name="Freeform 55">
              <a:extLst>
                <a:ext uri="{FF2B5EF4-FFF2-40B4-BE49-F238E27FC236}">
                  <a16:creationId xmlns:a16="http://schemas.microsoft.com/office/drawing/2014/main" id="{D4DE5486-2BFD-4855-A403-E00614A992D1}"/>
                </a:ext>
              </a:extLst>
            </p:cNvPr>
            <p:cNvSpPr/>
            <p:nvPr/>
          </p:nvSpPr>
          <p:spPr>
            <a:xfrm>
              <a:off x="-1983456" y="5206767"/>
              <a:ext cx="472761" cy="497743"/>
            </a:xfrm>
            <a:custGeom>
              <a:avLst/>
              <a:gdLst>
                <a:gd name="connsiteX0" fmla="*/ 58762 w 254638"/>
                <a:gd name="connsiteY0" fmla="*/ 268094 h 268094"/>
                <a:gd name="connsiteX1" fmla="*/ 1929 w 254638"/>
                <a:gd name="connsiteY1" fmla="*/ 210456 h 268094"/>
                <a:gd name="connsiteX2" fmla="*/ 1929 w 254638"/>
                <a:gd name="connsiteY2" fmla="*/ 200458 h 268094"/>
                <a:gd name="connsiteX3" fmla="*/ 198039 w 254638"/>
                <a:gd name="connsiteY3" fmla="*/ 2018 h 268094"/>
                <a:gd name="connsiteX4" fmla="*/ 207862 w 254638"/>
                <a:gd name="connsiteY4" fmla="*/ 2018 h 268094"/>
                <a:gd name="connsiteX5" fmla="*/ 254639 w 254638"/>
                <a:gd name="connsiteY5" fmla="*/ 49069 h 26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638" h="268094">
                  <a:moveTo>
                    <a:pt x="58762" y="268094"/>
                  </a:moveTo>
                  <a:lnTo>
                    <a:pt x="1929" y="210456"/>
                  </a:lnTo>
                  <a:cubicBezTo>
                    <a:pt x="-643" y="207625"/>
                    <a:pt x="-643" y="203289"/>
                    <a:pt x="1929" y="200458"/>
                  </a:cubicBezTo>
                  <a:lnTo>
                    <a:pt x="198039" y="2018"/>
                  </a:lnTo>
                  <a:cubicBezTo>
                    <a:pt x="200767" y="-673"/>
                    <a:pt x="205134" y="-673"/>
                    <a:pt x="207862" y="2018"/>
                  </a:cubicBezTo>
                  <a:lnTo>
                    <a:pt x="254639" y="49069"/>
                  </a:lnTo>
                </a:path>
              </a:pathLst>
            </a:custGeom>
            <a:solidFill>
              <a:srgbClr val="50E6FF"/>
            </a:solidFill>
            <a:ln w="12700" cap="sq">
              <a:solidFill>
                <a:srgbClr val="EBEBEB"/>
              </a:solidFill>
              <a:prstDash val="solid"/>
              <a:miter/>
            </a:ln>
          </p:spPr>
          <p:txBody>
            <a:bodyPr rtlCol="0" anchor="ctr"/>
            <a:lstStyle/>
            <a:p>
              <a:endParaRPr lang="en-US" sz="1836"/>
            </a:p>
          </p:txBody>
        </p:sp>
        <p:sp>
          <p:nvSpPr>
            <p:cNvPr id="51" name="Freeform 45">
              <a:extLst>
                <a:ext uri="{FF2B5EF4-FFF2-40B4-BE49-F238E27FC236}">
                  <a16:creationId xmlns:a16="http://schemas.microsoft.com/office/drawing/2014/main" id="{79AD48F0-74FB-4C9A-97A7-3F6F7883DC0C}"/>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solidFill>
              <a:schemeClr val="accent1"/>
            </a:solidFill>
            <a:ln w="12700" cap="sq">
              <a:solidFill>
                <a:srgbClr val="EBEBEB"/>
              </a:solidFill>
              <a:prstDash val="solid"/>
              <a:miter/>
            </a:ln>
          </p:spPr>
          <p:txBody>
            <a:bodyPr rtlCol="0" anchor="ctr"/>
            <a:lstStyle/>
            <a:p>
              <a:endParaRPr lang="en-US" sz="1836"/>
            </a:p>
          </p:txBody>
        </p:sp>
        <p:sp>
          <p:nvSpPr>
            <p:cNvPr id="52" name="Freeform 49">
              <a:extLst>
                <a:ext uri="{FF2B5EF4-FFF2-40B4-BE49-F238E27FC236}">
                  <a16:creationId xmlns:a16="http://schemas.microsoft.com/office/drawing/2014/main" id="{C48CCB4E-5514-4870-A12B-382ECA639F4B}"/>
                </a:ext>
              </a:extLst>
            </p:cNvPr>
            <p:cNvSpPr/>
            <p:nvPr/>
          </p:nvSpPr>
          <p:spPr>
            <a:xfrm>
              <a:off x="-1472697" y="5999559"/>
              <a:ext cx="324836" cy="285508"/>
            </a:xfrm>
            <a:custGeom>
              <a:avLst/>
              <a:gdLst>
                <a:gd name="connsiteX0" fmla="*/ 0 w 174963"/>
                <a:gd name="connsiteY0" fmla="*/ 122569 h 153780"/>
                <a:gd name="connsiteX1" fmla="*/ 18009 w 174963"/>
                <a:gd name="connsiteY1" fmla="*/ 140802 h 153780"/>
                <a:gd name="connsiteX2" fmla="*/ 79363 w 174963"/>
                <a:gd name="connsiteY2" fmla="*/ 141195 h 153780"/>
                <a:gd name="connsiteX3" fmla="*/ 79754 w 174963"/>
                <a:gd name="connsiteY3" fmla="*/ 140802 h 153780"/>
                <a:gd name="connsiteX4" fmla="*/ 79754 w 174963"/>
                <a:gd name="connsiteY4" fmla="*/ 78223 h 153780"/>
                <a:gd name="connsiteX5" fmla="*/ 100335 w 174963"/>
                <a:gd name="connsiteY5" fmla="*/ 99044 h 153780"/>
                <a:gd name="connsiteX6" fmla="*/ 161356 w 174963"/>
                <a:gd name="connsiteY6" fmla="*/ 99772 h 153780"/>
                <a:gd name="connsiteX7" fmla="*/ 162080 w 174963"/>
                <a:gd name="connsiteY7" fmla="*/ 99044 h 153780"/>
                <a:gd name="connsiteX8" fmla="*/ 162159 w 174963"/>
                <a:gd name="connsiteY8" fmla="*/ 36661 h 153780"/>
                <a:gd name="connsiteX9" fmla="*/ 162080 w 174963"/>
                <a:gd name="connsiteY9" fmla="*/ 36583 h 153780"/>
                <a:gd name="connsiteX10" fmla="*/ 126063 w 174963"/>
                <a:gd name="connsiteY10" fmla="*/ 0 h 15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63" h="153780">
                  <a:moveTo>
                    <a:pt x="0" y="122569"/>
                  </a:moveTo>
                  <a:lnTo>
                    <a:pt x="18009" y="140802"/>
                  </a:lnTo>
                  <a:cubicBezTo>
                    <a:pt x="34844" y="157952"/>
                    <a:pt x="62313" y="158129"/>
                    <a:pt x="79363" y="141195"/>
                  </a:cubicBezTo>
                  <a:cubicBezTo>
                    <a:pt x="79494" y="141064"/>
                    <a:pt x="79624" y="140934"/>
                    <a:pt x="79754" y="140802"/>
                  </a:cubicBezTo>
                  <a:cubicBezTo>
                    <a:pt x="96817" y="123473"/>
                    <a:pt x="96817" y="95552"/>
                    <a:pt x="79754" y="78223"/>
                  </a:cubicBezTo>
                  <a:lnTo>
                    <a:pt x="100335" y="99044"/>
                  </a:lnTo>
                  <a:cubicBezTo>
                    <a:pt x="116986" y="116194"/>
                    <a:pt x="144305" y="116521"/>
                    <a:pt x="161356" y="99772"/>
                  </a:cubicBezTo>
                  <a:cubicBezTo>
                    <a:pt x="161601" y="99532"/>
                    <a:pt x="161842" y="99289"/>
                    <a:pt x="162080" y="99044"/>
                  </a:cubicBezTo>
                  <a:cubicBezTo>
                    <a:pt x="179227" y="81839"/>
                    <a:pt x="179263" y="53909"/>
                    <a:pt x="162159" y="36661"/>
                  </a:cubicBezTo>
                  <a:cubicBezTo>
                    <a:pt x="162133" y="36636"/>
                    <a:pt x="162106" y="36608"/>
                    <a:pt x="162080" y="36583"/>
                  </a:cubicBezTo>
                  <a:lnTo>
                    <a:pt x="126063" y="0"/>
                  </a:lnTo>
                </a:path>
              </a:pathLst>
            </a:custGeom>
            <a:solidFill>
              <a:srgbClr val="50E6FF"/>
            </a:solidFill>
            <a:ln w="12700" cap="sq">
              <a:solidFill>
                <a:srgbClr val="EBEBEB"/>
              </a:solidFill>
              <a:prstDash val="solid"/>
              <a:miter/>
            </a:ln>
          </p:spPr>
          <p:txBody>
            <a:bodyPr rtlCol="0" anchor="ctr"/>
            <a:lstStyle/>
            <a:p>
              <a:endParaRPr lang="en-US" sz="1836"/>
            </a:p>
          </p:txBody>
        </p:sp>
        <p:sp>
          <p:nvSpPr>
            <p:cNvPr id="53" name="Freeform 50">
              <a:extLst>
                <a:ext uri="{FF2B5EF4-FFF2-40B4-BE49-F238E27FC236}">
                  <a16:creationId xmlns:a16="http://schemas.microsoft.com/office/drawing/2014/main" id="{DA08B012-2F8E-4FE4-A002-465859A8B9AE}"/>
                </a:ext>
              </a:extLst>
            </p:cNvPr>
            <p:cNvSpPr/>
            <p:nvPr/>
          </p:nvSpPr>
          <p:spPr>
            <a:xfrm>
              <a:off x="-1238650" y="5883374"/>
              <a:ext cx="205481" cy="208219"/>
            </a:xfrm>
            <a:custGeom>
              <a:avLst/>
              <a:gdLst>
                <a:gd name="connsiteX0" fmla="*/ 0 w 110676"/>
                <a:gd name="connsiteY0" fmla="*/ 62579 h 112150"/>
                <a:gd name="connsiteX1" fmla="*/ 36018 w 110676"/>
                <a:gd name="connsiteY1" fmla="*/ 99161 h 112150"/>
                <a:gd name="connsiteX2" fmla="*/ 97538 w 110676"/>
                <a:gd name="connsiteY2" fmla="*/ 99505 h 112150"/>
                <a:gd name="connsiteX3" fmla="*/ 97880 w 110676"/>
                <a:gd name="connsiteY3" fmla="*/ 99161 h 112150"/>
                <a:gd name="connsiteX4" fmla="*/ 97880 w 110676"/>
                <a:gd name="connsiteY4" fmla="*/ 36583 h 112150"/>
                <a:gd name="connsiteX5" fmla="*/ 61745 w 110676"/>
                <a:gd name="connsiteY5" fmla="*/ 0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76" h="112150">
                  <a:moveTo>
                    <a:pt x="0" y="62579"/>
                  </a:moveTo>
                  <a:lnTo>
                    <a:pt x="36018" y="99161"/>
                  </a:lnTo>
                  <a:cubicBezTo>
                    <a:pt x="52912" y="116345"/>
                    <a:pt x="80455" y="116499"/>
                    <a:pt x="97538" y="99505"/>
                  </a:cubicBezTo>
                  <a:cubicBezTo>
                    <a:pt x="97653" y="99391"/>
                    <a:pt x="97766" y="99277"/>
                    <a:pt x="97880" y="99161"/>
                  </a:cubicBezTo>
                  <a:cubicBezTo>
                    <a:pt x="114943" y="81832"/>
                    <a:pt x="114943" y="53912"/>
                    <a:pt x="97880" y="36583"/>
                  </a:cubicBezTo>
                  <a:lnTo>
                    <a:pt x="61745" y="0"/>
                  </a:lnTo>
                </a:path>
              </a:pathLst>
            </a:custGeom>
            <a:solidFill>
              <a:srgbClr val="50E6FF"/>
            </a:solidFill>
            <a:ln w="12700" cap="sq">
              <a:solidFill>
                <a:srgbClr val="EBEBEB"/>
              </a:solidFill>
              <a:prstDash val="solid"/>
              <a:miter/>
            </a:ln>
          </p:spPr>
          <p:txBody>
            <a:bodyPr rtlCol="0" anchor="ctr"/>
            <a:lstStyle/>
            <a:p>
              <a:endParaRPr lang="en-US" sz="1836"/>
            </a:p>
          </p:txBody>
        </p:sp>
        <p:sp>
          <p:nvSpPr>
            <p:cNvPr id="54" name="Freeform 46">
              <a:extLst>
                <a:ext uri="{FF2B5EF4-FFF2-40B4-BE49-F238E27FC236}">
                  <a16:creationId xmlns:a16="http://schemas.microsoft.com/office/drawing/2014/main" id="{D92F9C1E-E3CC-446F-B946-27481778D1A2}"/>
                </a:ext>
              </a:extLst>
            </p:cNvPr>
            <p:cNvSpPr/>
            <p:nvPr/>
          </p:nvSpPr>
          <p:spPr>
            <a:xfrm>
              <a:off x="-1644925" y="6052972"/>
              <a:ext cx="229420" cy="232095"/>
            </a:xfrm>
            <a:custGeom>
              <a:avLst/>
              <a:gdLst>
                <a:gd name="connsiteX0" fmla="*/ 12894 w 123570"/>
                <a:gd name="connsiteY0" fmla="*/ 49454 h 125011"/>
                <a:gd name="connsiteX1" fmla="*/ 12863 w 123570"/>
                <a:gd name="connsiteY1" fmla="*/ 112002 h 125011"/>
                <a:gd name="connsiteX2" fmla="*/ 12894 w 123570"/>
                <a:gd name="connsiteY2" fmla="*/ 112032 h 125011"/>
                <a:gd name="connsiteX3" fmla="*/ 74248 w 123570"/>
                <a:gd name="connsiteY3" fmla="*/ 112425 h 125011"/>
                <a:gd name="connsiteX4" fmla="*/ 74638 w 123570"/>
                <a:gd name="connsiteY4" fmla="*/ 112032 h 125011"/>
                <a:gd name="connsiteX5" fmla="*/ 110773 w 123570"/>
                <a:gd name="connsiteY5" fmla="*/ 75567 h 125011"/>
                <a:gd name="connsiteX6" fmla="*/ 110773 w 123570"/>
                <a:gd name="connsiteY6" fmla="*/ 12989 h 125011"/>
                <a:gd name="connsiteX7" fmla="*/ 49253 w 123570"/>
                <a:gd name="connsiteY7" fmla="*/ 12645 h 125011"/>
                <a:gd name="connsiteX8" fmla="*/ 48911 w 123570"/>
                <a:gd name="connsiteY8" fmla="*/ 12989 h 1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70" h="125011">
                  <a:moveTo>
                    <a:pt x="12894" y="49454"/>
                  </a:moveTo>
                  <a:cubicBezTo>
                    <a:pt x="-4286" y="66718"/>
                    <a:pt x="-4299" y="94722"/>
                    <a:pt x="12863" y="112002"/>
                  </a:cubicBezTo>
                  <a:cubicBezTo>
                    <a:pt x="12874" y="112012"/>
                    <a:pt x="12883" y="112022"/>
                    <a:pt x="12894" y="112032"/>
                  </a:cubicBezTo>
                  <a:cubicBezTo>
                    <a:pt x="29728" y="129183"/>
                    <a:pt x="57198" y="129359"/>
                    <a:pt x="74248" y="112425"/>
                  </a:cubicBezTo>
                  <a:cubicBezTo>
                    <a:pt x="74379" y="112295"/>
                    <a:pt x="74509" y="112164"/>
                    <a:pt x="74638" y="112032"/>
                  </a:cubicBezTo>
                  <a:lnTo>
                    <a:pt x="110773" y="75567"/>
                  </a:lnTo>
                  <a:cubicBezTo>
                    <a:pt x="127836" y="58238"/>
                    <a:pt x="127836" y="30318"/>
                    <a:pt x="110773" y="12989"/>
                  </a:cubicBezTo>
                  <a:cubicBezTo>
                    <a:pt x="93879" y="-4194"/>
                    <a:pt x="66336" y="-4349"/>
                    <a:pt x="49253" y="12645"/>
                  </a:cubicBezTo>
                  <a:cubicBezTo>
                    <a:pt x="49138" y="12759"/>
                    <a:pt x="49025" y="12874"/>
                    <a:pt x="48911" y="1298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5" name="Freeform 47">
              <a:extLst>
                <a:ext uri="{FF2B5EF4-FFF2-40B4-BE49-F238E27FC236}">
                  <a16:creationId xmlns:a16="http://schemas.microsoft.com/office/drawing/2014/main" id="{ABF7336B-EB46-4381-A9A9-05D37EA4163B}"/>
                </a:ext>
              </a:extLst>
            </p:cNvPr>
            <p:cNvSpPr/>
            <p:nvPr/>
          </p:nvSpPr>
          <p:spPr>
            <a:xfrm>
              <a:off x="-1759560" y="5936620"/>
              <a:ext cx="229363" cy="232452"/>
            </a:xfrm>
            <a:custGeom>
              <a:avLst/>
              <a:gdLst>
                <a:gd name="connsiteX0" fmla="*/ 12893 w 123539"/>
                <a:gd name="connsiteY0" fmla="*/ 49544 h 125202"/>
                <a:gd name="connsiteX1" fmla="*/ 12863 w 123539"/>
                <a:gd name="connsiteY1" fmla="*/ 112093 h 125202"/>
                <a:gd name="connsiteX2" fmla="*/ 12893 w 123539"/>
                <a:gd name="connsiteY2" fmla="*/ 112123 h 125202"/>
                <a:gd name="connsiteX3" fmla="*/ 73915 w 123539"/>
                <a:gd name="connsiteY3" fmla="*/ 112851 h 125202"/>
                <a:gd name="connsiteX4" fmla="*/ 74638 w 123539"/>
                <a:gd name="connsiteY4" fmla="*/ 112123 h 125202"/>
                <a:gd name="connsiteX5" fmla="*/ 110656 w 123539"/>
                <a:gd name="connsiteY5" fmla="*/ 75540 h 125202"/>
                <a:gd name="connsiteX6" fmla="*/ 110735 w 123539"/>
                <a:gd name="connsiteY6" fmla="*/ 13158 h 125202"/>
                <a:gd name="connsiteX7" fmla="*/ 110656 w 123539"/>
                <a:gd name="connsiteY7" fmla="*/ 13079 h 125202"/>
                <a:gd name="connsiteX8" fmla="*/ 49635 w 123539"/>
                <a:gd name="connsiteY8" fmla="*/ 12351 h 125202"/>
                <a:gd name="connsiteX9" fmla="*/ 48911 w 123539"/>
                <a:gd name="connsiteY9" fmla="*/ 13079 h 12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539" h="125202">
                  <a:moveTo>
                    <a:pt x="12893" y="49544"/>
                  </a:moveTo>
                  <a:cubicBezTo>
                    <a:pt x="-4286" y="66809"/>
                    <a:pt x="-4299" y="94813"/>
                    <a:pt x="12863" y="112093"/>
                  </a:cubicBezTo>
                  <a:cubicBezTo>
                    <a:pt x="12874" y="112103"/>
                    <a:pt x="12883" y="112112"/>
                    <a:pt x="12893" y="112123"/>
                  </a:cubicBezTo>
                  <a:cubicBezTo>
                    <a:pt x="29544" y="129273"/>
                    <a:pt x="56863" y="129600"/>
                    <a:pt x="73915" y="112851"/>
                  </a:cubicBezTo>
                  <a:cubicBezTo>
                    <a:pt x="74159" y="112611"/>
                    <a:pt x="74400" y="112369"/>
                    <a:pt x="74638" y="112123"/>
                  </a:cubicBezTo>
                  <a:lnTo>
                    <a:pt x="110656" y="75540"/>
                  </a:lnTo>
                  <a:cubicBezTo>
                    <a:pt x="127803" y="58336"/>
                    <a:pt x="127838" y="30406"/>
                    <a:pt x="110735" y="13158"/>
                  </a:cubicBezTo>
                  <a:cubicBezTo>
                    <a:pt x="110709" y="13132"/>
                    <a:pt x="110682" y="13105"/>
                    <a:pt x="110656" y="13079"/>
                  </a:cubicBezTo>
                  <a:cubicBezTo>
                    <a:pt x="94006" y="-4071"/>
                    <a:pt x="66686" y="-4398"/>
                    <a:pt x="49635" y="12351"/>
                  </a:cubicBezTo>
                  <a:cubicBezTo>
                    <a:pt x="49391" y="12591"/>
                    <a:pt x="49150" y="12834"/>
                    <a:pt x="48911" y="1307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6" name="Freeform 48">
              <a:extLst>
                <a:ext uri="{FF2B5EF4-FFF2-40B4-BE49-F238E27FC236}">
                  <a16:creationId xmlns:a16="http://schemas.microsoft.com/office/drawing/2014/main" id="{032A28B7-B738-4BB6-AF29-EFE55F83B2B6}"/>
                </a:ext>
              </a:extLst>
            </p:cNvPr>
            <p:cNvSpPr/>
            <p:nvPr/>
          </p:nvSpPr>
          <p:spPr>
            <a:xfrm>
              <a:off x="-1874215" y="5820330"/>
              <a:ext cx="229403" cy="232483"/>
            </a:xfrm>
            <a:custGeom>
              <a:avLst/>
              <a:gdLst>
                <a:gd name="connsiteX0" fmla="*/ 12787 w 123560"/>
                <a:gd name="connsiteY0" fmla="*/ 49720 h 125219"/>
                <a:gd name="connsiteX1" fmla="*/ 12787 w 123560"/>
                <a:gd name="connsiteY1" fmla="*/ 112181 h 125219"/>
                <a:gd name="connsiteX2" fmla="*/ 74141 w 123560"/>
                <a:gd name="connsiteY2" fmla="*/ 112692 h 125219"/>
                <a:gd name="connsiteX3" fmla="*/ 74649 w 123560"/>
                <a:gd name="connsiteY3" fmla="*/ 112181 h 125219"/>
                <a:gd name="connsiteX4" fmla="*/ 110667 w 123560"/>
                <a:gd name="connsiteY4" fmla="*/ 75716 h 125219"/>
                <a:gd name="connsiteX5" fmla="*/ 110697 w 123560"/>
                <a:gd name="connsiteY5" fmla="*/ 13168 h 125219"/>
                <a:gd name="connsiteX6" fmla="*/ 110667 w 123560"/>
                <a:gd name="connsiteY6" fmla="*/ 13137 h 125219"/>
                <a:gd name="connsiteX7" fmla="*/ 49647 w 123560"/>
                <a:gd name="connsiteY7" fmla="*/ 12295 h 125219"/>
                <a:gd name="connsiteX8" fmla="*/ 49273 w 123560"/>
                <a:gd name="connsiteY8" fmla="*/ 12667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60" h="125219">
                  <a:moveTo>
                    <a:pt x="12787" y="49720"/>
                  </a:moveTo>
                  <a:cubicBezTo>
                    <a:pt x="-4262" y="67009"/>
                    <a:pt x="-4262" y="94892"/>
                    <a:pt x="12787" y="112181"/>
                  </a:cubicBezTo>
                  <a:cubicBezTo>
                    <a:pt x="29589" y="129364"/>
                    <a:pt x="57059" y="129592"/>
                    <a:pt x="74141" y="112692"/>
                  </a:cubicBezTo>
                  <a:cubicBezTo>
                    <a:pt x="74312" y="112523"/>
                    <a:pt x="74480" y="112352"/>
                    <a:pt x="74649" y="112181"/>
                  </a:cubicBezTo>
                  <a:lnTo>
                    <a:pt x="110667" y="75716"/>
                  </a:lnTo>
                  <a:cubicBezTo>
                    <a:pt x="127847" y="58451"/>
                    <a:pt x="127859" y="30447"/>
                    <a:pt x="110697" y="13168"/>
                  </a:cubicBezTo>
                  <a:cubicBezTo>
                    <a:pt x="110687" y="13157"/>
                    <a:pt x="110677" y="13148"/>
                    <a:pt x="110667" y="13137"/>
                  </a:cubicBezTo>
                  <a:cubicBezTo>
                    <a:pt x="94048" y="-4045"/>
                    <a:pt x="66728" y="-4421"/>
                    <a:pt x="49647" y="12295"/>
                  </a:cubicBezTo>
                  <a:cubicBezTo>
                    <a:pt x="49522" y="12418"/>
                    <a:pt x="49397" y="12542"/>
                    <a:pt x="49273" y="12667"/>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7" name="Freeform 51">
              <a:extLst>
                <a:ext uri="{FF2B5EF4-FFF2-40B4-BE49-F238E27FC236}">
                  <a16:creationId xmlns:a16="http://schemas.microsoft.com/office/drawing/2014/main" id="{A6066F79-28BF-4109-A36A-79E9436F4D64}"/>
                </a:ext>
              </a:extLst>
            </p:cNvPr>
            <p:cNvSpPr/>
            <p:nvPr/>
          </p:nvSpPr>
          <p:spPr>
            <a:xfrm>
              <a:off x="-1989048" y="5703546"/>
              <a:ext cx="230073" cy="233187"/>
            </a:xfrm>
            <a:custGeom>
              <a:avLst/>
              <a:gdLst>
                <a:gd name="connsiteX0" fmla="*/ 12893 w 123921"/>
                <a:gd name="connsiteY0" fmla="*/ 50042 h 125599"/>
                <a:gd name="connsiteX1" fmla="*/ 12863 w 123921"/>
                <a:gd name="connsiteY1" fmla="*/ 112590 h 125599"/>
                <a:gd name="connsiteX2" fmla="*/ 12893 w 123921"/>
                <a:gd name="connsiteY2" fmla="*/ 112621 h 125599"/>
                <a:gd name="connsiteX3" fmla="*/ 74248 w 123921"/>
                <a:gd name="connsiteY3" fmla="*/ 113013 h 125599"/>
                <a:gd name="connsiteX4" fmla="*/ 74638 w 123921"/>
                <a:gd name="connsiteY4" fmla="*/ 112621 h 125599"/>
                <a:gd name="connsiteX5" fmla="*/ 111124 w 123921"/>
                <a:gd name="connsiteY5" fmla="*/ 75567 h 125599"/>
                <a:gd name="connsiteX6" fmla="*/ 111124 w 123921"/>
                <a:gd name="connsiteY6" fmla="*/ 12989 h 125599"/>
                <a:gd name="connsiteX7" fmla="*/ 49604 w 123921"/>
                <a:gd name="connsiteY7" fmla="*/ 12645 h 125599"/>
                <a:gd name="connsiteX8" fmla="*/ 49262 w 123921"/>
                <a:gd name="connsiteY8" fmla="*/ 12989 h 12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1" h="125599">
                  <a:moveTo>
                    <a:pt x="12893" y="50042"/>
                  </a:moveTo>
                  <a:cubicBezTo>
                    <a:pt x="-4286" y="67306"/>
                    <a:pt x="-4300" y="95310"/>
                    <a:pt x="12863" y="112590"/>
                  </a:cubicBezTo>
                  <a:cubicBezTo>
                    <a:pt x="12873" y="112601"/>
                    <a:pt x="12883" y="112610"/>
                    <a:pt x="12893" y="112621"/>
                  </a:cubicBezTo>
                  <a:cubicBezTo>
                    <a:pt x="29728" y="129771"/>
                    <a:pt x="57198" y="129947"/>
                    <a:pt x="74248" y="113013"/>
                  </a:cubicBezTo>
                  <a:cubicBezTo>
                    <a:pt x="74379" y="112883"/>
                    <a:pt x="74509" y="112752"/>
                    <a:pt x="74638" y="112621"/>
                  </a:cubicBezTo>
                  <a:lnTo>
                    <a:pt x="111124" y="75567"/>
                  </a:lnTo>
                  <a:cubicBezTo>
                    <a:pt x="128187" y="58238"/>
                    <a:pt x="128187" y="30318"/>
                    <a:pt x="111124" y="12989"/>
                  </a:cubicBezTo>
                  <a:cubicBezTo>
                    <a:pt x="94230" y="-4194"/>
                    <a:pt x="66686" y="-4349"/>
                    <a:pt x="49604" y="12645"/>
                  </a:cubicBezTo>
                  <a:cubicBezTo>
                    <a:pt x="49489" y="12759"/>
                    <a:pt x="49375" y="12874"/>
                    <a:pt x="49262" y="1298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8" name="Freeform: Shape 57">
              <a:extLst>
                <a:ext uri="{FF2B5EF4-FFF2-40B4-BE49-F238E27FC236}">
                  <a16:creationId xmlns:a16="http://schemas.microsoft.com/office/drawing/2014/main" id="{43D62780-38BA-4589-9F66-6C51A5C42C15}"/>
                </a:ext>
              </a:extLst>
            </p:cNvPr>
            <p:cNvSpPr/>
            <p:nvPr/>
          </p:nvSpPr>
          <p:spPr bwMode="auto">
            <a:xfrm>
              <a:off x="-1133475" y="5767389"/>
              <a:ext cx="213750" cy="209424"/>
            </a:xfrm>
            <a:custGeom>
              <a:avLst/>
              <a:gdLst>
                <a:gd name="connsiteX0" fmla="*/ 38915 w 73372"/>
                <a:gd name="connsiteY0" fmla="*/ 0 h 75732"/>
                <a:gd name="connsiteX1" fmla="*/ 64251 w 73372"/>
                <a:gd name="connsiteY1" fmla="*/ 25631 h 75732"/>
                <a:gd name="connsiteX2" fmla="*/ 65609 w 73372"/>
                <a:gd name="connsiteY2" fmla="*/ 66558 h 75732"/>
                <a:gd name="connsiteX3" fmla="*/ 24921 w 73372"/>
                <a:gd name="connsiteY3" fmla="*/ 67923 h 75732"/>
                <a:gd name="connsiteX4" fmla="*/ 23489 w 73372"/>
                <a:gd name="connsiteY4" fmla="*/ 66478 h 75732"/>
                <a:gd name="connsiteX5" fmla="*/ 0 w 73372"/>
                <a:gd name="connsiteY5" fmla="*/ 42695 h 75732"/>
                <a:gd name="connsiteX6" fmla="*/ 38915 w 73372"/>
                <a:gd name="connsiteY6" fmla="*/ 0 h 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72" h="75732">
                  <a:moveTo>
                    <a:pt x="38915" y="0"/>
                  </a:moveTo>
                  <a:lnTo>
                    <a:pt x="64251" y="25631"/>
                  </a:lnTo>
                  <a:cubicBezTo>
                    <a:pt x="75861" y="36555"/>
                    <a:pt x="76469" y="54879"/>
                    <a:pt x="65609" y="66558"/>
                  </a:cubicBezTo>
                  <a:cubicBezTo>
                    <a:pt x="54748" y="78236"/>
                    <a:pt x="36531" y="78848"/>
                    <a:pt x="24921" y="67923"/>
                  </a:cubicBezTo>
                  <a:cubicBezTo>
                    <a:pt x="24427" y="67459"/>
                    <a:pt x="23950" y="66977"/>
                    <a:pt x="23489" y="66478"/>
                  </a:cubicBezTo>
                  <a:lnTo>
                    <a:pt x="0" y="42695"/>
                  </a:lnTo>
                  <a:lnTo>
                    <a:pt x="38915" y="0"/>
                  </a:lnTo>
                  <a:close/>
                </a:path>
              </a:pathLst>
            </a:custGeom>
            <a:solidFill>
              <a:srgbClr val="50E6FF"/>
            </a:solidFill>
            <a:ln w="12700" cap="sq">
              <a:noFill/>
              <a:prstDash val="solid"/>
              <a:miter/>
            </a:ln>
          </p:spPr>
          <p:txBody>
            <a:bodyPr wrap="square" rtlCol="0" anchor="ctr">
              <a:noAutofit/>
            </a:bodyPr>
            <a:lstStyle/>
            <a:p>
              <a:endParaRPr lang="en-US" sz="1836" err="1"/>
            </a:p>
          </p:txBody>
        </p:sp>
        <p:sp>
          <p:nvSpPr>
            <p:cNvPr id="59" name="Freeform 45">
              <a:extLst>
                <a:ext uri="{FF2B5EF4-FFF2-40B4-BE49-F238E27FC236}">
                  <a16:creationId xmlns:a16="http://schemas.microsoft.com/office/drawing/2014/main" id="{46E03AB2-4BF0-4194-B9F0-F4CFE5B13CA4}"/>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noFill/>
            <a:ln w="12700" cap="sq">
              <a:solidFill>
                <a:srgbClr val="EBEBEB"/>
              </a:solidFill>
              <a:prstDash val="solid"/>
              <a:miter/>
            </a:ln>
          </p:spPr>
          <p:txBody>
            <a:bodyPr rtlCol="0" anchor="ctr"/>
            <a:lstStyle/>
            <a:p>
              <a:endParaRPr lang="en-US" sz="1836"/>
            </a:p>
          </p:txBody>
        </p:sp>
      </p:grpSp>
      <p:sp>
        <p:nvSpPr>
          <p:cNvPr id="60" name="Freeform 111">
            <a:extLst>
              <a:ext uri="{FF2B5EF4-FFF2-40B4-BE49-F238E27FC236}">
                <a16:creationId xmlns:a16="http://schemas.microsoft.com/office/drawing/2014/main" id="{6B6942FA-A1CF-4BF3-BE4C-37FC651A9351}"/>
              </a:ext>
            </a:extLst>
          </p:cNvPr>
          <p:cNvSpPr>
            <a:spLocks/>
          </p:cNvSpPr>
          <p:nvPr/>
        </p:nvSpPr>
        <p:spPr bwMode="auto">
          <a:xfrm>
            <a:off x="5719290" y="3194931"/>
            <a:ext cx="568500" cy="284250"/>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61" name="Group 60">
            <a:extLst>
              <a:ext uri="{FF2B5EF4-FFF2-40B4-BE49-F238E27FC236}">
                <a16:creationId xmlns:a16="http://schemas.microsoft.com/office/drawing/2014/main" id="{EA6D8032-AA8B-422C-8FFD-2CDA35134F93}"/>
              </a:ext>
            </a:extLst>
          </p:cNvPr>
          <p:cNvGrpSpPr>
            <a:grpSpLocks noChangeAspect="1"/>
          </p:cNvGrpSpPr>
          <p:nvPr/>
        </p:nvGrpSpPr>
        <p:grpSpPr>
          <a:xfrm>
            <a:off x="7689660" y="3080878"/>
            <a:ext cx="431026" cy="431027"/>
            <a:chOff x="3500438" y="4418013"/>
            <a:chExt cx="493712" cy="493713"/>
          </a:xfrm>
        </p:grpSpPr>
        <p:sp>
          <p:nvSpPr>
            <p:cNvPr id="62" name="Freeform 79">
              <a:extLst>
                <a:ext uri="{FF2B5EF4-FFF2-40B4-BE49-F238E27FC236}">
                  <a16:creationId xmlns:a16="http://schemas.microsoft.com/office/drawing/2014/main" id="{3AD01B8C-80A1-4E79-8029-D4E43A0929A7}"/>
                </a:ext>
              </a:extLst>
            </p:cNvPr>
            <p:cNvSpPr>
              <a:spLocks noEditPoints="1"/>
            </p:cNvSpPr>
            <p:nvPr/>
          </p:nvSpPr>
          <p:spPr bwMode="auto">
            <a:xfrm>
              <a:off x="3500438" y="4418013"/>
              <a:ext cx="493712" cy="493713"/>
            </a:xfrm>
            <a:custGeom>
              <a:avLst/>
              <a:gdLst>
                <a:gd name="T0" fmla="*/ 683 w 1365"/>
                <a:gd name="T1" fmla="*/ 128 h 1365"/>
                <a:gd name="T2" fmla="*/ 899 w 1365"/>
                <a:gd name="T3" fmla="*/ 172 h 1365"/>
                <a:gd name="T4" fmla="*/ 1075 w 1365"/>
                <a:gd name="T5" fmla="*/ 291 h 1365"/>
                <a:gd name="T6" fmla="*/ 1194 w 1365"/>
                <a:gd name="T7" fmla="*/ 467 h 1365"/>
                <a:gd name="T8" fmla="*/ 1237 w 1365"/>
                <a:gd name="T9" fmla="*/ 683 h 1365"/>
                <a:gd name="T10" fmla="*/ 1194 w 1365"/>
                <a:gd name="T11" fmla="*/ 899 h 1365"/>
                <a:gd name="T12" fmla="*/ 1075 w 1365"/>
                <a:gd name="T13" fmla="*/ 1075 h 1365"/>
                <a:gd name="T14" fmla="*/ 899 w 1365"/>
                <a:gd name="T15" fmla="*/ 1194 h 1365"/>
                <a:gd name="T16" fmla="*/ 683 w 1365"/>
                <a:gd name="T17" fmla="*/ 1237 h 1365"/>
                <a:gd name="T18" fmla="*/ 467 w 1365"/>
                <a:gd name="T19" fmla="*/ 1194 h 1365"/>
                <a:gd name="T20" fmla="*/ 290 w 1365"/>
                <a:gd name="T21" fmla="*/ 1075 h 1365"/>
                <a:gd name="T22" fmla="*/ 172 w 1365"/>
                <a:gd name="T23" fmla="*/ 899 h 1365"/>
                <a:gd name="T24" fmla="*/ 128 w 1365"/>
                <a:gd name="T25" fmla="*/ 683 h 1365"/>
                <a:gd name="T26" fmla="*/ 172 w 1365"/>
                <a:gd name="T27" fmla="*/ 467 h 1365"/>
                <a:gd name="T28" fmla="*/ 290 w 1365"/>
                <a:gd name="T29" fmla="*/ 291 h 1365"/>
                <a:gd name="T30" fmla="*/ 467 w 1365"/>
                <a:gd name="T31" fmla="*/ 172 h 1365"/>
                <a:gd name="T32" fmla="*/ 683 w 1365"/>
                <a:gd name="T33" fmla="*/ 128 h 1365"/>
                <a:gd name="T34" fmla="*/ 683 w 1365"/>
                <a:gd name="T35" fmla="*/ 0 h 1365"/>
                <a:gd name="T36" fmla="*/ 0 w 1365"/>
                <a:gd name="T37" fmla="*/ 683 h 1365"/>
                <a:gd name="T38" fmla="*/ 683 w 1365"/>
                <a:gd name="T39" fmla="*/ 1365 h 1365"/>
                <a:gd name="T40" fmla="*/ 1365 w 1365"/>
                <a:gd name="T41" fmla="*/ 683 h 1365"/>
                <a:gd name="T42" fmla="*/ 683 w 1365"/>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5" h="1365">
                  <a:moveTo>
                    <a:pt x="683" y="128"/>
                  </a:moveTo>
                  <a:cubicBezTo>
                    <a:pt x="758" y="128"/>
                    <a:pt x="830" y="143"/>
                    <a:pt x="899" y="172"/>
                  </a:cubicBezTo>
                  <a:cubicBezTo>
                    <a:pt x="965" y="200"/>
                    <a:pt x="1024" y="240"/>
                    <a:pt x="1075" y="291"/>
                  </a:cubicBezTo>
                  <a:cubicBezTo>
                    <a:pt x="1126" y="342"/>
                    <a:pt x="1166" y="401"/>
                    <a:pt x="1194" y="467"/>
                  </a:cubicBezTo>
                  <a:cubicBezTo>
                    <a:pt x="1223" y="535"/>
                    <a:pt x="1237" y="608"/>
                    <a:pt x="1237" y="683"/>
                  </a:cubicBezTo>
                  <a:cubicBezTo>
                    <a:pt x="1237" y="758"/>
                    <a:pt x="1223" y="830"/>
                    <a:pt x="1194" y="899"/>
                  </a:cubicBezTo>
                  <a:cubicBezTo>
                    <a:pt x="1166" y="965"/>
                    <a:pt x="1126" y="1024"/>
                    <a:pt x="1075" y="1075"/>
                  </a:cubicBezTo>
                  <a:cubicBezTo>
                    <a:pt x="1024" y="1126"/>
                    <a:pt x="965" y="1166"/>
                    <a:pt x="899" y="1194"/>
                  </a:cubicBezTo>
                  <a:cubicBezTo>
                    <a:pt x="830" y="1223"/>
                    <a:pt x="758" y="1237"/>
                    <a:pt x="683" y="1237"/>
                  </a:cubicBezTo>
                  <a:cubicBezTo>
                    <a:pt x="608" y="1237"/>
                    <a:pt x="535" y="1223"/>
                    <a:pt x="467" y="1194"/>
                  </a:cubicBezTo>
                  <a:cubicBezTo>
                    <a:pt x="401" y="1166"/>
                    <a:pt x="341" y="1126"/>
                    <a:pt x="290" y="1075"/>
                  </a:cubicBezTo>
                  <a:cubicBezTo>
                    <a:pt x="239" y="1024"/>
                    <a:pt x="199" y="965"/>
                    <a:pt x="172" y="899"/>
                  </a:cubicBezTo>
                  <a:cubicBezTo>
                    <a:pt x="143" y="830"/>
                    <a:pt x="128" y="758"/>
                    <a:pt x="128" y="683"/>
                  </a:cubicBezTo>
                  <a:cubicBezTo>
                    <a:pt x="128" y="608"/>
                    <a:pt x="143" y="535"/>
                    <a:pt x="172" y="467"/>
                  </a:cubicBezTo>
                  <a:cubicBezTo>
                    <a:pt x="199" y="401"/>
                    <a:pt x="239" y="342"/>
                    <a:pt x="290" y="291"/>
                  </a:cubicBezTo>
                  <a:cubicBezTo>
                    <a:pt x="341" y="240"/>
                    <a:pt x="401" y="200"/>
                    <a:pt x="467" y="172"/>
                  </a:cubicBezTo>
                  <a:cubicBezTo>
                    <a:pt x="535" y="143"/>
                    <a:pt x="608" y="128"/>
                    <a:pt x="683" y="128"/>
                  </a:cubicBezTo>
                  <a:moveTo>
                    <a:pt x="683" y="0"/>
                  </a:moveTo>
                  <a:cubicBezTo>
                    <a:pt x="306" y="0"/>
                    <a:pt x="0" y="306"/>
                    <a:pt x="0" y="683"/>
                  </a:cubicBezTo>
                  <a:cubicBezTo>
                    <a:pt x="0" y="1060"/>
                    <a:pt x="306" y="1365"/>
                    <a:pt x="683" y="1365"/>
                  </a:cubicBezTo>
                  <a:cubicBezTo>
                    <a:pt x="1060" y="1365"/>
                    <a:pt x="1365" y="1060"/>
                    <a:pt x="1365" y="683"/>
                  </a:cubicBezTo>
                  <a:cubicBezTo>
                    <a:pt x="1365" y="306"/>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Freeform 80">
              <a:extLst>
                <a:ext uri="{FF2B5EF4-FFF2-40B4-BE49-F238E27FC236}">
                  <a16:creationId xmlns:a16="http://schemas.microsoft.com/office/drawing/2014/main" id="{31854D41-214E-4B7E-AC21-8EDEA59B2782}"/>
                </a:ext>
              </a:extLst>
            </p:cNvPr>
            <p:cNvSpPr>
              <a:spLocks/>
            </p:cNvSpPr>
            <p:nvPr/>
          </p:nvSpPr>
          <p:spPr bwMode="auto">
            <a:xfrm>
              <a:off x="3716338" y="4525963"/>
              <a:ext cx="125412" cy="250825"/>
            </a:xfrm>
            <a:custGeom>
              <a:avLst/>
              <a:gdLst>
                <a:gd name="T0" fmla="*/ 29 w 79"/>
                <a:gd name="T1" fmla="*/ 88 h 158"/>
                <a:gd name="T2" fmla="*/ 29 w 79"/>
                <a:gd name="T3" fmla="*/ 0 h 158"/>
                <a:gd name="T4" fmla="*/ 0 w 79"/>
                <a:gd name="T5" fmla="*/ 0 h 158"/>
                <a:gd name="T6" fmla="*/ 0 w 79"/>
                <a:gd name="T7" fmla="*/ 100 h 158"/>
                <a:gd name="T8" fmla="*/ 0 w 79"/>
                <a:gd name="T9" fmla="*/ 100 h 158"/>
                <a:gd name="T10" fmla="*/ 0 w 79"/>
                <a:gd name="T11" fmla="*/ 100 h 158"/>
                <a:gd name="T12" fmla="*/ 58 w 79"/>
                <a:gd name="T13" fmla="*/ 158 h 158"/>
                <a:gd name="T14" fmla="*/ 79 w 79"/>
                <a:gd name="T15" fmla="*/ 137 h 158"/>
                <a:gd name="T16" fmla="*/ 29 w 79"/>
                <a:gd name="T17" fmla="*/ 8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8">
                  <a:moveTo>
                    <a:pt x="29" y="88"/>
                  </a:moveTo>
                  <a:lnTo>
                    <a:pt x="29" y="0"/>
                  </a:lnTo>
                  <a:lnTo>
                    <a:pt x="0" y="0"/>
                  </a:lnTo>
                  <a:lnTo>
                    <a:pt x="0" y="100"/>
                  </a:lnTo>
                  <a:lnTo>
                    <a:pt x="0" y="100"/>
                  </a:lnTo>
                  <a:lnTo>
                    <a:pt x="0" y="100"/>
                  </a:lnTo>
                  <a:lnTo>
                    <a:pt x="58" y="158"/>
                  </a:lnTo>
                  <a:lnTo>
                    <a:pt x="79" y="137"/>
                  </a:lnTo>
                  <a:lnTo>
                    <a:pt x="29"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4" name="TextBox 3">
            <a:extLst>
              <a:ext uri="{FF2B5EF4-FFF2-40B4-BE49-F238E27FC236}">
                <a16:creationId xmlns:a16="http://schemas.microsoft.com/office/drawing/2014/main" id="{DF049BD7-3342-430B-8BD9-FAAC23DDC61A}"/>
              </a:ext>
            </a:extLst>
          </p:cNvPr>
          <p:cNvSpPr txBox="1"/>
          <p:nvPr/>
        </p:nvSpPr>
        <p:spPr>
          <a:xfrm>
            <a:off x="2901704" y="5512699"/>
            <a:ext cx="6714154" cy="640363"/>
          </a:xfrm>
          <a:prstGeom prst="rect">
            <a:avLst/>
          </a:prstGeom>
          <a:noFill/>
        </p:spPr>
        <p:txBody>
          <a:bodyPr wrap="square" lIns="0" tIns="0" rIns="0" bIns="0" rtlCol="0">
            <a:spAutoFit/>
          </a:bodyPr>
          <a:lstStyle/>
          <a:p>
            <a:pPr algn="ctr"/>
            <a:r>
              <a:rPr lang="en-US" sz="2040">
                <a:solidFill>
                  <a:schemeClr val="bg1"/>
                </a:solidFill>
                <a:latin typeface="+mj-lt"/>
              </a:rPr>
              <a:t>Identity, security, management, and compliance</a:t>
            </a:r>
          </a:p>
          <a:p>
            <a:pPr algn="ctr"/>
            <a:r>
              <a:rPr lang="en-US" sz="2040">
                <a:solidFill>
                  <a:schemeClr val="bg1"/>
                </a:solidFill>
                <a:latin typeface="+mj-lt"/>
              </a:rPr>
              <a:t>Available in Microsoft Azure</a:t>
            </a:r>
          </a:p>
        </p:txBody>
      </p:sp>
    </p:spTree>
    <p:extLst>
      <p:ext uri="{BB962C8B-B14F-4D97-AF65-F5344CB8AC3E}">
        <p14:creationId xmlns:p14="http://schemas.microsoft.com/office/powerpoint/2010/main" val="305136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1000"/>
                                        <p:tgtEl>
                                          <p:spTgt spid="39"/>
                                        </p:tgtEl>
                                      </p:cBhvr>
                                    </p:animEffect>
                                    <p:anim calcmode="lin" valueType="num">
                                      <p:cBhvr>
                                        <p:cTn id="63" dur="1000" fill="hold"/>
                                        <p:tgtEl>
                                          <p:spTgt spid="39"/>
                                        </p:tgtEl>
                                        <p:attrNameLst>
                                          <p:attrName>ppt_x</p:attrName>
                                        </p:attrNameLst>
                                      </p:cBhvr>
                                      <p:tavLst>
                                        <p:tav tm="0">
                                          <p:val>
                                            <p:strVal val="#ppt_x"/>
                                          </p:val>
                                        </p:tav>
                                        <p:tav tm="100000">
                                          <p:val>
                                            <p:strVal val="#ppt_x"/>
                                          </p:val>
                                        </p:tav>
                                      </p:tavLst>
                                    </p:anim>
                                    <p:anim calcmode="lin" valueType="num">
                                      <p:cBhvr>
                                        <p:cTn id="64" dur="1000" fill="hold"/>
                                        <p:tgtEl>
                                          <p:spTgt spid="39"/>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1000"/>
                                        <p:tgtEl>
                                          <p:spTgt spid="47"/>
                                        </p:tgtEl>
                                      </p:cBhvr>
                                    </p:animEffect>
                                    <p:anim calcmode="lin" valueType="num">
                                      <p:cBhvr>
                                        <p:cTn id="68" dur="1000" fill="hold"/>
                                        <p:tgtEl>
                                          <p:spTgt spid="47"/>
                                        </p:tgtEl>
                                        <p:attrNameLst>
                                          <p:attrName>ppt_x</p:attrName>
                                        </p:attrNameLst>
                                      </p:cBhvr>
                                      <p:tavLst>
                                        <p:tav tm="0">
                                          <p:val>
                                            <p:strVal val="#ppt_x"/>
                                          </p:val>
                                        </p:tav>
                                        <p:tav tm="100000">
                                          <p:val>
                                            <p:strVal val="#ppt_x"/>
                                          </p:val>
                                        </p:tav>
                                      </p:tavLst>
                                    </p:anim>
                                    <p:anim calcmode="lin" valueType="num">
                                      <p:cBhvr>
                                        <p:cTn id="69" dur="1000" fill="hold"/>
                                        <p:tgtEl>
                                          <p:spTgt spid="47"/>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1000"/>
                                        <p:tgtEl>
                                          <p:spTgt spid="60"/>
                                        </p:tgtEl>
                                      </p:cBhvr>
                                    </p:animEffect>
                                    <p:anim calcmode="lin" valueType="num">
                                      <p:cBhvr>
                                        <p:cTn id="73" dur="1000" fill="hold"/>
                                        <p:tgtEl>
                                          <p:spTgt spid="60"/>
                                        </p:tgtEl>
                                        <p:attrNameLst>
                                          <p:attrName>ppt_x</p:attrName>
                                        </p:attrNameLst>
                                      </p:cBhvr>
                                      <p:tavLst>
                                        <p:tav tm="0">
                                          <p:val>
                                            <p:strVal val="#ppt_x"/>
                                          </p:val>
                                        </p:tav>
                                        <p:tav tm="100000">
                                          <p:val>
                                            <p:strVal val="#ppt_x"/>
                                          </p:val>
                                        </p:tav>
                                      </p:tavLst>
                                    </p:anim>
                                    <p:anim calcmode="lin" valueType="num">
                                      <p:cBhvr>
                                        <p:cTn id="74" dur="1000" fill="hold"/>
                                        <p:tgtEl>
                                          <p:spTgt spid="60"/>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1000"/>
                                        <p:tgtEl>
                                          <p:spTgt spid="61"/>
                                        </p:tgtEl>
                                      </p:cBhvr>
                                    </p:animEffect>
                                    <p:anim calcmode="lin" valueType="num">
                                      <p:cBhvr>
                                        <p:cTn id="78" dur="1000" fill="hold"/>
                                        <p:tgtEl>
                                          <p:spTgt spid="61"/>
                                        </p:tgtEl>
                                        <p:attrNameLst>
                                          <p:attrName>ppt_x</p:attrName>
                                        </p:attrNameLst>
                                      </p:cBhvr>
                                      <p:tavLst>
                                        <p:tav tm="0">
                                          <p:val>
                                            <p:strVal val="#ppt_x"/>
                                          </p:val>
                                        </p:tav>
                                        <p:tav tm="100000">
                                          <p:val>
                                            <p:strVal val="#ppt_x"/>
                                          </p:val>
                                        </p:tav>
                                      </p:tavLst>
                                    </p:anim>
                                    <p:anim calcmode="lin" valueType="num">
                                      <p:cBhvr>
                                        <p:cTn id="7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p:bldP spid="26" grpId="0"/>
      <p:bldP spid="27" grpId="0"/>
      <p:bldP spid="28" grpId="0"/>
      <p:bldP spid="29" grpId="0"/>
      <p:bldP spid="6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F337380-43CB-45DE-81A6-311BB7CB4EF7}"/>
              </a:ext>
            </a:extLst>
          </p:cNvPr>
          <p:cNvSpPr>
            <a:spLocks noGrp="1"/>
          </p:cNvSpPr>
          <p:nvPr>
            <p:ph type="title"/>
          </p:nvPr>
        </p:nvSpPr>
        <p:spPr>
          <a:xfrm>
            <a:off x="600855" y="466302"/>
            <a:ext cx="11237870" cy="502317"/>
          </a:xfrm>
        </p:spPr>
        <p:txBody>
          <a:bodyPr/>
          <a:lstStyle/>
          <a:p>
            <a:r>
              <a:rPr lang="en-US" sz="3264" dirty="0">
                <a:gradFill>
                  <a:gsLst>
                    <a:gs pos="1250">
                      <a:schemeClr val="tx1"/>
                    </a:gs>
                    <a:gs pos="100000">
                      <a:schemeClr val="tx1"/>
                    </a:gs>
                  </a:gsLst>
                  <a:lin ang="5400000" scaled="0"/>
                </a:gradFill>
              </a:rPr>
              <a:t>+ Azure </a:t>
            </a:r>
            <a:r>
              <a:rPr lang="en-US" sz="3264" dirty="0" err="1">
                <a:gradFill>
                  <a:gsLst>
                    <a:gs pos="1250">
                      <a:schemeClr val="tx1"/>
                    </a:gs>
                    <a:gs pos="100000">
                      <a:schemeClr val="tx1"/>
                    </a:gs>
                  </a:gsLst>
                  <a:lin ang="5400000" scaled="0"/>
                </a:gradFill>
              </a:rPr>
              <a:t>エコシステムとの統合</a:t>
            </a:r>
            <a:r>
              <a:rPr lang="en-US" sz="3264" dirty="0">
                <a:gradFill>
                  <a:gsLst>
                    <a:gs pos="1250">
                      <a:schemeClr val="tx1"/>
                    </a:gs>
                    <a:gs pos="100000">
                      <a:schemeClr val="tx1"/>
                    </a:gs>
                  </a:gsLst>
                  <a:lin ang="5400000" scaled="0"/>
                </a:gradFill>
              </a:rPr>
              <a:t> </a:t>
            </a:r>
          </a:p>
        </p:txBody>
      </p:sp>
      <p:sp>
        <p:nvSpPr>
          <p:cNvPr id="138" name="Rectangle 137">
            <a:extLst>
              <a:ext uri="{FF2B5EF4-FFF2-40B4-BE49-F238E27FC236}">
                <a16:creationId xmlns:a16="http://schemas.microsoft.com/office/drawing/2014/main" id="{517D043A-D443-0342-A2B8-DDB0D36AA63D}"/>
              </a:ext>
            </a:extLst>
          </p:cNvPr>
          <p:cNvSpPr/>
          <p:nvPr/>
        </p:nvSpPr>
        <p:spPr bwMode="auto">
          <a:xfrm>
            <a:off x="13906878" y="1801031"/>
            <a:ext cx="10775968" cy="433595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279781" numCol="1" spcCol="0" rtlCol="0" fromWordArt="0" anchor="b" anchorCtr="0" forceAA="0" compatLnSpc="1">
            <a:prstTxWarp prst="textNoShape">
              <a:avLst/>
            </a:prstTxWarp>
            <a:noAutofit/>
          </a:bodyPr>
          <a:lstStyle/>
          <a:p>
            <a:pPr algn="ctr" defTabSz="951028" fontAlgn="base">
              <a:spcBef>
                <a:spcPct val="0"/>
              </a:spcBef>
              <a:spcAft>
                <a:spcPct val="0"/>
              </a:spcAft>
              <a:defRPr/>
            </a:pPr>
            <a:endParaRPr lang="en-US" sz="2448">
              <a:solidFill>
                <a:srgbClr val="2F2F2F"/>
              </a:solidFill>
              <a:latin typeface="Segoe UI Semibold"/>
              <a:cs typeface="Segoe UI" pitchFamily="34" charset="0"/>
            </a:endParaRPr>
          </a:p>
        </p:txBody>
      </p:sp>
      <p:sp>
        <p:nvSpPr>
          <p:cNvPr id="282" name="Rectangle 281">
            <a:extLst>
              <a:ext uri="{FF2B5EF4-FFF2-40B4-BE49-F238E27FC236}">
                <a16:creationId xmlns:a16="http://schemas.microsoft.com/office/drawing/2014/main" id="{8B1CFD3B-F97D-4B27-A79E-3E9EB5A73A28}"/>
              </a:ext>
            </a:extLst>
          </p:cNvPr>
          <p:cNvSpPr/>
          <p:nvPr/>
        </p:nvSpPr>
        <p:spPr bwMode="auto">
          <a:xfrm>
            <a:off x="1384362"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itchFamily="34" charset="0"/>
            </a:endParaRPr>
          </a:p>
        </p:txBody>
      </p:sp>
      <p:sp>
        <p:nvSpPr>
          <p:cNvPr id="285" name="Rectangle 284">
            <a:extLst>
              <a:ext uri="{FF2B5EF4-FFF2-40B4-BE49-F238E27FC236}">
                <a16:creationId xmlns:a16="http://schemas.microsoft.com/office/drawing/2014/main" id="{8F3DD651-BB6C-4DD4-9DF1-24A3A603727A}"/>
              </a:ext>
            </a:extLst>
          </p:cNvPr>
          <p:cNvSpPr/>
          <p:nvPr/>
        </p:nvSpPr>
        <p:spPr bwMode="auto">
          <a:xfrm>
            <a:off x="4522058"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86" name="Rectangle 285">
            <a:extLst>
              <a:ext uri="{FF2B5EF4-FFF2-40B4-BE49-F238E27FC236}">
                <a16:creationId xmlns:a16="http://schemas.microsoft.com/office/drawing/2014/main" id="{8459CECD-EB18-432C-AE14-8931B127E52B}"/>
              </a:ext>
            </a:extLst>
          </p:cNvPr>
          <p:cNvSpPr/>
          <p:nvPr/>
        </p:nvSpPr>
        <p:spPr bwMode="auto">
          <a:xfrm>
            <a:off x="7659754"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91" name="TextBox 290">
            <a:extLst>
              <a:ext uri="{FF2B5EF4-FFF2-40B4-BE49-F238E27FC236}">
                <a16:creationId xmlns:a16="http://schemas.microsoft.com/office/drawing/2014/main" id="{5FD5AE91-5551-45C7-BB05-2698EF15FEC7}"/>
              </a:ext>
            </a:extLst>
          </p:cNvPr>
          <p:cNvSpPr txBox="1"/>
          <p:nvPr/>
        </p:nvSpPr>
        <p:spPr>
          <a:xfrm>
            <a:off x="2015724" y="4915035"/>
            <a:ext cx="1767602"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Open Source</a:t>
            </a:r>
          </a:p>
        </p:txBody>
      </p:sp>
      <p:sp>
        <p:nvSpPr>
          <p:cNvPr id="292" name="TextBox 291">
            <a:extLst>
              <a:ext uri="{FF2B5EF4-FFF2-40B4-BE49-F238E27FC236}">
                <a16:creationId xmlns:a16="http://schemas.microsoft.com/office/drawing/2014/main" id="{17DA2701-64A0-4BAA-9CBD-B15F3F1C2D90}"/>
              </a:ext>
            </a:extLst>
          </p:cNvPr>
          <p:cNvSpPr txBox="1"/>
          <p:nvPr/>
        </p:nvSpPr>
        <p:spPr>
          <a:xfrm>
            <a:off x="4570971" y="4915035"/>
            <a:ext cx="2932499"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Proven resilience &amp; stability</a:t>
            </a:r>
          </a:p>
        </p:txBody>
      </p:sp>
      <p:sp>
        <p:nvSpPr>
          <p:cNvPr id="293" name="TextBox 292">
            <a:extLst>
              <a:ext uri="{FF2B5EF4-FFF2-40B4-BE49-F238E27FC236}">
                <a16:creationId xmlns:a16="http://schemas.microsoft.com/office/drawing/2014/main" id="{F54F23F2-55D6-4F8C-9F10-D7F4C59ADE2C}"/>
              </a:ext>
            </a:extLst>
          </p:cNvPr>
          <p:cNvSpPr txBox="1"/>
          <p:nvPr/>
        </p:nvSpPr>
        <p:spPr>
          <a:xfrm>
            <a:off x="8291116" y="4915035"/>
            <a:ext cx="1767602"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Rich feature set</a:t>
            </a:r>
          </a:p>
        </p:txBody>
      </p:sp>
      <p:grpSp>
        <p:nvGrpSpPr>
          <p:cNvPr id="302" name="Group 89">
            <a:extLst>
              <a:ext uri="{FF2B5EF4-FFF2-40B4-BE49-F238E27FC236}">
                <a16:creationId xmlns:a16="http://schemas.microsoft.com/office/drawing/2014/main" id="{F6176DF6-EF85-445C-A92B-5884C77804CE}"/>
              </a:ext>
            </a:extLst>
          </p:cNvPr>
          <p:cNvGrpSpPr>
            <a:grpSpLocks noChangeAspect="1"/>
          </p:cNvGrpSpPr>
          <p:nvPr/>
        </p:nvGrpSpPr>
        <p:grpSpPr bwMode="auto">
          <a:xfrm>
            <a:off x="2680207" y="4454722"/>
            <a:ext cx="438636" cy="389156"/>
            <a:chOff x="3403" y="1006"/>
            <a:chExt cx="328" cy="291"/>
          </a:xfrm>
        </p:grpSpPr>
        <p:sp>
          <p:nvSpPr>
            <p:cNvPr id="303" name="Freeform 90">
              <a:extLst>
                <a:ext uri="{FF2B5EF4-FFF2-40B4-BE49-F238E27FC236}">
                  <a16:creationId xmlns:a16="http://schemas.microsoft.com/office/drawing/2014/main" id="{D25BA46A-3C66-48B5-9870-F1F00F040665}"/>
                </a:ext>
              </a:extLst>
            </p:cNvPr>
            <p:cNvSpPr>
              <a:spLocks/>
            </p:cNvSpPr>
            <p:nvPr/>
          </p:nvSpPr>
          <p:spPr bwMode="auto">
            <a:xfrm>
              <a:off x="3403" y="1006"/>
              <a:ext cx="291" cy="291"/>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4" name="Freeform 91">
              <a:extLst>
                <a:ext uri="{FF2B5EF4-FFF2-40B4-BE49-F238E27FC236}">
                  <a16:creationId xmlns:a16="http://schemas.microsoft.com/office/drawing/2014/main" id="{E514F618-578C-4748-961B-279E30E4B71D}"/>
                </a:ext>
              </a:extLst>
            </p:cNvPr>
            <p:cNvSpPr>
              <a:spLocks/>
            </p:cNvSpPr>
            <p:nvPr/>
          </p:nvSpPr>
          <p:spPr bwMode="auto">
            <a:xfrm>
              <a:off x="3440" y="1006"/>
              <a:ext cx="291" cy="291"/>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35" name="Group 334">
            <a:extLst>
              <a:ext uri="{FF2B5EF4-FFF2-40B4-BE49-F238E27FC236}">
                <a16:creationId xmlns:a16="http://schemas.microsoft.com/office/drawing/2014/main" id="{0D85F8BA-9BA5-422E-B4B5-7947BDE52967}"/>
              </a:ext>
            </a:extLst>
          </p:cNvPr>
          <p:cNvGrpSpPr/>
          <p:nvPr/>
        </p:nvGrpSpPr>
        <p:grpSpPr>
          <a:xfrm>
            <a:off x="5817852" y="4349048"/>
            <a:ext cx="512656" cy="550966"/>
            <a:chOff x="12422634" y="-1902890"/>
            <a:chExt cx="459444" cy="493778"/>
          </a:xfrm>
        </p:grpSpPr>
        <p:sp>
          <p:nvSpPr>
            <p:cNvPr id="336" name="Freeform: Shape 335">
              <a:extLst>
                <a:ext uri="{FF2B5EF4-FFF2-40B4-BE49-F238E27FC236}">
                  <a16:creationId xmlns:a16="http://schemas.microsoft.com/office/drawing/2014/main" id="{8082EE00-EA89-4D03-9E15-40CC19A26A6E}"/>
                </a:ext>
              </a:extLst>
            </p:cNvPr>
            <p:cNvSpPr/>
            <p:nvPr/>
          </p:nvSpPr>
          <p:spPr>
            <a:xfrm>
              <a:off x="12492457" y="-1798733"/>
              <a:ext cx="286622" cy="389621"/>
            </a:xfrm>
            <a:custGeom>
              <a:avLst/>
              <a:gdLst>
                <a:gd name="connsiteX0" fmla="*/ 229064 w 229682"/>
                <a:gd name="connsiteY0" fmla="*/ 196914 h 312219"/>
                <a:gd name="connsiteX1" fmla="*/ 229064 w 229682"/>
                <a:gd name="connsiteY1" fmla="*/ 0 h 312219"/>
                <a:gd name="connsiteX2" fmla="*/ 0 w 229682"/>
                <a:gd name="connsiteY2" fmla="*/ 0 h 312219"/>
                <a:gd name="connsiteX3" fmla="*/ 0 w 229682"/>
                <a:gd name="connsiteY3" fmla="*/ 196914 h 312219"/>
                <a:gd name="connsiteX4" fmla="*/ 618 w 229682"/>
                <a:gd name="connsiteY4" fmla="*/ 197533 h 312219"/>
                <a:gd name="connsiteX5" fmla="*/ 29985 w 229682"/>
                <a:gd name="connsiteY5" fmla="*/ 227209 h 312219"/>
                <a:gd name="connsiteX6" fmla="*/ 114377 w 229682"/>
                <a:gd name="connsiteY6" fmla="*/ 312219 h 312219"/>
                <a:gd name="connsiteX7" fmla="*/ 229682 w 229682"/>
                <a:gd name="connsiteY7" fmla="*/ 196914 h 312219"/>
                <a:gd name="connsiteX8" fmla="*/ 229064 w 229682"/>
                <a:gd name="connsiteY8" fmla="*/ 196914 h 312219"/>
                <a:gd name="connsiteX9" fmla="*/ 187332 w 229682"/>
                <a:gd name="connsiteY9" fmla="*/ 134161 h 312219"/>
                <a:gd name="connsiteX10" fmla="*/ 135398 w 229682"/>
                <a:gd name="connsiteY10" fmla="*/ 134161 h 312219"/>
                <a:gd name="connsiteX11" fmla="*/ 135398 w 229682"/>
                <a:gd name="connsiteY11" fmla="*/ 186095 h 312219"/>
                <a:gd name="connsiteX12" fmla="*/ 93666 w 229682"/>
                <a:gd name="connsiteY12" fmla="*/ 186095 h 312219"/>
                <a:gd name="connsiteX13" fmla="*/ 93666 w 229682"/>
                <a:gd name="connsiteY13" fmla="*/ 134161 h 312219"/>
                <a:gd name="connsiteX14" fmla="*/ 41732 w 229682"/>
                <a:gd name="connsiteY14" fmla="*/ 134161 h 312219"/>
                <a:gd name="connsiteX15" fmla="*/ 41732 w 229682"/>
                <a:gd name="connsiteY15" fmla="*/ 92429 h 312219"/>
                <a:gd name="connsiteX16" fmla="*/ 93666 w 229682"/>
                <a:gd name="connsiteY16" fmla="*/ 92429 h 312219"/>
                <a:gd name="connsiteX17" fmla="*/ 93666 w 229682"/>
                <a:gd name="connsiteY17" fmla="*/ 40496 h 312219"/>
                <a:gd name="connsiteX18" fmla="*/ 135398 w 229682"/>
                <a:gd name="connsiteY18" fmla="*/ 40496 h 312219"/>
                <a:gd name="connsiteX19" fmla="*/ 135398 w 229682"/>
                <a:gd name="connsiteY19" fmla="*/ 92429 h 312219"/>
                <a:gd name="connsiteX20" fmla="*/ 187332 w 229682"/>
                <a:gd name="connsiteY20" fmla="*/ 92429 h 312219"/>
                <a:gd name="connsiteX21" fmla="*/ 187332 w 229682"/>
                <a:gd name="connsiteY21" fmla="*/ 134161 h 31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682" h="312219">
                  <a:moveTo>
                    <a:pt x="229064" y="196914"/>
                  </a:moveTo>
                  <a:lnTo>
                    <a:pt x="229064" y="0"/>
                  </a:lnTo>
                  <a:lnTo>
                    <a:pt x="0" y="0"/>
                  </a:lnTo>
                  <a:lnTo>
                    <a:pt x="0" y="196914"/>
                  </a:lnTo>
                  <a:lnTo>
                    <a:pt x="618" y="197533"/>
                  </a:lnTo>
                  <a:lnTo>
                    <a:pt x="29985" y="227209"/>
                  </a:lnTo>
                  <a:lnTo>
                    <a:pt x="114377" y="312219"/>
                  </a:lnTo>
                  <a:lnTo>
                    <a:pt x="229682" y="196914"/>
                  </a:lnTo>
                  <a:lnTo>
                    <a:pt x="229064" y="196914"/>
                  </a:lnTo>
                  <a:close/>
                  <a:moveTo>
                    <a:pt x="187332" y="134161"/>
                  </a:moveTo>
                  <a:lnTo>
                    <a:pt x="135398" y="134161"/>
                  </a:lnTo>
                  <a:lnTo>
                    <a:pt x="135398" y="186095"/>
                  </a:lnTo>
                  <a:lnTo>
                    <a:pt x="93666" y="186095"/>
                  </a:lnTo>
                  <a:lnTo>
                    <a:pt x="93666" y="134161"/>
                  </a:lnTo>
                  <a:lnTo>
                    <a:pt x="41732" y="134161"/>
                  </a:lnTo>
                  <a:lnTo>
                    <a:pt x="41732" y="92429"/>
                  </a:lnTo>
                  <a:lnTo>
                    <a:pt x="93666" y="92429"/>
                  </a:lnTo>
                  <a:lnTo>
                    <a:pt x="93666" y="40496"/>
                  </a:lnTo>
                  <a:lnTo>
                    <a:pt x="135398" y="40496"/>
                  </a:lnTo>
                  <a:lnTo>
                    <a:pt x="135398" y="92429"/>
                  </a:lnTo>
                  <a:lnTo>
                    <a:pt x="187332" y="92429"/>
                  </a:lnTo>
                  <a:lnTo>
                    <a:pt x="187332" y="134161"/>
                  </a:lnTo>
                  <a:close/>
                </a:path>
              </a:pathLst>
            </a:custGeom>
            <a:solidFill>
              <a:schemeClr val="accent1"/>
            </a:solidFill>
            <a:ln w="3091"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46C2025C-EB76-4A42-A294-21CB4D20FD5B}"/>
                </a:ext>
              </a:extLst>
            </p:cNvPr>
            <p:cNvSpPr/>
            <p:nvPr/>
          </p:nvSpPr>
          <p:spPr>
            <a:xfrm>
              <a:off x="12422634" y="-1631313"/>
              <a:ext cx="186708" cy="186708"/>
            </a:xfrm>
            <a:custGeom>
              <a:avLst/>
              <a:gdLst>
                <a:gd name="connsiteX0" fmla="*/ 119942 w 149617"/>
                <a:gd name="connsiteY0" fmla="*/ 0 h 149617"/>
                <a:gd name="connsiteX1" fmla="*/ 149618 w 149617"/>
                <a:gd name="connsiteY1" fmla="*/ 0 h 149617"/>
                <a:gd name="connsiteX2" fmla="*/ 149618 w 149617"/>
                <a:gd name="connsiteY2" fmla="*/ 29367 h 149617"/>
                <a:gd name="connsiteX3" fmla="*/ 85937 w 149617"/>
                <a:gd name="connsiteY3" fmla="*/ 93047 h 149617"/>
                <a:gd name="connsiteX4" fmla="*/ 29367 w 149617"/>
                <a:gd name="connsiteY4" fmla="*/ 149618 h 149617"/>
                <a:gd name="connsiteX5" fmla="*/ 0 w 149617"/>
                <a:gd name="connsiteY5" fmla="*/ 120251 h 149617"/>
                <a:gd name="connsiteX6" fmla="*/ 119942 w 149617"/>
                <a:gd name="connsiteY6" fmla="*/ 0 h 1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17" h="149617">
                  <a:moveTo>
                    <a:pt x="119942" y="0"/>
                  </a:moveTo>
                  <a:lnTo>
                    <a:pt x="149618" y="0"/>
                  </a:lnTo>
                  <a:lnTo>
                    <a:pt x="149618" y="29367"/>
                  </a:lnTo>
                  <a:lnTo>
                    <a:pt x="85937" y="93047"/>
                  </a:lnTo>
                  <a:lnTo>
                    <a:pt x="29367" y="149618"/>
                  </a:lnTo>
                  <a:lnTo>
                    <a:pt x="0" y="120251"/>
                  </a:lnTo>
                  <a:lnTo>
                    <a:pt x="119942" y="0"/>
                  </a:lnTo>
                  <a:close/>
                </a:path>
              </a:pathLst>
            </a:custGeom>
            <a:solidFill>
              <a:srgbClr val="50E6FF"/>
            </a:solidFill>
            <a:ln w="3091"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1376E107-4F06-4611-A1E2-040D229C2BD1}"/>
                </a:ext>
              </a:extLst>
            </p:cNvPr>
            <p:cNvSpPr/>
            <p:nvPr/>
          </p:nvSpPr>
          <p:spPr>
            <a:xfrm>
              <a:off x="12661036" y="-1902890"/>
              <a:ext cx="221042" cy="219884"/>
            </a:xfrm>
            <a:custGeom>
              <a:avLst/>
              <a:gdLst>
                <a:gd name="connsiteX0" fmla="*/ 177130 w 177130"/>
                <a:gd name="connsiteY0" fmla="*/ 0 h 176202"/>
                <a:gd name="connsiteX1" fmla="*/ 177130 w 177130"/>
                <a:gd name="connsiteY1" fmla="*/ 145908 h 176202"/>
                <a:gd name="connsiteX2" fmla="*/ 135398 w 177130"/>
                <a:gd name="connsiteY2" fmla="*/ 145908 h 176202"/>
                <a:gd name="connsiteX3" fmla="*/ 135398 w 177130"/>
                <a:gd name="connsiteY3" fmla="*/ 70172 h 176202"/>
                <a:gd name="connsiteX4" fmla="*/ 29367 w 177130"/>
                <a:gd name="connsiteY4" fmla="*/ 176203 h 176202"/>
                <a:gd name="connsiteX5" fmla="*/ 0 w 177130"/>
                <a:gd name="connsiteY5" fmla="*/ 176203 h 176202"/>
                <a:gd name="connsiteX6" fmla="*/ 0 w 177130"/>
                <a:gd name="connsiteY6" fmla="*/ 146527 h 176202"/>
                <a:gd name="connsiteX7" fmla="*/ 104794 w 177130"/>
                <a:gd name="connsiteY7" fmla="*/ 41732 h 176202"/>
                <a:gd name="connsiteX8" fmla="*/ 31222 w 177130"/>
                <a:gd name="connsiteY8" fmla="*/ 41732 h 176202"/>
                <a:gd name="connsiteX9" fmla="*/ 31222 w 177130"/>
                <a:gd name="connsiteY9" fmla="*/ 0 h 176202"/>
                <a:gd name="connsiteX10" fmla="*/ 177130 w 177130"/>
                <a:gd name="connsiteY10" fmla="*/ 0 h 17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130" h="176202">
                  <a:moveTo>
                    <a:pt x="177130" y="0"/>
                  </a:moveTo>
                  <a:lnTo>
                    <a:pt x="177130" y="145908"/>
                  </a:lnTo>
                  <a:lnTo>
                    <a:pt x="135398" y="145908"/>
                  </a:lnTo>
                  <a:lnTo>
                    <a:pt x="135398" y="70172"/>
                  </a:lnTo>
                  <a:lnTo>
                    <a:pt x="29367" y="176203"/>
                  </a:lnTo>
                  <a:lnTo>
                    <a:pt x="0" y="176203"/>
                  </a:lnTo>
                  <a:lnTo>
                    <a:pt x="0" y="146527"/>
                  </a:lnTo>
                  <a:lnTo>
                    <a:pt x="104794" y="41732"/>
                  </a:lnTo>
                  <a:lnTo>
                    <a:pt x="31222" y="41732"/>
                  </a:lnTo>
                  <a:lnTo>
                    <a:pt x="31222" y="0"/>
                  </a:lnTo>
                  <a:lnTo>
                    <a:pt x="177130" y="0"/>
                  </a:lnTo>
                  <a:close/>
                </a:path>
              </a:pathLst>
            </a:custGeom>
            <a:solidFill>
              <a:srgbClr val="50E6FF"/>
            </a:solidFill>
            <a:ln w="3091" cap="flat">
              <a:noFill/>
              <a:prstDash val="solid"/>
              <a:miter/>
            </a:ln>
          </p:spPr>
          <p:txBody>
            <a:bodyPr rtlCol="0" anchor="ctr"/>
            <a:lstStyle/>
            <a:p>
              <a:endParaRPr lang="en-US" sz="1836"/>
            </a:p>
          </p:txBody>
        </p:sp>
      </p:grpSp>
      <p:pic>
        <p:nvPicPr>
          <p:cNvPr id="342" name="Picture 341">
            <a:extLst>
              <a:ext uri="{FF2B5EF4-FFF2-40B4-BE49-F238E27FC236}">
                <a16:creationId xmlns:a16="http://schemas.microsoft.com/office/drawing/2014/main" id="{B8B402A2-E959-4AFF-9658-D7AA24D8EF1B}"/>
              </a:ext>
            </a:extLst>
          </p:cNvPr>
          <p:cNvPicPr>
            <a:picLocks noChangeAspect="1"/>
          </p:cNvPicPr>
          <p:nvPr/>
        </p:nvPicPr>
        <p:blipFill>
          <a:blip r:embed="rId3"/>
          <a:stretch>
            <a:fillRect/>
          </a:stretch>
        </p:blipFill>
        <p:spPr>
          <a:xfrm>
            <a:off x="8955289" y="4423775"/>
            <a:ext cx="439256" cy="466998"/>
          </a:xfrm>
          <a:prstGeom prst="rect">
            <a:avLst/>
          </a:prstGeom>
        </p:spPr>
      </p:pic>
      <p:sp>
        <p:nvSpPr>
          <p:cNvPr id="20" name="Rectangle 19">
            <a:extLst>
              <a:ext uri="{FF2B5EF4-FFF2-40B4-BE49-F238E27FC236}">
                <a16:creationId xmlns:a16="http://schemas.microsoft.com/office/drawing/2014/main" id="{7981978D-8C01-4E5C-813A-62E8EAAB4A99}"/>
              </a:ext>
            </a:extLst>
          </p:cNvPr>
          <p:cNvSpPr/>
          <p:nvPr/>
        </p:nvSpPr>
        <p:spPr bwMode="auto">
          <a:xfrm>
            <a:off x="1384362"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1" name="Rectangle 20">
            <a:extLst>
              <a:ext uri="{FF2B5EF4-FFF2-40B4-BE49-F238E27FC236}">
                <a16:creationId xmlns:a16="http://schemas.microsoft.com/office/drawing/2014/main" id="{45816745-B21F-4D93-ADCE-25EECE7FE6E0}"/>
              </a:ext>
            </a:extLst>
          </p:cNvPr>
          <p:cNvSpPr/>
          <p:nvPr/>
        </p:nvSpPr>
        <p:spPr bwMode="auto">
          <a:xfrm>
            <a:off x="3268190"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2" name="Rectangle 21">
            <a:extLst>
              <a:ext uri="{FF2B5EF4-FFF2-40B4-BE49-F238E27FC236}">
                <a16:creationId xmlns:a16="http://schemas.microsoft.com/office/drawing/2014/main" id="{CAE4906A-A9FF-4196-8DE5-409F0F43BDE1}"/>
              </a:ext>
            </a:extLst>
          </p:cNvPr>
          <p:cNvSpPr/>
          <p:nvPr/>
        </p:nvSpPr>
        <p:spPr bwMode="auto">
          <a:xfrm>
            <a:off x="5152019"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3" name="Rectangle 22">
            <a:extLst>
              <a:ext uri="{FF2B5EF4-FFF2-40B4-BE49-F238E27FC236}">
                <a16:creationId xmlns:a16="http://schemas.microsoft.com/office/drawing/2014/main" id="{143DE278-1155-442C-8562-C89B130D9742}"/>
              </a:ext>
            </a:extLst>
          </p:cNvPr>
          <p:cNvSpPr/>
          <p:nvPr/>
        </p:nvSpPr>
        <p:spPr bwMode="auto">
          <a:xfrm>
            <a:off x="7035847"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4" name="Rectangle 23">
            <a:extLst>
              <a:ext uri="{FF2B5EF4-FFF2-40B4-BE49-F238E27FC236}">
                <a16:creationId xmlns:a16="http://schemas.microsoft.com/office/drawing/2014/main" id="{C9687B7E-8166-40CD-9D36-DC8C7E6334B5}"/>
              </a:ext>
            </a:extLst>
          </p:cNvPr>
          <p:cNvSpPr/>
          <p:nvPr/>
        </p:nvSpPr>
        <p:spPr bwMode="auto">
          <a:xfrm>
            <a:off x="8919675"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5" name="TextBox 24">
            <a:extLst>
              <a:ext uri="{FF2B5EF4-FFF2-40B4-BE49-F238E27FC236}">
                <a16:creationId xmlns:a16="http://schemas.microsoft.com/office/drawing/2014/main" id="{E2001F55-2123-4B3B-9B37-E76853134DAF}"/>
              </a:ext>
            </a:extLst>
          </p:cNvPr>
          <p:cNvSpPr txBox="1"/>
          <p:nvPr/>
        </p:nvSpPr>
        <p:spPr>
          <a:xfrm>
            <a:off x="1616742"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Fully managed</a:t>
            </a:r>
          </a:p>
        </p:txBody>
      </p:sp>
      <p:sp>
        <p:nvSpPr>
          <p:cNvPr id="26" name="TextBox 25">
            <a:extLst>
              <a:ext uri="{FF2B5EF4-FFF2-40B4-BE49-F238E27FC236}">
                <a16:creationId xmlns:a16="http://schemas.microsoft.com/office/drawing/2014/main" id="{FE088EB1-69C7-4A36-A40B-E889AC38E691}"/>
              </a:ext>
            </a:extLst>
          </p:cNvPr>
          <p:cNvSpPr txBox="1"/>
          <p:nvPr/>
        </p:nvSpPr>
        <p:spPr>
          <a:xfrm>
            <a:off x="3500570"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Intelligent Performance</a:t>
            </a:r>
          </a:p>
        </p:txBody>
      </p:sp>
      <p:sp>
        <p:nvSpPr>
          <p:cNvPr id="27" name="TextBox 26">
            <a:extLst>
              <a:ext uri="{FF2B5EF4-FFF2-40B4-BE49-F238E27FC236}">
                <a16:creationId xmlns:a16="http://schemas.microsoft.com/office/drawing/2014/main" id="{52A96C1B-FAEA-4433-860E-D7AD3CB83055}"/>
              </a:ext>
            </a:extLst>
          </p:cNvPr>
          <p:cNvSpPr txBox="1"/>
          <p:nvPr/>
        </p:nvSpPr>
        <p:spPr>
          <a:xfrm>
            <a:off x="5384399"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Highly scalable</a:t>
            </a:r>
          </a:p>
        </p:txBody>
      </p:sp>
      <p:sp>
        <p:nvSpPr>
          <p:cNvPr id="28" name="TextBox 27">
            <a:extLst>
              <a:ext uri="{FF2B5EF4-FFF2-40B4-BE49-F238E27FC236}">
                <a16:creationId xmlns:a16="http://schemas.microsoft.com/office/drawing/2014/main" id="{FC9176D6-2570-4390-811A-F4E322D0883A}"/>
              </a:ext>
            </a:extLst>
          </p:cNvPr>
          <p:cNvSpPr txBox="1"/>
          <p:nvPr/>
        </p:nvSpPr>
        <p:spPr>
          <a:xfrm>
            <a:off x="7169395" y="3543272"/>
            <a:ext cx="1503309"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High Availability</a:t>
            </a:r>
          </a:p>
        </p:txBody>
      </p:sp>
      <p:sp>
        <p:nvSpPr>
          <p:cNvPr id="29" name="TextBox 28">
            <a:extLst>
              <a:ext uri="{FF2B5EF4-FFF2-40B4-BE49-F238E27FC236}">
                <a16:creationId xmlns:a16="http://schemas.microsoft.com/office/drawing/2014/main" id="{009310BB-FF98-4571-988D-F790D99525C6}"/>
              </a:ext>
            </a:extLst>
          </p:cNvPr>
          <p:cNvSpPr txBox="1"/>
          <p:nvPr/>
        </p:nvSpPr>
        <p:spPr>
          <a:xfrm>
            <a:off x="9152056"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Maximum control</a:t>
            </a:r>
          </a:p>
        </p:txBody>
      </p:sp>
      <p:grpSp>
        <p:nvGrpSpPr>
          <p:cNvPr id="30" name="Group 135">
            <a:extLst>
              <a:ext uri="{FF2B5EF4-FFF2-40B4-BE49-F238E27FC236}">
                <a16:creationId xmlns:a16="http://schemas.microsoft.com/office/drawing/2014/main" id="{FC248C0C-A3C0-4DAE-85B0-D9305085F647}"/>
              </a:ext>
            </a:extLst>
          </p:cNvPr>
          <p:cNvGrpSpPr>
            <a:grpSpLocks noChangeAspect="1"/>
          </p:cNvGrpSpPr>
          <p:nvPr/>
        </p:nvGrpSpPr>
        <p:grpSpPr bwMode="auto">
          <a:xfrm>
            <a:off x="3931753" y="3163423"/>
            <a:ext cx="412463" cy="342397"/>
            <a:chOff x="2204" y="1026"/>
            <a:chExt cx="312" cy="259"/>
          </a:xfrm>
        </p:grpSpPr>
        <p:sp>
          <p:nvSpPr>
            <p:cNvPr id="31" name="Freeform 136">
              <a:extLst>
                <a:ext uri="{FF2B5EF4-FFF2-40B4-BE49-F238E27FC236}">
                  <a16:creationId xmlns:a16="http://schemas.microsoft.com/office/drawing/2014/main" id="{96B47214-C567-43AA-9FD3-2D2214D33E43}"/>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2" name="Freeform 137">
              <a:extLst>
                <a:ext uri="{FF2B5EF4-FFF2-40B4-BE49-F238E27FC236}">
                  <a16:creationId xmlns:a16="http://schemas.microsoft.com/office/drawing/2014/main" id="{5C78F7C7-4D83-4C1C-8D3D-0A4C46228E75}"/>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3" name="Freeform 138">
              <a:extLst>
                <a:ext uri="{FF2B5EF4-FFF2-40B4-BE49-F238E27FC236}">
                  <a16:creationId xmlns:a16="http://schemas.microsoft.com/office/drawing/2014/main" id="{4EFEC9F9-2163-4849-94E6-55AB56B84EEE}"/>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4" name="Freeform 139">
              <a:extLst>
                <a:ext uri="{FF2B5EF4-FFF2-40B4-BE49-F238E27FC236}">
                  <a16:creationId xmlns:a16="http://schemas.microsoft.com/office/drawing/2014/main" id="{3B67F9A3-BF2C-4108-879E-5738FDE1DBA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5" name="Freeform 140">
              <a:extLst>
                <a:ext uri="{FF2B5EF4-FFF2-40B4-BE49-F238E27FC236}">
                  <a16:creationId xmlns:a16="http://schemas.microsoft.com/office/drawing/2014/main" id="{5DE5A893-A0B1-406F-B818-2D8BE565C327}"/>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6" name="Freeform 141">
              <a:extLst>
                <a:ext uri="{FF2B5EF4-FFF2-40B4-BE49-F238E27FC236}">
                  <a16:creationId xmlns:a16="http://schemas.microsoft.com/office/drawing/2014/main" id="{0BCAE498-8D6D-4D67-99E6-164293E0472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7" name="Oval 142">
              <a:extLst>
                <a:ext uri="{FF2B5EF4-FFF2-40B4-BE49-F238E27FC236}">
                  <a16:creationId xmlns:a16="http://schemas.microsoft.com/office/drawing/2014/main" id="{2B5254DF-7D7C-43A1-B01A-9851BF423150}"/>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8" name="Freeform 143">
              <a:extLst>
                <a:ext uri="{FF2B5EF4-FFF2-40B4-BE49-F238E27FC236}">
                  <a16:creationId xmlns:a16="http://schemas.microsoft.com/office/drawing/2014/main" id="{B7AA9B3A-84F3-45B9-9F06-7DF1A103901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grpSp>
        <p:nvGrpSpPr>
          <p:cNvPr id="39" name="Group 84">
            <a:extLst>
              <a:ext uri="{FF2B5EF4-FFF2-40B4-BE49-F238E27FC236}">
                <a16:creationId xmlns:a16="http://schemas.microsoft.com/office/drawing/2014/main" id="{3B8981DA-B247-4654-B6FC-53A99442302A}"/>
              </a:ext>
            </a:extLst>
          </p:cNvPr>
          <p:cNvGrpSpPr>
            <a:grpSpLocks noChangeAspect="1"/>
          </p:cNvGrpSpPr>
          <p:nvPr/>
        </p:nvGrpSpPr>
        <p:grpSpPr bwMode="auto">
          <a:xfrm>
            <a:off x="9627345" y="3179802"/>
            <a:ext cx="355066" cy="391451"/>
            <a:chOff x="5822" y="999"/>
            <a:chExt cx="283" cy="312"/>
          </a:xfrm>
        </p:grpSpPr>
        <p:sp>
          <p:nvSpPr>
            <p:cNvPr id="40" name="AutoShape 83">
              <a:extLst>
                <a:ext uri="{FF2B5EF4-FFF2-40B4-BE49-F238E27FC236}">
                  <a16:creationId xmlns:a16="http://schemas.microsoft.com/office/drawing/2014/main" id="{D7C9E400-7C30-426B-B416-5DCBAAF705F8}"/>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 name="Rectangle 85">
              <a:extLst>
                <a:ext uri="{FF2B5EF4-FFF2-40B4-BE49-F238E27FC236}">
                  <a16:creationId xmlns:a16="http://schemas.microsoft.com/office/drawing/2014/main" id="{C03AEE8F-7B19-44FA-84C7-0EE2D359CC46}"/>
                </a:ext>
              </a:extLst>
            </p:cNvPr>
            <p:cNvSpPr>
              <a:spLocks noChangeArrowheads="1"/>
            </p:cNvSpPr>
            <p:nvPr/>
          </p:nvSpPr>
          <p:spPr bwMode="auto">
            <a:xfrm>
              <a:off x="5849"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2" name="Rectangle 86">
              <a:extLst>
                <a:ext uri="{FF2B5EF4-FFF2-40B4-BE49-F238E27FC236}">
                  <a16:creationId xmlns:a16="http://schemas.microsoft.com/office/drawing/2014/main" id="{234B4253-E656-43A2-95A6-EAE906EA43F4}"/>
                </a:ext>
              </a:extLst>
            </p:cNvPr>
            <p:cNvSpPr>
              <a:spLocks noChangeArrowheads="1"/>
            </p:cNvSpPr>
            <p:nvPr/>
          </p:nvSpPr>
          <p:spPr bwMode="auto">
            <a:xfrm>
              <a:off x="5961"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3" name="Rectangle 87">
              <a:extLst>
                <a:ext uri="{FF2B5EF4-FFF2-40B4-BE49-F238E27FC236}">
                  <a16:creationId xmlns:a16="http://schemas.microsoft.com/office/drawing/2014/main" id="{20FFAD71-668E-4B08-879C-2176B0B80C0D}"/>
                </a:ext>
              </a:extLst>
            </p:cNvPr>
            <p:cNvSpPr>
              <a:spLocks noChangeArrowheads="1"/>
            </p:cNvSpPr>
            <p:nvPr/>
          </p:nvSpPr>
          <p:spPr bwMode="auto">
            <a:xfrm>
              <a:off x="6073"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4" name="Oval 88">
              <a:extLst>
                <a:ext uri="{FF2B5EF4-FFF2-40B4-BE49-F238E27FC236}">
                  <a16:creationId xmlns:a16="http://schemas.microsoft.com/office/drawing/2014/main" id="{A96719BC-1B2A-4B54-81B2-51415A38953C}"/>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5" name="Oval 89">
              <a:extLst>
                <a:ext uri="{FF2B5EF4-FFF2-40B4-BE49-F238E27FC236}">
                  <a16:creationId xmlns:a16="http://schemas.microsoft.com/office/drawing/2014/main" id="{FFAA2E62-89F0-4D9E-99D3-7964C72696CC}"/>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 name="Oval 90">
              <a:extLst>
                <a:ext uri="{FF2B5EF4-FFF2-40B4-BE49-F238E27FC236}">
                  <a16:creationId xmlns:a16="http://schemas.microsoft.com/office/drawing/2014/main" id="{E7CA0662-7BD3-4F61-8E13-3733C2240EE5}"/>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47" name="Group 46">
            <a:extLst>
              <a:ext uri="{FF2B5EF4-FFF2-40B4-BE49-F238E27FC236}">
                <a16:creationId xmlns:a16="http://schemas.microsoft.com/office/drawing/2014/main" id="{44342B21-F9D9-4AF8-B349-B7E89D7DCF4E}"/>
              </a:ext>
            </a:extLst>
          </p:cNvPr>
          <p:cNvGrpSpPr/>
          <p:nvPr/>
        </p:nvGrpSpPr>
        <p:grpSpPr>
          <a:xfrm>
            <a:off x="2073732" y="3170433"/>
            <a:ext cx="391582" cy="371831"/>
            <a:chOff x="-1989048" y="5201122"/>
            <a:chExt cx="1141524" cy="1083945"/>
          </a:xfrm>
        </p:grpSpPr>
        <p:sp>
          <p:nvSpPr>
            <p:cNvPr id="48" name="Rectangle 47">
              <a:extLst>
                <a:ext uri="{FF2B5EF4-FFF2-40B4-BE49-F238E27FC236}">
                  <a16:creationId xmlns:a16="http://schemas.microsoft.com/office/drawing/2014/main" id="{63ED8917-03EA-4ABA-A4A9-B7B00797A345}"/>
                </a:ext>
              </a:extLst>
            </p:cNvPr>
            <p:cNvSpPr/>
            <p:nvPr/>
          </p:nvSpPr>
          <p:spPr bwMode="auto">
            <a:xfrm rot="2700000">
              <a:off x="-1619202" y="5507491"/>
              <a:ext cx="530430" cy="439911"/>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C4655EC7-E237-4EF9-96FA-9CE09613AF8A}"/>
                </a:ext>
              </a:extLst>
            </p:cNvPr>
            <p:cNvSpPr/>
            <p:nvPr/>
          </p:nvSpPr>
          <p:spPr bwMode="auto">
            <a:xfrm rot="2700000">
              <a:off x="-1848183" y="5494739"/>
              <a:ext cx="771271" cy="502766"/>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0" name="Freeform 55">
              <a:extLst>
                <a:ext uri="{FF2B5EF4-FFF2-40B4-BE49-F238E27FC236}">
                  <a16:creationId xmlns:a16="http://schemas.microsoft.com/office/drawing/2014/main" id="{D4DE5486-2BFD-4855-A403-E00614A992D1}"/>
                </a:ext>
              </a:extLst>
            </p:cNvPr>
            <p:cNvSpPr/>
            <p:nvPr/>
          </p:nvSpPr>
          <p:spPr>
            <a:xfrm>
              <a:off x="-1983456" y="5206767"/>
              <a:ext cx="472761" cy="497743"/>
            </a:xfrm>
            <a:custGeom>
              <a:avLst/>
              <a:gdLst>
                <a:gd name="connsiteX0" fmla="*/ 58762 w 254638"/>
                <a:gd name="connsiteY0" fmla="*/ 268094 h 268094"/>
                <a:gd name="connsiteX1" fmla="*/ 1929 w 254638"/>
                <a:gd name="connsiteY1" fmla="*/ 210456 h 268094"/>
                <a:gd name="connsiteX2" fmla="*/ 1929 w 254638"/>
                <a:gd name="connsiteY2" fmla="*/ 200458 h 268094"/>
                <a:gd name="connsiteX3" fmla="*/ 198039 w 254638"/>
                <a:gd name="connsiteY3" fmla="*/ 2018 h 268094"/>
                <a:gd name="connsiteX4" fmla="*/ 207862 w 254638"/>
                <a:gd name="connsiteY4" fmla="*/ 2018 h 268094"/>
                <a:gd name="connsiteX5" fmla="*/ 254639 w 254638"/>
                <a:gd name="connsiteY5" fmla="*/ 49069 h 26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638" h="268094">
                  <a:moveTo>
                    <a:pt x="58762" y="268094"/>
                  </a:moveTo>
                  <a:lnTo>
                    <a:pt x="1929" y="210456"/>
                  </a:lnTo>
                  <a:cubicBezTo>
                    <a:pt x="-643" y="207625"/>
                    <a:pt x="-643" y="203289"/>
                    <a:pt x="1929" y="200458"/>
                  </a:cubicBezTo>
                  <a:lnTo>
                    <a:pt x="198039" y="2018"/>
                  </a:lnTo>
                  <a:cubicBezTo>
                    <a:pt x="200767" y="-673"/>
                    <a:pt x="205134" y="-673"/>
                    <a:pt x="207862" y="2018"/>
                  </a:cubicBezTo>
                  <a:lnTo>
                    <a:pt x="254639" y="49069"/>
                  </a:lnTo>
                </a:path>
              </a:pathLst>
            </a:custGeom>
            <a:solidFill>
              <a:srgbClr val="50E6FF"/>
            </a:solidFill>
            <a:ln w="12700" cap="sq">
              <a:solidFill>
                <a:srgbClr val="EBEBEB"/>
              </a:solidFill>
              <a:prstDash val="solid"/>
              <a:miter/>
            </a:ln>
          </p:spPr>
          <p:txBody>
            <a:bodyPr rtlCol="0" anchor="ctr"/>
            <a:lstStyle/>
            <a:p>
              <a:endParaRPr lang="en-US" sz="1836"/>
            </a:p>
          </p:txBody>
        </p:sp>
        <p:sp>
          <p:nvSpPr>
            <p:cNvPr id="51" name="Freeform 45">
              <a:extLst>
                <a:ext uri="{FF2B5EF4-FFF2-40B4-BE49-F238E27FC236}">
                  <a16:creationId xmlns:a16="http://schemas.microsoft.com/office/drawing/2014/main" id="{79AD48F0-74FB-4C9A-97A7-3F6F7883DC0C}"/>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solidFill>
              <a:schemeClr val="accent1"/>
            </a:solidFill>
            <a:ln w="12700" cap="sq">
              <a:solidFill>
                <a:srgbClr val="EBEBEB"/>
              </a:solidFill>
              <a:prstDash val="solid"/>
              <a:miter/>
            </a:ln>
          </p:spPr>
          <p:txBody>
            <a:bodyPr rtlCol="0" anchor="ctr"/>
            <a:lstStyle/>
            <a:p>
              <a:endParaRPr lang="en-US" sz="1836"/>
            </a:p>
          </p:txBody>
        </p:sp>
        <p:sp>
          <p:nvSpPr>
            <p:cNvPr id="52" name="Freeform 49">
              <a:extLst>
                <a:ext uri="{FF2B5EF4-FFF2-40B4-BE49-F238E27FC236}">
                  <a16:creationId xmlns:a16="http://schemas.microsoft.com/office/drawing/2014/main" id="{C48CCB4E-5514-4870-A12B-382ECA639F4B}"/>
                </a:ext>
              </a:extLst>
            </p:cNvPr>
            <p:cNvSpPr/>
            <p:nvPr/>
          </p:nvSpPr>
          <p:spPr>
            <a:xfrm>
              <a:off x="-1472697" y="5999559"/>
              <a:ext cx="324836" cy="285508"/>
            </a:xfrm>
            <a:custGeom>
              <a:avLst/>
              <a:gdLst>
                <a:gd name="connsiteX0" fmla="*/ 0 w 174963"/>
                <a:gd name="connsiteY0" fmla="*/ 122569 h 153780"/>
                <a:gd name="connsiteX1" fmla="*/ 18009 w 174963"/>
                <a:gd name="connsiteY1" fmla="*/ 140802 h 153780"/>
                <a:gd name="connsiteX2" fmla="*/ 79363 w 174963"/>
                <a:gd name="connsiteY2" fmla="*/ 141195 h 153780"/>
                <a:gd name="connsiteX3" fmla="*/ 79754 w 174963"/>
                <a:gd name="connsiteY3" fmla="*/ 140802 h 153780"/>
                <a:gd name="connsiteX4" fmla="*/ 79754 w 174963"/>
                <a:gd name="connsiteY4" fmla="*/ 78223 h 153780"/>
                <a:gd name="connsiteX5" fmla="*/ 100335 w 174963"/>
                <a:gd name="connsiteY5" fmla="*/ 99044 h 153780"/>
                <a:gd name="connsiteX6" fmla="*/ 161356 w 174963"/>
                <a:gd name="connsiteY6" fmla="*/ 99772 h 153780"/>
                <a:gd name="connsiteX7" fmla="*/ 162080 w 174963"/>
                <a:gd name="connsiteY7" fmla="*/ 99044 h 153780"/>
                <a:gd name="connsiteX8" fmla="*/ 162159 w 174963"/>
                <a:gd name="connsiteY8" fmla="*/ 36661 h 153780"/>
                <a:gd name="connsiteX9" fmla="*/ 162080 w 174963"/>
                <a:gd name="connsiteY9" fmla="*/ 36583 h 153780"/>
                <a:gd name="connsiteX10" fmla="*/ 126063 w 174963"/>
                <a:gd name="connsiteY10" fmla="*/ 0 h 15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63" h="153780">
                  <a:moveTo>
                    <a:pt x="0" y="122569"/>
                  </a:moveTo>
                  <a:lnTo>
                    <a:pt x="18009" y="140802"/>
                  </a:lnTo>
                  <a:cubicBezTo>
                    <a:pt x="34844" y="157952"/>
                    <a:pt x="62313" y="158129"/>
                    <a:pt x="79363" y="141195"/>
                  </a:cubicBezTo>
                  <a:cubicBezTo>
                    <a:pt x="79494" y="141064"/>
                    <a:pt x="79624" y="140934"/>
                    <a:pt x="79754" y="140802"/>
                  </a:cubicBezTo>
                  <a:cubicBezTo>
                    <a:pt x="96817" y="123473"/>
                    <a:pt x="96817" y="95552"/>
                    <a:pt x="79754" y="78223"/>
                  </a:cubicBezTo>
                  <a:lnTo>
                    <a:pt x="100335" y="99044"/>
                  </a:lnTo>
                  <a:cubicBezTo>
                    <a:pt x="116986" y="116194"/>
                    <a:pt x="144305" y="116521"/>
                    <a:pt x="161356" y="99772"/>
                  </a:cubicBezTo>
                  <a:cubicBezTo>
                    <a:pt x="161601" y="99532"/>
                    <a:pt x="161842" y="99289"/>
                    <a:pt x="162080" y="99044"/>
                  </a:cubicBezTo>
                  <a:cubicBezTo>
                    <a:pt x="179227" y="81839"/>
                    <a:pt x="179263" y="53909"/>
                    <a:pt x="162159" y="36661"/>
                  </a:cubicBezTo>
                  <a:cubicBezTo>
                    <a:pt x="162133" y="36636"/>
                    <a:pt x="162106" y="36608"/>
                    <a:pt x="162080" y="36583"/>
                  </a:cubicBezTo>
                  <a:lnTo>
                    <a:pt x="126063" y="0"/>
                  </a:lnTo>
                </a:path>
              </a:pathLst>
            </a:custGeom>
            <a:solidFill>
              <a:srgbClr val="50E6FF"/>
            </a:solidFill>
            <a:ln w="12700" cap="sq">
              <a:solidFill>
                <a:srgbClr val="EBEBEB"/>
              </a:solidFill>
              <a:prstDash val="solid"/>
              <a:miter/>
            </a:ln>
          </p:spPr>
          <p:txBody>
            <a:bodyPr rtlCol="0" anchor="ctr"/>
            <a:lstStyle/>
            <a:p>
              <a:endParaRPr lang="en-US" sz="1836"/>
            </a:p>
          </p:txBody>
        </p:sp>
        <p:sp>
          <p:nvSpPr>
            <p:cNvPr id="53" name="Freeform 50">
              <a:extLst>
                <a:ext uri="{FF2B5EF4-FFF2-40B4-BE49-F238E27FC236}">
                  <a16:creationId xmlns:a16="http://schemas.microsoft.com/office/drawing/2014/main" id="{DA08B012-2F8E-4FE4-A002-465859A8B9AE}"/>
                </a:ext>
              </a:extLst>
            </p:cNvPr>
            <p:cNvSpPr/>
            <p:nvPr/>
          </p:nvSpPr>
          <p:spPr>
            <a:xfrm>
              <a:off x="-1238650" y="5883374"/>
              <a:ext cx="205481" cy="208219"/>
            </a:xfrm>
            <a:custGeom>
              <a:avLst/>
              <a:gdLst>
                <a:gd name="connsiteX0" fmla="*/ 0 w 110676"/>
                <a:gd name="connsiteY0" fmla="*/ 62579 h 112150"/>
                <a:gd name="connsiteX1" fmla="*/ 36018 w 110676"/>
                <a:gd name="connsiteY1" fmla="*/ 99161 h 112150"/>
                <a:gd name="connsiteX2" fmla="*/ 97538 w 110676"/>
                <a:gd name="connsiteY2" fmla="*/ 99505 h 112150"/>
                <a:gd name="connsiteX3" fmla="*/ 97880 w 110676"/>
                <a:gd name="connsiteY3" fmla="*/ 99161 h 112150"/>
                <a:gd name="connsiteX4" fmla="*/ 97880 w 110676"/>
                <a:gd name="connsiteY4" fmla="*/ 36583 h 112150"/>
                <a:gd name="connsiteX5" fmla="*/ 61745 w 110676"/>
                <a:gd name="connsiteY5" fmla="*/ 0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76" h="112150">
                  <a:moveTo>
                    <a:pt x="0" y="62579"/>
                  </a:moveTo>
                  <a:lnTo>
                    <a:pt x="36018" y="99161"/>
                  </a:lnTo>
                  <a:cubicBezTo>
                    <a:pt x="52912" y="116345"/>
                    <a:pt x="80455" y="116499"/>
                    <a:pt x="97538" y="99505"/>
                  </a:cubicBezTo>
                  <a:cubicBezTo>
                    <a:pt x="97653" y="99391"/>
                    <a:pt x="97766" y="99277"/>
                    <a:pt x="97880" y="99161"/>
                  </a:cubicBezTo>
                  <a:cubicBezTo>
                    <a:pt x="114943" y="81832"/>
                    <a:pt x="114943" y="53912"/>
                    <a:pt x="97880" y="36583"/>
                  </a:cubicBezTo>
                  <a:lnTo>
                    <a:pt x="61745" y="0"/>
                  </a:lnTo>
                </a:path>
              </a:pathLst>
            </a:custGeom>
            <a:solidFill>
              <a:srgbClr val="50E6FF"/>
            </a:solidFill>
            <a:ln w="12700" cap="sq">
              <a:solidFill>
                <a:srgbClr val="EBEBEB"/>
              </a:solidFill>
              <a:prstDash val="solid"/>
              <a:miter/>
            </a:ln>
          </p:spPr>
          <p:txBody>
            <a:bodyPr rtlCol="0" anchor="ctr"/>
            <a:lstStyle/>
            <a:p>
              <a:endParaRPr lang="en-US" sz="1836"/>
            </a:p>
          </p:txBody>
        </p:sp>
        <p:sp>
          <p:nvSpPr>
            <p:cNvPr id="54" name="Freeform 46">
              <a:extLst>
                <a:ext uri="{FF2B5EF4-FFF2-40B4-BE49-F238E27FC236}">
                  <a16:creationId xmlns:a16="http://schemas.microsoft.com/office/drawing/2014/main" id="{D92F9C1E-E3CC-446F-B946-27481778D1A2}"/>
                </a:ext>
              </a:extLst>
            </p:cNvPr>
            <p:cNvSpPr/>
            <p:nvPr/>
          </p:nvSpPr>
          <p:spPr>
            <a:xfrm>
              <a:off x="-1644925" y="6052972"/>
              <a:ext cx="229420" cy="232095"/>
            </a:xfrm>
            <a:custGeom>
              <a:avLst/>
              <a:gdLst>
                <a:gd name="connsiteX0" fmla="*/ 12894 w 123570"/>
                <a:gd name="connsiteY0" fmla="*/ 49454 h 125011"/>
                <a:gd name="connsiteX1" fmla="*/ 12863 w 123570"/>
                <a:gd name="connsiteY1" fmla="*/ 112002 h 125011"/>
                <a:gd name="connsiteX2" fmla="*/ 12894 w 123570"/>
                <a:gd name="connsiteY2" fmla="*/ 112032 h 125011"/>
                <a:gd name="connsiteX3" fmla="*/ 74248 w 123570"/>
                <a:gd name="connsiteY3" fmla="*/ 112425 h 125011"/>
                <a:gd name="connsiteX4" fmla="*/ 74638 w 123570"/>
                <a:gd name="connsiteY4" fmla="*/ 112032 h 125011"/>
                <a:gd name="connsiteX5" fmla="*/ 110773 w 123570"/>
                <a:gd name="connsiteY5" fmla="*/ 75567 h 125011"/>
                <a:gd name="connsiteX6" fmla="*/ 110773 w 123570"/>
                <a:gd name="connsiteY6" fmla="*/ 12989 h 125011"/>
                <a:gd name="connsiteX7" fmla="*/ 49253 w 123570"/>
                <a:gd name="connsiteY7" fmla="*/ 12645 h 125011"/>
                <a:gd name="connsiteX8" fmla="*/ 48911 w 123570"/>
                <a:gd name="connsiteY8" fmla="*/ 12989 h 1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70" h="125011">
                  <a:moveTo>
                    <a:pt x="12894" y="49454"/>
                  </a:moveTo>
                  <a:cubicBezTo>
                    <a:pt x="-4286" y="66718"/>
                    <a:pt x="-4299" y="94722"/>
                    <a:pt x="12863" y="112002"/>
                  </a:cubicBezTo>
                  <a:cubicBezTo>
                    <a:pt x="12874" y="112012"/>
                    <a:pt x="12883" y="112022"/>
                    <a:pt x="12894" y="112032"/>
                  </a:cubicBezTo>
                  <a:cubicBezTo>
                    <a:pt x="29728" y="129183"/>
                    <a:pt x="57198" y="129359"/>
                    <a:pt x="74248" y="112425"/>
                  </a:cubicBezTo>
                  <a:cubicBezTo>
                    <a:pt x="74379" y="112295"/>
                    <a:pt x="74509" y="112164"/>
                    <a:pt x="74638" y="112032"/>
                  </a:cubicBezTo>
                  <a:lnTo>
                    <a:pt x="110773" y="75567"/>
                  </a:lnTo>
                  <a:cubicBezTo>
                    <a:pt x="127836" y="58238"/>
                    <a:pt x="127836" y="30318"/>
                    <a:pt x="110773" y="12989"/>
                  </a:cubicBezTo>
                  <a:cubicBezTo>
                    <a:pt x="93879" y="-4194"/>
                    <a:pt x="66336" y="-4349"/>
                    <a:pt x="49253" y="12645"/>
                  </a:cubicBezTo>
                  <a:cubicBezTo>
                    <a:pt x="49138" y="12759"/>
                    <a:pt x="49025" y="12874"/>
                    <a:pt x="48911" y="1298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5" name="Freeform 47">
              <a:extLst>
                <a:ext uri="{FF2B5EF4-FFF2-40B4-BE49-F238E27FC236}">
                  <a16:creationId xmlns:a16="http://schemas.microsoft.com/office/drawing/2014/main" id="{ABF7336B-EB46-4381-A9A9-05D37EA4163B}"/>
                </a:ext>
              </a:extLst>
            </p:cNvPr>
            <p:cNvSpPr/>
            <p:nvPr/>
          </p:nvSpPr>
          <p:spPr>
            <a:xfrm>
              <a:off x="-1759560" y="5936620"/>
              <a:ext cx="229363" cy="232452"/>
            </a:xfrm>
            <a:custGeom>
              <a:avLst/>
              <a:gdLst>
                <a:gd name="connsiteX0" fmla="*/ 12893 w 123539"/>
                <a:gd name="connsiteY0" fmla="*/ 49544 h 125202"/>
                <a:gd name="connsiteX1" fmla="*/ 12863 w 123539"/>
                <a:gd name="connsiteY1" fmla="*/ 112093 h 125202"/>
                <a:gd name="connsiteX2" fmla="*/ 12893 w 123539"/>
                <a:gd name="connsiteY2" fmla="*/ 112123 h 125202"/>
                <a:gd name="connsiteX3" fmla="*/ 73915 w 123539"/>
                <a:gd name="connsiteY3" fmla="*/ 112851 h 125202"/>
                <a:gd name="connsiteX4" fmla="*/ 74638 w 123539"/>
                <a:gd name="connsiteY4" fmla="*/ 112123 h 125202"/>
                <a:gd name="connsiteX5" fmla="*/ 110656 w 123539"/>
                <a:gd name="connsiteY5" fmla="*/ 75540 h 125202"/>
                <a:gd name="connsiteX6" fmla="*/ 110735 w 123539"/>
                <a:gd name="connsiteY6" fmla="*/ 13158 h 125202"/>
                <a:gd name="connsiteX7" fmla="*/ 110656 w 123539"/>
                <a:gd name="connsiteY7" fmla="*/ 13079 h 125202"/>
                <a:gd name="connsiteX8" fmla="*/ 49635 w 123539"/>
                <a:gd name="connsiteY8" fmla="*/ 12351 h 125202"/>
                <a:gd name="connsiteX9" fmla="*/ 48911 w 123539"/>
                <a:gd name="connsiteY9" fmla="*/ 13079 h 12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539" h="125202">
                  <a:moveTo>
                    <a:pt x="12893" y="49544"/>
                  </a:moveTo>
                  <a:cubicBezTo>
                    <a:pt x="-4286" y="66809"/>
                    <a:pt x="-4299" y="94813"/>
                    <a:pt x="12863" y="112093"/>
                  </a:cubicBezTo>
                  <a:cubicBezTo>
                    <a:pt x="12874" y="112103"/>
                    <a:pt x="12883" y="112112"/>
                    <a:pt x="12893" y="112123"/>
                  </a:cubicBezTo>
                  <a:cubicBezTo>
                    <a:pt x="29544" y="129273"/>
                    <a:pt x="56863" y="129600"/>
                    <a:pt x="73915" y="112851"/>
                  </a:cubicBezTo>
                  <a:cubicBezTo>
                    <a:pt x="74159" y="112611"/>
                    <a:pt x="74400" y="112369"/>
                    <a:pt x="74638" y="112123"/>
                  </a:cubicBezTo>
                  <a:lnTo>
                    <a:pt x="110656" y="75540"/>
                  </a:lnTo>
                  <a:cubicBezTo>
                    <a:pt x="127803" y="58336"/>
                    <a:pt x="127838" y="30406"/>
                    <a:pt x="110735" y="13158"/>
                  </a:cubicBezTo>
                  <a:cubicBezTo>
                    <a:pt x="110709" y="13132"/>
                    <a:pt x="110682" y="13105"/>
                    <a:pt x="110656" y="13079"/>
                  </a:cubicBezTo>
                  <a:cubicBezTo>
                    <a:pt x="94006" y="-4071"/>
                    <a:pt x="66686" y="-4398"/>
                    <a:pt x="49635" y="12351"/>
                  </a:cubicBezTo>
                  <a:cubicBezTo>
                    <a:pt x="49391" y="12591"/>
                    <a:pt x="49150" y="12834"/>
                    <a:pt x="48911" y="1307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6" name="Freeform 48">
              <a:extLst>
                <a:ext uri="{FF2B5EF4-FFF2-40B4-BE49-F238E27FC236}">
                  <a16:creationId xmlns:a16="http://schemas.microsoft.com/office/drawing/2014/main" id="{032A28B7-B738-4BB6-AF29-EFE55F83B2B6}"/>
                </a:ext>
              </a:extLst>
            </p:cNvPr>
            <p:cNvSpPr/>
            <p:nvPr/>
          </p:nvSpPr>
          <p:spPr>
            <a:xfrm>
              <a:off x="-1874215" y="5820330"/>
              <a:ext cx="229403" cy="232483"/>
            </a:xfrm>
            <a:custGeom>
              <a:avLst/>
              <a:gdLst>
                <a:gd name="connsiteX0" fmla="*/ 12787 w 123560"/>
                <a:gd name="connsiteY0" fmla="*/ 49720 h 125219"/>
                <a:gd name="connsiteX1" fmla="*/ 12787 w 123560"/>
                <a:gd name="connsiteY1" fmla="*/ 112181 h 125219"/>
                <a:gd name="connsiteX2" fmla="*/ 74141 w 123560"/>
                <a:gd name="connsiteY2" fmla="*/ 112692 h 125219"/>
                <a:gd name="connsiteX3" fmla="*/ 74649 w 123560"/>
                <a:gd name="connsiteY3" fmla="*/ 112181 h 125219"/>
                <a:gd name="connsiteX4" fmla="*/ 110667 w 123560"/>
                <a:gd name="connsiteY4" fmla="*/ 75716 h 125219"/>
                <a:gd name="connsiteX5" fmla="*/ 110697 w 123560"/>
                <a:gd name="connsiteY5" fmla="*/ 13168 h 125219"/>
                <a:gd name="connsiteX6" fmla="*/ 110667 w 123560"/>
                <a:gd name="connsiteY6" fmla="*/ 13137 h 125219"/>
                <a:gd name="connsiteX7" fmla="*/ 49647 w 123560"/>
                <a:gd name="connsiteY7" fmla="*/ 12295 h 125219"/>
                <a:gd name="connsiteX8" fmla="*/ 49273 w 123560"/>
                <a:gd name="connsiteY8" fmla="*/ 12667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60" h="125219">
                  <a:moveTo>
                    <a:pt x="12787" y="49720"/>
                  </a:moveTo>
                  <a:cubicBezTo>
                    <a:pt x="-4262" y="67009"/>
                    <a:pt x="-4262" y="94892"/>
                    <a:pt x="12787" y="112181"/>
                  </a:cubicBezTo>
                  <a:cubicBezTo>
                    <a:pt x="29589" y="129364"/>
                    <a:pt x="57059" y="129592"/>
                    <a:pt x="74141" y="112692"/>
                  </a:cubicBezTo>
                  <a:cubicBezTo>
                    <a:pt x="74312" y="112523"/>
                    <a:pt x="74480" y="112352"/>
                    <a:pt x="74649" y="112181"/>
                  </a:cubicBezTo>
                  <a:lnTo>
                    <a:pt x="110667" y="75716"/>
                  </a:lnTo>
                  <a:cubicBezTo>
                    <a:pt x="127847" y="58451"/>
                    <a:pt x="127859" y="30447"/>
                    <a:pt x="110697" y="13168"/>
                  </a:cubicBezTo>
                  <a:cubicBezTo>
                    <a:pt x="110687" y="13157"/>
                    <a:pt x="110677" y="13148"/>
                    <a:pt x="110667" y="13137"/>
                  </a:cubicBezTo>
                  <a:cubicBezTo>
                    <a:pt x="94048" y="-4045"/>
                    <a:pt x="66728" y="-4421"/>
                    <a:pt x="49647" y="12295"/>
                  </a:cubicBezTo>
                  <a:cubicBezTo>
                    <a:pt x="49522" y="12418"/>
                    <a:pt x="49397" y="12542"/>
                    <a:pt x="49273" y="12667"/>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7" name="Freeform 51">
              <a:extLst>
                <a:ext uri="{FF2B5EF4-FFF2-40B4-BE49-F238E27FC236}">
                  <a16:creationId xmlns:a16="http://schemas.microsoft.com/office/drawing/2014/main" id="{A6066F79-28BF-4109-A36A-79E9436F4D64}"/>
                </a:ext>
              </a:extLst>
            </p:cNvPr>
            <p:cNvSpPr/>
            <p:nvPr/>
          </p:nvSpPr>
          <p:spPr>
            <a:xfrm>
              <a:off x="-1989048" y="5703546"/>
              <a:ext cx="230073" cy="233187"/>
            </a:xfrm>
            <a:custGeom>
              <a:avLst/>
              <a:gdLst>
                <a:gd name="connsiteX0" fmla="*/ 12893 w 123921"/>
                <a:gd name="connsiteY0" fmla="*/ 50042 h 125599"/>
                <a:gd name="connsiteX1" fmla="*/ 12863 w 123921"/>
                <a:gd name="connsiteY1" fmla="*/ 112590 h 125599"/>
                <a:gd name="connsiteX2" fmla="*/ 12893 w 123921"/>
                <a:gd name="connsiteY2" fmla="*/ 112621 h 125599"/>
                <a:gd name="connsiteX3" fmla="*/ 74248 w 123921"/>
                <a:gd name="connsiteY3" fmla="*/ 113013 h 125599"/>
                <a:gd name="connsiteX4" fmla="*/ 74638 w 123921"/>
                <a:gd name="connsiteY4" fmla="*/ 112621 h 125599"/>
                <a:gd name="connsiteX5" fmla="*/ 111124 w 123921"/>
                <a:gd name="connsiteY5" fmla="*/ 75567 h 125599"/>
                <a:gd name="connsiteX6" fmla="*/ 111124 w 123921"/>
                <a:gd name="connsiteY6" fmla="*/ 12989 h 125599"/>
                <a:gd name="connsiteX7" fmla="*/ 49604 w 123921"/>
                <a:gd name="connsiteY7" fmla="*/ 12645 h 125599"/>
                <a:gd name="connsiteX8" fmla="*/ 49262 w 123921"/>
                <a:gd name="connsiteY8" fmla="*/ 12989 h 12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1" h="125599">
                  <a:moveTo>
                    <a:pt x="12893" y="50042"/>
                  </a:moveTo>
                  <a:cubicBezTo>
                    <a:pt x="-4286" y="67306"/>
                    <a:pt x="-4300" y="95310"/>
                    <a:pt x="12863" y="112590"/>
                  </a:cubicBezTo>
                  <a:cubicBezTo>
                    <a:pt x="12873" y="112601"/>
                    <a:pt x="12883" y="112610"/>
                    <a:pt x="12893" y="112621"/>
                  </a:cubicBezTo>
                  <a:cubicBezTo>
                    <a:pt x="29728" y="129771"/>
                    <a:pt x="57198" y="129947"/>
                    <a:pt x="74248" y="113013"/>
                  </a:cubicBezTo>
                  <a:cubicBezTo>
                    <a:pt x="74379" y="112883"/>
                    <a:pt x="74509" y="112752"/>
                    <a:pt x="74638" y="112621"/>
                  </a:cubicBezTo>
                  <a:lnTo>
                    <a:pt x="111124" y="75567"/>
                  </a:lnTo>
                  <a:cubicBezTo>
                    <a:pt x="128187" y="58238"/>
                    <a:pt x="128187" y="30318"/>
                    <a:pt x="111124" y="12989"/>
                  </a:cubicBezTo>
                  <a:cubicBezTo>
                    <a:pt x="94230" y="-4194"/>
                    <a:pt x="66686" y="-4349"/>
                    <a:pt x="49604" y="12645"/>
                  </a:cubicBezTo>
                  <a:cubicBezTo>
                    <a:pt x="49489" y="12759"/>
                    <a:pt x="49375" y="12874"/>
                    <a:pt x="49262" y="1298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8" name="Freeform: Shape 57">
              <a:extLst>
                <a:ext uri="{FF2B5EF4-FFF2-40B4-BE49-F238E27FC236}">
                  <a16:creationId xmlns:a16="http://schemas.microsoft.com/office/drawing/2014/main" id="{43D62780-38BA-4589-9F66-6C51A5C42C15}"/>
                </a:ext>
              </a:extLst>
            </p:cNvPr>
            <p:cNvSpPr/>
            <p:nvPr/>
          </p:nvSpPr>
          <p:spPr bwMode="auto">
            <a:xfrm>
              <a:off x="-1133475" y="5767389"/>
              <a:ext cx="213750" cy="209424"/>
            </a:xfrm>
            <a:custGeom>
              <a:avLst/>
              <a:gdLst>
                <a:gd name="connsiteX0" fmla="*/ 38915 w 73372"/>
                <a:gd name="connsiteY0" fmla="*/ 0 h 75732"/>
                <a:gd name="connsiteX1" fmla="*/ 64251 w 73372"/>
                <a:gd name="connsiteY1" fmla="*/ 25631 h 75732"/>
                <a:gd name="connsiteX2" fmla="*/ 65609 w 73372"/>
                <a:gd name="connsiteY2" fmla="*/ 66558 h 75732"/>
                <a:gd name="connsiteX3" fmla="*/ 24921 w 73372"/>
                <a:gd name="connsiteY3" fmla="*/ 67923 h 75732"/>
                <a:gd name="connsiteX4" fmla="*/ 23489 w 73372"/>
                <a:gd name="connsiteY4" fmla="*/ 66478 h 75732"/>
                <a:gd name="connsiteX5" fmla="*/ 0 w 73372"/>
                <a:gd name="connsiteY5" fmla="*/ 42695 h 75732"/>
                <a:gd name="connsiteX6" fmla="*/ 38915 w 73372"/>
                <a:gd name="connsiteY6" fmla="*/ 0 h 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72" h="75732">
                  <a:moveTo>
                    <a:pt x="38915" y="0"/>
                  </a:moveTo>
                  <a:lnTo>
                    <a:pt x="64251" y="25631"/>
                  </a:lnTo>
                  <a:cubicBezTo>
                    <a:pt x="75861" y="36555"/>
                    <a:pt x="76469" y="54879"/>
                    <a:pt x="65609" y="66558"/>
                  </a:cubicBezTo>
                  <a:cubicBezTo>
                    <a:pt x="54748" y="78236"/>
                    <a:pt x="36531" y="78848"/>
                    <a:pt x="24921" y="67923"/>
                  </a:cubicBezTo>
                  <a:cubicBezTo>
                    <a:pt x="24427" y="67459"/>
                    <a:pt x="23950" y="66977"/>
                    <a:pt x="23489" y="66478"/>
                  </a:cubicBezTo>
                  <a:lnTo>
                    <a:pt x="0" y="42695"/>
                  </a:lnTo>
                  <a:lnTo>
                    <a:pt x="38915" y="0"/>
                  </a:lnTo>
                  <a:close/>
                </a:path>
              </a:pathLst>
            </a:custGeom>
            <a:solidFill>
              <a:srgbClr val="50E6FF"/>
            </a:solidFill>
            <a:ln w="12700" cap="sq">
              <a:noFill/>
              <a:prstDash val="solid"/>
              <a:miter/>
            </a:ln>
          </p:spPr>
          <p:txBody>
            <a:bodyPr wrap="square" rtlCol="0" anchor="ctr">
              <a:noAutofit/>
            </a:bodyPr>
            <a:lstStyle/>
            <a:p>
              <a:endParaRPr lang="en-US" sz="1836" err="1"/>
            </a:p>
          </p:txBody>
        </p:sp>
        <p:sp>
          <p:nvSpPr>
            <p:cNvPr id="59" name="Freeform 45">
              <a:extLst>
                <a:ext uri="{FF2B5EF4-FFF2-40B4-BE49-F238E27FC236}">
                  <a16:creationId xmlns:a16="http://schemas.microsoft.com/office/drawing/2014/main" id="{46E03AB2-4BF0-4194-B9F0-F4CFE5B13CA4}"/>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noFill/>
            <a:ln w="12700" cap="sq">
              <a:solidFill>
                <a:srgbClr val="EBEBEB"/>
              </a:solidFill>
              <a:prstDash val="solid"/>
              <a:miter/>
            </a:ln>
          </p:spPr>
          <p:txBody>
            <a:bodyPr rtlCol="0" anchor="ctr"/>
            <a:lstStyle/>
            <a:p>
              <a:endParaRPr lang="en-US" sz="1836"/>
            </a:p>
          </p:txBody>
        </p:sp>
      </p:grpSp>
      <p:sp>
        <p:nvSpPr>
          <p:cNvPr id="60" name="Freeform 111">
            <a:extLst>
              <a:ext uri="{FF2B5EF4-FFF2-40B4-BE49-F238E27FC236}">
                <a16:creationId xmlns:a16="http://schemas.microsoft.com/office/drawing/2014/main" id="{6B6942FA-A1CF-4BF3-BE4C-37FC651A9351}"/>
              </a:ext>
            </a:extLst>
          </p:cNvPr>
          <p:cNvSpPr>
            <a:spLocks/>
          </p:cNvSpPr>
          <p:nvPr/>
        </p:nvSpPr>
        <p:spPr bwMode="auto">
          <a:xfrm>
            <a:off x="5719290" y="3194931"/>
            <a:ext cx="568500" cy="284250"/>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61" name="Group 60">
            <a:extLst>
              <a:ext uri="{FF2B5EF4-FFF2-40B4-BE49-F238E27FC236}">
                <a16:creationId xmlns:a16="http://schemas.microsoft.com/office/drawing/2014/main" id="{EA6D8032-AA8B-422C-8FFD-2CDA35134F93}"/>
              </a:ext>
            </a:extLst>
          </p:cNvPr>
          <p:cNvGrpSpPr>
            <a:grpSpLocks noChangeAspect="1"/>
          </p:cNvGrpSpPr>
          <p:nvPr/>
        </p:nvGrpSpPr>
        <p:grpSpPr>
          <a:xfrm>
            <a:off x="7689660" y="3080878"/>
            <a:ext cx="431026" cy="431027"/>
            <a:chOff x="3500438" y="4418013"/>
            <a:chExt cx="493712" cy="493713"/>
          </a:xfrm>
        </p:grpSpPr>
        <p:sp>
          <p:nvSpPr>
            <p:cNvPr id="62" name="Freeform 79">
              <a:extLst>
                <a:ext uri="{FF2B5EF4-FFF2-40B4-BE49-F238E27FC236}">
                  <a16:creationId xmlns:a16="http://schemas.microsoft.com/office/drawing/2014/main" id="{3AD01B8C-80A1-4E79-8029-D4E43A0929A7}"/>
                </a:ext>
              </a:extLst>
            </p:cNvPr>
            <p:cNvSpPr>
              <a:spLocks noEditPoints="1"/>
            </p:cNvSpPr>
            <p:nvPr/>
          </p:nvSpPr>
          <p:spPr bwMode="auto">
            <a:xfrm>
              <a:off x="3500438" y="4418013"/>
              <a:ext cx="493712" cy="493713"/>
            </a:xfrm>
            <a:custGeom>
              <a:avLst/>
              <a:gdLst>
                <a:gd name="T0" fmla="*/ 683 w 1365"/>
                <a:gd name="T1" fmla="*/ 128 h 1365"/>
                <a:gd name="T2" fmla="*/ 899 w 1365"/>
                <a:gd name="T3" fmla="*/ 172 h 1365"/>
                <a:gd name="T4" fmla="*/ 1075 w 1365"/>
                <a:gd name="T5" fmla="*/ 291 h 1365"/>
                <a:gd name="T6" fmla="*/ 1194 w 1365"/>
                <a:gd name="T7" fmla="*/ 467 h 1365"/>
                <a:gd name="T8" fmla="*/ 1237 w 1365"/>
                <a:gd name="T9" fmla="*/ 683 h 1365"/>
                <a:gd name="T10" fmla="*/ 1194 w 1365"/>
                <a:gd name="T11" fmla="*/ 899 h 1365"/>
                <a:gd name="T12" fmla="*/ 1075 w 1365"/>
                <a:gd name="T13" fmla="*/ 1075 h 1365"/>
                <a:gd name="T14" fmla="*/ 899 w 1365"/>
                <a:gd name="T15" fmla="*/ 1194 h 1365"/>
                <a:gd name="T16" fmla="*/ 683 w 1365"/>
                <a:gd name="T17" fmla="*/ 1237 h 1365"/>
                <a:gd name="T18" fmla="*/ 467 w 1365"/>
                <a:gd name="T19" fmla="*/ 1194 h 1365"/>
                <a:gd name="T20" fmla="*/ 290 w 1365"/>
                <a:gd name="T21" fmla="*/ 1075 h 1365"/>
                <a:gd name="T22" fmla="*/ 172 w 1365"/>
                <a:gd name="T23" fmla="*/ 899 h 1365"/>
                <a:gd name="T24" fmla="*/ 128 w 1365"/>
                <a:gd name="T25" fmla="*/ 683 h 1365"/>
                <a:gd name="T26" fmla="*/ 172 w 1365"/>
                <a:gd name="T27" fmla="*/ 467 h 1365"/>
                <a:gd name="T28" fmla="*/ 290 w 1365"/>
                <a:gd name="T29" fmla="*/ 291 h 1365"/>
                <a:gd name="T30" fmla="*/ 467 w 1365"/>
                <a:gd name="T31" fmla="*/ 172 h 1365"/>
                <a:gd name="T32" fmla="*/ 683 w 1365"/>
                <a:gd name="T33" fmla="*/ 128 h 1365"/>
                <a:gd name="T34" fmla="*/ 683 w 1365"/>
                <a:gd name="T35" fmla="*/ 0 h 1365"/>
                <a:gd name="T36" fmla="*/ 0 w 1365"/>
                <a:gd name="T37" fmla="*/ 683 h 1365"/>
                <a:gd name="T38" fmla="*/ 683 w 1365"/>
                <a:gd name="T39" fmla="*/ 1365 h 1365"/>
                <a:gd name="T40" fmla="*/ 1365 w 1365"/>
                <a:gd name="T41" fmla="*/ 683 h 1365"/>
                <a:gd name="T42" fmla="*/ 683 w 1365"/>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5" h="1365">
                  <a:moveTo>
                    <a:pt x="683" y="128"/>
                  </a:moveTo>
                  <a:cubicBezTo>
                    <a:pt x="758" y="128"/>
                    <a:pt x="830" y="143"/>
                    <a:pt x="899" y="172"/>
                  </a:cubicBezTo>
                  <a:cubicBezTo>
                    <a:pt x="965" y="200"/>
                    <a:pt x="1024" y="240"/>
                    <a:pt x="1075" y="291"/>
                  </a:cubicBezTo>
                  <a:cubicBezTo>
                    <a:pt x="1126" y="342"/>
                    <a:pt x="1166" y="401"/>
                    <a:pt x="1194" y="467"/>
                  </a:cubicBezTo>
                  <a:cubicBezTo>
                    <a:pt x="1223" y="535"/>
                    <a:pt x="1237" y="608"/>
                    <a:pt x="1237" y="683"/>
                  </a:cubicBezTo>
                  <a:cubicBezTo>
                    <a:pt x="1237" y="758"/>
                    <a:pt x="1223" y="830"/>
                    <a:pt x="1194" y="899"/>
                  </a:cubicBezTo>
                  <a:cubicBezTo>
                    <a:pt x="1166" y="965"/>
                    <a:pt x="1126" y="1024"/>
                    <a:pt x="1075" y="1075"/>
                  </a:cubicBezTo>
                  <a:cubicBezTo>
                    <a:pt x="1024" y="1126"/>
                    <a:pt x="965" y="1166"/>
                    <a:pt x="899" y="1194"/>
                  </a:cubicBezTo>
                  <a:cubicBezTo>
                    <a:pt x="830" y="1223"/>
                    <a:pt x="758" y="1237"/>
                    <a:pt x="683" y="1237"/>
                  </a:cubicBezTo>
                  <a:cubicBezTo>
                    <a:pt x="608" y="1237"/>
                    <a:pt x="535" y="1223"/>
                    <a:pt x="467" y="1194"/>
                  </a:cubicBezTo>
                  <a:cubicBezTo>
                    <a:pt x="401" y="1166"/>
                    <a:pt x="341" y="1126"/>
                    <a:pt x="290" y="1075"/>
                  </a:cubicBezTo>
                  <a:cubicBezTo>
                    <a:pt x="239" y="1024"/>
                    <a:pt x="199" y="965"/>
                    <a:pt x="172" y="899"/>
                  </a:cubicBezTo>
                  <a:cubicBezTo>
                    <a:pt x="143" y="830"/>
                    <a:pt x="128" y="758"/>
                    <a:pt x="128" y="683"/>
                  </a:cubicBezTo>
                  <a:cubicBezTo>
                    <a:pt x="128" y="608"/>
                    <a:pt x="143" y="535"/>
                    <a:pt x="172" y="467"/>
                  </a:cubicBezTo>
                  <a:cubicBezTo>
                    <a:pt x="199" y="401"/>
                    <a:pt x="239" y="342"/>
                    <a:pt x="290" y="291"/>
                  </a:cubicBezTo>
                  <a:cubicBezTo>
                    <a:pt x="341" y="240"/>
                    <a:pt x="401" y="200"/>
                    <a:pt x="467" y="172"/>
                  </a:cubicBezTo>
                  <a:cubicBezTo>
                    <a:pt x="535" y="143"/>
                    <a:pt x="608" y="128"/>
                    <a:pt x="683" y="128"/>
                  </a:cubicBezTo>
                  <a:moveTo>
                    <a:pt x="683" y="0"/>
                  </a:moveTo>
                  <a:cubicBezTo>
                    <a:pt x="306" y="0"/>
                    <a:pt x="0" y="306"/>
                    <a:pt x="0" y="683"/>
                  </a:cubicBezTo>
                  <a:cubicBezTo>
                    <a:pt x="0" y="1060"/>
                    <a:pt x="306" y="1365"/>
                    <a:pt x="683" y="1365"/>
                  </a:cubicBezTo>
                  <a:cubicBezTo>
                    <a:pt x="1060" y="1365"/>
                    <a:pt x="1365" y="1060"/>
                    <a:pt x="1365" y="683"/>
                  </a:cubicBezTo>
                  <a:cubicBezTo>
                    <a:pt x="1365" y="306"/>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Freeform 80">
              <a:extLst>
                <a:ext uri="{FF2B5EF4-FFF2-40B4-BE49-F238E27FC236}">
                  <a16:creationId xmlns:a16="http://schemas.microsoft.com/office/drawing/2014/main" id="{31854D41-214E-4B7E-AC21-8EDEA59B2782}"/>
                </a:ext>
              </a:extLst>
            </p:cNvPr>
            <p:cNvSpPr>
              <a:spLocks/>
            </p:cNvSpPr>
            <p:nvPr/>
          </p:nvSpPr>
          <p:spPr bwMode="auto">
            <a:xfrm>
              <a:off x="3716338" y="4525963"/>
              <a:ext cx="125412" cy="250825"/>
            </a:xfrm>
            <a:custGeom>
              <a:avLst/>
              <a:gdLst>
                <a:gd name="T0" fmla="*/ 29 w 79"/>
                <a:gd name="T1" fmla="*/ 88 h 158"/>
                <a:gd name="T2" fmla="*/ 29 w 79"/>
                <a:gd name="T3" fmla="*/ 0 h 158"/>
                <a:gd name="T4" fmla="*/ 0 w 79"/>
                <a:gd name="T5" fmla="*/ 0 h 158"/>
                <a:gd name="T6" fmla="*/ 0 w 79"/>
                <a:gd name="T7" fmla="*/ 100 h 158"/>
                <a:gd name="T8" fmla="*/ 0 w 79"/>
                <a:gd name="T9" fmla="*/ 100 h 158"/>
                <a:gd name="T10" fmla="*/ 0 w 79"/>
                <a:gd name="T11" fmla="*/ 100 h 158"/>
                <a:gd name="T12" fmla="*/ 58 w 79"/>
                <a:gd name="T13" fmla="*/ 158 h 158"/>
                <a:gd name="T14" fmla="*/ 79 w 79"/>
                <a:gd name="T15" fmla="*/ 137 h 158"/>
                <a:gd name="T16" fmla="*/ 29 w 79"/>
                <a:gd name="T17" fmla="*/ 8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8">
                  <a:moveTo>
                    <a:pt x="29" y="88"/>
                  </a:moveTo>
                  <a:lnTo>
                    <a:pt x="29" y="0"/>
                  </a:lnTo>
                  <a:lnTo>
                    <a:pt x="0" y="0"/>
                  </a:lnTo>
                  <a:lnTo>
                    <a:pt x="0" y="100"/>
                  </a:lnTo>
                  <a:lnTo>
                    <a:pt x="0" y="100"/>
                  </a:lnTo>
                  <a:lnTo>
                    <a:pt x="0" y="100"/>
                  </a:lnTo>
                  <a:lnTo>
                    <a:pt x="58" y="158"/>
                  </a:lnTo>
                  <a:lnTo>
                    <a:pt x="79" y="137"/>
                  </a:lnTo>
                  <a:lnTo>
                    <a:pt x="29"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66" name="Rectangle 65">
            <a:extLst>
              <a:ext uri="{FF2B5EF4-FFF2-40B4-BE49-F238E27FC236}">
                <a16:creationId xmlns:a16="http://schemas.microsoft.com/office/drawing/2014/main" id="{BA8CCE5E-66FB-42CB-BD6A-B0D30054F3B9}"/>
              </a:ext>
            </a:extLst>
          </p:cNvPr>
          <p:cNvSpPr/>
          <p:nvPr/>
        </p:nvSpPr>
        <p:spPr bwMode="auto">
          <a:xfrm>
            <a:off x="1384361" y="1801031"/>
            <a:ext cx="9306663"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A5852D83-A030-45EF-A348-701633889306}"/>
              </a:ext>
            </a:extLst>
          </p:cNvPr>
          <p:cNvGrpSpPr/>
          <p:nvPr/>
        </p:nvGrpSpPr>
        <p:grpSpPr>
          <a:xfrm>
            <a:off x="1638472" y="2106184"/>
            <a:ext cx="2932499" cy="527470"/>
            <a:chOff x="1783044" y="3290708"/>
            <a:chExt cx="2875260" cy="517174"/>
          </a:xfrm>
        </p:grpSpPr>
        <p:sp>
          <p:nvSpPr>
            <p:cNvPr id="68" name="TextBox 67">
              <a:extLst>
                <a:ext uri="{FF2B5EF4-FFF2-40B4-BE49-F238E27FC236}">
                  <a16:creationId xmlns:a16="http://schemas.microsoft.com/office/drawing/2014/main" id="{16F1C355-E4E6-4AFD-BDF2-D46696C28123}"/>
                </a:ext>
              </a:extLst>
            </p:cNvPr>
            <p:cNvSpPr txBox="1"/>
            <p:nvPr/>
          </p:nvSpPr>
          <p:spPr>
            <a:xfrm>
              <a:off x="1783044" y="3290708"/>
              <a:ext cx="2875260" cy="439479"/>
            </a:xfrm>
            <a:prstGeom prst="rect">
              <a:avLst/>
            </a:prstGeom>
            <a:noFill/>
          </p:spPr>
          <p:txBody>
            <a:bodyPr wrap="square" lIns="0" tIns="0" rIns="0" bIns="0">
              <a:spAutoFit/>
            </a:bodyPr>
            <a:lstStyle/>
            <a:p>
              <a:pPr defTabSz="951028" fontAlgn="base">
                <a:spcBef>
                  <a:spcPct val="0"/>
                </a:spcBef>
                <a:spcAft>
                  <a:spcPct val="0"/>
                </a:spcAft>
              </a:pPr>
              <a:r>
                <a:rPr lang="en-US" sz="1428">
                  <a:solidFill>
                    <a:schemeClr val="accent1"/>
                  </a:solidFill>
                  <a:latin typeface="+mj-lt"/>
                  <a:ea typeface="Segoe UI" pitchFamily="34" charset="0"/>
                  <a:cs typeface="Segoe UI" pitchFamily="34" charset="0"/>
                </a:rPr>
                <a:t>Integrated with </a:t>
              </a:r>
              <a:br>
                <a:rPr lang="en-US" sz="1428">
                  <a:solidFill>
                    <a:schemeClr val="accent1"/>
                  </a:solidFill>
                  <a:latin typeface="+mj-lt"/>
                  <a:ea typeface="Segoe UI" pitchFamily="34" charset="0"/>
                  <a:cs typeface="Segoe UI" pitchFamily="34" charset="0"/>
                </a:rPr>
              </a:br>
              <a:r>
                <a:rPr lang="en-US" sz="1428">
                  <a:solidFill>
                    <a:schemeClr val="accent1"/>
                  </a:solidFill>
                  <a:latin typeface="+mj-lt"/>
                  <a:ea typeface="Segoe UI" pitchFamily="34" charset="0"/>
                  <a:cs typeface="Segoe UI" pitchFamily="34" charset="0"/>
                </a:rPr>
                <a:t>Azure data ecosystem</a:t>
              </a:r>
            </a:p>
          </p:txBody>
        </p:sp>
        <p:cxnSp>
          <p:nvCxnSpPr>
            <p:cNvPr id="69" name="Straight Connector 68">
              <a:extLst>
                <a:ext uri="{FF2B5EF4-FFF2-40B4-BE49-F238E27FC236}">
                  <a16:creationId xmlns:a16="http://schemas.microsoft.com/office/drawing/2014/main" id="{F609879F-B8BF-4787-8E88-C283B7B6B98B}"/>
                </a:ext>
              </a:extLst>
            </p:cNvPr>
            <p:cNvCxnSpPr>
              <a:cxnSpLocks/>
            </p:cNvCxnSpPr>
            <p:nvPr/>
          </p:nvCxnSpPr>
          <p:spPr>
            <a:xfrm>
              <a:off x="1783044" y="3807882"/>
              <a:ext cx="2722028"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0" name="Power BI Dashboard" descr="Power BI Dashboard">
            <a:extLst>
              <a:ext uri="{FF2B5EF4-FFF2-40B4-BE49-F238E27FC236}">
                <a16:creationId xmlns:a16="http://schemas.microsoft.com/office/drawing/2014/main" id="{E5BFC240-7ADE-4654-9E8F-D19F715BAC2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64505" y="2113258"/>
            <a:ext cx="438088" cy="466659"/>
          </a:xfrm>
          <a:prstGeom prst="rect">
            <a:avLst/>
          </a:prstGeom>
        </p:spPr>
      </p:pic>
      <p:pic>
        <p:nvPicPr>
          <p:cNvPr id="71" name="Graphic 70">
            <a:extLst>
              <a:ext uri="{FF2B5EF4-FFF2-40B4-BE49-F238E27FC236}">
                <a16:creationId xmlns:a16="http://schemas.microsoft.com/office/drawing/2014/main" id="{E34B7AAB-6D5F-4145-B987-CB1149B0FF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5953" y="2052313"/>
            <a:ext cx="599320" cy="599320"/>
          </a:xfrm>
          <a:prstGeom prst="rect">
            <a:avLst/>
          </a:prstGeom>
        </p:spPr>
      </p:pic>
      <p:pic>
        <p:nvPicPr>
          <p:cNvPr id="72" name="Graphic 71">
            <a:extLst>
              <a:ext uri="{FF2B5EF4-FFF2-40B4-BE49-F238E27FC236}">
                <a16:creationId xmlns:a16="http://schemas.microsoft.com/office/drawing/2014/main" id="{E01962B0-5479-4456-80C2-E6C0858ABE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24940" y="2026256"/>
            <a:ext cx="599320" cy="599320"/>
          </a:xfrm>
          <a:prstGeom prst="rect">
            <a:avLst/>
          </a:prstGeom>
        </p:spPr>
      </p:pic>
      <p:pic>
        <p:nvPicPr>
          <p:cNvPr id="73" name="Graphic 72">
            <a:extLst>
              <a:ext uri="{FF2B5EF4-FFF2-40B4-BE49-F238E27FC236}">
                <a16:creationId xmlns:a16="http://schemas.microsoft.com/office/drawing/2014/main" id="{B6914E2D-E39C-4EC7-88BE-AD3EC8E869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80976" y="2075510"/>
            <a:ext cx="596866" cy="596866"/>
          </a:xfrm>
          <a:prstGeom prst="rect">
            <a:avLst/>
          </a:prstGeom>
        </p:spPr>
      </p:pic>
      <p:pic>
        <p:nvPicPr>
          <p:cNvPr id="74" name="Graphic 73">
            <a:extLst>
              <a:ext uri="{FF2B5EF4-FFF2-40B4-BE49-F238E27FC236}">
                <a16:creationId xmlns:a16="http://schemas.microsoft.com/office/drawing/2014/main" id="{F838269A-F06D-4E93-AC4C-166459C9FD8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83892" y="2091554"/>
            <a:ext cx="596866" cy="596866"/>
          </a:xfrm>
          <a:prstGeom prst="rect">
            <a:avLst/>
          </a:prstGeom>
        </p:spPr>
      </p:pic>
      <p:sp>
        <p:nvSpPr>
          <p:cNvPr id="4" name="TextBox 3">
            <a:extLst>
              <a:ext uri="{FF2B5EF4-FFF2-40B4-BE49-F238E27FC236}">
                <a16:creationId xmlns:a16="http://schemas.microsoft.com/office/drawing/2014/main" id="{DF049BD7-3342-430B-8BD9-FAAC23DDC61A}"/>
              </a:ext>
            </a:extLst>
          </p:cNvPr>
          <p:cNvSpPr txBox="1"/>
          <p:nvPr/>
        </p:nvSpPr>
        <p:spPr>
          <a:xfrm>
            <a:off x="2901704" y="5512699"/>
            <a:ext cx="6714154" cy="640363"/>
          </a:xfrm>
          <a:prstGeom prst="rect">
            <a:avLst/>
          </a:prstGeom>
          <a:noFill/>
        </p:spPr>
        <p:txBody>
          <a:bodyPr wrap="square" lIns="0" tIns="0" rIns="0" bIns="0" rtlCol="0">
            <a:spAutoFit/>
          </a:bodyPr>
          <a:lstStyle/>
          <a:p>
            <a:pPr algn="ctr"/>
            <a:r>
              <a:rPr lang="en-US" sz="2040">
                <a:solidFill>
                  <a:schemeClr val="bg1"/>
                </a:solidFill>
                <a:latin typeface="+mj-lt"/>
              </a:rPr>
              <a:t>Identity, security, management, and compliance</a:t>
            </a:r>
          </a:p>
          <a:p>
            <a:pPr algn="ctr"/>
            <a:r>
              <a:rPr lang="en-US" sz="2040">
                <a:solidFill>
                  <a:schemeClr val="bg1"/>
                </a:solidFill>
                <a:latin typeface="+mj-lt"/>
              </a:rPr>
              <a:t>Available in Microsoft Azure</a:t>
            </a:r>
          </a:p>
        </p:txBody>
      </p:sp>
    </p:spTree>
    <p:extLst>
      <p:ext uri="{BB962C8B-B14F-4D97-AF65-F5344CB8AC3E}">
        <p14:creationId xmlns:p14="http://schemas.microsoft.com/office/powerpoint/2010/main" val="223173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anim calcmode="lin" valueType="num">
                                      <p:cBhvr>
                                        <p:cTn id="28" dur="1000" fill="hold"/>
                                        <p:tgtEl>
                                          <p:spTgt spid="72"/>
                                        </p:tgtEl>
                                        <p:attrNameLst>
                                          <p:attrName>ppt_x</p:attrName>
                                        </p:attrNameLst>
                                      </p:cBhvr>
                                      <p:tavLst>
                                        <p:tav tm="0">
                                          <p:val>
                                            <p:strVal val="#ppt_x"/>
                                          </p:val>
                                        </p:tav>
                                        <p:tav tm="100000">
                                          <p:val>
                                            <p:strVal val="#ppt_x"/>
                                          </p:val>
                                        </p:tav>
                                      </p:tavLst>
                                    </p:anim>
                                    <p:anim calcmode="lin" valueType="num">
                                      <p:cBhvr>
                                        <p:cTn id="29" dur="1000" fill="hold"/>
                                        <p:tgtEl>
                                          <p:spTgt spid="72"/>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1000"/>
                                        <p:tgtEl>
                                          <p:spTgt spid="73"/>
                                        </p:tgtEl>
                                      </p:cBhvr>
                                    </p:animEffect>
                                    <p:anim calcmode="lin" valueType="num">
                                      <p:cBhvr>
                                        <p:cTn id="33" dur="1000" fill="hold"/>
                                        <p:tgtEl>
                                          <p:spTgt spid="73"/>
                                        </p:tgtEl>
                                        <p:attrNameLst>
                                          <p:attrName>ppt_x</p:attrName>
                                        </p:attrNameLst>
                                      </p:cBhvr>
                                      <p:tavLst>
                                        <p:tav tm="0">
                                          <p:val>
                                            <p:strVal val="#ppt_x"/>
                                          </p:val>
                                        </p:tav>
                                        <p:tav tm="100000">
                                          <p:val>
                                            <p:strVal val="#ppt_x"/>
                                          </p:val>
                                        </p:tav>
                                      </p:tavLst>
                                    </p:anim>
                                    <p:anim calcmode="lin" valueType="num">
                                      <p:cBhvr>
                                        <p:cTn id="34" dur="1000" fill="hold"/>
                                        <p:tgtEl>
                                          <p:spTgt spid="73"/>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1000"/>
                                        <p:tgtEl>
                                          <p:spTgt spid="74"/>
                                        </p:tgtEl>
                                      </p:cBhvr>
                                    </p:animEffect>
                                    <p:anim calcmode="lin" valueType="num">
                                      <p:cBhvr>
                                        <p:cTn id="38" dur="1000" fill="hold"/>
                                        <p:tgtEl>
                                          <p:spTgt spid="74"/>
                                        </p:tgtEl>
                                        <p:attrNameLst>
                                          <p:attrName>ppt_x</p:attrName>
                                        </p:attrNameLst>
                                      </p:cBhvr>
                                      <p:tavLst>
                                        <p:tav tm="0">
                                          <p:val>
                                            <p:strVal val="#ppt_x"/>
                                          </p:val>
                                        </p:tav>
                                        <p:tav tm="100000">
                                          <p:val>
                                            <p:strVal val="#ppt_x"/>
                                          </p:val>
                                        </p:tav>
                                      </p:tavLst>
                                    </p:anim>
                                    <p:anim calcmode="lin" valueType="num">
                                      <p:cBhvr>
                                        <p:cTn id="3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168658-2C41-400C-9BBE-B608C20EC65B}"/>
              </a:ext>
            </a:extLst>
          </p:cNvPr>
          <p:cNvGrpSpPr/>
          <p:nvPr/>
        </p:nvGrpSpPr>
        <p:grpSpPr>
          <a:xfrm>
            <a:off x="592435" y="4662031"/>
            <a:ext cx="11246291" cy="1701336"/>
            <a:chOff x="580007" y="4571034"/>
            <a:chExt cx="11026776" cy="1668128"/>
          </a:xfrm>
        </p:grpSpPr>
        <p:sp>
          <p:nvSpPr>
            <p:cNvPr id="3" name="Trapezoid 2">
              <a:extLst>
                <a:ext uri="{FF2B5EF4-FFF2-40B4-BE49-F238E27FC236}">
                  <a16:creationId xmlns:a16="http://schemas.microsoft.com/office/drawing/2014/main" id="{35D1BF6E-5BCA-4FB6-9F45-D4621AD161BE}"/>
                </a:ext>
              </a:extLst>
            </p:cNvPr>
            <p:cNvSpPr/>
            <p:nvPr/>
          </p:nvSpPr>
          <p:spPr bwMode="auto">
            <a:xfrm>
              <a:off x="580007" y="4571034"/>
              <a:ext cx="11026776" cy="1668128"/>
            </a:xfrm>
            <a:prstGeom prst="trapezoid">
              <a:avLst>
                <a:gd name="adj" fmla="val 46962"/>
              </a:avLst>
            </a:prstGeom>
            <a:solidFill>
              <a:schemeClr val="tx1">
                <a:lumMod val="50000"/>
                <a:lumOff val="50000"/>
              </a:schemeClr>
            </a:solidFill>
            <a:ln w="28575">
              <a:gradFill>
                <a:gsLst>
                  <a:gs pos="0">
                    <a:schemeClr val="accent1"/>
                  </a:gs>
                  <a:gs pos="100000">
                    <a:srgbClr val="50E6FF"/>
                  </a:gs>
                </a:gsLst>
                <a:lin ang="1200000" scaled="0"/>
              </a:gradFill>
              <a:headEnd type="none" w="med" len="med"/>
              <a:tailEnd type="none" w="med" len="med"/>
            </a:ln>
            <a:effectLst>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DF049BD7-3342-430B-8BD9-FAAC23DDC61A}"/>
                </a:ext>
              </a:extLst>
            </p:cNvPr>
            <p:cNvSpPr txBox="1"/>
            <p:nvPr/>
          </p:nvSpPr>
          <p:spPr>
            <a:xfrm>
              <a:off x="2844202" y="5405098"/>
              <a:ext cx="6583102" cy="627864"/>
            </a:xfrm>
            <a:prstGeom prst="rect">
              <a:avLst/>
            </a:prstGeom>
            <a:noFill/>
          </p:spPr>
          <p:txBody>
            <a:bodyPr wrap="square" lIns="0" tIns="0" rIns="0" bIns="0" rtlCol="0">
              <a:spAutoFit/>
            </a:bodyPr>
            <a:lstStyle/>
            <a:p>
              <a:pPr algn="ctr"/>
              <a:r>
                <a:rPr lang="en-US" sz="2040">
                  <a:solidFill>
                    <a:schemeClr val="bg1"/>
                  </a:solidFill>
                  <a:latin typeface="+mj-lt"/>
                </a:rPr>
                <a:t>Identity, security, management, and compliance</a:t>
              </a:r>
            </a:p>
            <a:p>
              <a:pPr algn="ctr"/>
              <a:r>
                <a:rPr lang="en-US" sz="2040">
                  <a:solidFill>
                    <a:schemeClr val="bg1"/>
                  </a:solidFill>
                  <a:latin typeface="+mj-lt"/>
                </a:rPr>
                <a:t>All Available in Microsoft Azure</a:t>
              </a:r>
            </a:p>
          </p:txBody>
        </p:sp>
      </p:grpSp>
      <p:sp>
        <p:nvSpPr>
          <p:cNvPr id="11" name="Title 10">
            <a:extLst>
              <a:ext uri="{FF2B5EF4-FFF2-40B4-BE49-F238E27FC236}">
                <a16:creationId xmlns:a16="http://schemas.microsoft.com/office/drawing/2014/main" id="{AF337380-43CB-45DE-81A6-311BB7CB4EF7}"/>
              </a:ext>
            </a:extLst>
          </p:cNvPr>
          <p:cNvSpPr>
            <a:spLocks noGrp="1"/>
          </p:cNvSpPr>
          <p:nvPr>
            <p:ph type="title"/>
          </p:nvPr>
        </p:nvSpPr>
        <p:spPr>
          <a:xfrm>
            <a:off x="600855" y="466302"/>
            <a:ext cx="11237870" cy="512317"/>
          </a:xfrm>
        </p:spPr>
        <p:txBody>
          <a:bodyPr/>
          <a:lstStyle/>
          <a:p>
            <a:r>
              <a:rPr lang="en-US" sz="3264" dirty="0">
                <a:gradFill>
                  <a:gsLst>
                    <a:gs pos="1250">
                      <a:schemeClr val="tx1"/>
                    </a:gs>
                    <a:gs pos="100000">
                      <a:schemeClr val="tx1"/>
                    </a:gs>
                  </a:gsLst>
                  <a:lin ang="5400000" scaled="0"/>
                </a:gradFill>
              </a:rPr>
              <a:t>Azure </a:t>
            </a:r>
            <a:r>
              <a:rPr lang="ja-JP" altLang="en-US" sz="3264">
                <a:gradFill>
                  <a:gsLst>
                    <a:gs pos="1250">
                      <a:schemeClr val="tx1"/>
                    </a:gs>
                    <a:gs pos="100000">
                      <a:schemeClr val="tx1"/>
                    </a:gs>
                  </a:gsLst>
                  <a:lin ang="5400000" scaled="0"/>
                </a:gradFill>
              </a:rPr>
              <a:t>は </a:t>
            </a:r>
            <a:r>
              <a:rPr lang="en-US" sz="3264" dirty="0">
                <a:gradFill>
                  <a:gsLst>
                    <a:gs pos="1250">
                      <a:schemeClr val="tx1"/>
                    </a:gs>
                    <a:gs pos="100000">
                      <a:schemeClr val="tx1"/>
                    </a:gs>
                  </a:gsLst>
                  <a:lin ang="5400000" scaled="0"/>
                </a:gradFill>
              </a:rPr>
              <a:t>PostgreSQL </a:t>
            </a:r>
            <a:r>
              <a:rPr lang="ja-JP" altLang="en-US" sz="3264">
                <a:gradFill>
                  <a:gsLst>
                    <a:gs pos="1250">
                      <a:schemeClr val="tx1"/>
                    </a:gs>
                    <a:gs pos="100000">
                      <a:schemeClr val="tx1"/>
                    </a:gs>
                  </a:gsLst>
                  <a:lin ang="5400000" scaled="0"/>
                </a:gradFill>
              </a:rPr>
              <a:t>の最良のデプロイ先に</a:t>
            </a:r>
            <a:endParaRPr lang="en-US" sz="3264" dirty="0">
              <a:gradFill>
                <a:gsLst>
                  <a:gs pos="1250">
                    <a:schemeClr val="tx1"/>
                  </a:gs>
                  <a:gs pos="100000">
                    <a:schemeClr val="tx1"/>
                  </a:gs>
                </a:gsLst>
                <a:lin ang="5400000" scaled="0"/>
              </a:gradFill>
            </a:endParaRPr>
          </a:p>
        </p:txBody>
      </p:sp>
      <p:sp>
        <p:nvSpPr>
          <p:cNvPr id="138" name="Rectangle 137">
            <a:extLst>
              <a:ext uri="{FF2B5EF4-FFF2-40B4-BE49-F238E27FC236}">
                <a16:creationId xmlns:a16="http://schemas.microsoft.com/office/drawing/2014/main" id="{517D043A-D443-0342-A2B8-DDB0D36AA63D}"/>
              </a:ext>
            </a:extLst>
          </p:cNvPr>
          <p:cNvSpPr/>
          <p:nvPr/>
        </p:nvSpPr>
        <p:spPr bwMode="auto">
          <a:xfrm>
            <a:off x="13906878" y="1801031"/>
            <a:ext cx="10775968" cy="433595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279781" numCol="1" spcCol="0" rtlCol="0" fromWordArt="0" anchor="b" anchorCtr="0" forceAA="0" compatLnSpc="1">
            <a:prstTxWarp prst="textNoShape">
              <a:avLst/>
            </a:prstTxWarp>
            <a:noAutofit/>
          </a:bodyPr>
          <a:lstStyle/>
          <a:p>
            <a:pPr algn="ctr" defTabSz="951028" fontAlgn="base">
              <a:spcBef>
                <a:spcPct val="0"/>
              </a:spcBef>
              <a:spcAft>
                <a:spcPct val="0"/>
              </a:spcAft>
              <a:defRPr/>
            </a:pPr>
            <a:endParaRPr lang="en-US" sz="2448">
              <a:solidFill>
                <a:srgbClr val="2F2F2F"/>
              </a:solidFill>
              <a:latin typeface="Segoe UI Semibold"/>
              <a:cs typeface="Segoe UI" pitchFamily="34" charset="0"/>
            </a:endParaRPr>
          </a:p>
        </p:txBody>
      </p:sp>
      <p:sp>
        <p:nvSpPr>
          <p:cNvPr id="86" name="TextBox 85">
            <a:extLst>
              <a:ext uri="{FF2B5EF4-FFF2-40B4-BE49-F238E27FC236}">
                <a16:creationId xmlns:a16="http://schemas.microsoft.com/office/drawing/2014/main" id="{99B01911-DB8E-49FA-8A26-C332B357E653}"/>
              </a:ext>
            </a:extLst>
          </p:cNvPr>
          <p:cNvSpPr txBox="1"/>
          <p:nvPr/>
        </p:nvSpPr>
        <p:spPr>
          <a:xfrm>
            <a:off x="600856" y="989103"/>
            <a:ext cx="10524936" cy="288137"/>
          </a:xfrm>
          <a:prstGeom prst="rect">
            <a:avLst/>
          </a:prstGeom>
          <a:noFill/>
        </p:spPr>
        <p:txBody>
          <a:bodyPr wrap="square" lIns="0" tIns="0" rIns="0" bIns="0">
            <a:spAutoFit/>
          </a:bodyPr>
          <a:lstStyle/>
          <a:p>
            <a:r>
              <a:rPr lang="en-US" sz="1836">
                <a:solidFill>
                  <a:schemeClr val="accent1"/>
                </a:solidFill>
                <a:latin typeface="+mj-lt"/>
              </a:rPr>
              <a:t>Best of open source community along with the manageability and integration benefits of Azure</a:t>
            </a:r>
          </a:p>
        </p:txBody>
      </p:sp>
      <p:sp>
        <p:nvSpPr>
          <p:cNvPr id="282" name="Rectangle 281">
            <a:extLst>
              <a:ext uri="{FF2B5EF4-FFF2-40B4-BE49-F238E27FC236}">
                <a16:creationId xmlns:a16="http://schemas.microsoft.com/office/drawing/2014/main" id="{8B1CFD3B-F97D-4B27-A79E-3E9EB5A73A28}"/>
              </a:ext>
            </a:extLst>
          </p:cNvPr>
          <p:cNvSpPr/>
          <p:nvPr/>
        </p:nvSpPr>
        <p:spPr bwMode="auto">
          <a:xfrm>
            <a:off x="1384362"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itchFamily="34" charset="0"/>
            </a:endParaRPr>
          </a:p>
        </p:txBody>
      </p:sp>
      <p:sp>
        <p:nvSpPr>
          <p:cNvPr id="285" name="Rectangle 284">
            <a:extLst>
              <a:ext uri="{FF2B5EF4-FFF2-40B4-BE49-F238E27FC236}">
                <a16:creationId xmlns:a16="http://schemas.microsoft.com/office/drawing/2014/main" id="{8F3DD651-BB6C-4DD4-9DF1-24A3A603727A}"/>
              </a:ext>
            </a:extLst>
          </p:cNvPr>
          <p:cNvSpPr/>
          <p:nvPr/>
        </p:nvSpPr>
        <p:spPr bwMode="auto">
          <a:xfrm>
            <a:off x="4522058"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86" name="Rectangle 285">
            <a:extLst>
              <a:ext uri="{FF2B5EF4-FFF2-40B4-BE49-F238E27FC236}">
                <a16:creationId xmlns:a16="http://schemas.microsoft.com/office/drawing/2014/main" id="{8459CECD-EB18-432C-AE14-8931B127E52B}"/>
              </a:ext>
            </a:extLst>
          </p:cNvPr>
          <p:cNvSpPr/>
          <p:nvPr/>
        </p:nvSpPr>
        <p:spPr bwMode="auto">
          <a:xfrm>
            <a:off x="7659754" y="4266212"/>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91" name="TextBox 290">
            <a:extLst>
              <a:ext uri="{FF2B5EF4-FFF2-40B4-BE49-F238E27FC236}">
                <a16:creationId xmlns:a16="http://schemas.microsoft.com/office/drawing/2014/main" id="{5FD5AE91-5551-45C7-BB05-2698EF15FEC7}"/>
              </a:ext>
            </a:extLst>
          </p:cNvPr>
          <p:cNvSpPr txBox="1"/>
          <p:nvPr/>
        </p:nvSpPr>
        <p:spPr>
          <a:xfrm>
            <a:off x="2015724" y="4915035"/>
            <a:ext cx="1767602"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Open Source</a:t>
            </a:r>
          </a:p>
        </p:txBody>
      </p:sp>
      <p:sp>
        <p:nvSpPr>
          <p:cNvPr id="292" name="TextBox 291">
            <a:extLst>
              <a:ext uri="{FF2B5EF4-FFF2-40B4-BE49-F238E27FC236}">
                <a16:creationId xmlns:a16="http://schemas.microsoft.com/office/drawing/2014/main" id="{17DA2701-64A0-4BAA-9CBD-B15F3F1C2D90}"/>
              </a:ext>
            </a:extLst>
          </p:cNvPr>
          <p:cNvSpPr txBox="1"/>
          <p:nvPr/>
        </p:nvSpPr>
        <p:spPr>
          <a:xfrm>
            <a:off x="4570971" y="4915035"/>
            <a:ext cx="2932499"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Proven resilience &amp; stability</a:t>
            </a:r>
          </a:p>
        </p:txBody>
      </p:sp>
      <p:sp>
        <p:nvSpPr>
          <p:cNvPr id="293" name="TextBox 292">
            <a:extLst>
              <a:ext uri="{FF2B5EF4-FFF2-40B4-BE49-F238E27FC236}">
                <a16:creationId xmlns:a16="http://schemas.microsoft.com/office/drawing/2014/main" id="{F54F23F2-55D6-4F8C-9F10-D7F4C59ADE2C}"/>
              </a:ext>
            </a:extLst>
          </p:cNvPr>
          <p:cNvSpPr txBox="1"/>
          <p:nvPr/>
        </p:nvSpPr>
        <p:spPr>
          <a:xfrm>
            <a:off x="8291116" y="4915035"/>
            <a:ext cx="1767602"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Rich feature set</a:t>
            </a:r>
          </a:p>
        </p:txBody>
      </p:sp>
      <p:grpSp>
        <p:nvGrpSpPr>
          <p:cNvPr id="302" name="Group 89">
            <a:extLst>
              <a:ext uri="{FF2B5EF4-FFF2-40B4-BE49-F238E27FC236}">
                <a16:creationId xmlns:a16="http://schemas.microsoft.com/office/drawing/2014/main" id="{F6176DF6-EF85-445C-A92B-5884C77804CE}"/>
              </a:ext>
            </a:extLst>
          </p:cNvPr>
          <p:cNvGrpSpPr>
            <a:grpSpLocks noChangeAspect="1"/>
          </p:cNvGrpSpPr>
          <p:nvPr/>
        </p:nvGrpSpPr>
        <p:grpSpPr bwMode="auto">
          <a:xfrm>
            <a:off x="2680207" y="4454722"/>
            <a:ext cx="438636" cy="389156"/>
            <a:chOff x="3403" y="1006"/>
            <a:chExt cx="328" cy="291"/>
          </a:xfrm>
        </p:grpSpPr>
        <p:sp>
          <p:nvSpPr>
            <p:cNvPr id="303" name="Freeform 90">
              <a:extLst>
                <a:ext uri="{FF2B5EF4-FFF2-40B4-BE49-F238E27FC236}">
                  <a16:creationId xmlns:a16="http://schemas.microsoft.com/office/drawing/2014/main" id="{D25BA46A-3C66-48B5-9870-F1F00F040665}"/>
                </a:ext>
              </a:extLst>
            </p:cNvPr>
            <p:cNvSpPr>
              <a:spLocks/>
            </p:cNvSpPr>
            <p:nvPr/>
          </p:nvSpPr>
          <p:spPr bwMode="auto">
            <a:xfrm>
              <a:off x="3403" y="1006"/>
              <a:ext cx="291" cy="291"/>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4" name="Freeform 91">
              <a:extLst>
                <a:ext uri="{FF2B5EF4-FFF2-40B4-BE49-F238E27FC236}">
                  <a16:creationId xmlns:a16="http://schemas.microsoft.com/office/drawing/2014/main" id="{E514F618-578C-4748-961B-279E30E4B71D}"/>
                </a:ext>
              </a:extLst>
            </p:cNvPr>
            <p:cNvSpPr>
              <a:spLocks/>
            </p:cNvSpPr>
            <p:nvPr/>
          </p:nvSpPr>
          <p:spPr bwMode="auto">
            <a:xfrm>
              <a:off x="3440" y="1006"/>
              <a:ext cx="291" cy="291"/>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35" name="Group 334">
            <a:extLst>
              <a:ext uri="{FF2B5EF4-FFF2-40B4-BE49-F238E27FC236}">
                <a16:creationId xmlns:a16="http://schemas.microsoft.com/office/drawing/2014/main" id="{0D85F8BA-9BA5-422E-B4B5-7947BDE52967}"/>
              </a:ext>
            </a:extLst>
          </p:cNvPr>
          <p:cNvGrpSpPr/>
          <p:nvPr/>
        </p:nvGrpSpPr>
        <p:grpSpPr>
          <a:xfrm>
            <a:off x="5817852" y="4349048"/>
            <a:ext cx="512656" cy="550966"/>
            <a:chOff x="12422634" y="-1902890"/>
            <a:chExt cx="459444" cy="493778"/>
          </a:xfrm>
        </p:grpSpPr>
        <p:sp>
          <p:nvSpPr>
            <p:cNvPr id="336" name="Freeform: Shape 335">
              <a:extLst>
                <a:ext uri="{FF2B5EF4-FFF2-40B4-BE49-F238E27FC236}">
                  <a16:creationId xmlns:a16="http://schemas.microsoft.com/office/drawing/2014/main" id="{8082EE00-EA89-4D03-9E15-40CC19A26A6E}"/>
                </a:ext>
              </a:extLst>
            </p:cNvPr>
            <p:cNvSpPr/>
            <p:nvPr/>
          </p:nvSpPr>
          <p:spPr>
            <a:xfrm>
              <a:off x="12492457" y="-1798733"/>
              <a:ext cx="286622" cy="389621"/>
            </a:xfrm>
            <a:custGeom>
              <a:avLst/>
              <a:gdLst>
                <a:gd name="connsiteX0" fmla="*/ 229064 w 229682"/>
                <a:gd name="connsiteY0" fmla="*/ 196914 h 312219"/>
                <a:gd name="connsiteX1" fmla="*/ 229064 w 229682"/>
                <a:gd name="connsiteY1" fmla="*/ 0 h 312219"/>
                <a:gd name="connsiteX2" fmla="*/ 0 w 229682"/>
                <a:gd name="connsiteY2" fmla="*/ 0 h 312219"/>
                <a:gd name="connsiteX3" fmla="*/ 0 w 229682"/>
                <a:gd name="connsiteY3" fmla="*/ 196914 h 312219"/>
                <a:gd name="connsiteX4" fmla="*/ 618 w 229682"/>
                <a:gd name="connsiteY4" fmla="*/ 197533 h 312219"/>
                <a:gd name="connsiteX5" fmla="*/ 29985 w 229682"/>
                <a:gd name="connsiteY5" fmla="*/ 227209 h 312219"/>
                <a:gd name="connsiteX6" fmla="*/ 114377 w 229682"/>
                <a:gd name="connsiteY6" fmla="*/ 312219 h 312219"/>
                <a:gd name="connsiteX7" fmla="*/ 229682 w 229682"/>
                <a:gd name="connsiteY7" fmla="*/ 196914 h 312219"/>
                <a:gd name="connsiteX8" fmla="*/ 229064 w 229682"/>
                <a:gd name="connsiteY8" fmla="*/ 196914 h 312219"/>
                <a:gd name="connsiteX9" fmla="*/ 187332 w 229682"/>
                <a:gd name="connsiteY9" fmla="*/ 134161 h 312219"/>
                <a:gd name="connsiteX10" fmla="*/ 135398 w 229682"/>
                <a:gd name="connsiteY10" fmla="*/ 134161 h 312219"/>
                <a:gd name="connsiteX11" fmla="*/ 135398 w 229682"/>
                <a:gd name="connsiteY11" fmla="*/ 186095 h 312219"/>
                <a:gd name="connsiteX12" fmla="*/ 93666 w 229682"/>
                <a:gd name="connsiteY12" fmla="*/ 186095 h 312219"/>
                <a:gd name="connsiteX13" fmla="*/ 93666 w 229682"/>
                <a:gd name="connsiteY13" fmla="*/ 134161 h 312219"/>
                <a:gd name="connsiteX14" fmla="*/ 41732 w 229682"/>
                <a:gd name="connsiteY14" fmla="*/ 134161 h 312219"/>
                <a:gd name="connsiteX15" fmla="*/ 41732 w 229682"/>
                <a:gd name="connsiteY15" fmla="*/ 92429 h 312219"/>
                <a:gd name="connsiteX16" fmla="*/ 93666 w 229682"/>
                <a:gd name="connsiteY16" fmla="*/ 92429 h 312219"/>
                <a:gd name="connsiteX17" fmla="*/ 93666 w 229682"/>
                <a:gd name="connsiteY17" fmla="*/ 40496 h 312219"/>
                <a:gd name="connsiteX18" fmla="*/ 135398 w 229682"/>
                <a:gd name="connsiteY18" fmla="*/ 40496 h 312219"/>
                <a:gd name="connsiteX19" fmla="*/ 135398 w 229682"/>
                <a:gd name="connsiteY19" fmla="*/ 92429 h 312219"/>
                <a:gd name="connsiteX20" fmla="*/ 187332 w 229682"/>
                <a:gd name="connsiteY20" fmla="*/ 92429 h 312219"/>
                <a:gd name="connsiteX21" fmla="*/ 187332 w 229682"/>
                <a:gd name="connsiteY21" fmla="*/ 134161 h 31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682" h="312219">
                  <a:moveTo>
                    <a:pt x="229064" y="196914"/>
                  </a:moveTo>
                  <a:lnTo>
                    <a:pt x="229064" y="0"/>
                  </a:lnTo>
                  <a:lnTo>
                    <a:pt x="0" y="0"/>
                  </a:lnTo>
                  <a:lnTo>
                    <a:pt x="0" y="196914"/>
                  </a:lnTo>
                  <a:lnTo>
                    <a:pt x="618" y="197533"/>
                  </a:lnTo>
                  <a:lnTo>
                    <a:pt x="29985" y="227209"/>
                  </a:lnTo>
                  <a:lnTo>
                    <a:pt x="114377" y="312219"/>
                  </a:lnTo>
                  <a:lnTo>
                    <a:pt x="229682" y="196914"/>
                  </a:lnTo>
                  <a:lnTo>
                    <a:pt x="229064" y="196914"/>
                  </a:lnTo>
                  <a:close/>
                  <a:moveTo>
                    <a:pt x="187332" y="134161"/>
                  </a:moveTo>
                  <a:lnTo>
                    <a:pt x="135398" y="134161"/>
                  </a:lnTo>
                  <a:lnTo>
                    <a:pt x="135398" y="186095"/>
                  </a:lnTo>
                  <a:lnTo>
                    <a:pt x="93666" y="186095"/>
                  </a:lnTo>
                  <a:lnTo>
                    <a:pt x="93666" y="134161"/>
                  </a:lnTo>
                  <a:lnTo>
                    <a:pt x="41732" y="134161"/>
                  </a:lnTo>
                  <a:lnTo>
                    <a:pt x="41732" y="92429"/>
                  </a:lnTo>
                  <a:lnTo>
                    <a:pt x="93666" y="92429"/>
                  </a:lnTo>
                  <a:lnTo>
                    <a:pt x="93666" y="40496"/>
                  </a:lnTo>
                  <a:lnTo>
                    <a:pt x="135398" y="40496"/>
                  </a:lnTo>
                  <a:lnTo>
                    <a:pt x="135398" y="92429"/>
                  </a:lnTo>
                  <a:lnTo>
                    <a:pt x="187332" y="92429"/>
                  </a:lnTo>
                  <a:lnTo>
                    <a:pt x="187332" y="134161"/>
                  </a:lnTo>
                  <a:close/>
                </a:path>
              </a:pathLst>
            </a:custGeom>
            <a:solidFill>
              <a:schemeClr val="accent1"/>
            </a:solidFill>
            <a:ln w="3091"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46C2025C-EB76-4A42-A294-21CB4D20FD5B}"/>
                </a:ext>
              </a:extLst>
            </p:cNvPr>
            <p:cNvSpPr/>
            <p:nvPr/>
          </p:nvSpPr>
          <p:spPr>
            <a:xfrm>
              <a:off x="12422634" y="-1631313"/>
              <a:ext cx="186708" cy="186708"/>
            </a:xfrm>
            <a:custGeom>
              <a:avLst/>
              <a:gdLst>
                <a:gd name="connsiteX0" fmla="*/ 119942 w 149617"/>
                <a:gd name="connsiteY0" fmla="*/ 0 h 149617"/>
                <a:gd name="connsiteX1" fmla="*/ 149618 w 149617"/>
                <a:gd name="connsiteY1" fmla="*/ 0 h 149617"/>
                <a:gd name="connsiteX2" fmla="*/ 149618 w 149617"/>
                <a:gd name="connsiteY2" fmla="*/ 29367 h 149617"/>
                <a:gd name="connsiteX3" fmla="*/ 85937 w 149617"/>
                <a:gd name="connsiteY3" fmla="*/ 93047 h 149617"/>
                <a:gd name="connsiteX4" fmla="*/ 29367 w 149617"/>
                <a:gd name="connsiteY4" fmla="*/ 149618 h 149617"/>
                <a:gd name="connsiteX5" fmla="*/ 0 w 149617"/>
                <a:gd name="connsiteY5" fmla="*/ 120251 h 149617"/>
                <a:gd name="connsiteX6" fmla="*/ 119942 w 149617"/>
                <a:gd name="connsiteY6" fmla="*/ 0 h 1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17" h="149617">
                  <a:moveTo>
                    <a:pt x="119942" y="0"/>
                  </a:moveTo>
                  <a:lnTo>
                    <a:pt x="149618" y="0"/>
                  </a:lnTo>
                  <a:lnTo>
                    <a:pt x="149618" y="29367"/>
                  </a:lnTo>
                  <a:lnTo>
                    <a:pt x="85937" y="93047"/>
                  </a:lnTo>
                  <a:lnTo>
                    <a:pt x="29367" y="149618"/>
                  </a:lnTo>
                  <a:lnTo>
                    <a:pt x="0" y="120251"/>
                  </a:lnTo>
                  <a:lnTo>
                    <a:pt x="119942" y="0"/>
                  </a:lnTo>
                  <a:close/>
                </a:path>
              </a:pathLst>
            </a:custGeom>
            <a:solidFill>
              <a:srgbClr val="50E6FF"/>
            </a:solidFill>
            <a:ln w="3091"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1376E107-4F06-4611-A1E2-040D229C2BD1}"/>
                </a:ext>
              </a:extLst>
            </p:cNvPr>
            <p:cNvSpPr/>
            <p:nvPr/>
          </p:nvSpPr>
          <p:spPr>
            <a:xfrm>
              <a:off x="12661036" y="-1902890"/>
              <a:ext cx="221042" cy="219884"/>
            </a:xfrm>
            <a:custGeom>
              <a:avLst/>
              <a:gdLst>
                <a:gd name="connsiteX0" fmla="*/ 177130 w 177130"/>
                <a:gd name="connsiteY0" fmla="*/ 0 h 176202"/>
                <a:gd name="connsiteX1" fmla="*/ 177130 w 177130"/>
                <a:gd name="connsiteY1" fmla="*/ 145908 h 176202"/>
                <a:gd name="connsiteX2" fmla="*/ 135398 w 177130"/>
                <a:gd name="connsiteY2" fmla="*/ 145908 h 176202"/>
                <a:gd name="connsiteX3" fmla="*/ 135398 w 177130"/>
                <a:gd name="connsiteY3" fmla="*/ 70172 h 176202"/>
                <a:gd name="connsiteX4" fmla="*/ 29367 w 177130"/>
                <a:gd name="connsiteY4" fmla="*/ 176203 h 176202"/>
                <a:gd name="connsiteX5" fmla="*/ 0 w 177130"/>
                <a:gd name="connsiteY5" fmla="*/ 176203 h 176202"/>
                <a:gd name="connsiteX6" fmla="*/ 0 w 177130"/>
                <a:gd name="connsiteY6" fmla="*/ 146527 h 176202"/>
                <a:gd name="connsiteX7" fmla="*/ 104794 w 177130"/>
                <a:gd name="connsiteY7" fmla="*/ 41732 h 176202"/>
                <a:gd name="connsiteX8" fmla="*/ 31222 w 177130"/>
                <a:gd name="connsiteY8" fmla="*/ 41732 h 176202"/>
                <a:gd name="connsiteX9" fmla="*/ 31222 w 177130"/>
                <a:gd name="connsiteY9" fmla="*/ 0 h 176202"/>
                <a:gd name="connsiteX10" fmla="*/ 177130 w 177130"/>
                <a:gd name="connsiteY10" fmla="*/ 0 h 17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130" h="176202">
                  <a:moveTo>
                    <a:pt x="177130" y="0"/>
                  </a:moveTo>
                  <a:lnTo>
                    <a:pt x="177130" y="145908"/>
                  </a:lnTo>
                  <a:lnTo>
                    <a:pt x="135398" y="145908"/>
                  </a:lnTo>
                  <a:lnTo>
                    <a:pt x="135398" y="70172"/>
                  </a:lnTo>
                  <a:lnTo>
                    <a:pt x="29367" y="176203"/>
                  </a:lnTo>
                  <a:lnTo>
                    <a:pt x="0" y="176203"/>
                  </a:lnTo>
                  <a:lnTo>
                    <a:pt x="0" y="146527"/>
                  </a:lnTo>
                  <a:lnTo>
                    <a:pt x="104794" y="41732"/>
                  </a:lnTo>
                  <a:lnTo>
                    <a:pt x="31222" y="41732"/>
                  </a:lnTo>
                  <a:lnTo>
                    <a:pt x="31222" y="0"/>
                  </a:lnTo>
                  <a:lnTo>
                    <a:pt x="177130" y="0"/>
                  </a:lnTo>
                  <a:close/>
                </a:path>
              </a:pathLst>
            </a:custGeom>
            <a:solidFill>
              <a:srgbClr val="50E6FF"/>
            </a:solidFill>
            <a:ln w="3091" cap="flat">
              <a:noFill/>
              <a:prstDash val="solid"/>
              <a:miter/>
            </a:ln>
          </p:spPr>
          <p:txBody>
            <a:bodyPr rtlCol="0" anchor="ctr"/>
            <a:lstStyle/>
            <a:p>
              <a:endParaRPr lang="en-US" sz="1836"/>
            </a:p>
          </p:txBody>
        </p:sp>
      </p:grpSp>
      <p:pic>
        <p:nvPicPr>
          <p:cNvPr id="342" name="Picture 341">
            <a:extLst>
              <a:ext uri="{FF2B5EF4-FFF2-40B4-BE49-F238E27FC236}">
                <a16:creationId xmlns:a16="http://schemas.microsoft.com/office/drawing/2014/main" id="{B8B402A2-E959-4AFF-9658-D7AA24D8EF1B}"/>
              </a:ext>
            </a:extLst>
          </p:cNvPr>
          <p:cNvPicPr>
            <a:picLocks noChangeAspect="1"/>
          </p:cNvPicPr>
          <p:nvPr/>
        </p:nvPicPr>
        <p:blipFill>
          <a:blip r:embed="rId3"/>
          <a:stretch>
            <a:fillRect/>
          </a:stretch>
        </p:blipFill>
        <p:spPr>
          <a:xfrm>
            <a:off x="8955289" y="4423775"/>
            <a:ext cx="439256" cy="466998"/>
          </a:xfrm>
          <a:prstGeom prst="rect">
            <a:avLst/>
          </a:prstGeom>
        </p:spPr>
      </p:pic>
      <p:sp>
        <p:nvSpPr>
          <p:cNvPr id="20" name="Rectangle 19">
            <a:extLst>
              <a:ext uri="{FF2B5EF4-FFF2-40B4-BE49-F238E27FC236}">
                <a16:creationId xmlns:a16="http://schemas.microsoft.com/office/drawing/2014/main" id="{7981978D-8C01-4E5C-813A-62E8EAAB4A99}"/>
              </a:ext>
            </a:extLst>
          </p:cNvPr>
          <p:cNvSpPr/>
          <p:nvPr/>
        </p:nvSpPr>
        <p:spPr bwMode="auto">
          <a:xfrm>
            <a:off x="1384362"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1" name="Rectangle 20">
            <a:extLst>
              <a:ext uri="{FF2B5EF4-FFF2-40B4-BE49-F238E27FC236}">
                <a16:creationId xmlns:a16="http://schemas.microsoft.com/office/drawing/2014/main" id="{45816745-B21F-4D93-ADCE-25EECE7FE6E0}"/>
              </a:ext>
            </a:extLst>
          </p:cNvPr>
          <p:cNvSpPr/>
          <p:nvPr/>
        </p:nvSpPr>
        <p:spPr bwMode="auto">
          <a:xfrm>
            <a:off x="3268190"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2" name="Rectangle 21">
            <a:extLst>
              <a:ext uri="{FF2B5EF4-FFF2-40B4-BE49-F238E27FC236}">
                <a16:creationId xmlns:a16="http://schemas.microsoft.com/office/drawing/2014/main" id="{CAE4906A-A9FF-4196-8DE5-409F0F43BDE1}"/>
              </a:ext>
            </a:extLst>
          </p:cNvPr>
          <p:cNvSpPr/>
          <p:nvPr/>
        </p:nvSpPr>
        <p:spPr bwMode="auto">
          <a:xfrm>
            <a:off x="5152019"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3" name="Rectangle 22">
            <a:extLst>
              <a:ext uri="{FF2B5EF4-FFF2-40B4-BE49-F238E27FC236}">
                <a16:creationId xmlns:a16="http://schemas.microsoft.com/office/drawing/2014/main" id="{143DE278-1155-442C-8562-C89B130D9742}"/>
              </a:ext>
            </a:extLst>
          </p:cNvPr>
          <p:cNvSpPr/>
          <p:nvPr/>
        </p:nvSpPr>
        <p:spPr bwMode="auto">
          <a:xfrm>
            <a:off x="7035847"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4" name="Rectangle 23">
            <a:extLst>
              <a:ext uri="{FF2B5EF4-FFF2-40B4-BE49-F238E27FC236}">
                <a16:creationId xmlns:a16="http://schemas.microsoft.com/office/drawing/2014/main" id="{C9687B7E-8166-40CD-9D36-DC8C7E6334B5}"/>
              </a:ext>
            </a:extLst>
          </p:cNvPr>
          <p:cNvSpPr/>
          <p:nvPr/>
        </p:nvSpPr>
        <p:spPr bwMode="auto">
          <a:xfrm>
            <a:off x="8919675" y="3019725"/>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5" name="TextBox 24">
            <a:extLst>
              <a:ext uri="{FF2B5EF4-FFF2-40B4-BE49-F238E27FC236}">
                <a16:creationId xmlns:a16="http://schemas.microsoft.com/office/drawing/2014/main" id="{E2001F55-2123-4B3B-9B37-E76853134DAF}"/>
              </a:ext>
            </a:extLst>
          </p:cNvPr>
          <p:cNvSpPr txBox="1"/>
          <p:nvPr/>
        </p:nvSpPr>
        <p:spPr>
          <a:xfrm>
            <a:off x="1616742"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Fully managed</a:t>
            </a:r>
          </a:p>
        </p:txBody>
      </p:sp>
      <p:sp>
        <p:nvSpPr>
          <p:cNvPr id="26" name="TextBox 25">
            <a:extLst>
              <a:ext uri="{FF2B5EF4-FFF2-40B4-BE49-F238E27FC236}">
                <a16:creationId xmlns:a16="http://schemas.microsoft.com/office/drawing/2014/main" id="{FE088EB1-69C7-4A36-A40B-E889AC38E691}"/>
              </a:ext>
            </a:extLst>
          </p:cNvPr>
          <p:cNvSpPr txBox="1"/>
          <p:nvPr/>
        </p:nvSpPr>
        <p:spPr>
          <a:xfrm>
            <a:off x="3500570"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Intelligent Performance</a:t>
            </a:r>
          </a:p>
        </p:txBody>
      </p:sp>
      <p:sp>
        <p:nvSpPr>
          <p:cNvPr id="27" name="TextBox 26">
            <a:extLst>
              <a:ext uri="{FF2B5EF4-FFF2-40B4-BE49-F238E27FC236}">
                <a16:creationId xmlns:a16="http://schemas.microsoft.com/office/drawing/2014/main" id="{52A96C1B-FAEA-4433-860E-D7AD3CB83055}"/>
              </a:ext>
            </a:extLst>
          </p:cNvPr>
          <p:cNvSpPr txBox="1"/>
          <p:nvPr/>
        </p:nvSpPr>
        <p:spPr>
          <a:xfrm>
            <a:off x="5384399"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Highly scalable</a:t>
            </a:r>
          </a:p>
        </p:txBody>
      </p:sp>
      <p:sp>
        <p:nvSpPr>
          <p:cNvPr id="28" name="TextBox 27">
            <a:extLst>
              <a:ext uri="{FF2B5EF4-FFF2-40B4-BE49-F238E27FC236}">
                <a16:creationId xmlns:a16="http://schemas.microsoft.com/office/drawing/2014/main" id="{FC9176D6-2570-4390-811A-F4E322D0883A}"/>
              </a:ext>
            </a:extLst>
          </p:cNvPr>
          <p:cNvSpPr txBox="1"/>
          <p:nvPr/>
        </p:nvSpPr>
        <p:spPr>
          <a:xfrm>
            <a:off x="7169395" y="3543272"/>
            <a:ext cx="1503309"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High Availability</a:t>
            </a:r>
          </a:p>
        </p:txBody>
      </p:sp>
      <p:sp>
        <p:nvSpPr>
          <p:cNvPr id="29" name="TextBox 28">
            <a:extLst>
              <a:ext uri="{FF2B5EF4-FFF2-40B4-BE49-F238E27FC236}">
                <a16:creationId xmlns:a16="http://schemas.microsoft.com/office/drawing/2014/main" id="{009310BB-FF98-4571-988D-F790D99525C6}"/>
              </a:ext>
            </a:extLst>
          </p:cNvPr>
          <p:cNvSpPr txBox="1"/>
          <p:nvPr/>
        </p:nvSpPr>
        <p:spPr>
          <a:xfrm>
            <a:off x="9152056" y="3543272"/>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Maximum control</a:t>
            </a:r>
          </a:p>
        </p:txBody>
      </p:sp>
      <p:grpSp>
        <p:nvGrpSpPr>
          <p:cNvPr id="30" name="Group 135">
            <a:extLst>
              <a:ext uri="{FF2B5EF4-FFF2-40B4-BE49-F238E27FC236}">
                <a16:creationId xmlns:a16="http://schemas.microsoft.com/office/drawing/2014/main" id="{FC248C0C-A3C0-4DAE-85B0-D9305085F647}"/>
              </a:ext>
            </a:extLst>
          </p:cNvPr>
          <p:cNvGrpSpPr>
            <a:grpSpLocks noChangeAspect="1"/>
          </p:cNvGrpSpPr>
          <p:nvPr/>
        </p:nvGrpSpPr>
        <p:grpSpPr bwMode="auto">
          <a:xfrm>
            <a:off x="3931753" y="3163423"/>
            <a:ext cx="412463" cy="342397"/>
            <a:chOff x="2204" y="1026"/>
            <a:chExt cx="312" cy="259"/>
          </a:xfrm>
        </p:grpSpPr>
        <p:sp>
          <p:nvSpPr>
            <p:cNvPr id="31" name="Freeform 136">
              <a:extLst>
                <a:ext uri="{FF2B5EF4-FFF2-40B4-BE49-F238E27FC236}">
                  <a16:creationId xmlns:a16="http://schemas.microsoft.com/office/drawing/2014/main" id="{96B47214-C567-43AA-9FD3-2D2214D33E43}"/>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2" name="Freeform 137">
              <a:extLst>
                <a:ext uri="{FF2B5EF4-FFF2-40B4-BE49-F238E27FC236}">
                  <a16:creationId xmlns:a16="http://schemas.microsoft.com/office/drawing/2014/main" id="{5C78F7C7-4D83-4C1C-8D3D-0A4C46228E75}"/>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3" name="Freeform 138">
              <a:extLst>
                <a:ext uri="{FF2B5EF4-FFF2-40B4-BE49-F238E27FC236}">
                  <a16:creationId xmlns:a16="http://schemas.microsoft.com/office/drawing/2014/main" id="{4EFEC9F9-2163-4849-94E6-55AB56B84EEE}"/>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4" name="Freeform 139">
              <a:extLst>
                <a:ext uri="{FF2B5EF4-FFF2-40B4-BE49-F238E27FC236}">
                  <a16:creationId xmlns:a16="http://schemas.microsoft.com/office/drawing/2014/main" id="{3B67F9A3-BF2C-4108-879E-5738FDE1DBA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5" name="Freeform 140">
              <a:extLst>
                <a:ext uri="{FF2B5EF4-FFF2-40B4-BE49-F238E27FC236}">
                  <a16:creationId xmlns:a16="http://schemas.microsoft.com/office/drawing/2014/main" id="{5DE5A893-A0B1-406F-B818-2D8BE565C327}"/>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6" name="Freeform 141">
              <a:extLst>
                <a:ext uri="{FF2B5EF4-FFF2-40B4-BE49-F238E27FC236}">
                  <a16:creationId xmlns:a16="http://schemas.microsoft.com/office/drawing/2014/main" id="{0BCAE498-8D6D-4D67-99E6-164293E0472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7" name="Oval 142">
              <a:extLst>
                <a:ext uri="{FF2B5EF4-FFF2-40B4-BE49-F238E27FC236}">
                  <a16:creationId xmlns:a16="http://schemas.microsoft.com/office/drawing/2014/main" id="{2B5254DF-7D7C-43A1-B01A-9851BF423150}"/>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8" name="Freeform 143">
              <a:extLst>
                <a:ext uri="{FF2B5EF4-FFF2-40B4-BE49-F238E27FC236}">
                  <a16:creationId xmlns:a16="http://schemas.microsoft.com/office/drawing/2014/main" id="{B7AA9B3A-84F3-45B9-9F06-7DF1A103901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grpSp>
        <p:nvGrpSpPr>
          <p:cNvPr id="39" name="Group 84">
            <a:extLst>
              <a:ext uri="{FF2B5EF4-FFF2-40B4-BE49-F238E27FC236}">
                <a16:creationId xmlns:a16="http://schemas.microsoft.com/office/drawing/2014/main" id="{3B8981DA-B247-4654-B6FC-53A99442302A}"/>
              </a:ext>
            </a:extLst>
          </p:cNvPr>
          <p:cNvGrpSpPr>
            <a:grpSpLocks noChangeAspect="1"/>
          </p:cNvGrpSpPr>
          <p:nvPr/>
        </p:nvGrpSpPr>
        <p:grpSpPr bwMode="auto">
          <a:xfrm>
            <a:off x="9627345" y="3179802"/>
            <a:ext cx="355066" cy="391451"/>
            <a:chOff x="5822" y="999"/>
            <a:chExt cx="283" cy="312"/>
          </a:xfrm>
        </p:grpSpPr>
        <p:sp>
          <p:nvSpPr>
            <p:cNvPr id="40" name="AutoShape 83">
              <a:extLst>
                <a:ext uri="{FF2B5EF4-FFF2-40B4-BE49-F238E27FC236}">
                  <a16:creationId xmlns:a16="http://schemas.microsoft.com/office/drawing/2014/main" id="{D7C9E400-7C30-426B-B416-5DCBAAF705F8}"/>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 name="Rectangle 85">
              <a:extLst>
                <a:ext uri="{FF2B5EF4-FFF2-40B4-BE49-F238E27FC236}">
                  <a16:creationId xmlns:a16="http://schemas.microsoft.com/office/drawing/2014/main" id="{C03AEE8F-7B19-44FA-84C7-0EE2D359CC46}"/>
                </a:ext>
              </a:extLst>
            </p:cNvPr>
            <p:cNvSpPr>
              <a:spLocks noChangeArrowheads="1"/>
            </p:cNvSpPr>
            <p:nvPr/>
          </p:nvSpPr>
          <p:spPr bwMode="auto">
            <a:xfrm>
              <a:off x="5849"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2" name="Rectangle 86">
              <a:extLst>
                <a:ext uri="{FF2B5EF4-FFF2-40B4-BE49-F238E27FC236}">
                  <a16:creationId xmlns:a16="http://schemas.microsoft.com/office/drawing/2014/main" id="{234B4253-E656-43A2-95A6-EAE906EA43F4}"/>
                </a:ext>
              </a:extLst>
            </p:cNvPr>
            <p:cNvSpPr>
              <a:spLocks noChangeArrowheads="1"/>
            </p:cNvSpPr>
            <p:nvPr/>
          </p:nvSpPr>
          <p:spPr bwMode="auto">
            <a:xfrm>
              <a:off x="5961"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3" name="Rectangle 87">
              <a:extLst>
                <a:ext uri="{FF2B5EF4-FFF2-40B4-BE49-F238E27FC236}">
                  <a16:creationId xmlns:a16="http://schemas.microsoft.com/office/drawing/2014/main" id="{20FFAD71-668E-4B08-879C-2176B0B80C0D}"/>
                </a:ext>
              </a:extLst>
            </p:cNvPr>
            <p:cNvSpPr>
              <a:spLocks noChangeArrowheads="1"/>
            </p:cNvSpPr>
            <p:nvPr/>
          </p:nvSpPr>
          <p:spPr bwMode="auto">
            <a:xfrm>
              <a:off x="6073"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4" name="Oval 88">
              <a:extLst>
                <a:ext uri="{FF2B5EF4-FFF2-40B4-BE49-F238E27FC236}">
                  <a16:creationId xmlns:a16="http://schemas.microsoft.com/office/drawing/2014/main" id="{A96719BC-1B2A-4B54-81B2-51415A38953C}"/>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5" name="Oval 89">
              <a:extLst>
                <a:ext uri="{FF2B5EF4-FFF2-40B4-BE49-F238E27FC236}">
                  <a16:creationId xmlns:a16="http://schemas.microsoft.com/office/drawing/2014/main" id="{FFAA2E62-89F0-4D9E-99D3-7964C72696CC}"/>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 name="Oval 90">
              <a:extLst>
                <a:ext uri="{FF2B5EF4-FFF2-40B4-BE49-F238E27FC236}">
                  <a16:creationId xmlns:a16="http://schemas.microsoft.com/office/drawing/2014/main" id="{E7CA0662-7BD3-4F61-8E13-3733C2240EE5}"/>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47" name="Group 46">
            <a:extLst>
              <a:ext uri="{FF2B5EF4-FFF2-40B4-BE49-F238E27FC236}">
                <a16:creationId xmlns:a16="http://schemas.microsoft.com/office/drawing/2014/main" id="{44342B21-F9D9-4AF8-B349-B7E89D7DCF4E}"/>
              </a:ext>
            </a:extLst>
          </p:cNvPr>
          <p:cNvGrpSpPr/>
          <p:nvPr/>
        </p:nvGrpSpPr>
        <p:grpSpPr>
          <a:xfrm>
            <a:off x="2073732" y="3170433"/>
            <a:ext cx="391582" cy="371831"/>
            <a:chOff x="-1989048" y="5201122"/>
            <a:chExt cx="1141524" cy="1083945"/>
          </a:xfrm>
        </p:grpSpPr>
        <p:sp>
          <p:nvSpPr>
            <p:cNvPr id="48" name="Rectangle 47">
              <a:extLst>
                <a:ext uri="{FF2B5EF4-FFF2-40B4-BE49-F238E27FC236}">
                  <a16:creationId xmlns:a16="http://schemas.microsoft.com/office/drawing/2014/main" id="{63ED8917-03EA-4ABA-A4A9-B7B00797A345}"/>
                </a:ext>
              </a:extLst>
            </p:cNvPr>
            <p:cNvSpPr/>
            <p:nvPr/>
          </p:nvSpPr>
          <p:spPr bwMode="auto">
            <a:xfrm rot="2700000">
              <a:off x="-1619202" y="5507491"/>
              <a:ext cx="530430" cy="439911"/>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C4655EC7-E237-4EF9-96FA-9CE09613AF8A}"/>
                </a:ext>
              </a:extLst>
            </p:cNvPr>
            <p:cNvSpPr/>
            <p:nvPr/>
          </p:nvSpPr>
          <p:spPr bwMode="auto">
            <a:xfrm rot="2700000">
              <a:off x="-1848183" y="5494739"/>
              <a:ext cx="771271" cy="502766"/>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0" name="Freeform 55">
              <a:extLst>
                <a:ext uri="{FF2B5EF4-FFF2-40B4-BE49-F238E27FC236}">
                  <a16:creationId xmlns:a16="http://schemas.microsoft.com/office/drawing/2014/main" id="{D4DE5486-2BFD-4855-A403-E00614A992D1}"/>
                </a:ext>
              </a:extLst>
            </p:cNvPr>
            <p:cNvSpPr/>
            <p:nvPr/>
          </p:nvSpPr>
          <p:spPr>
            <a:xfrm>
              <a:off x="-1983456" y="5206767"/>
              <a:ext cx="472761" cy="497743"/>
            </a:xfrm>
            <a:custGeom>
              <a:avLst/>
              <a:gdLst>
                <a:gd name="connsiteX0" fmla="*/ 58762 w 254638"/>
                <a:gd name="connsiteY0" fmla="*/ 268094 h 268094"/>
                <a:gd name="connsiteX1" fmla="*/ 1929 w 254638"/>
                <a:gd name="connsiteY1" fmla="*/ 210456 h 268094"/>
                <a:gd name="connsiteX2" fmla="*/ 1929 w 254638"/>
                <a:gd name="connsiteY2" fmla="*/ 200458 h 268094"/>
                <a:gd name="connsiteX3" fmla="*/ 198039 w 254638"/>
                <a:gd name="connsiteY3" fmla="*/ 2018 h 268094"/>
                <a:gd name="connsiteX4" fmla="*/ 207862 w 254638"/>
                <a:gd name="connsiteY4" fmla="*/ 2018 h 268094"/>
                <a:gd name="connsiteX5" fmla="*/ 254639 w 254638"/>
                <a:gd name="connsiteY5" fmla="*/ 49069 h 26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638" h="268094">
                  <a:moveTo>
                    <a:pt x="58762" y="268094"/>
                  </a:moveTo>
                  <a:lnTo>
                    <a:pt x="1929" y="210456"/>
                  </a:lnTo>
                  <a:cubicBezTo>
                    <a:pt x="-643" y="207625"/>
                    <a:pt x="-643" y="203289"/>
                    <a:pt x="1929" y="200458"/>
                  </a:cubicBezTo>
                  <a:lnTo>
                    <a:pt x="198039" y="2018"/>
                  </a:lnTo>
                  <a:cubicBezTo>
                    <a:pt x="200767" y="-673"/>
                    <a:pt x="205134" y="-673"/>
                    <a:pt x="207862" y="2018"/>
                  </a:cubicBezTo>
                  <a:lnTo>
                    <a:pt x="254639" y="49069"/>
                  </a:lnTo>
                </a:path>
              </a:pathLst>
            </a:custGeom>
            <a:solidFill>
              <a:srgbClr val="50E6FF"/>
            </a:solidFill>
            <a:ln w="12700" cap="sq">
              <a:solidFill>
                <a:srgbClr val="EBEBEB"/>
              </a:solidFill>
              <a:prstDash val="solid"/>
              <a:miter/>
            </a:ln>
          </p:spPr>
          <p:txBody>
            <a:bodyPr rtlCol="0" anchor="ctr"/>
            <a:lstStyle/>
            <a:p>
              <a:endParaRPr lang="en-US" sz="1836"/>
            </a:p>
          </p:txBody>
        </p:sp>
        <p:sp>
          <p:nvSpPr>
            <p:cNvPr id="51" name="Freeform 45">
              <a:extLst>
                <a:ext uri="{FF2B5EF4-FFF2-40B4-BE49-F238E27FC236}">
                  <a16:creationId xmlns:a16="http://schemas.microsoft.com/office/drawing/2014/main" id="{79AD48F0-74FB-4C9A-97A7-3F6F7883DC0C}"/>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solidFill>
              <a:schemeClr val="accent1"/>
            </a:solidFill>
            <a:ln w="12700" cap="sq">
              <a:solidFill>
                <a:srgbClr val="EBEBEB"/>
              </a:solidFill>
              <a:prstDash val="solid"/>
              <a:miter/>
            </a:ln>
          </p:spPr>
          <p:txBody>
            <a:bodyPr rtlCol="0" anchor="ctr"/>
            <a:lstStyle/>
            <a:p>
              <a:endParaRPr lang="en-US" sz="1836"/>
            </a:p>
          </p:txBody>
        </p:sp>
        <p:sp>
          <p:nvSpPr>
            <p:cNvPr id="52" name="Freeform 49">
              <a:extLst>
                <a:ext uri="{FF2B5EF4-FFF2-40B4-BE49-F238E27FC236}">
                  <a16:creationId xmlns:a16="http://schemas.microsoft.com/office/drawing/2014/main" id="{C48CCB4E-5514-4870-A12B-382ECA639F4B}"/>
                </a:ext>
              </a:extLst>
            </p:cNvPr>
            <p:cNvSpPr/>
            <p:nvPr/>
          </p:nvSpPr>
          <p:spPr>
            <a:xfrm>
              <a:off x="-1472697" y="5999559"/>
              <a:ext cx="324836" cy="285508"/>
            </a:xfrm>
            <a:custGeom>
              <a:avLst/>
              <a:gdLst>
                <a:gd name="connsiteX0" fmla="*/ 0 w 174963"/>
                <a:gd name="connsiteY0" fmla="*/ 122569 h 153780"/>
                <a:gd name="connsiteX1" fmla="*/ 18009 w 174963"/>
                <a:gd name="connsiteY1" fmla="*/ 140802 h 153780"/>
                <a:gd name="connsiteX2" fmla="*/ 79363 w 174963"/>
                <a:gd name="connsiteY2" fmla="*/ 141195 h 153780"/>
                <a:gd name="connsiteX3" fmla="*/ 79754 w 174963"/>
                <a:gd name="connsiteY3" fmla="*/ 140802 h 153780"/>
                <a:gd name="connsiteX4" fmla="*/ 79754 w 174963"/>
                <a:gd name="connsiteY4" fmla="*/ 78223 h 153780"/>
                <a:gd name="connsiteX5" fmla="*/ 100335 w 174963"/>
                <a:gd name="connsiteY5" fmla="*/ 99044 h 153780"/>
                <a:gd name="connsiteX6" fmla="*/ 161356 w 174963"/>
                <a:gd name="connsiteY6" fmla="*/ 99772 h 153780"/>
                <a:gd name="connsiteX7" fmla="*/ 162080 w 174963"/>
                <a:gd name="connsiteY7" fmla="*/ 99044 h 153780"/>
                <a:gd name="connsiteX8" fmla="*/ 162159 w 174963"/>
                <a:gd name="connsiteY8" fmla="*/ 36661 h 153780"/>
                <a:gd name="connsiteX9" fmla="*/ 162080 w 174963"/>
                <a:gd name="connsiteY9" fmla="*/ 36583 h 153780"/>
                <a:gd name="connsiteX10" fmla="*/ 126063 w 174963"/>
                <a:gd name="connsiteY10" fmla="*/ 0 h 15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63" h="153780">
                  <a:moveTo>
                    <a:pt x="0" y="122569"/>
                  </a:moveTo>
                  <a:lnTo>
                    <a:pt x="18009" y="140802"/>
                  </a:lnTo>
                  <a:cubicBezTo>
                    <a:pt x="34844" y="157952"/>
                    <a:pt x="62313" y="158129"/>
                    <a:pt x="79363" y="141195"/>
                  </a:cubicBezTo>
                  <a:cubicBezTo>
                    <a:pt x="79494" y="141064"/>
                    <a:pt x="79624" y="140934"/>
                    <a:pt x="79754" y="140802"/>
                  </a:cubicBezTo>
                  <a:cubicBezTo>
                    <a:pt x="96817" y="123473"/>
                    <a:pt x="96817" y="95552"/>
                    <a:pt x="79754" y="78223"/>
                  </a:cubicBezTo>
                  <a:lnTo>
                    <a:pt x="100335" y="99044"/>
                  </a:lnTo>
                  <a:cubicBezTo>
                    <a:pt x="116986" y="116194"/>
                    <a:pt x="144305" y="116521"/>
                    <a:pt x="161356" y="99772"/>
                  </a:cubicBezTo>
                  <a:cubicBezTo>
                    <a:pt x="161601" y="99532"/>
                    <a:pt x="161842" y="99289"/>
                    <a:pt x="162080" y="99044"/>
                  </a:cubicBezTo>
                  <a:cubicBezTo>
                    <a:pt x="179227" y="81839"/>
                    <a:pt x="179263" y="53909"/>
                    <a:pt x="162159" y="36661"/>
                  </a:cubicBezTo>
                  <a:cubicBezTo>
                    <a:pt x="162133" y="36636"/>
                    <a:pt x="162106" y="36608"/>
                    <a:pt x="162080" y="36583"/>
                  </a:cubicBezTo>
                  <a:lnTo>
                    <a:pt x="126063" y="0"/>
                  </a:lnTo>
                </a:path>
              </a:pathLst>
            </a:custGeom>
            <a:solidFill>
              <a:srgbClr val="50E6FF"/>
            </a:solidFill>
            <a:ln w="12700" cap="sq">
              <a:solidFill>
                <a:srgbClr val="EBEBEB"/>
              </a:solidFill>
              <a:prstDash val="solid"/>
              <a:miter/>
            </a:ln>
          </p:spPr>
          <p:txBody>
            <a:bodyPr rtlCol="0" anchor="ctr"/>
            <a:lstStyle/>
            <a:p>
              <a:endParaRPr lang="en-US" sz="1836"/>
            </a:p>
          </p:txBody>
        </p:sp>
        <p:sp>
          <p:nvSpPr>
            <p:cNvPr id="53" name="Freeform 50">
              <a:extLst>
                <a:ext uri="{FF2B5EF4-FFF2-40B4-BE49-F238E27FC236}">
                  <a16:creationId xmlns:a16="http://schemas.microsoft.com/office/drawing/2014/main" id="{DA08B012-2F8E-4FE4-A002-465859A8B9AE}"/>
                </a:ext>
              </a:extLst>
            </p:cNvPr>
            <p:cNvSpPr/>
            <p:nvPr/>
          </p:nvSpPr>
          <p:spPr>
            <a:xfrm>
              <a:off x="-1238650" y="5883374"/>
              <a:ext cx="205481" cy="208219"/>
            </a:xfrm>
            <a:custGeom>
              <a:avLst/>
              <a:gdLst>
                <a:gd name="connsiteX0" fmla="*/ 0 w 110676"/>
                <a:gd name="connsiteY0" fmla="*/ 62579 h 112150"/>
                <a:gd name="connsiteX1" fmla="*/ 36018 w 110676"/>
                <a:gd name="connsiteY1" fmla="*/ 99161 h 112150"/>
                <a:gd name="connsiteX2" fmla="*/ 97538 w 110676"/>
                <a:gd name="connsiteY2" fmla="*/ 99505 h 112150"/>
                <a:gd name="connsiteX3" fmla="*/ 97880 w 110676"/>
                <a:gd name="connsiteY3" fmla="*/ 99161 h 112150"/>
                <a:gd name="connsiteX4" fmla="*/ 97880 w 110676"/>
                <a:gd name="connsiteY4" fmla="*/ 36583 h 112150"/>
                <a:gd name="connsiteX5" fmla="*/ 61745 w 110676"/>
                <a:gd name="connsiteY5" fmla="*/ 0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76" h="112150">
                  <a:moveTo>
                    <a:pt x="0" y="62579"/>
                  </a:moveTo>
                  <a:lnTo>
                    <a:pt x="36018" y="99161"/>
                  </a:lnTo>
                  <a:cubicBezTo>
                    <a:pt x="52912" y="116345"/>
                    <a:pt x="80455" y="116499"/>
                    <a:pt x="97538" y="99505"/>
                  </a:cubicBezTo>
                  <a:cubicBezTo>
                    <a:pt x="97653" y="99391"/>
                    <a:pt x="97766" y="99277"/>
                    <a:pt x="97880" y="99161"/>
                  </a:cubicBezTo>
                  <a:cubicBezTo>
                    <a:pt x="114943" y="81832"/>
                    <a:pt x="114943" y="53912"/>
                    <a:pt x="97880" y="36583"/>
                  </a:cubicBezTo>
                  <a:lnTo>
                    <a:pt x="61745" y="0"/>
                  </a:lnTo>
                </a:path>
              </a:pathLst>
            </a:custGeom>
            <a:solidFill>
              <a:srgbClr val="50E6FF"/>
            </a:solidFill>
            <a:ln w="12700" cap="sq">
              <a:solidFill>
                <a:srgbClr val="EBEBEB"/>
              </a:solidFill>
              <a:prstDash val="solid"/>
              <a:miter/>
            </a:ln>
          </p:spPr>
          <p:txBody>
            <a:bodyPr rtlCol="0" anchor="ctr"/>
            <a:lstStyle/>
            <a:p>
              <a:endParaRPr lang="en-US" sz="1836"/>
            </a:p>
          </p:txBody>
        </p:sp>
        <p:sp>
          <p:nvSpPr>
            <p:cNvPr id="54" name="Freeform 46">
              <a:extLst>
                <a:ext uri="{FF2B5EF4-FFF2-40B4-BE49-F238E27FC236}">
                  <a16:creationId xmlns:a16="http://schemas.microsoft.com/office/drawing/2014/main" id="{D92F9C1E-E3CC-446F-B946-27481778D1A2}"/>
                </a:ext>
              </a:extLst>
            </p:cNvPr>
            <p:cNvSpPr/>
            <p:nvPr/>
          </p:nvSpPr>
          <p:spPr>
            <a:xfrm>
              <a:off x="-1644925" y="6052972"/>
              <a:ext cx="229420" cy="232095"/>
            </a:xfrm>
            <a:custGeom>
              <a:avLst/>
              <a:gdLst>
                <a:gd name="connsiteX0" fmla="*/ 12894 w 123570"/>
                <a:gd name="connsiteY0" fmla="*/ 49454 h 125011"/>
                <a:gd name="connsiteX1" fmla="*/ 12863 w 123570"/>
                <a:gd name="connsiteY1" fmla="*/ 112002 h 125011"/>
                <a:gd name="connsiteX2" fmla="*/ 12894 w 123570"/>
                <a:gd name="connsiteY2" fmla="*/ 112032 h 125011"/>
                <a:gd name="connsiteX3" fmla="*/ 74248 w 123570"/>
                <a:gd name="connsiteY3" fmla="*/ 112425 h 125011"/>
                <a:gd name="connsiteX4" fmla="*/ 74638 w 123570"/>
                <a:gd name="connsiteY4" fmla="*/ 112032 h 125011"/>
                <a:gd name="connsiteX5" fmla="*/ 110773 w 123570"/>
                <a:gd name="connsiteY5" fmla="*/ 75567 h 125011"/>
                <a:gd name="connsiteX6" fmla="*/ 110773 w 123570"/>
                <a:gd name="connsiteY6" fmla="*/ 12989 h 125011"/>
                <a:gd name="connsiteX7" fmla="*/ 49253 w 123570"/>
                <a:gd name="connsiteY7" fmla="*/ 12645 h 125011"/>
                <a:gd name="connsiteX8" fmla="*/ 48911 w 123570"/>
                <a:gd name="connsiteY8" fmla="*/ 12989 h 1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70" h="125011">
                  <a:moveTo>
                    <a:pt x="12894" y="49454"/>
                  </a:moveTo>
                  <a:cubicBezTo>
                    <a:pt x="-4286" y="66718"/>
                    <a:pt x="-4299" y="94722"/>
                    <a:pt x="12863" y="112002"/>
                  </a:cubicBezTo>
                  <a:cubicBezTo>
                    <a:pt x="12874" y="112012"/>
                    <a:pt x="12883" y="112022"/>
                    <a:pt x="12894" y="112032"/>
                  </a:cubicBezTo>
                  <a:cubicBezTo>
                    <a:pt x="29728" y="129183"/>
                    <a:pt x="57198" y="129359"/>
                    <a:pt x="74248" y="112425"/>
                  </a:cubicBezTo>
                  <a:cubicBezTo>
                    <a:pt x="74379" y="112295"/>
                    <a:pt x="74509" y="112164"/>
                    <a:pt x="74638" y="112032"/>
                  </a:cubicBezTo>
                  <a:lnTo>
                    <a:pt x="110773" y="75567"/>
                  </a:lnTo>
                  <a:cubicBezTo>
                    <a:pt x="127836" y="58238"/>
                    <a:pt x="127836" y="30318"/>
                    <a:pt x="110773" y="12989"/>
                  </a:cubicBezTo>
                  <a:cubicBezTo>
                    <a:pt x="93879" y="-4194"/>
                    <a:pt x="66336" y="-4349"/>
                    <a:pt x="49253" y="12645"/>
                  </a:cubicBezTo>
                  <a:cubicBezTo>
                    <a:pt x="49138" y="12759"/>
                    <a:pt x="49025" y="12874"/>
                    <a:pt x="48911" y="1298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5" name="Freeform 47">
              <a:extLst>
                <a:ext uri="{FF2B5EF4-FFF2-40B4-BE49-F238E27FC236}">
                  <a16:creationId xmlns:a16="http://schemas.microsoft.com/office/drawing/2014/main" id="{ABF7336B-EB46-4381-A9A9-05D37EA4163B}"/>
                </a:ext>
              </a:extLst>
            </p:cNvPr>
            <p:cNvSpPr/>
            <p:nvPr/>
          </p:nvSpPr>
          <p:spPr>
            <a:xfrm>
              <a:off x="-1759560" y="5936620"/>
              <a:ext cx="229363" cy="232452"/>
            </a:xfrm>
            <a:custGeom>
              <a:avLst/>
              <a:gdLst>
                <a:gd name="connsiteX0" fmla="*/ 12893 w 123539"/>
                <a:gd name="connsiteY0" fmla="*/ 49544 h 125202"/>
                <a:gd name="connsiteX1" fmla="*/ 12863 w 123539"/>
                <a:gd name="connsiteY1" fmla="*/ 112093 h 125202"/>
                <a:gd name="connsiteX2" fmla="*/ 12893 w 123539"/>
                <a:gd name="connsiteY2" fmla="*/ 112123 h 125202"/>
                <a:gd name="connsiteX3" fmla="*/ 73915 w 123539"/>
                <a:gd name="connsiteY3" fmla="*/ 112851 h 125202"/>
                <a:gd name="connsiteX4" fmla="*/ 74638 w 123539"/>
                <a:gd name="connsiteY4" fmla="*/ 112123 h 125202"/>
                <a:gd name="connsiteX5" fmla="*/ 110656 w 123539"/>
                <a:gd name="connsiteY5" fmla="*/ 75540 h 125202"/>
                <a:gd name="connsiteX6" fmla="*/ 110735 w 123539"/>
                <a:gd name="connsiteY6" fmla="*/ 13158 h 125202"/>
                <a:gd name="connsiteX7" fmla="*/ 110656 w 123539"/>
                <a:gd name="connsiteY7" fmla="*/ 13079 h 125202"/>
                <a:gd name="connsiteX8" fmla="*/ 49635 w 123539"/>
                <a:gd name="connsiteY8" fmla="*/ 12351 h 125202"/>
                <a:gd name="connsiteX9" fmla="*/ 48911 w 123539"/>
                <a:gd name="connsiteY9" fmla="*/ 13079 h 12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539" h="125202">
                  <a:moveTo>
                    <a:pt x="12893" y="49544"/>
                  </a:moveTo>
                  <a:cubicBezTo>
                    <a:pt x="-4286" y="66809"/>
                    <a:pt x="-4299" y="94813"/>
                    <a:pt x="12863" y="112093"/>
                  </a:cubicBezTo>
                  <a:cubicBezTo>
                    <a:pt x="12874" y="112103"/>
                    <a:pt x="12883" y="112112"/>
                    <a:pt x="12893" y="112123"/>
                  </a:cubicBezTo>
                  <a:cubicBezTo>
                    <a:pt x="29544" y="129273"/>
                    <a:pt x="56863" y="129600"/>
                    <a:pt x="73915" y="112851"/>
                  </a:cubicBezTo>
                  <a:cubicBezTo>
                    <a:pt x="74159" y="112611"/>
                    <a:pt x="74400" y="112369"/>
                    <a:pt x="74638" y="112123"/>
                  </a:cubicBezTo>
                  <a:lnTo>
                    <a:pt x="110656" y="75540"/>
                  </a:lnTo>
                  <a:cubicBezTo>
                    <a:pt x="127803" y="58336"/>
                    <a:pt x="127838" y="30406"/>
                    <a:pt x="110735" y="13158"/>
                  </a:cubicBezTo>
                  <a:cubicBezTo>
                    <a:pt x="110709" y="13132"/>
                    <a:pt x="110682" y="13105"/>
                    <a:pt x="110656" y="13079"/>
                  </a:cubicBezTo>
                  <a:cubicBezTo>
                    <a:pt x="94006" y="-4071"/>
                    <a:pt x="66686" y="-4398"/>
                    <a:pt x="49635" y="12351"/>
                  </a:cubicBezTo>
                  <a:cubicBezTo>
                    <a:pt x="49391" y="12591"/>
                    <a:pt x="49150" y="12834"/>
                    <a:pt x="48911" y="1307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6" name="Freeform 48">
              <a:extLst>
                <a:ext uri="{FF2B5EF4-FFF2-40B4-BE49-F238E27FC236}">
                  <a16:creationId xmlns:a16="http://schemas.microsoft.com/office/drawing/2014/main" id="{032A28B7-B738-4BB6-AF29-EFE55F83B2B6}"/>
                </a:ext>
              </a:extLst>
            </p:cNvPr>
            <p:cNvSpPr/>
            <p:nvPr/>
          </p:nvSpPr>
          <p:spPr>
            <a:xfrm>
              <a:off x="-1874215" y="5820330"/>
              <a:ext cx="229403" cy="232483"/>
            </a:xfrm>
            <a:custGeom>
              <a:avLst/>
              <a:gdLst>
                <a:gd name="connsiteX0" fmla="*/ 12787 w 123560"/>
                <a:gd name="connsiteY0" fmla="*/ 49720 h 125219"/>
                <a:gd name="connsiteX1" fmla="*/ 12787 w 123560"/>
                <a:gd name="connsiteY1" fmla="*/ 112181 h 125219"/>
                <a:gd name="connsiteX2" fmla="*/ 74141 w 123560"/>
                <a:gd name="connsiteY2" fmla="*/ 112692 h 125219"/>
                <a:gd name="connsiteX3" fmla="*/ 74649 w 123560"/>
                <a:gd name="connsiteY3" fmla="*/ 112181 h 125219"/>
                <a:gd name="connsiteX4" fmla="*/ 110667 w 123560"/>
                <a:gd name="connsiteY4" fmla="*/ 75716 h 125219"/>
                <a:gd name="connsiteX5" fmla="*/ 110697 w 123560"/>
                <a:gd name="connsiteY5" fmla="*/ 13168 h 125219"/>
                <a:gd name="connsiteX6" fmla="*/ 110667 w 123560"/>
                <a:gd name="connsiteY6" fmla="*/ 13137 h 125219"/>
                <a:gd name="connsiteX7" fmla="*/ 49647 w 123560"/>
                <a:gd name="connsiteY7" fmla="*/ 12295 h 125219"/>
                <a:gd name="connsiteX8" fmla="*/ 49273 w 123560"/>
                <a:gd name="connsiteY8" fmla="*/ 12667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60" h="125219">
                  <a:moveTo>
                    <a:pt x="12787" y="49720"/>
                  </a:moveTo>
                  <a:cubicBezTo>
                    <a:pt x="-4262" y="67009"/>
                    <a:pt x="-4262" y="94892"/>
                    <a:pt x="12787" y="112181"/>
                  </a:cubicBezTo>
                  <a:cubicBezTo>
                    <a:pt x="29589" y="129364"/>
                    <a:pt x="57059" y="129592"/>
                    <a:pt x="74141" y="112692"/>
                  </a:cubicBezTo>
                  <a:cubicBezTo>
                    <a:pt x="74312" y="112523"/>
                    <a:pt x="74480" y="112352"/>
                    <a:pt x="74649" y="112181"/>
                  </a:cubicBezTo>
                  <a:lnTo>
                    <a:pt x="110667" y="75716"/>
                  </a:lnTo>
                  <a:cubicBezTo>
                    <a:pt x="127847" y="58451"/>
                    <a:pt x="127859" y="30447"/>
                    <a:pt x="110697" y="13168"/>
                  </a:cubicBezTo>
                  <a:cubicBezTo>
                    <a:pt x="110687" y="13157"/>
                    <a:pt x="110677" y="13148"/>
                    <a:pt x="110667" y="13137"/>
                  </a:cubicBezTo>
                  <a:cubicBezTo>
                    <a:pt x="94048" y="-4045"/>
                    <a:pt x="66728" y="-4421"/>
                    <a:pt x="49647" y="12295"/>
                  </a:cubicBezTo>
                  <a:cubicBezTo>
                    <a:pt x="49522" y="12418"/>
                    <a:pt x="49397" y="12542"/>
                    <a:pt x="49273" y="12667"/>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7" name="Freeform 51">
              <a:extLst>
                <a:ext uri="{FF2B5EF4-FFF2-40B4-BE49-F238E27FC236}">
                  <a16:creationId xmlns:a16="http://schemas.microsoft.com/office/drawing/2014/main" id="{A6066F79-28BF-4109-A36A-79E9436F4D64}"/>
                </a:ext>
              </a:extLst>
            </p:cNvPr>
            <p:cNvSpPr/>
            <p:nvPr/>
          </p:nvSpPr>
          <p:spPr>
            <a:xfrm>
              <a:off x="-1989048" y="5703546"/>
              <a:ext cx="230073" cy="233187"/>
            </a:xfrm>
            <a:custGeom>
              <a:avLst/>
              <a:gdLst>
                <a:gd name="connsiteX0" fmla="*/ 12893 w 123921"/>
                <a:gd name="connsiteY0" fmla="*/ 50042 h 125599"/>
                <a:gd name="connsiteX1" fmla="*/ 12863 w 123921"/>
                <a:gd name="connsiteY1" fmla="*/ 112590 h 125599"/>
                <a:gd name="connsiteX2" fmla="*/ 12893 w 123921"/>
                <a:gd name="connsiteY2" fmla="*/ 112621 h 125599"/>
                <a:gd name="connsiteX3" fmla="*/ 74248 w 123921"/>
                <a:gd name="connsiteY3" fmla="*/ 113013 h 125599"/>
                <a:gd name="connsiteX4" fmla="*/ 74638 w 123921"/>
                <a:gd name="connsiteY4" fmla="*/ 112621 h 125599"/>
                <a:gd name="connsiteX5" fmla="*/ 111124 w 123921"/>
                <a:gd name="connsiteY5" fmla="*/ 75567 h 125599"/>
                <a:gd name="connsiteX6" fmla="*/ 111124 w 123921"/>
                <a:gd name="connsiteY6" fmla="*/ 12989 h 125599"/>
                <a:gd name="connsiteX7" fmla="*/ 49604 w 123921"/>
                <a:gd name="connsiteY7" fmla="*/ 12645 h 125599"/>
                <a:gd name="connsiteX8" fmla="*/ 49262 w 123921"/>
                <a:gd name="connsiteY8" fmla="*/ 12989 h 12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1" h="125599">
                  <a:moveTo>
                    <a:pt x="12893" y="50042"/>
                  </a:moveTo>
                  <a:cubicBezTo>
                    <a:pt x="-4286" y="67306"/>
                    <a:pt x="-4300" y="95310"/>
                    <a:pt x="12863" y="112590"/>
                  </a:cubicBezTo>
                  <a:cubicBezTo>
                    <a:pt x="12873" y="112601"/>
                    <a:pt x="12883" y="112610"/>
                    <a:pt x="12893" y="112621"/>
                  </a:cubicBezTo>
                  <a:cubicBezTo>
                    <a:pt x="29728" y="129771"/>
                    <a:pt x="57198" y="129947"/>
                    <a:pt x="74248" y="113013"/>
                  </a:cubicBezTo>
                  <a:cubicBezTo>
                    <a:pt x="74379" y="112883"/>
                    <a:pt x="74509" y="112752"/>
                    <a:pt x="74638" y="112621"/>
                  </a:cubicBezTo>
                  <a:lnTo>
                    <a:pt x="111124" y="75567"/>
                  </a:lnTo>
                  <a:cubicBezTo>
                    <a:pt x="128187" y="58238"/>
                    <a:pt x="128187" y="30318"/>
                    <a:pt x="111124" y="12989"/>
                  </a:cubicBezTo>
                  <a:cubicBezTo>
                    <a:pt x="94230" y="-4194"/>
                    <a:pt x="66686" y="-4349"/>
                    <a:pt x="49604" y="12645"/>
                  </a:cubicBezTo>
                  <a:cubicBezTo>
                    <a:pt x="49489" y="12759"/>
                    <a:pt x="49375" y="12874"/>
                    <a:pt x="49262" y="1298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8" name="Freeform: Shape 57">
              <a:extLst>
                <a:ext uri="{FF2B5EF4-FFF2-40B4-BE49-F238E27FC236}">
                  <a16:creationId xmlns:a16="http://schemas.microsoft.com/office/drawing/2014/main" id="{43D62780-38BA-4589-9F66-6C51A5C42C15}"/>
                </a:ext>
              </a:extLst>
            </p:cNvPr>
            <p:cNvSpPr/>
            <p:nvPr/>
          </p:nvSpPr>
          <p:spPr bwMode="auto">
            <a:xfrm>
              <a:off x="-1133475" y="5767389"/>
              <a:ext cx="213750" cy="209424"/>
            </a:xfrm>
            <a:custGeom>
              <a:avLst/>
              <a:gdLst>
                <a:gd name="connsiteX0" fmla="*/ 38915 w 73372"/>
                <a:gd name="connsiteY0" fmla="*/ 0 h 75732"/>
                <a:gd name="connsiteX1" fmla="*/ 64251 w 73372"/>
                <a:gd name="connsiteY1" fmla="*/ 25631 h 75732"/>
                <a:gd name="connsiteX2" fmla="*/ 65609 w 73372"/>
                <a:gd name="connsiteY2" fmla="*/ 66558 h 75732"/>
                <a:gd name="connsiteX3" fmla="*/ 24921 w 73372"/>
                <a:gd name="connsiteY3" fmla="*/ 67923 h 75732"/>
                <a:gd name="connsiteX4" fmla="*/ 23489 w 73372"/>
                <a:gd name="connsiteY4" fmla="*/ 66478 h 75732"/>
                <a:gd name="connsiteX5" fmla="*/ 0 w 73372"/>
                <a:gd name="connsiteY5" fmla="*/ 42695 h 75732"/>
                <a:gd name="connsiteX6" fmla="*/ 38915 w 73372"/>
                <a:gd name="connsiteY6" fmla="*/ 0 h 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72" h="75732">
                  <a:moveTo>
                    <a:pt x="38915" y="0"/>
                  </a:moveTo>
                  <a:lnTo>
                    <a:pt x="64251" y="25631"/>
                  </a:lnTo>
                  <a:cubicBezTo>
                    <a:pt x="75861" y="36555"/>
                    <a:pt x="76469" y="54879"/>
                    <a:pt x="65609" y="66558"/>
                  </a:cubicBezTo>
                  <a:cubicBezTo>
                    <a:pt x="54748" y="78236"/>
                    <a:pt x="36531" y="78848"/>
                    <a:pt x="24921" y="67923"/>
                  </a:cubicBezTo>
                  <a:cubicBezTo>
                    <a:pt x="24427" y="67459"/>
                    <a:pt x="23950" y="66977"/>
                    <a:pt x="23489" y="66478"/>
                  </a:cubicBezTo>
                  <a:lnTo>
                    <a:pt x="0" y="42695"/>
                  </a:lnTo>
                  <a:lnTo>
                    <a:pt x="38915" y="0"/>
                  </a:lnTo>
                  <a:close/>
                </a:path>
              </a:pathLst>
            </a:custGeom>
            <a:solidFill>
              <a:srgbClr val="50E6FF"/>
            </a:solidFill>
            <a:ln w="12700" cap="sq">
              <a:noFill/>
              <a:prstDash val="solid"/>
              <a:miter/>
            </a:ln>
          </p:spPr>
          <p:txBody>
            <a:bodyPr wrap="square" rtlCol="0" anchor="ctr">
              <a:noAutofit/>
            </a:bodyPr>
            <a:lstStyle/>
            <a:p>
              <a:endParaRPr lang="en-US" sz="1836" err="1"/>
            </a:p>
          </p:txBody>
        </p:sp>
        <p:sp>
          <p:nvSpPr>
            <p:cNvPr id="59" name="Freeform 45">
              <a:extLst>
                <a:ext uri="{FF2B5EF4-FFF2-40B4-BE49-F238E27FC236}">
                  <a16:creationId xmlns:a16="http://schemas.microsoft.com/office/drawing/2014/main" id="{46E03AB2-4BF0-4194-B9F0-F4CFE5B13CA4}"/>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noFill/>
            <a:ln w="12700" cap="sq">
              <a:solidFill>
                <a:srgbClr val="EBEBEB"/>
              </a:solidFill>
              <a:prstDash val="solid"/>
              <a:miter/>
            </a:ln>
          </p:spPr>
          <p:txBody>
            <a:bodyPr rtlCol="0" anchor="ctr"/>
            <a:lstStyle/>
            <a:p>
              <a:endParaRPr lang="en-US" sz="1836"/>
            </a:p>
          </p:txBody>
        </p:sp>
      </p:grpSp>
      <p:sp>
        <p:nvSpPr>
          <p:cNvPr id="60" name="Freeform 111">
            <a:extLst>
              <a:ext uri="{FF2B5EF4-FFF2-40B4-BE49-F238E27FC236}">
                <a16:creationId xmlns:a16="http://schemas.microsoft.com/office/drawing/2014/main" id="{6B6942FA-A1CF-4BF3-BE4C-37FC651A9351}"/>
              </a:ext>
            </a:extLst>
          </p:cNvPr>
          <p:cNvSpPr>
            <a:spLocks/>
          </p:cNvSpPr>
          <p:nvPr/>
        </p:nvSpPr>
        <p:spPr bwMode="auto">
          <a:xfrm>
            <a:off x="5719290" y="3194931"/>
            <a:ext cx="568500" cy="284250"/>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61" name="Group 60">
            <a:extLst>
              <a:ext uri="{FF2B5EF4-FFF2-40B4-BE49-F238E27FC236}">
                <a16:creationId xmlns:a16="http://schemas.microsoft.com/office/drawing/2014/main" id="{EA6D8032-AA8B-422C-8FFD-2CDA35134F93}"/>
              </a:ext>
            </a:extLst>
          </p:cNvPr>
          <p:cNvGrpSpPr>
            <a:grpSpLocks noChangeAspect="1"/>
          </p:cNvGrpSpPr>
          <p:nvPr/>
        </p:nvGrpSpPr>
        <p:grpSpPr>
          <a:xfrm>
            <a:off x="7689660" y="3080878"/>
            <a:ext cx="431026" cy="431027"/>
            <a:chOff x="3500438" y="4418013"/>
            <a:chExt cx="493712" cy="493713"/>
          </a:xfrm>
        </p:grpSpPr>
        <p:sp>
          <p:nvSpPr>
            <p:cNvPr id="62" name="Freeform 79">
              <a:extLst>
                <a:ext uri="{FF2B5EF4-FFF2-40B4-BE49-F238E27FC236}">
                  <a16:creationId xmlns:a16="http://schemas.microsoft.com/office/drawing/2014/main" id="{3AD01B8C-80A1-4E79-8029-D4E43A0929A7}"/>
                </a:ext>
              </a:extLst>
            </p:cNvPr>
            <p:cNvSpPr>
              <a:spLocks noEditPoints="1"/>
            </p:cNvSpPr>
            <p:nvPr/>
          </p:nvSpPr>
          <p:spPr bwMode="auto">
            <a:xfrm>
              <a:off x="3500438" y="4418013"/>
              <a:ext cx="493712" cy="493713"/>
            </a:xfrm>
            <a:custGeom>
              <a:avLst/>
              <a:gdLst>
                <a:gd name="T0" fmla="*/ 683 w 1365"/>
                <a:gd name="T1" fmla="*/ 128 h 1365"/>
                <a:gd name="T2" fmla="*/ 899 w 1365"/>
                <a:gd name="T3" fmla="*/ 172 h 1365"/>
                <a:gd name="T4" fmla="*/ 1075 w 1365"/>
                <a:gd name="T5" fmla="*/ 291 h 1365"/>
                <a:gd name="T6" fmla="*/ 1194 w 1365"/>
                <a:gd name="T7" fmla="*/ 467 h 1365"/>
                <a:gd name="T8" fmla="*/ 1237 w 1365"/>
                <a:gd name="T9" fmla="*/ 683 h 1365"/>
                <a:gd name="T10" fmla="*/ 1194 w 1365"/>
                <a:gd name="T11" fmla="*/ 899 h 1365"/>
                <a:gd name="T12" fmla="*/ 1075 w 1365"/>
                <a:gd name="T13" fmla="*/ 1075 h 1365"/>
                <a:gd name="T14" fmla="*/ 899 w 1365"/>
                <a:gd name="T15" fmla="*/ 1194 h 1365"/>
                <a:gd name="T16" fmla="*/ 683 w 1365"/>
                <a:gd name="T17" fmla="*/ 1237 h 1365"/>
                <a:gd name="T18" fmla="*/ 467 w 1365"/>
                <a:gd name="T19" fmla="*/ 1194 h 1365"/>
                <a:gd name="T20" fmla="*/ 290 w 1365"/>
                <a:gd name="T21" fmla="*/ 1075 h 1365"/>
                <a:gd name="T22" fmla="*/ 172 w 1365"/>
                <a:gd name="T23" fmla="*/ 899 h 1365"/>
                <a:gd name="T24" fmla="*/ 128 w 1365"/>
                <a:gd name="T25" fmla="*/ 683 h 1365"/>
                <a:gd name="T26" fmla="*/ 172 w 1365"/>
                <a:gd name="T27" fmla="*/ 467 h 1365"/>
                <a:gd name="T28" fmla="*/ 290 w 1365"/>
                <a:gd name="T29" fmla="*/ 291 h 1365"/>
                <a:gd name="T30" fmla="*/ 467 w 1365"/>
                <a:gd name="T31" fmla="*/ 172 h 1365"/>
                <a:gd name="T32" fmla="*/ 683 w 1365"/>
                <a:gd name="T33" fmla="*/ 128 h 1365"/>
                <a:gd name="T34" fmla="*/ 683 w 1365"/>
                <a:gd name="T35" fmla="*/ 0 h 1365"/>
                <a:gd name="T36" fmla="*/ 0 w 1365"/>
                <a:gd name="T37" fmla="*/ 683 h 1365"/>
                <a:gd name="T38" fmla="*/ 683 w 1365"/>
                <a:gd name="T39" fmla="*/ 1365 h 1365"/>
                <a:gd name="T40" fmla="*/ 1365 w 1365"/>
                <a:gd name="T41" fmla="*/ 683 h 1365"/>
                <a:gd name="T42" fmla="*/ 683 w 1365"/>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5" h="1365">
                  <a:moveTo>
                    <a:pt x="683" y="128"/>
                  </a:moveTo>
                  <a:cubicBezTo>
                    <a:pt x="758" y="128"/>
                    <a:pt x="830" y="143"/>
                    <a:pt x="899" y="172"/>
                  </a:cubicBezTo>
                  <a:cubicBezTo>
                    <a:pt x="965" y="200"/>
                    <a:pt x="1024" y="240"/>
                    <a:pt x="1075" y="291"/>
                  </a:cubicBezTo>
                  <a:cubicBezTo>
                    <a:pt x="1126" y="342"/>
                    <a:pt x="1166" y="401"/>
                    <a:pt x="1194" y="467"/>
                  </a:cubicBezTo>
                  <a:cubicBezTo>
                    <a:pt x="1223" y="535"/>
                    <a:pt x="1237" y="608"/>
                    <a:pt x="1237" y="683"/>
                  </a:cubicBezTo>
                  <a:cubicBezTo>
                    <a:pt x="1237" y="758"/>
                    <a:pt x="1223" y="830"/>
                    <a:pt x="1194" y="899"/>
                  </a:cubicBezTo>
                  <a:cubicBezTo>
                    <a:pt x="1166" y="965"/>
                    <a:pt x="1126" y="1024"/>
                    <a:pt x="1075" y="1075"/>
                  </a:cubicBezTo>
                  <a:cubicBezTo>
                    <a:pt x="1024" y="1126"/>
                    <a:pt x="965" y="1166"/>
                    <a:pt x="899" y="1194"/>
                  </a:cubicBezTo>
                  <a:cubicBezTo>
                    <a:pt x="830" y="1223"/>
                    <a:pt x="758" y="1237"/>
                    <a:pt x="683" y="1237"/>
                  </a:cubicBezTo>
                  <a:cubicBezTo>
                    <a:pt x="608" y="1237"/>
                    <a:pt x="535" y="1223"/>
                    <a:pt x="467" y="1194"/>
                  </a:cubicBezTo>
                  <a:cubicBezTo>
                    <a:pt x="401" y="1166"/>
                    <a:pt x="341" y="1126"/>
                    <a:pt x="290" y="1075"/>
                  </a:cubicBezTo>
                  <a:cubicBezTo>
                    <a:pt x="239" y="1024"/>
                    <a:pt x="199" y="965"/>
                    <a:pt x="172" y="899"/>
                  </a:cubicBezTo>
                  <a:cubicBezTo>
                    <a:pt x="143" y="830"/>
                    <a:pt x="128" y="758"/>
                    <a:pt x="128" y="683"/>
                  </a:cubicBezTo>
                  <a:cubicBezTo>
                    <a:pt x="128" y="608"/>
                    <a:pt x="143" y="535"/>
                    <a:pt x="172" y="467"/>
                  </a:cubicBezTo>
                  <a:cubicBezTo>
                    <a:pt x="199" y="401"/>
                    <a:pt x="239" y="342"/>
                    <a:pt x="290" y="291"/>
                  </a:cubicBezTo>
                  <a:cubicBezTo>
                    <a:pt x="341" y="240"/>
                    <a:pt x="401" y="200"/>
                    <a:pt x="467" y="172"/>
                  </a:cubicBezTo>
                  <a:cubicBezTo>
                    <a:pt x="535" y="143"/>
                    <a:pt x="608" y="128"/>
                    <a:pt x="683" y="128"/>
                  </a:cubicBezTo>
                  <a:moveTo>
                    <a:pt x="683" y="0"/>
                  </a:moveTo>
                  <a:cubicBezTo>
                    <a:pt x="306" y="0"/>
                    <a:pt x="0" y="306"/>
                    <a:pt x="0" y="683"/>
                  </a:cubicBezTo>
                  <a:cubicBezTo>
                    <a:pt x="0" y="1060"/>
                    <a:pt x="306" y="1365"/>
                    <a:pt x="683" y="1365"/>
                  </a:cubicBezTo>
                  <a:cubicBezTo>
                    <a:pt x="1060" y="1365"/>
                    <a:pt x="1365" y="1060"/>
                    <a:pt x="1365" y="683"/>
                  </a:cubicBezTo>
                  <a:cubicBezTo>
                    <a:pt x="1365" y="306"/>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Freeform 80">
              <a:extLst>
                <a:ext uri="{FF2B5EF4-FFF2-40B4-BE49-F238E27FC236}">
                  <a16:creationId xmlns:a16="http://schemas.microsoft.com/office/drawing/2014/main" id="{31854D41-214E-4B7E-AC21-8EDEA59B2782}"/>
                </a:ext>
              </a:extLst>
            </p:cNvPr>
            <p:cNvSpPr>
              <a:spLocks/>
            </p:cNvSpPr>
            <p:nvPr/>
          </p:nvSpPr>
          <p:spPr bwMode="auto">
            <a:xfrm>
              <a:off x="3716338" y="4525963"/>
              <a:ext cx="125412" cy="250825"/>
            </a:xfrm>
            <a:custGeom>
              <a:avLst/>
              <a:gdLst>
                <a:gd name="T0" fmla="*/ 29 w 79"/>
                <a:gd name="T1" fmla="*/ 88 h 158"/>
                <a:gd name="T2" fmla="*/ 29 w 79"/>
                <a:gd name="T3" fmla="*/ 0 h 158"/>
                <a:gd name="T4" fmla="*/ 0 w 79"/>
                <a:gd name="T5" fmla="*/ 0 h 158"/>
                <a:gd name="T6" fmla="*/ 0 w 79"/>
                <a:gd name="T7" fmla="*/ 100 h 158"/>
                <a:gd name="T8" fmla="*/ 0 w 79"/>
                <a:gd name="T9" fmla="*/ 100 h 158"/>
                <a:gd name="T10" fmla="*/ 0 w 79"/>
                <a:gd name="T11" fmla="*/ 100 h 158"/>
                <a:gd name="T12" fmla="*/ 58 w 79"/>
                <a:gd name="T13" fmla="*/ 158 h 158"/>
                <a:gd name="T14" fmla="*/ 79 w 79"/>
                <a:gd name="T15" fmla="*/ 137 h 158"/>
                <a:gd name="T16" fmla="*/ 29 w 79"/>
                <a:gd name="T17" fmla="*/ 8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8">
                  <a:moveTo>
                    <a:pt x="29" y="88"/>
                  </a:moveTo>
                  <a:lnTo>
                    <a:pt x="29" y="0"/>
                  </a:lnTo>
                  <a:lnTo>
                    <a:pt x="0" y="0"/>
                  </a:lnTo>
                  <a:lnTo>
                    <a:pt x="0" y="100"/>
                  </a:lnTo>
                  <a:lnTo>
                    <a:pt x="0" y="100"/>
                  </a:lnTo>
                  <a:lnTo>
                    <a:pt x="0" y="100"/>
                  </a:lnTo>
                  <a:lnTo>
                    <a:pt x="58" y="158"/>
                  </a:lnTo>
                  <a:lnTo>
                    <a:pt x="79" y="137"/>
                  </a:lnTo>
                  <a:lnTo>
                    <a:pt x="29"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66" name="Rectangle 65">
            <a:extLst>
              <a:ext uri="{FF2B5EF4-FFF2-40B4-BE49-F238E27FC236}">
                <a16:creationId xmlns:a16="http://schemas.microsoft.com/office/drawing/2014/main" id="{BA8CCE5E-66FB-42CB-BD6A-B0D30054F3B9}"/>
              </a:ext>
            </a:extLst>
          </p:cNvPr>
          <p:cNvSpPr/>
          <p:nvPr/>
        </p:nvSpPr>
        <p:spPr bwMode="auto">
          <a:xfrm>
            <a:off x="1384361" y="1801031"/>
            <a:ext cx="9306663"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A5852D83-A030-45EF-A348-701633889306}"/>
              </a:ext>
            </a:extLst>
          </p:cNvPr>
          <p:cNvGrpSpPr/>
          <p:nvPr/>
        </p:nvGrpSpPr>
        <p:grpSpPr>
          <a:xfrm>
            <a:off x="1638472" y="2106184"/>
            <a:ext cx="2932499" cy="527470"/>
            <a:chOff x="1783044" y="3290708"/>
            <a:chExt cx="2875260" cy="517174"/>
          </a:xfrm>
        </p:grpSpPr>
        <p:sp>
          <p:nvSpPr>
            <p:cNvPr id="68" name="TextBox 67">
              <a:extLst>
                <a:ext uri="{FF2B5EF4-FFF2-40B4-BE49-F238E27FC236}">
                  <a16:creationId xmlns:a16="http://schemas.microsoft.com/office/drawing/2014/main" id="{16F1C355-E4E6-4AFD-BDF2-D46696C28123}"/>
                </a:ext>
              </a:extLst>
            </p:cNvPr>
            <p:cNvSpPr txBox="1"/>
            <p:nvPr/>
          </p:nvSpPr>
          <p:spPr>
            <a:xfrm>
              <a:off x="1783044" y="3290708"/>
              <a:ext cx="2875260" cy="439479"/>
            </a:xfrm>
            <a:prstGeom prst="rect">
              <a:avLst/>
            </a:prstGeom>
            <a:noFill/>
          </p:spPr>
          <p:txBody>
            <a:bodyPr wrap="square" lIns="0" tIns="0" rIns="0" bIns="0">
              <a:spAutoFit/>
            </a:bodyPr>
            <a:lstStyle/>
            <a:p>
              <a:pPr defTabSz="951028" fontAlgn="base">
                <a:spcBef>
                  <a:spcPct val="0"/>
                </a:spcBef>
                <a:spcAft>
                  <a:spcPct val="0"/>
                </a:spcAft>
              </a:pPr>
              <a:r>
                <a:rPr lang="en-US" sz="1428">
                  <a:solidFill>
                    <a:schemeClr val="accent1"/>
                  </a:solidFill>
                  <a:latin typeface="+mj-lt"/>
                  <a:ea typeface="Segoe UI" pitchFamily="34" charset="0"/>
                  <a:cs typeface="Segoe UI" pitchFamily="34" charset="0"/>
                </a:rPr>
                <a:t>Integrated with </a:t>
              </a:r>
              <a:br>
                <a:rPr lang="en-US" sz="1428">
                  <a:solidFill>
                    <a:schemeClr val="accent1"/>
                  </a:solidFill>
                  <a:latin typeface="+mj-lt"/>
                  <a:ea typeface="Segoe UI" pitchFamily="34" charset="0"/>
                  <a:cs typeface="Segoe UI" pitchFamily="34" charset="0"/>
                </a:rPr>
              </a:br>
              <a:r>
                <a:rPr lang="en-US" sz="1428">
                  <a:solidFill>
                    <a:schemeClr val="accent1"/>
                  </a:solidFill>
                  <a:latin typeface="+mj-lt"/>
                  <a:ea typeface="Segoe UI" pitchFamily="34" charset="0"/>
                  <a:cs typeface="Segoe UI" pitchFamily="34" charset="0"/>
                </a:rPr>
                <a:t>Azure data ecosystem</a:t>
              </a:r>
            </a:p>
          </p:txBody>
        </p:sp>
        <p:cxnSp>
          <p:nvCxnSpPr>
            <p:cNvPr id="69" name="Straight Connector 68">
              <a:extLst>
                <a:ext uri="{FF2B5EF4-FFF2-40B4-BE49-F238E27FC236}">
                  <a16:creationId xmlns:a16="http://schemas.microsoft.com/office/drawing/2014/main" id="{F609879F-B8BF-4787-8E88-C283B7B6B98B}"/>
                </a:ext>
              </a:extLst>
            </p:cNvPr>
            <p:cNvCxnSpPr>
              <a:cxnSpLocks/>
            </p:cNvCxnSpPr>
            <p:nvPr/>
          </p:nvCxnSpPr>
          <p:spPr>
            <a:xfrm>
              <a:off x="1783044" y="3807882"/>
              <a:ext cx="2722028"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0" name="Power BI Dashboard" descr="Power BI Dashboard">
            <a:extLst>
              <a:ext uri="{FF2B5EF4-FFF2-40B4-BE49-F238E27FC236}">
                <a16:creationId xmlns:a16="http://schemas.microsoft.com/office/drawing/2014/main" id="{E5BFC240-7ADE-4654-9E8F-D19F715BAC2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64505" y="2113258"/>
            <a:ext cx="438088" cy="466659"/>
          </a:xfrm>
          <a:prstGeom prst="rect">
            <a:avLst/>
          </a:prstGeom>
        </p:spPr>
      </p:pic>
      <p:pic>
        <p:nvPicPr>
          <p:cNvPr id="71" name="Graphic 70">
            <a:extLst>
              <a:ext uri="{FF2B5EF4-FFF2-40B4-BE49-F238E27FC236}">
                <a16:creationId xmlns:a16="http://schemas.microsoft.com/office/drawing/2014/main" id="{E34B7AAB-6D5F-4145-B987-CB1149B0FF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5953" y="2052313"/>
            <a:ext cx="599320" cy="599320"/>
          </a:xfrm>
          <a:prstGeom prst="rect">
            <a:avLst/>
          </a:prstGeom>
        </p:spPr>
      </p:pic>
      <p:pic>
        <p:nvPicPr>
          <p:cNvPr id="72" name="Graphic 71">
            <a:extLst>
              <a:ext uri="{FF2B5EF4-FFF2-40B4-BE49-F238E27FC236}">
                <a16:creationId xmlns:a16="http://schemas.microsoft.com/office/drawing/2014/main" id="{E01962B0-5479-4456-80C2-E6C0858ABE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24940" y="2026256"/>
            <a:ext cx="599320" cy="599320"/>
          </a:xfrm>
          <a:prstGeom prst="rect">
            <a:avLst/>
          </a:prstGeom>
        </p:spPr>
      </p:pic>
      <p:pic>
        <p:nvPicPr>
          <p:cNvPr id="73" name="Graphic 72">
            <a:extLst>
              <a:ext uri="{FF2B5EF4-FFF2-40B4-BE49-F238E27FC236}">
                <a16:creationId xmlns:a16="http://schemas.microsoft.com/office/drawing/2014/main" id="{B6914E2D-E39C-4EC7-88BE-AD3EC8E869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80976" y="2075510"/>
            <a:ext cx="596866" cy="596866"/>
          </a:xfrm>
          <a:prstGeom prst="rect">
            <a:avLst/>
          </a:prstGeom>
        </p:spPr>
      </p:pic>
      <p:pic>
        <p:nvPicPr>
          <p:cNvPr id="74" name="Graphic 73">
            <a:extLst>
              <a:ext uri="{FF2B5EF4-FFF2-40B4-BE49-F238E27FC236}">
                <a16:creationId xmlns:a16="http://schemas.microsoft.com/office/drawing/2014/main" id="{F838269A-F06D-4E93-AC4C-166459C9FD8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83892" y="2091554"/>
            <a:ext cx="596866" cy="596866"/>
          </a:xfrm>
          <a:prstGeom prst="rect">
            <a:avLst/>
          </a:prstGeom>
        </p:spPr>
      </p:pic>
    </p:spTree>
    <p:extLst>
      <p:ext uri="{BB962C8B-B14F-4D97-AF65-F5344CB8AC3E}">
        <p14:creationId xmlns:p14="http://schemas.microsoft.com/office/powerpoint/2010/main" val="211803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168658-2C41-400C-9BBE-B608C20EC65B}"/>
              </a:ext>
            </a:extLst>
          </p:cNvPr>
          <p:cNvGrpSpPr/>
          <p:nvPr/>
        </p:nvGrpSpPr>
        <p:grpSpPr>
          <a:xfrm>
            <a:off x="881" y="4506597"/>
            <a:ext cx="11246291" cy="1701336"/>
            <a:chOff x="580007" y="4571034"/>
            <a:chExt cx="11026776" cy="1668128"/>
          </a:xfrm>
        </p:grpSpPr>
        <p:sp>
          <p:nvSpPr>
            <p:cNvPr id="3" name="Trapezoid 2">
              <a:extLst>
                <a:ext uri="{FF2B5EF4-FFF2-40B4-BE49-F238E27FC236}">
                  <a16:creationId xmlns:a16="http://schemas.microsoft.com/office/drawing/2014/main" id="{35D1BF6E-5BCA-4FB6-9F45-D4621AD161BE}"/>
                </a:ext>
              </a:extLst>
            </p:cNvPr>
            <p:cNvSpPr/>
            <p:nvPr/>
          </p:nvSpPr>
          <p:spPr bwMode="auto">
            <a:xfrm>
              <a:off x="580007" y="4571034"/>
              <a:ext cx="11026776" cy="1668128"/>
            </a:xfrm>
            <a:prstGeom prst="trapezoid">
              <a:avLst>
                <a:gd name="adj" fmla="val 46962"/>
              </a:avLst>
            </a:prstGeom>
            <a:solidFill>
              <a:schemeClr val="tx1">
                <a:lumMod val="50000"/>
                <a:lumOff val="50000"/>
              </a:schemeClr>
            </a:solidFill>
            <a:ln w="28575">
              <a:gradFill>
                <a:gsLst>
                  <a:gs pos="0">
                    <a:schemeClr val="accent1"/>
                  </a:gs>
                  <a:gs pos="100000">
                    <a:srgbClr val="50E6FF"/>
                  </a:gs>
                </a:gsLst>
                <a:lin ang="1200000" scaled="0"/>
              </a:gradFill>
              <a:headEnd type="none" w="med" len="med"/>
              <a:tailEnd type="none" w="med" len="med"/>
            </a:ln>
            <a:effectLst>
              <a:outerShdw blurRad="1524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DF049BD7-3342-430B-8BD9-FAAC23DDC61A}"/>
                </a:ext>
              </a:extLst>
            </p:cNvPr>
            <p:cNvSpPr txBox="1"/>
            <p:nvPr/>
          </p:nvSpPr>
          <p:spPr>
            <a:xfrm>
              <a:off x="2844202" y="5405098"/>
              <a:ext cx="6583102" cy="627864"/>
            </a:xfrm>
            <a:prstGeom prst="rect">
              <a:avLst/>
            </a:prstGeom>
            <a:noFill/>
          </p:spPr>
          <p:txBody>
            <a:bodyPr wrap="square" lIns="0" tIns="0" rIns="0" bIns="0" rtlCol="0">
              <a:spAutoFit/>
            </a:bodyPr>
            <a:lstStyle/>
            <a:p>
              <a:pPr algn="ctr"/>
              <a:r>
                <a:rPr lang="en-US" sz="2040">
                  <a:solidFill>
                    <a:schemeClr val="bg1"/>
                  </a:solidFill>
                  <a:latin typeface="+mj-lt"/>
                </a:rPr>
                <a:t>Identity, security, management, and compliance</a:t>
              </a:r>
            </a:p>
            <a:p>
              <a:pPr algn="ctr"/>
              <a:r>
                <a:rPr lang="en-US" sz="2040">
                  <a:solidFill>
                    <a:schemeClr val="bg1"/>
                  </a:solidFill>
                  <a:latin typeface="+mj-lt"/>
                </a:rPr>
                <a:t>All Available in Microsoft Azure</a:t>
              </a:r>
            </a:p>
          </p:txBody>
        </p:sp>
      </p:grpSp>
      <p:sp>
        <p:nvSpPr>
          <p:cNvPr id="11" name="Title 10">
            <a:extLst>
              <a:ext uri="{FF2B5EF4-FFF2-40B4-BE49-F238E27FC236}">
                <a16:creationId xmlns:a16="http://schemas.microsoft.com/office/drawing/2014/main" id="{AF337380-43CB-45DE-81A6-311BB7CB4EF7}"/>
              </a:ext>
            </a:extLst>
          </p:cNvPr>
          <p:cNvSpPr>
            <a:spLocks noGrp="1"/>
          </p:cNvSpPr>
          <p:nvPr>
            <p:ph type="title"/>
          </p:nvPr>
        </p:nvSpPr>
        <p:spPr>
          <a:xfrm>
            <a:off x="600855" y="466302"/>
            <a:ext cx="11237870" cy="512317"/>
          </a:xfrm>
        </p:spPr>
        <p:txBody>
          <a:bodyPr/>
          <a:lstStyle/>
          <a:p>
            <a:r>
              <a:rPr lang="en-US" sz="3264" dirty="0">
                <a:gradFill>
                  <a:gsLst>
                    <a:gs pos="1250">
                      <a:schemeClr val="tx1"/>
                    </a:gs>
                    <a:gs pos="100000">
                      <a:schemeClr val="tx1"/>
                    </a:gs>
                  </a:gsLst>
                  <a:lin ang="5400000" scaled="0"/>
                </a:gradFill>
              </a:rPr>
              <a:t>Azure </a:t>
            </a:r>
            <a:r>
              <a:rPr lang="ja-JP" altLang="en-US" sz="3264">
                <a:gradFill>
                  <a:gsLst>
                    <a:gs pos="1250">
                      <a:schemeClr val="tx1"/>
                    </a:gs>
                    <a:gs pos="100000">
                      <a:schemeClr val="tx1"/>
                    </a:gs>
                  </a:gsLst>
                  <a:lin ang="5400000" scaled="0"/>
                </a:gradFill>
              </a:rPr>
              <a:t>は </a:t>
            </a:r>
            <a:r>
              <a:rPr lang="en-US" sz="3264" dirty="0">
                <a:gradFill>
                  <a:gsLst>
                    <a:gs pos="1250">
                      <a:schemeClr val="tx1"/>
                    </a:gs>
                    <a:gs pos="100000">
                      <a:schemeClr val="tx1"/>
                    </a:gs>
                  </a:gsLst>
                  <a:lin ang="5400000" scaled="0"/>
                </a:gradFill>
              </a:rPr>
              <a:t>PostgreSQL </a:t>
            </a:r>
            <a:r>
              <a:rPr lang="ja-JP" altLang="en-US" sz="3264">
                <a:gradFill>
                  <a:gsLst>
                    <a:gs pos="1250">
                      <a:schemeClr val="tx1"/>
                    </a:gs>
                    <a:gs pos="100000">
                      <a:schemeClr val="tx1"/>
                    </a:gs>
                  </a:gsLst>
                  <a:lin ang="5400000" scaled="0"/>
                </a:gradFill>
              </a:rPr>
              <a:t>の最良のデプロイ先に</a:t>
            </a:r>
            <a:endParaRPr lang="en-US" sz="3264" dirty="0">
              <a:gradFill>
                <a:gsLst>
                  <a:gs pos="1250">
                    <a:schemeClr val="tx1"/>
                  </a:gs>
                  <a:gs pos="100000">
                    <a:schemeClr val="tx1"/>
                  </a:gs>
                </a:gsLst>
                <a:lin ang="5400000" scaled="0"/>
              </a:gradFill>
            </a:endParaRPr>
          </a:p>
        </p:txBody>
      </p:sp>
      <p:sp>
        <p:nvSpPr>
          <p:cNvPr id="138" name="Rectangle 137">
            <a:extLst>
              <a:ext uri="{FF2B5EF4-FFF2-40B4-BE49-F238E27FC236}">
                <a16:creationId xmlns:a16="http://schemas.microsoft.com/office/drawing/2014/main" id="{517D043A-D443-0342-A2B8-DDB0D36AA63D}"/>
              </a:ext>
            </a:extLst>
          </p:cNvPr>
          <p:cNvSpPr/>
          <p:nvPr/>
        </p:nvSpPr>
        <p:spPr bwMode="auto">
          <a:xfrm>
            <a:off x="13906878" y="1801031"/>
            <a:ext cx="10775968" cy="433595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279781" numCol="1" spcCol="0" rtlCol="0" fromWordArt="0" anchor="b" anchorCtr="0" forceAA="0" compatLnSpc="1">
            <a:prstTxWarp prst="textNoShape">
              <a:avLst/>
            </a:prstTxWarp>
            <a:noAutofit/>
          </a:bodyPr>
          <a:lstStyle/>
          <a:p>
            <a:pPr algn="ctr" defTabSz="951028" fontAlgn="base">
              <a:spcBef>
                <a:spcPct val="0"/>
              </a:spcBef>
              <a:spcAft>
                <a:spcPct val="0"/>
              </a:spcAft>
              <a:defRPr/>
            </a:pPr>
            <a:endParaRPr lang="en-US" sz="2448">
              <a:solidFill>
                <a:srgbClr val="2F2F2F"/>
              </a:solidFill>
              <a:latin typeface="Segoe UI Semibold"/>
              <a:cs typeface="Segoe UI" pitchFamily="34" charset="0"/>
            </a:endParaRPr>
          </a:p>
        </p:txBody>
      </p:sp>
      <p:sp>
        <p:nvSpPr>
          <p:cNvPr id="86" name="TextBox 85">
            <a:extLst>
              <a:ext uri="{FF2B5EF4-FFF2-40B4-BE49-F238E27FC236}">
                <a16:creationId xmlns:a16="http://schemas.microsoft.com/office/drawing/2014/main" id="{99B01911-DB8E-49FA-8A26-C332B357E653}"/>
              </a:ext>
            </a:extLst>
          </p:cNvPr>
          <p:cNvSpPr txBox="1"/>
          <p:nvPr/>
        </p:nvSpPr>
        <p:spPr>
          <a:xfrm>
            <a:off x="600856" y="989103"/>
            <a:ext cx="10524936" cy="288137"/>
          </a:xfrm>
          <a:prstGeom prst="rect">
            <a:avLst/>
          </a:prstGeom>
          <a:noFill/>
        </p:spPr>
        <p:txBody>
          <a:bodyPr wrap="square" lIns="0" tIns="0" rIns="0" bIns="0">
            <a:spAutoFit/>
          </a:bodyPr>
          <a:lstStyle/>
          <a:p>
            <a:r>
              <a:rPr lang="en-US" sz="1836">
                <a:solidFill>
                  <a:schemeClr val="accent1"/>
                </a:solidFill>
                <a:latin typeface="+mj-lt"/>
              </a:rPr>
              <a:t>Best of open source community along with the manageability and integration benefits of Azure</a:t>
            </a:r>
          </a:p>
        </p:txBody>
      </p:sp>
      <p:sp>
        <p:nvSpPr>
          <p:cNvPr id="282" name="Rectangle 281">
            <a:extLst>
              <a:ext uri="{FF2B5EF4-FFF2-40B4-BE49-F238E27FC236}">
                <a16:creationId xmlns:a16="http://schemas.microsoft.com/office/drawing/2014/main" id="{8B1CFD3B-F97D-4B27-A79E-3E9EB5A73A28}"/>
              </a:ext>
            </a:extLst>
          </p:cNvPr>
          <p:cNvSpPr/>
          <p:nvPr/>
        </p:nvSpPr>
        <p:spPr bwMode="auto">
          <a:xfrm>
            <a:off x="792809" y="4110778"/>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itchFamily="34" charset="0"/>
            </a:endParaRPr>
          </a:p>
        </p:txBody>
      </p:sp>
      <p:sp>
        <p:nvSpPr>
          <p:cNvPr id="285" name="Rectangle 284">
            <a:extLst>
              <a:ext uri="{FF2B5EF4-FFF2-40B4-BE49-F238E27FC236}">
                <a16:creationId xmlns:a16="http://schemas.microsoft.com/office/drawing/2014/main" id="{8F3DD651-BB6C-4DD4-9DF1-24A3A603727A}"/>
              </a:ext>
            </a:extLst>
          </p:cNvPr>
          <p:cNvSpPr/>
          <p:nvPr/>
        </p:nvSpPr>
        <p:spPr bwMode="auto">
          <a:xfrm>
            <a:off x="3930505" y="4110778"/>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86" name="Rectangle 285">
            <a:extLst>
              <a:ext uri="{FF2B5EF4-FFF2-40B4-BE49-F238E27FC236}">
                <a16:creationId xmlns:a16="http://schemas.microsoft.com/office/drawing/2014/main" id="{8459CECD-EB18-432C-AE14-8931B127E52B}"/>
              </a:ext>
            </a:extLst>
          </p:cNvPr>
          <p:cNvSpPr/>
          <p:nvPr/>
        </p:nvSpPr>
        <p:spPr bwMode="auto">
          <a:xfrm>
            <a:off x="7068201" y="4110778"/>
            <a:ext cx="3030327" cy="1137776"/>
          </a:xfrm>
          <a:prstGeom prst="rect">
            <a:avLst/>
          </a:prstGeom>
          <a:solidFill>
            <a:srgbClr val="EBEBEB"/>
          </a:solidFill>
          <a:ln>
            <a:solidFill>
              <a:schemeClr val="accent1">
                <a:lumMod val="40000"/>
                <a:lumOff val="6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91" name="TextBox 290">
            <a:extLst>
              <a:ext uri="{FF2B5EF4-FFF2-40B4-BE49-F238E27FC236}">
                <a16:creationId xmlns:a16="http://schemas.microsoft.com/office/drawing/2014/main" id="{5FD5AE91-5551-45C7-BB05-2698EF15FEC7}"/>
              </a:ext>
            </a:extLst>
          </p:cNvPr>
          <p:cNvSpPr txBox="1"/>
          <p:nvPr/>
        </p:nvSpPr>
        <p:spPr>
          <a:xfrm>
            <a:off x="1424170" y="4759601"/>
            <a:ext cx="1767602"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Open Source</a:t>
            </a:r>
          </a:p>
        </p:txBody>
      </p:sp>
      <p:sp>
        <p:nvSpPr>
          <p:cNvPr id="292" name="TextBox 291">
            <a:extLst>
              <a:ext uri="{FF2B5EF4-FFF2-40B4-BE49-F238E27FC236}">
                <a16:creationId xmlns:a16="http://schemas.microsoft.com/office/drawing/2014/main" id="{17DA2701-64A0-4BAA-9CBD-B15F3F1C2D90}"/>
              </a:ext>
            </a:extLst>
          </p:cNvPr>
          <p:cNvSpPr txBox="1"/>
          <p:nvPr/>
        </p:nvSpPr>
        <p:spPr>
          <a:xfrm>
            <a:off x="3979418" y="4759601"/>
            <a:ext cx="2932499"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Proven resilience &amp; stability</a:t>
            </a:r>
          </a:p>
        </p:txBody>
      </p:sp>
      <p:sp>
        <p:nvSpPr>
          <p:cNvPr id="293" name="TextBox 292">
            <a:extLst>
              <a:ext uri="{FF2B5EF4-FFF2-40B4-BE49-F238E27FC236}">
                <a16:creationId xmlns:a16="http://schemas.microsoft.com/office/drawing/2014/main" id="{F54F23F2-55D6-4F8C-9F10-D7F4C59ADE2C}"/>
              </a:ext>
            </a:extLst>
          </p:cNvPr>
          <p:cNvSpPr txBox="1"/>
          <p:nvPr/>
        </p:nvSpPr>
        <p:spPr>
          <a:xfrm>
            <a:off x="7699563" y="4759601"/>
            <a:ext cx="1767602" cy="318286"/>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Rich feature set</a:t>
            </a:r>
          </a:p>
        </p:txBody>
      </p:sp>
      <p:grpSp>
        <p:nvGrpSpPr>
          <p:cNvPr id="302" name="Group 89">
            <a:extLst>
              <a:ext uri="{FF2B5EF4-FFF2-40B4-BE49-F238E27FC236}">
                <a16:creationId xmlns:a16="http://schemas.microsoft.com/office/drawing/2014/main" id="{F6176DF6-EF85-445C-A92B-5884C77804CE}"/>
              </a:ext>
            </a:extLst>
          </p:cNvPr>
          <p:cNvGrpSpPr>
            <a:grpSpLocks noChangeAspect="1"/>
          </p:cNvGrpSpPr>
          <p:nvPr/>
        </p:nvGrpSpPr>
        <p:grpSpPr bwMode="auto">
          <a:xfrm>
            <a:off x="2088653" y="4299289"/>
            <a:ext cx="438636" cy="389156"/>
            <a:chOff x="3403" y="1006"/>
            <a:chExt cx="328" cy="291"/>
          </a:xfrm>
        </p:grpSpPr>
        <p:sp>
          <p:nvSpPr>
            <p:cNvPr id="303" name="Freeform 90">
              <a:extLst>
                <a:ext uri="{FF2B5EF4-FFF2-40B4-BE49-F238E27FC236}">
                  <a16:creationId xmlns:a16="http://schemas.microsoft.com/office/drawing/2014/main" id="{D25BA46A-3C66-48B5-9870-F1F00F040665}"/>
                </a:ext>
              </a:extLst>
            </p:cNvPr>
            <p:cNvSpPr>
              <a:spLocks/>
            </p:cNvSpPr>
            <p:nvPr/>
          </p:nvSpPr>
          <p:spPr bwMode="auto">
            <a:xfrm>
              <a:off x="3403" y="1006"/>
              <a:ext cx="291" cy="291"/>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4" name="Freeform 91">
              <a:extLst>
                <a:ext uri="{FF2B5EF4-FFF2-40B4-BE49-F238E27FC236}">
                  <a16:creationId xmlns:a16="http://schemas.microsoft.com/office/drawing/2014/main" id="{E514F618-578C-4748-961B-279E30E4B71D}"/>
                </a:ext>
              </a:extLst>
            </p:cNvPr>
            <p:cNvSpPr>
              <a:spLocks/>
            </p:cNvSpPr>
            <p:nvPr/>
          </p:nvSpPr>
          <p:spPr bwMode="auto">
            <a:xfrm>
              <a:off x="3440" y="1006"/>
              <a:ext cx="291" cy="291"/>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35" name="Group 334">
            <a:extLst>
              <a:ext uri="{FF2B5EF4-FFF2-40B4-BE49-F238E27FC236}">
                <a16:creationId xmlns:a16="http://schemas.microsoft.com/office/drawing/2014/main" id="{0D85F8BA-9BA5-422E-B4B5-7947BDE52967}"/>
              </a:ext>
            </a:extLst>
          </p:cNvPr>
          <p:cNvGrpSpPr/>
          <p:nvPr/>
        </p:nvGrpSpPr>
        <p:grpSpPr>
          <a:xfrm>
            <a:off x="5226299" y="4193614"/>
            <a:ext cx="512656" cy="550966"/>
            <a:chOff x="12422634" y="-1902890"/>
            <a:chExt cx="459444" cy="493778"/>
          </a:xfrm>
        </p:grpSpPr>
        <p:sp>
          <p:nvSpPr>
            <p:cNvPr id="336" name="Freeform: Shape 335">
              <a:extLst>
                <a:ext uri="{FF2B5EF4-FFF2-40B4-BE49-F238E27FC236}">
                  <a16:creationId xmlns:a16="http://schemas.microsoft.com/office/drawing/2014/main" id="{8082EE00-EA89-4D03-9E15-40CC19A26A6E}"/>
                </a:ext>
              </a:extLst>
            </p:cNvPr>
            <p:cNvSpPr/>
            <p:nvPr/>
          </p:nvSpPr>
          <p:spPr>
            <a:xfrm>
              <a:off x="12492457" y="-1798733"/>
              <a:ext cx="286622" cy="389621"/>
            </a:xfrm>
            <a:custGeom>
              <a:avLst/>
              <a:gdLst>
                <a:gd name="connsiteX0" fmla="*/ 229064 w 229682"/>
                <a:gd name="connsiteY0" fmla="*/ 196914 h 312219"/>
                <a:gd name="connsiteX1" fmla="*/ 229064 w 229682"/>
                <a:gd name="connsiteY1" fmla="*/ 0 h 312219"/>
                <a:gd name="connsiteX2" fmla="*/ 0 w 229682"/>
                <a:gd name="connsiteY2" fmla="*/ 0 h 312219"/>
                <a:gd name="connsiteX3" fmla="*/ 0 w 229682"/>
                <a:gd name="connsiteY3" fmla="*/ 196914 h 312219"/>
                <a:gd name="connsiteX4" fmla="*/ 618 w 229682"/>
                <a:gd name="connsiteY4" fmla="*/ 197533 h 312219"/>
                <a:gd name="connsiteX5" fmla="*/ 29985 w 229682"/>
                <a:gd name="connsiteY5" fmla="*/ 227209 h 312219"/>
                <a:gd name="connsiteX6" fmla="*/ 114377 w 229682"/>
                <a:gd name="connsiteY6" fmla="*/ 312219 h 312219"/>
                <a:gd name="connsiteX7" fmla="*/ 229682 w 229682"/>
                <a:gd name="connsiteY7" fmla="*/ 196914 h 312219"/>
                <a:gd name="connsiteX8" fmla="*/ 229064 w 229682"/>
                <a:gd name="connsiteY8" fmla="*/ 196914 h 312219"/>
                <a:gd name="connsiteX9" fmla="*/ 187332 w 229682"/>
                <a:gd name="connsiteY9" fmla="*/ 134161 h 312219"/>
                <a:gd name="connsiteX10" fmla="*/ 135398 w 229682"/>
                <a:gd name="connsiteY10" fmla="*/ 134161 h 312219"/>
                <a:gd name="connsiteX11" fmla="*/ 135398 w 229682"/>
                <a:gd name="connsiteY11" fmla="*/ 186095 h 312219"/>
                <a:gd name="connsiteX12" fmla="*/ 93666 w 229682"/>
                <a:gd name="connsiteY12" fmla="*/ 186095 h 312219"/>
                <a:gd name="connsiteX13" fmla="*/ 93666 w 229682"/>
                <a:gd name="connsiteY13" fmla="*/ 134161 h 312219"/>
                <a:gd name="connsiteX14" fmla="*/ 41732 w 229682"/>
                <a:gd name="connsiteY14" fmla="*/ 134161 h 312219"/>
                <a:gd name="connsiteX15" fmla="*/ 41732 w 229682"/>
                <a:gd name="connsiteY15" fmla="*/ 92429 h 312219"/>
                <a:gd name="connsiteX16" fmla="*/ 93666 w 229682"/>
                <a:gd name="connsiteY16" fmla="*/ 92429 h 312219"/>
                <a:gd name="connsiteX17" fmla="*/ 93666 w 229682"/>
                <a:gd name="connsiteY17" fmla="*/ 40496 h 312219"/>
                <a:gd name="connsiteX18" fmla="*/ 135398 w 229682"/>
                <a:gd name="connsiteY18" fmla="*/ 40496 h 312219"/>
                <a:gd name="connsiteX19" fmla="*/ 135398 w 229682"/>
                <a:gd name="connsiteY19" fmla="*/ 92429 h 312219"/>
                <a:gd name="connsiteX20" fmla="*/ 187332 w 229682"/>
                <a:gd name="connsiteY20" fmla="*/ 92429 h 312219"/>
                <a:gd name="connsiteX21" fmla="*/ 187332 w 229682"/>
                <a:gd name="connsiteY21" fmla="*/ 134161 h 31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682" h="312219">
                  <a:moveTo>
                    <a:pt x="229064" y="196914"/>
                  </a:moveTo>
                  <a:lnTo>
                    <a:pt x="229064" y="0"/>
                  </a:lnTo>
                  <a:lnTo>
                    <a:pt x="0" y="0"/>
                  </a:lnTo>
                  <a:lnTo>
                    <a:pt x="0" y="196914"/>
                  </a:lnTo>
                  <a:lnTo>
                    <a:pt x="618" y="197533"/>
                  </a:lnTo>
                  <a:lnTo>
                    <a:pt x="29985" y="227209"/>
                  </a:lnTo>
                  <a:lnTo>
                    <a:pt x="114377" y="312219"/>
                  </a:lnTo>
                  <a:lnTo>
                    <a:pt x="229682" y="196914"/>
                  </a:lnTo>
                  <a:lnTo>
                    <a:pt x="229064" y="196914"/>
                  </a:lnTo>
                  <a:close/>
                  <a:moveTo>
                    <a:pt x="187332" y="134161"/>
                  </a:moveTo>
                  <a:lnTo>
                    <a:pt x="135398" y="134161"/>
                  </a:lnTo>
                  <a:lnTo>
                    <a:pt x="135398" y="186095"/>
                  </a:lnTo>
                  <a:lnTo>
                    <a:pt x="93666" y="186095"/>
                  </a:lnTo>
                  <a:lnTo>
                    <a:pt x="93666" y="134161"/>
                  </a:lnTo>
                  <a:lnTo>
                    <a:pt x="41732" y="134161"/>
                  </a:lnTo>
                  <a:lnTo>
                    <a:pt x="41732" y="92429"/>
                  </a:lnTo>
                  <a:lnTo>
                    <a:pt x="93666" y="92429"/>
                  </a:lnTo>
                  <a:lnTo>
                    <a:pt x="93666" y="40496"/>
                  </a:lnTo>
                  <a:lnTo>
                    <a:pt x="135398" y="40496"/>
                  </a:lnTo>
                  <a:lnTo>
                    <a:pt x="135398" y="92429"/>
                  </a:lnTo>
                  <a:lnTo>
                    <a:pt x="187332" y="92429"/>
                  </a:lnTo>
                  <a:lnTo>
                    <a:pt x="187332" y="134161"/>
                  </a:lnTo>
                  <a:close/>
                </a:path>
              </a:pathLst>
            </a:custGeom>
            <a:solidFill>
              <a:schemeClr val="accent1"/>
            </a:solidFill>
            <a:ln w="3091"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46C2025C-EB76-4A42-A294-21CB4D20FD5B}"/>
                </a:ext>
              </a:extLst>
            </p:cNvPr>
            <p:cNvSpPr/>
            <p:nvPr/>
          </p:nvSpPr>
          <p:spPr>
            <a:xfrm>
              <a:off x="12422634" y="-1631313"/>
              <a:ext cx="186708" cy="186708"/>
            </a:xfrm>
            <a:custGeom>
              <a:avLst/>
              <a:gdLst>
                <a:gd name="connsiteX0" fmla="*/ 119942 w 149617"/>
                <a:gd name="connsiteY0" fmla="*/ 0 h 149617"/>
                <a:gd name="connsiteX1" fmla="*/ 149618 w 149617"/>
                <a:gd name="connsiteY1" fmla="*/ 0 h 149617"/>
                <a:gd name="connsiteX2" fmla="*/ 149618 w 149617"/>
                <a:gd name="connsiteY2" fmla="*/ 29367 h 149617"/>
                <a:gd name="connsiteX3" fmla="*/ 85937 w 149617"/>
                <a:gd name="connsiteY3" fmla="*/ 93047 h 149617"/>
                <a:gd name="connsiteX4" fmla="*/ 29367 w 149617"/>
                <a:gd name="connsiteY4" fmla="*/ 149618 h 149617"/>
                <a:gd name="connsiteX5" fmla="*/ 0 w 149617"/>
                <a:gd name="connsiteY5" fmla="*/ 120251 h 149617"/>
                <a:gd name="connsiteX6" fmla="*/ 119942 w 149617"/>
                <a:gd name="connsiteY6" fmla="*/ 0 h 1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17" h="149617">
                  <a:moveTo>
                    <a:pt x="119942" y="0"/>
                  </a:moveTo>
                  <a:lnTo>
                    <a:pt x="149618" y="0"/>
                  </a:lnTo>
                  <a:lnTo>
                    <a:pt x="149618" y="29367"/>
                  </a:lnTo>
                  <a:lnTo>
                    <a:pt x="85937" y="93047"/>
                  </a:lnTo>
                  <a:lnTo>
                    <a:pt x="29367" y="149618"/>
                  </a:lnTo>
                  <a:lnTo>
                    <a:pt x="0" y="120251"/>
                  </a:lnTo>
                  <a:lnTo>
                    <a:pt x="119942" y="0"/>
                  </a:lnTo>
                  <a:close/>
                </a:path>
              </a:pathLst>
            </a:custGeom>
            <a:solidFill>
              <a:srgbClr val="50E6FF"/>
            </a:solidFill>
            <a:ln w="3091"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1376E107-4F06-4611-A1E2-040D229C2BD1}"/>
                </a:ext>
              </a:extLst>
            </p:cNvPr>
            <p:cNvSpPr/>
            <p:nvPr/>
          </p:nvSpPr>
          <p:spPr>
            <a:xfrm>
              <a:off x="12661036" y="-1902890"/>
              <a:ext cx="221042" cy="219884"/>
            </a:xfrm>
            <a:custGeom>
              <a:avLst/>
              <a:gdLst>
                <a:gd name="connsiteX0" fmla="*/ 177130 w 177130"/>
                <a:gd name="connsiteY0" fmla="*/ 0 h 176202"/>
                <a:gd name="connsiteX1" fmla="*/ 177130 w 177130"/>
                <a:gd name="connsiteY1" fmla="*/ 145908 h 176202"/>
                <a:gd name="connsiteX2" fmla="*/ 135398 w 177130"/>
                <a:gd name="connsiteY2" fmla="*/ 145908 h 176202"/>
                <a:gd name="connsiteX3" fmla="*/ 135398 w 177130"/>
                <a:gd name="connsiteY3" fmla="*/ 70172 h 176202"/>
                <a:gd name="connsiteX4" fmla="*/ 29367 w 177130"/>
                <a:gd name="connsiteY4" fmla="*/ 176203 h 176202"/>
                <a:gd name="connsiteX5" fmla="*/ 0 w 177130"/>
                <a:gd name="connsiteY5" fmla="*/ 176203 h 176202"/>
                <a:gd name="connsiteX6" fmla="*/ 0 w 177130"/>
                <a:gd name="connsiteY6" fmla="*/ 146527 h 176202"/>
                <a:gd name="connsiteX7" fmla="*/ 104794 w 177130"/>
                <a:gd name="connsiteY7" fmla="*/ 41732 h 176202"/>
                <a:gd name="connsiteX8" fmla="*/ 31222 w 177130"/>
                <a:gd name="connsiteY8" fmla="*/ 41732 h 176202"/>
                <a:gd name="connsiteX9" fmla="*/ 31222 w 177130"/>
                <a:gd name="connsiteY9" fmla="*/ 0 h 176202"/>
                <a:gd name="connsiteX10" fmla="*/ 177130 w 177130"/>
                <a:gd name="connsiteY10" fmla="*/ 0 h 17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130" h="176202">
                  <a:moveTo>
                    <a:pt x="177130" y="0"/>
                  </a:moveTo>
                  <a:lnTo>
                    <a:pt x="177130" y="145908"/>
                  </a:lnTo>
                  <a:lnTo>
                    <a:pt x="135398" y="145908"/>
                  </a:lnTo>
                  <a:lnTo>
                    <a:pt x="135398" y="70172"/>
                  </a:lnTo>
                  <a:lnTo>
                    <a:pt x="29367" y="176203"/>
                  </a:lnTo>
                  <a:lnTo>
                    <a:pt x="0" y="176203"/>
                  </a:lnTo>
                  <a:lnTo>
                    <a:pt x="0" y="146527"/>
                  </a:lnTo>
                  <a:lnTo>
                    <a:pt x="104794" y="41732"/>
                  </a:lnTo>
                  <a:lnTo>
                    <a:pt x="31222" y="41732"/>
                  </a:lnTo>
                  <a:lnTo>
                    <a:pt x="31222" y="0"/>
                  </a:lnTo>
                  <a:lnTo>
                    <a:pt x="177130" y="0"/>
                  </a:lnTo>
                  <a:close/>
                </a:path>
              </a:pathLst>
            </a:custGeom>
            <a:solidFill>
              <a:srgbClr val="50E6FF"/>
            </a:solidFill>
            <a:ln w="3091" cap="flat">
              <a:noFill/>
              <a:prstDash val="solid"/>
              <a:miter/>
            </a:ln>
          </p:spPr>
          <p:txBody>
            <a:bodyPr rtlCol="0" anchor="ctr"/>
            <a:lstStyle/>
            <a:p>
              <a:endParaRPr lang="en-US" sz="1836"/>
            </a:p>
          </p:txBody>
        </p:sp>
      </p:grpSp>
      <p:pic>
        <p:nvPicPr>
          <p:cNvPr id="342" name="Picture 341">
            <a:extLst>
              <a:ext uri="{FF2B5EF4-FFF2-40B4-BE49-F238E27FC236}">
                <a16:creationId xmlns:a16="http://schemas.microsoft.com/office/drawing/2014/main" id="{B8B402A2-E959-4AFF-9658-D7AA24D8EF1B}"/>
              </a:ext>
            </a:extLst>
          </p:cNvPr>
          <p:cNvPicPr>
            <a:picLocks noChangeAspect="1"/>
          </p:cNvPicPr>
          <p:nvPr/>
        </p:nvPicPr>
        <p:blipFill>
          <a:blip r:embed="rId3"/>
          <a:stretch>
            <a:fillRect/>
          </a:stretch>
        </p:blipFill>
        <p:spPr>
          <a:xfrm>
            <a:off x="8363736" y="4268341"/>
            <a:ext cx="439256" cy="466998"/>
          </a:xfrm>
          <a:prstGeom prst="rect">
            <a:avLst/>
          </a:prstGeom>
        </p:spPr>
      </p:pic>
      <p:sp>
        <p:nvSpPr>
          <p:cNvPr id="20" name="Rectangle 19">
            <a:extLst>
              <a:ext uri="{FF2B5EF4-FFF2-40B4-BE49-F238E27FC236}">
                <a16:creationId xmlns:a16="http://schemas.microsoft.com/office/drawing/2014/main" id="{7981978D-8C01-4E5C-813A-62E8EAAB4A99}"/>
              </a:ext>
            </a:extLst>
          </p:cNvPr>
          <p:cNvSpPr/>
          <p:nvPr/>
        </p:nvSpPr>
        <p:spPr bwMode="auto">
          <a:xfrm>
            <a:off x="792808" y="2864291"/>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1" name="Rectangle 20">
            <a:extLst>
              <a:ext uri="{FF2B5EF4-FFF2-40B4-BE49-F238E27FC236}">
                <a16:creationId xmlns:a16="http://schemas.microsoft.com/office/drawing/2014/main" id="{45816745-B21F-4D93-ADCE-25EECE7FE6E0}"/>
              </a:ext>
            </a:extLst>
          </p:cNvPr>
          <p:cNvSpPr/>
          <p:nvPr/>
        </p:nvSpPr>
        <p:spPr bwMode="auto">
          <a:xfrm>
            <a:off x="2676636" y="2864291"/>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2" name="Rectangle 21">
            <a:extLst>
              <a:ext uri="{FF2B5EF4-FFF2-40B4-BE49-F238E27FC236}">
                <a16:creationId xmlns:a16="http://schemas.microsoft.com/office/drawing/2014/main" id="{CAE4906A-A9FF-4196-8DE5-409F0F43BDE1}"/>
              </a:ext>
            </a:extLst>
          </p:cNvPr>
          <p:cNvSpPr/>
          <p:nvPr/>
        </p:nvSpPr>
        <p:spPr bwMode="auto">
          <a:xfrm>
            <a:off x="4560465" y="2864291"/>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3" name="Rectangle 22">
            <a:extLst>
              <a:ext uri="{FF2B5EF4-FFF2-40B4-BE49-F238E27FC236}">
                <a16:creationId xmlns:a16="http://schemas.microsoft.com/office/drawing/2014/main" id="{143DE278-1155-442C-8562-C89B130D9742}"/>
              </a:ext>
            </a:extLst>
          </p:cNvPr>
          <p:cNvSpPr/>
          <p:nvPr/>
        </p:nvSpPr>
        <p:spPr bwMode="auto">
          <a:xfrm>
            <a:off x="6444293" y="2864291"/>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4" name="Rectangle 23">
            <a:extLst>
              <a:ext uri="{FF2B5EF4-FFF2-40B4-BE49-F238E27FC236}">
                <a16:creationId xmlns:a16="http://schemas.microsoft.com/office/drawing/2014/main" id="{C9687B7E-8166-40CD-9D36-DC8C7E6334B5}"/>
              </a:ext>
            </a:extLst>
          </p:cNvPr>
          <p:cNvSpPr/>
          <p:nvPr/>
        </p:nvSpPr>
        <p:spPr bwMode="auto">
          <a:xfrm>
            <a:off x="8328122" y="2864291"/>
            <a:ext cx="1770406"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cs typeface="Segoe UI" pitchFamily="34" charset="0"/>
            </a:endParaRPr>
          </a:p>
        </p:txBody>
      </p:sp>
      <p:sp>
        <p:nvSpPr>
          <p:cNvPr id="25" name="TextBox 24">
            <a:extLst>
              <a:ext uri="{FF2B5EF4-FFF2-40B4-BE49-F238E27FC236}">
                <a16:creationId xmlns:a16="http://schemas.microsoft.com/office/drawing/2014/main" id="{E2001F55-2123-4B3B-9B37-E76853134DAF}"/>
              </a:ext>
            </a:extLst>
          </p:cNvPr>
          <p:cNvSpPr txBox="1"/>
          <p:nvPr/>
        </p:nvSpPr>
        <p:spPr>
          <a:xfrm>
            <a:off x="1025189" y="3387838"/>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Fully managed</a:t>
            </a:r>
          </a:p>
        </p:txBody>
      </p:sp>
      <p:sp>
        <p:nvSpPr>
          <p:cNvPr id="26" name="TextBox 25">
            <a:extLst>
              <a:ext uri="{FF2B5EF4-FFF2-40B4-BE49-F238E27FC236}">
                <a16:creationId xmlns:a16="http://schemas.microsoft.com/office/drawing/2014/main" id="{FE088EB1-69C7-4A36-A40B-E889AC38E691}"/>
              </a:ext>
            </a:extLst>
          </p:cNvPr>
          <p:cNvSpPr txBox="1"/>
          <p:nvPr/>
        </p:nvSpPr>
        <p:spPr>
          <a:xfrm>
            <a:off x="2909017" y="3387838"/>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Intelligent Performance</a:t>
            </a:r>
          </a:p>
        </p:txBody>
      </p:sp>
      <p:sp>
        <p:nvSpPr>
          <p:cNvPr id="27" name="TextBox 26">
            <a:extLst>
              <a:ext uri="{FF2B5EF4-FFF2-40B4-BE49-F238E27FC236}">
                <a16:creationId xmlns:a16="http://schemas.microsoft.com/office/drawing/2014/main" id="{52A96C1B-FAEA-4433-860E-D7AD3CB83055}"/>
              </a:ext>
            </a:extLst>
          </p:cNvPr>
          <p:cNvSpPr txBox="1"/>
          <p:nvPr/>
        </p:nvSpPr>
        <p:spPr>
          <a:xfrm>
            <a:off x="4792846" y="3387838"/>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Highly scalable</a:t>
            </a:r>
          </a:p>
        </p:txBody>
      </p:sp>
      <p:sp>
        <p:nvSpPr>
          <p:cNvPr id="28" name="TextBox 27">
            <a:extLst>
              <a:ext uri="{FF2B5EF4-FFF2-40B4-BE49-F238E27FC236}">
                <a16:creationId xmlns:a16="http://schemas.microsoft.com/office/drawing/2014/main" id="{FC9176D6-2570-4390-811A-F4E322D0883A}"/>
              </a:ext>
            </a:extLst>
          </p:cNvPr>
          <p:cNvSpPr txBox="1"/>
          <p:nvPr/>
        </p:nvSpPr>
        <p:spPr>
          <a:xfrm>
            <a:off x="6577842" y="3387838"/>
            <a:ext cx="1503309"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High Availability</a:t>
            </a:r>
          </a:p>
        </p:txBody>
      </p:sp>
      <p:sp>
        <p:nvSpPr>
          <p:cNvPr id="29" name="TextBox 28">
            <a:extLst>
              <a:ext uri="{FF2B5EF4-FFF2-40B4-BE49-F238E27FC236}">
                <a16:creationId xmlns:a16="http://schemas.microsoft.com/office/drawing/2014/main" id="{009310BB-FF98-4571-988D-F790D99525C6}"/>
              </a:ext>
            </a:extLst>
          </p:cNvPr>
          <p:cNvSpPr txBox="1"/>
          <p:nvPr/>
        </p:nvSpPr>
        <p:spPr>
          <a:xfrm>
            <a:off x="8560502" y="3387838"/>
            <a:ext cx="1305645" cy="542399"/>
          </a:xfrm>
          <a:prstGeom prst="rect">
            <a:avLst/>
          </a:prstGeom>
          <a:noFill/>
        </p:spPr>
        <p:txBody>
          <a:bodyPr wrap="square">
            <a:spAutoFit/>
          </a:bodyPr>
          <a:lstStyle/>
          <a:p>
            <a:pPr algn="ctr" defTabSz="951028" fontAlgn="base">
              <a:spcBef>
                <a:spcPct val="0"/>
              </a:spcBef>
              <a:spcAft>
                <a:spcPct val="0"/>
              </a:spcAft>
            </a:pPr>
            <a:r>
              <a:rPr lang="en-US" sz="1428">
                <a:solidFill>
                  <a:schemeClr val="accent1"/>
                </a:solidFill>
                <a:latin typeface="+mj-lt"/>
                <a:ea typeface="Segoe UI" pitchFamily="34" charset="0"/>
                <a:cs typeface="Segoe UI" pitchFamily="34" charset="0"/>
              </a:rPr>
              <a:t>Maximum control</a:t>
            </a:r>
          </a:p>
        </p:txBody>
      </p:sp>
      <p:grpSp>
        <p:nvGrpSpPr>
          <p:cNvPr id="30" name="Group 135">
            <a:extLst>
              <a:ext uri="{FF2B5EF4-FFF2-40B4-BE49-F238E27FC236}">
                <a16:creationId xmlns:a16="http://schemas.microsoft.com/office/drawing/2014/main" id="{FC248C0C-A3C0-4DAE-85B0-D9305085F647}"/>
              </a:ext>
            </a:extLst>
          </p:cNvPr>
          <p:cNvGrpSpPr>
            <a:grpSpLocks noChangeAspect="1"/>
          </p:cNvGrpSpPr>
          <p:nvPr/>
        </p:nvGrpSpPr>
        <p:grpSpPr bwMode="auto">
          <a:xfrm>
            <a:off x="3340200" y="3007989"/>
            <a:ext cx="412463" cy="342397"/>
            <a:chOff x="2204" y="1026"/>
            <a:chExt cx="312" cy="259"/>
          </a:xfrm>
        </p:grpSpPr>
        <p:sp>
          <p:nvSpPr>
            <p:cNvPr id="31" name="Freeform 136">
              <a:extLst>
                <a:ext uri="{FF2B5EF4-FFF2-40B4-BE49-F238E27FC236}">
                  <a16:creationId xmlns:a16="http://schemas.microsoft.com/office/drawing/2014/main" id="{96B47214-C567-43AA-9FD3-2D2214D33E43}"/>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2" name="Freeform 137">
              <a:extLst>
                <a:ext uri="{FF2B5EF4-FFF2-40B4-BE49-F238E27FC236}">
                  <a16:creationId xmlns:a16="http://schemas.microsoft.com/office/drawing/2014/main" id="{5C78F7C7-4D83-4C1C-8D3D-0A4C46228E75}"/>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3" name="Freeform 138">
              <a:extLst>
                <a:ext uri="{FF2B5EF4-FFF2-40B4-BE49-F238E27FC236}">
                  <a16:creationId xmlns:a16="http://schemas.microsoft.com/office/drawing/2014/main" id="{4EFEC9F9-2163-4849-94E6-55AB56B84EEE}"/>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4" name="Freeform 139">
              <a:extLst>
                <a:ext uri="{FF2B5EF4-FFF2-40B4-BE49-F238E27FC236}">
                  <a16:creationId xmlns:a16="http://schemas.microsoft.com/office/drawing/2014/main" id="{3B67F9A3-BF2C-4108-879E-5738FDE1DBA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5" name="Freeform 140">
              <a:extLst>
                <a:ext uri="{FF2B5EF4-FFF2-40B4-BE49-F238E27FC236}">
                  <a16:creationId xmlns:a16="http://schemas.microsoft.com/office/drawing/2014/main" id="{5DE5A893-A0B1-406F-B818-2D8BE565C327}"/>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6" name="Freeform 141">
              <a:extLst>
                <a:ext uri="{FF2B5EF4-FFF2-40B4-BE49-F238E27FC236}">
                  <a16:creationId xmlns:a16="http://schemas.microsoft.com/office/drawing/2014/main" id="{0BCAE498-8D6D-4D67-99E6-164293E04721}"/>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7" name="Oval 142">
              <a:extLst>
                <a:ext uri="{FF2B5EF4-FFF2-40B4-BE49-F238E27FC236}">
                  <a16:creationId xmlns:a16="http://schemas.microsoft.com/office/drawing/2014/main" id="{2B5254DF-7D7C-43A1-B01A-9851BF423150}"/>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38" name="Freeform 143">
              <a:extLst>
                <a:ext uri="{FF2B5EF4-FFF2-40B4-BE49-F238E27FC236}">
                  <a16:creationId xmlns:a16="http://schemas.microsoft.com/office/drawing/2014/main" id="{B7AA9B3A-84F3-45B9-9F06-7DF1A103901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grpSp>
        <p:nvGrpSpPr>
          <p:cNvPr id="39" name="Group 84">
            <a:extLst>
              <a:ext uri="{FF2B5EF4-FFF2-40B4-BE49-F238E27FC236}">
                <a16:creationId xmlns:a16="http://schemas.microsoft.com/office/drawing/2014/main" id="{3B8981DA-B247-4654-B6FC-53A99442302A}"/>
              </a:ext>
            </a:extLst>
          </p:cNvPr>
          <p:cNvGrpSpPr>
            <a:grpSpLocks noChangeAspect="1"/>
          </p:cNvGrpSpPr>
          <p:nvPr/>
        </p:nvGrpSpPr>
        <p:grpSpPr bwMode="auto">
          <a:xfrm>
            <a:off x="9035792" y="3024369"/>
            <a:ext cx="355066" cy="391451"/>
            <a:chOff x="5822" y="999"/>
            <a:chExt cx="283" cy="312"/>
          </a:xfrm>
        </p:grpSpPr>
        <p:sp>
          <p:nvSpPr>
            <p:cNvPr id="40" name="AutoShape 83">
              <a:extLst>
                <a:ext uri="{FF2B5EF4-FFF2-40B4-BE49-F238E27FC236}">
                  <a16:creationId xmlns:a16="http://schemas.microsoft.com/office/drawing/2014/main" id="{D7C9E400-7C30-426B-B416-5DCBAAF705F8}"/>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 name="Rectangle 85">
              <a:extLst>
                <a:ext uri="{FF2B5EF4-FFF2-40B4-BE49-F238E27FC236}">
                  <a16:creationId xmlns:a16="http://schemas.microsoft.com/office/drawing/2014/main" id="{C03AEE8F-7B19-44FA-84C7-0EE2D359CC46}"/>
                </a:ext>
              </a:extLst>
            </p:cNvPr>
            <p:cNvSpPr>
              <a:spLocks noChangeArrowheads="1"/>
            </p:cNvSpPr>
            <p:nvPr/>
          </p:nvSpPr>
          <p:spPr bwMode="auto">
            <a:xfrm>
              <a:off x="5849"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2" name="Rectangle 86">
              <a:extLst>
                <a:ext uri="{FF2B5EF4-FFF2-40B4-BE49-F238E27FC236}">
                  <a16:creationId xmlns:a16="http://schemas.microsoft.com/office/drawing/2014/main" id="{234B4253-E656-43A2-95A6-EAE906EA43F4}"/>
                </a:ext>
              </a:extLst>
            </p:cNvPr>
            <p:cNvSpPr>
              <a:spLocks noChangeArrowheads="1"/>
            </p:cNvSpPr>
            <p:nvPr/>
          </p:nvSpPr>
          <p:spPr bwMode="auto">
            <a:xfrm>
              <a:off x="5961"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3" name="Rectangle 87">
              <a:extLst>
                <a:ext uri="{FF2B5EF4-FFF2-40B4-BE49-F238E27FC236}">
                  <a16:creationId xmlns:a16="http://schemas.microsoft.com/office/drawing/2014/main" id="{20FFAD71-668E-4B08-879C-2176B0B80C0D}"/>
                </a:ext>
              </a:extLst>
            </p:cNvPr>
            <p:cNvSpPr>
              <a:spLocks noChangeArrowheads="1"/>
            </p:cNvSpPr>
            <p:nvPr/>
          </p:nvSpPr>
          <p:spPr bwMode="auto">
            <a:xfrm>
              <a:off x="6073" y="999"/>
              <a:ext cx="5" cy="312"/>
            </a:xfrm>
            <a:prstGeom prst="rect">
              <a:avLst/>
            </a:prstGeom>
            <a:solidFill>
              <a:srgbClr val="0078D4"/>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44" name="Oval 88">
              <a:extLst>
                <a:ext uri="{FF2B5EF4-FFF2-40B4-BE49-F238E27FC236}">
                  <a16:creationId xmlns:a16="http://schemas.microsoft.com/office/drawing/2014/main" id="{A96719BC-1B2A-4B54-81B2-51415A38953C}"/>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5" name="Oval 89">
              <a:extLst>
                <a:ext uri="{FF2B5EF4-FFF2-40B4-BE49-F238E27FC236}">
                  <a16:creationId xmlns:a16="http://schemas.microsoft.com/office/drawing/2014/main" id="{FFAA2E62-89F0-4D9E-99D3-7964C72696CC}"/>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 name="Oval 90">
              <a:extLst>
                <a:ext uri="{FF2B5EF4-FFF2-40B4-BE49-F238E27FC236}">
                  <a16:creationId xmlns:a16="http://schemas.microsoft.com/office/drawing/2014/main" id="{E7CA0662-7BD3-4F61-8E13-3733C2240EE5}"/>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47" name="Group 46">
            <a:extLst>
              <a:ext uri="{FF2B5EF4-FFF2-40B4-BE49-F238E27FC236}">
                <a16:creationId xmlns:a16="http://schemas.microsoft.com/office/drawing/2014/main" id="{44342B21-F9D9-4AF8-B349-B7E89D7DCF4E}"/>
              </a:ext>
            </a:extLst>
          </p:cNvPr>
          <p:cNvGrpSpPr/>
          <p:nvPr/>
        </p:nvGrpSpPr>
        <p:grpSpPr>
          <a:xfrm>
            <a:off x="1482178" y="3014999"/>
            <a:ext cx="391582" cy="371831"/>
            <a:chOff x="-1989048" y="5201122"/>
            <a:chExt cx="1141524" cy="1083945"/>
          </a:xfrm>
        </p:grpSpPr>
        <p:sp>
          <p:nvSpPr>
            <p:cNvPr id="48" name="Rectangle 47">
              <a:extLst>
                <a:ext uri="{FF2B5EF4-FFF2-40B4-BE49-F238E27FC236}">
                  <a16:creationId xmlns:a16="http://schemas.microsoft.com/office/drawing/2014/main" id="{63ED8917-03EA-4ABA-A4A9-B7B00797A345}"/>
                </a:ext>
              </a:extLst>
            </p:cNvPr>
            <p:cNvSpPr/>
            <p:nvPr/>
          </p:nvSpPr>
          <p:spPr bwMode="auto">
            <a:xfrm rot="2700000">
              <a:off x="-1619202" y="5507491"/>
              <a:ext cx="530430" cy="439911"/>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C4655EC7-E237-4EF9-96FA-9CE09613AF8A}"/>
                </a:ext>
              </a:extLst>
            </p:cNvPr>
            <p:cNvSpPr/>
            <p:nvPr/>
          </p:nvSpPr>
          <p:spPr bwMode="auto">
            <a:xfrm rot="2700000">
              <a:off x="-1848183" y="5494739"/>
              <a:ext cx="771271" cy="502766"/>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0" name="Freeform 55">
              <a:extLst>
                <a:ext uri="{FF2B5EF4-FFF2-40B4-BE49-F238E27FC236}">
                  <a16:creationId xmlns:a16="http://schemas.microsoft.com/office/drawing/2014/main" id="{D4DE5486-2BFD-4855-A403-E00614A992D1}"/>
                </a:ext>
              </a:extLst>
            </p:cNvPr>
            <p:cNvSpPr/>
            <p:nvPr/>
          </p:nvSpPr>
          <p:spPr>
            <a:xfrm>
              <a:off x="-1983456" y="5206767"/>
              <a:ext cx="472761" cy="497743"/>
            </a:xfrm>
            <a:custGeom>
              <a:avLst/>
              <a:gdLst>
                <a:gd name="connsiteX0" fmla="*/ 58762 w 254638"/>
                <a:gd name="connsiteY0" fmla="*/ 268094 h 268094"/>
                <a:gd name="connsiteX1" fmla="*/ 1929 w 254638"/>
                <a:gd name="connsiteY1" fmla="*/ 210456 h 268094"/>
                <a:gd name="connsiteX2" fmla="*/ 1929 w 254638"/>
                <a:gd name="connsiteY2" fmla="*/ 200458 h 268094"/>
                <a:gd name="connsiteX3" fmla="*/ 198039 w 254638"/>
                <a:gd name="connsiteY3" fmla="*/ 2018 h 268094"/>
                <a:gd name="connsiteX4" fmla="*/ 207862 w 254638"/>
                <a:gd name="connsiteY4" fmla="*/ 2018 h 268094"/>
                <a:gd name="connsiteX5" fmla="*/ 254639 w 254638"/>
                <a:gd name="connsiteY5" fmla="*/ 49069 h 26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638" h="268094">
                  <a:moveTo>
                    <a:pt x="58762" y="268094"/>
                  </a:moveTo>
                  <a:lnTo>
                    <a:pt x="1929" y="210456"/>
                  </a:lnTo>
                  <a:cubicBezTo>
                    <a:pt x="-643" y="207625"/>
                    <a:pt x="-643" y="203289"/>
                    <a:pt x="1929" y="200458"/>
                  </a:cubicBezTo>
                  <a:lnTo>
                    <a:pt x="198039" y="2018"/>
                  </a:lnTo>
                  <a:cubicBezTo>
                    <a:pt x="200767" y="-673"/>
                    <a:pt x="205134" y="-673"/>
                    <a:pt x="207862" y="2018"/>
                  </a:cubicBezTo>
                  <a:lnTo>
                    <a:pt x="254639" y="49069"/>
                  </a:lnTo>
                </a:path>
              </a:pathLst>
            </a:custGeom>
            <a:solidFill>
              <a:srgbClr val="50E6FF"/>
            </a:solidFill>
            <a:ln w="12700" cap="sq">
              <a:solidFill>
                <a:srgbClr val="EBEBEB"/>
              </a:solidFill>
              <a:prstDash val="solid"/>
              <a:miter/>
            </a:ln>
          </p:spPr>
          <p:txBody>
            <a:bodyPr rtlCol="0" anchor="ctr"/>
            <a:lstStyle/>
            <a:p>
              <a:endParaRPr lang="en-US" sz="1836"/>
            </a:p>
          </p:txBody>
        </p:sp>
        <p:sp>
          <p:nvSpPr>
            <p:cNvPr id="51" name="Freeform 45">
              <a:extLst>
                <a:ext uri="{FF2B5EF4-FFF2-40B4-BE49-F238E27FC236}">
                  <a16:creationId xmlns:a16="http://schemas.microsoft.com/office/drawing/2014/main" id="{79AD48F0-74FB-4C9A-97A7-3F6F7883DC0C}"/>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solidFill>
              <a:schemeClr val="accent1"/>
            </a:solidFill>
            <a:ln w="12700" cap="sq">
              <a:solidFill>
                <a:srgbClr val="EBEBEB"/>
              </a:solidFill>
              <a:prstDash val="solid"/>
              <a:miter/>
            </a:ln>
          </p:spPr>
          <p:txBody>
            <a:bodyPr rtlCol="0" anchor="ctr"/>
            <a:lstStyle/>
            <a:p>
              <a:endParaRPr lang="en-US" sz="1836"/>
            </a:p>
          </p:txBody>
        </p:sp>
        <p:sp>
          <p:nvSpPr>
            <p:cNvPr id="52" name="Freeform 49">
              <a:extLst>
                <a:ext uri="{FF2B5EF4-FFF2-40B4-BE49-F238E27FC236}">
                  <a16:creationId xmlns:a16="http://schemas.microsoft.com/office/drawing/2014/main" id="{C48CCB4E-5514-4870-A12B-382ECA639F4B}"/>
                </a:ext>
              </a:extLst>
            </p:cNvPr>
            <p:cNvSpPr/>
            <p:nvPr/>
          </p:nvSpPr>
          <p:spPr>
            <a:xfrm>
              <a:off x="-1472697" y="5999559"/>
              <a:ext cx="324836" cy="285508"/>
            </a:xfrm>
            <a:custGeom>
              <a:avLst/>
              <a:gdLst>
                <a:gd name="connsiteX0" fmla="*/ 0 w 174963"/>
                <a:gd name="connsiteY0" fmla="*/ 122569 h 153780"/>
                <a:gd name="connsiteX1" fmla="*/ 18009 w 174963"/>
                <a:gd name="connsiteY1" fmla="*/ 140802 h 153780"/>
                <a:gd name="connsiteX2" fmla="*/ 79363 w 174963"/>
                <a:gd name="connsiteY2" fmla="*/ 141195 h 153780"/>
                <a:gd name="connsiteX3" fmla="*/ 79754 w 174963"/>
                <a:gd name="connsiteY3" fmla="*/ 140802 h 153780"/>
                <a:gd name="connsiteX4" fmla="*/ 79754 w 174963"/>
                <a:gd name="connsiteY4" fmla="*/ 78223 h 153780"/>
                <a:gd name="connsiteX5" fmla="*/ 100335 w 174963"/>
                <a:gd name="connsiteY5" fmla="*/ 99044 h 153780"/>
                <a:gd name="connsiteX6" fmla="*/ 161356 w 174963"/>
                <a:gd name="connsiteY6" fmla="*/ 99772 h 153780"/>
                <a:gd name="connsiteX7" fmla="*/ 162080 w 174963"/>
                <a:gd name="connsiteY7" fmla="*/ 99044 h 153780"/>
                <a:gd name="connsiteX8" fmla="*/ 162159 w 174963"/>
                <a:gd name="connsiteY8" fmla="*/ 36661 h 153780"/>
                <a:gd name="connsiteX9" fmla="*/ 162080 w 174963"/>
                <a:gd name="connsiteY9" fmla="*/ 36583 h 153780"/>
                <a:gd name="connsiteX10" fmla="*/ 126063 w 174963"/>
                <a:gd name="connsiteY10" fmla="*/ 0 h 15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63" h="153780">
                  <a:moveTo>
                    <a:pt x="0" y="122569"/>
                  </a:moveTo>
                  <a:lnTo>
                    <a:pt x="18009" y="140802"/>
                  </a:lnTo>
                  <a:cubicBezTo>
                    <a:pt x="34844" y="157952"/>
                    <a:pt x="62313" y="158129"/>
                    <a:pt x="79363" y="141195"/>
                  </a:cubicBezTo>
                  <a:cubicBezTo>
                    <a:pt x="79494" y="141064"/>
                    <a:pt x="79624" y="140934"/>
                    <a:pt x="79754" y="140802"/>
                  </a:cubicBezTo>
                  <a:cubicBezTo>
                    <a:pt x="96817" y="123473"/>
                    <a:pt x="96817" y="95552"/>
                    <a:pt x="79754" y="78223"/>
                  </a:cubicBezTo>
                  <a:lnTo>
                    <a:pt x="100335" y="99044"/>
                  </a:lnTo>
                  <a:cubicBezTo>
                    <a:pt x="116986" y="116194"/>
                    <a:pt x="144305" y="116521"/>
                    <a:pt x="161356" y="99772"/>
                  </a:cubicBezTo>
                  <a:cubicBezTo>
                    <a:pt x="161601" y="99532"/>
                    <a:pt x="161842" y="99289"/>
                    <a:pt x="162080" y="99044"/>
                  </a:cubicBezTo>
                  <a:cubicBezTo>
                    <a:pt x="179227" y="81839"/>
                    <a:pt x="179263" y="53909"/>
                    <a:pt x="162159" y="36661"/>
                  </a:cubicBezTo>
                  <a:cubicBezTo>
                    <a:pt x="162133" y="36636"/>
                    <a:pt x="162106" y="36608"/>
                    <a:pt x="162080" y="36583"/>
                  </a:cubicBezTo>
                  <a:lnTo>
                    <a:pt x="126063" y="0"/>
                  </a:lnTo>
                </a:path>
              </a:pathLst>
            </a:custGeom>
            <a:solidFill>
              <a:srgbClr val="50E6FF"/>
            </a:solidFill>
            <a:ln w="12700" cap="sq">
              <a:solidFill>
                <a:srgbClr val="EBEBEB"/>
              </a:solidFill>
              <a:prstDash val="solid"/>
              <a:miter/>
            </a:ln>
          </p:spPr>
          <p:txBody>
            <a:bodyPr rtlCol="0" anchor="ctr"/>
            <a:lstStyle/>
            <a:p>
              <a:endParaRPr lang="en-US" sz="1836"/>
            </a:p>
          </p:txBody>
        </p:sp>
        <p:sp>
          <p:nvSpPr>
            <p:cNvPr id="53" name="Freeform 50">
              <a:extLst>
                <a:ext uri="{FF2B5EF4-FFF2-40B4-BE49-F238E27FC236}">
                  <a16:creationId xmlns:a16="http://schemas.microsoft.com/office/drawing/2014/main" id="{DA08B012-2F8E-4FE4-A002-465859A8B9AE}"/>
                </a:ext>
              </a:extLst>
            </p:cNvPr>
            <p:cNvSpPr/>
            <p:nvPr/>
          </p:nvSpPr>
          <p:spPr>
            <a:xfrm>
              <a:off x="-1238650" y="5883374"/>
              <a:ext cx="205481" cy="208219"/>
            </a:xfrm>
            <a:custGeom>
              <a:avLst/>
              <a:gdLst>
                <a:gd name="connsiteX0" fmla="*/ 0 w 110676"/>
                <a:gd name="connsiteY0" fmla="*/ 62579 h 112150"/>
                <a:gd name="connsiteX1" fmla="*/ 36018 w 110676"/>
                <a:gd name="connsiteY1" fmla="*/ 99161 h 112150"/>
                <a:gd name="connsiteX2" fmla="*/ 97538 w 110676"/>
                <a:gd name="connsiteY2" fmla="*/ 99505 h 112150"/>
                <a:gd name="connsiteX3" fmla="*/ 97880 w 110676"/>
                <a:gd name="connsiteY3" fmla="*/ 99161 h 112150"/>
                <a:gd name="connsiteX4" fmla="*/ 97880 w 110676"/>
                <a:gd name="connsiteY4" fmla="*/ 36583 h 112150"/>
                <a:gd name="connsiteX5" fmla="*/ 61745 w 110676"/>
                <a:gd name="connsiteY5" fmla="*/ 0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76" h="112150">
                  <a:moveTo>
                    <a:pt x="0" y="62579"/>
                  </a:moveTo>
                  <a:lnTo>
                    <a:pt x="36018" y="99161"/>
                  </a:lnTo>
                  <a:cubicBezTo>
                    <a:pt x="52912" y="116345"/>
                    <a:pt x="80455" y="116499"/>
                    <a:pt x="97538" y="99505"/>
                  </a:cubicBezTo>
                  <a:cubicBezTo>
                    <a:pt x="97653" y="99391"/>
                    <a:pt x="97766" y="99277"/>
                    <a:pt x="97880" y="99161"/>
                  </a:cubicBezTo>
                  <a:cubicBezTo>
                    <a:pt x="114943" y="81832"/>
                    <a:pt x="114943" y="53912"/>
                    <a:pt x="97880" y="36583"/>
                  </a:cubicBezTo>
                  <a:lnTo>
                    <a:pt x="61745" y="0"/>
                  </a:lnTo>
                </a:path>
              </a:pathLst>
            </a:custGeom>
            <a:solidFill>
              <a:srgbClr val="50E6FF"/>
            </a:solidFill>
            <a:ln w="12700" cap="sq">
              <a:solidFill>
                <a:srgbClr val="EBEBEB"/>
              </a:solidFill>
              <a:prstDash val="solid"/>
              <a:miter/>
            </a:ln>
          </p:spPr>
          <p:txBody>
            <a:bodyPr rtlCol="0" anchor="ctr"/>
            <a:lstStyle/>
            <a:p>
              <a:endParaRPr lang="en-US" sz="1836"/>
            </a:p>
          </p:txBody>
        </p:sp>
        <p:sp>
          <p:nvSpPr>
            <p:cNvPr id="54" name="Freeform 46">
              <a:extLst>
                <a:ext uri="{FF2B5EF4-FFF2-40B4-BE49-F238E27FC236}">
                  <a16:creationId xmlns:a16="http://schemas.microsoft.com/office/drawing/2014/main" id="{D92F9C1E-E3CC-446F-B946-27481778D1A2}"/>
                </a:ext>
              </a:extLst>
            </p:cNvPr>
            <p:cNvSpPr/>
            <p:nvPr/>
          </p:nvSpPr>
          <p:spPr>
            <a:xfrm>
              <a:off x="-1644925" y="6052972"/>
              <a:ext cx="229420" cy="232095"/>
            </a:xfrm>
            <a:custGeom>
              <a:avLst/>
              <a:gdLst>
                <a:gd name="connsiteX0" fmla="*/ 12894 w 123570"/>
                <a:gd name="connsiteY0" fmla="*/ 49454 h 125011"/>
                <a:gd name="connsiteX1" fmla="*/ 12863 w 123570"/>
                <a:gd name="connsiteY1" fmla="*/ 112002 h 125011"/>
                <a:gd name="connsiteX2" fmla="*/ 12894 w 123570"/>
                <a:gd name="connsiteY2" fmla="*/ 112032 h 125011"/>
                <a:gd name="connsiteX3" fmla="*/ 74248 w 123570"/>
                <a:gd name="connsiteY3" fmla="*/ 112425 h 125011"/>
                <a:gd name="connsiteX4" fmla="*/ 74638 w 123570"/>
                <a:gd name="connsiteY4" fmla="*/ 112032 h 125011"/>
                <a:gd name="connsiteX5" fmla="*/ 110773 w 123570"/>
                <a:gd name="connsiteY5" fmla="*/ 75567 h 125011"/>
                <a:gd name="connsiteX6" fmla="*/ 110773 w 123570"/>
                <a:gd name="connsiteY6" fmla="*/ 12989 h 125011"/>
                <a:gd name="connsiteX7" fmla="*/ 49253 w 123570"/>
                <a:gd name="connsiteY7" fmla="*/ 12645 h 125011"/>
                <a:gd name="connsiteX8" fmla="*/ 48911 w 123570"/>
                <a:gd name="connsiteY8" fmla="*/ 12989 h 1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70" h="125011">
                  <a:moveTo>
                    <a:pt x="12894" y="49454"/>
                  </a:moveTo>
                  <a:cubicBezTo>
                    <a:pt x="-4286" y="66718"/>
                    <a:pt x="-4299" y="94722"/>
                    <a:pt x="12863" y="112002"/>
                  </a:cubicBezTo>
                  <a:cubicBezTo>
                    <a:pt x="12874" y="112012"/>
                    <a:pt x="12883" y="112022"/>
                    <a:pt x="12894" y="112032"/>
                  </a:cubicBezTo>
                  <a:cubicBezTo>
                    <a:pt x="29728" y="129183"/>
                    <a:pt x="57198" y="129359"/>
                    <a:pt x="74248" y="112425"/>
                  </a:cubicBezTo>
                  <a:cubicBezTo>
                    <a:pt x="74379" y="112295"/>
                    <a:pt x="74509" y="112164"/>
                    <a:pt x="74638" y="112032"/>
                  </a:cubicBezTo>
                  <a:lnTo>
                    <a:pt x="110773" y="75567"/>
                  </a:lnTo>
                  <a:cubicBezTo>
                    <a:pt x="127836" y="58238"/>
                    <a:pt x="127836" y="30318"/>
                    <a:pt x="110773" y="12989"/>
                  </a:cubicBezTo>
                  <a:cubicBezTo>
                    <a:pt x="93879" y="-4194"/>
                    <a:pt x="66336" y="-4349"/>
                    <a:pt x="49253" y="12645"/>
                  </a:cubicBezTo>
                  <a:cubicBezTo>
                    <a:pt x="49138" y="12759"/>
                    <a:pt x="49025" y="12874"/>
                    <a:pt x="48911" y="1298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5" name="Freeform 47">
              <a:extLst>
                <a:ext uri="{FF2B5EF4-FFF2-40B4-BE49-F238E27FC236}">
                  <a16:creationId xmlns:a16="http://schemas.microsoft.com/office/drawing/2014/main" id="{ABF7336B-EB46-4381-A9A9-05D37EA4163B}"/>
                </a:ext>
              </a:extLst>
            </p:cNvPr>
            <p:cNvSpPr/>
            <p:nvPr/>
          </p:nvSpPr>
          <p:spPr>
            <a:xfrm>
              <a:off x="-1759560" y="5936620"/>
              <a:ext cx="229363" cy="232452"/>
            </a:xfrm>
            <a:custGeom>
              <a:avLst/>
              <a:gdLst>
                <a:gd name="connsiteX0" fmla="*/ 12893 w 123539"/>
                <a:gd name="connsiteY0" fmla="*/ 49544 h 125202"/>
                <a:gd name="connsiteX1" fmla="*/ 12863 w 123539"/>
                <a:gd name="connsiteY1" fmla="*/ 112093 h 125202"/>
                <a:gd name="connsiteX2" fmla="*/ 12893 w 123539"/>
                <a:gd name="connsiteY2" fmla="*/ 112123 h 125202"/>
                <a:gd name="connsiteX3" fmla="*/ 73915 w 123539"/>
                <a:gd name="connsiteY3" fmla="*/ 112851 h 125202"/>
                <a:gd name="connsiteX4" fmla="*/ 74638 w 123539"/>
                <a:gd name="connsiteY4" fmla="*/ 112123 h 125202"/>
                <a:gd name="connsiteX5" fmla="*/ 110656 w 123539"/>
                <a:gd name="connsiteY5" fmla="*/ 75540 h 125202"/>
                <a:gd name="connsiteX6" fmla="*/ 110735 w 123539"/>
                <a:gd name="connsiteY6" fmla="*/ 13158 h 125202"/>
                <a:gd name="connsiteX7" fmla="*/ 110656 w 123539"/>
                <a:gd name="connsiteY7" fmla="*/ 13079 h 125202"/>
                <a:gd name="connsiteX8" fmla="*/ 49635 w 123539"/>
                <a:gd name="connsiteY8" fmla="*/ 12351 h 125202"/>
                <a:gd name="connsiteX9" fmla="*/ 48911 w 123539"/>
                <a:gd name="connsiteY9" fmla="*/ 13079 h 12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539" h="125202">
                  <a:moveTo>
                    <a:pt x="12893" y="49544"/>
                  </a:moveTo>
                  <a:cubicBezTo>
                    <a:pt x="-4286" y="66809"/>
                    <a:pt x="-4299" y="94813"/>
                    <a:pt x="12863" y="112093"/>
                  </a:cubicBezTo>
                  <a:cubicBezTo>
                    <a:pt x="12874" y="112103"/>
                    <a:pt x="12883" y="112112"/>
                    <a:pt x="12893" y="112123"/>
                  </a:cubicBezTo>
                  <a:cubicBezTo>
                    <a:pt x="29544" y="129273"/>
                    <a:pt x="56863" y="129600"/>
                    <a:pt x="73915" y="112851"/>
                  </a:cubicBezTo>
                  <a:cubicBezTo>
                    <a:pt x="74159" y="112611"/>
                    <a:pt x="74400" y="112369"/>
                    <a:pt x="74638" y="112123"/>
                  </a:cubicBezTo>
                  <a:lnTo>
                    <a:pt x="110656" y="75540"/>
                  </a:lnTo>
                  <a:cubicBezTo>
                    <a:pt x="127803" y="58336"/>
                    <a:pt x="127838" y="30406"/>
                    <a:pt x="110735" y="13158"/>
                  </a:cubicBezTo>
                  <a:cubicBezTo>
                    <a:pt x="110709" y="13132"/>
                    <a:pt x="110682" y="13105"/>
                    <a:pt x="110656" y="13079"/>
                  </a:cubicBezTo>
                  <a:cubicBezTo>
                    <a:pt x="94006" y="-4071"/>
                    <a:pt x="66686" y="-4398"/>
                    <a:pt x="49635" y="12351"/>
                  </a:cubicBezTo>
                  <a:cubicBezTo>
                    <a:pt x="49391" y="12591"/>
                    <a:pt x="49150" y="12834"/>
                    <a:pt x="48911" y="1307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6" name="Freeform 48">
              <a:extLst>
                <a:ext uri="{FF2B5EF4-FFF2-40B4-BE49-F238E27FC236}">
                  <a16:creationId xmlns:a16="http://schemas.microsoft.com/office/drawing/2014/main" id="{032A28B7-B738-4BB6-AF29-EFE55F83B2B6}"/>
                </a:ext>
              </a:extLst>
            </p:cNvPr>
            <p:cNvSpPr/>
            <p:nvPr/>
          </p:nvSpPr>
          <p:spPr>
            <a:xfrm>
              <a:off x="-1874215" y="5820330"/>
              <a:ext cx="229403" cy="232483"/>
            </a:xfrm>
            <a:custGeom>
              <a:avLst/>
              <a:gdLst>
                <a:gd name="connsiteX0" fmla="*/ 12787 w 123560"/>
                <a:gd name="connsiteY0" fmla="*/ 49720 h 125219"/>
                <a:gd name="connsiteX1" fmla="*/ 12787 w 123560"/>
                <a:gd name="connsiteY1" fmla="*/ 112181 h 125219"/>
                <a:gd name="connsiteX2" fmla="*/ 74141 w 123560"/>
                <a:gd name="connsiteY2" fmla="*/ 112692 h 125219"/>
                <a:gd name="connsiteX3" fmla="*/ 74649 w 123560"/>
                <a:gd name="connsiteY3" fmla="*/ 112181 h 125219"/>
                <a:gd name="connsiteX4" fmla="*/ 110667 w 123560"/>
                <a:gd name="connsiteY4" fmla="*/ 75716 h 125219"/>
                <a:gd name="connsiteX5" fmla="*/ 110697 w 123560"/>
                <a:gd name="connsiteY5" fmla="*/ 13168 h 125219"/>
                <a:gd name="connsiteX6" fmla="*/ 110667 w 123560"/>
                <a:gd name="connsiteY6" fmla="*/ 13137 h 125219"/>
                <a:gd name="connsiteX7" fmla="*/ 49647 w 123560"/>
                <a:gd name="connsiteY7" fmla="*/ 12295 h 125219"/>
                <a:gd name="connsiteX8" fmla="*/ 49273 w 123560"/>
                <a:gd name="connsiteY8" fmla="*/ 12667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60" h="125219">
                  <a:moveTo>
                    <a:pt x="12787" y="49720"/>
                  </a:moveTo>
                  <a:cubicBezTo>
                    <a:pt x="-4262" y="67009"/>
                    <a:pt x="-4262" y="94892"/>
                    <a:pt x="12787" y="112181"/>
                  </a:cubicBezTo>
                  <a:cubicBezTo>
                    <a:pt x="29589" y="129364"/>
                    <a:pt x="57059" y="129592"/>
                    <a:pt x="74141" y="112692"/>
                  </a:cubicBezTo>
                  <a:cubicBezTo>
                    <a:pt x="74312" y="112523"/>
                    <a:pt x="74480" y="112352"/>
                    <a:pt x="74649" y="112181"/>
                  </a:cubicBezTo>
                  <a:lnTo>
                    <a:pt x="110667" y="75716"/>
                  </a:lnTo>
                  <a:cubicBezTo>
                    <a:pt x="127847" y="58451"/>
                    <a:pt x="127859" y="30447"/>
                    <a:pt x="110697" y="13168"/>
                  </a:cubicBezTo>
                  <a:cubicBezTo>
                    <a:pt x="110687" y="13157"/>
                    <a:pt x="110677" y="13148"/>
                    <a:pt x="110667" y="13137"/>
                  </a:cubicBezTo>
                  <a:cubicBezTo>
                    <a:pt x="94048" y="-4045"/>
                    <a:pt x="66728" y="-4421"/>
                    <a:pt x="49647" y="12295"/>
                  </a:cubicBezTo>
                  <a:cubicBezTo>
                    <a:pt x="49522" y="12418"/>
                    <a:pt x="49397" y="12542"/>
                    <a:pt x="49273" y="12667"/>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7" name="Freeform 51">
              <a:extLst>
                <a:ext uri="{FF2B5EF4-FFF2-40B4-BE49-F238E27FC236}">
                  <a16:creationId xmlns:a16="http://schemas.microsoft.com/office/drawing/2014/main" id="{A6066F79-28BF-4109-A36A-79E9436F4D64}"/>
                </a:ext>
              </a:extLst>
            </p:cNvPr>
            <p:cNvSpPr/>
            <p:nvPr/>
          </p:nvSpPr>
          <p:spPr>
            <a:xfrm>
              <a:off x="-1989048" y="5703546"/>
              <a:ext cx="230073" cy="233187"/>
            </a:xfrm>
            <a:custGeom>
              <a:avLst/>
              <a:gdLst>
                <a:gd name="connsiteX0" fmla="*/ 12893 w 123921"/>
                <a:gd name="connsiteY0" fmla="*/ 50042 h 125599"/>
                <a:gd name="connsiteX1" fmla="*/ 12863 w 123921"/>
                <a:gd name="connsiteY1" fmla="*/ 112590 h 125599"/>
                <a:gd name="connsiteX2" fmla="*/ 12893 w 123921"/>
                <a:gd name="connsiteY2" fmla="*/ 112621 h 125599"/>
                <a:gd name="connsiteX3" fmla="*/ 74248 w 123921"/>
                <a:gd name="connsiteY3" fmla="*/ 113013 h 125599"/>
                <a:gd name="connsiteX4" fmla="*/ 74638 w 123921"/>
                <a:gd name="connsiteY4" fmla="*/ 112621 h 125599"/>
                <a:gd name="connsiteX5" fmla="*/ 111124 w 123921"/>
                <a:gd name="connsiteY5" fmla="*/ 75567 h 125599"/>
                <a:gd name="connsiteX6" fmla="*/ 111124 w 123921"/>
                <a:gd name="connsiteY6" fmla="*/ 12989 h 125599"/>
                <a:gd name="connsiteX7" fmla="*/ 49604 w 123921"/>
                <a:gd name="connsiteY7" fmla="*/ 12645 h 125599"/>
                <a:gd name="connsiteX8" fmla="*/ 49262 w 123921"/>
                <a:gd name="connsiteY8" fmla="*/ 12989 h 12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1" h="125599">
                  <a:moveTo>
                    <a:pt x="12893" y="50042"/>
                  </a:moveTo>
                  <a:cubicBezTo>
                    <a:pt x="-4286" y="67306"/>
                    <a:pt x="-4300" y="95310"/>
                    <a:pt x="12863" y="112590"/>
                  </a:cubicBezTo>
                  <a:cubicBezTo>
                    <a:pt x="12873" y="112601"/>
                    <a:pt x="12883" y="112610"/>
                    <a:pt x="12893" y="112621"/>
                  </a:cubicBezTo>
                  <a:cubicBezTo>
                    <a:pt x="29728" y="129771"/>
                    <a:pt x="57198" y="129947"/>
                    <a:pt x="74248" y="113013"/>
                  </a:cubicBezTo>
                  <a:cubicBezTo>
                    <a:pt x="74379" y="112883"/>
                    <a:pt x="74509" y="112752"/>
                    <a:pt x="74638" y="112621"/>
                  </a:cubicBezTo>
                  <a:lnTo>
                    <a:pt x="111124" y="75567"/>
                  </a:lnTo>
                  <a:cubicBezTo>
                    <a:pt x="128187" y="58238"/>
                    <a:pt x="128187" y="30318"/>
                    <a:pt x="111124" y="12989"/>
                  </a:cubicBezTo>
                  <a:cubicBezTo>
                    <a:pt x="94230" y="-4194"/>
                    <a:pt x="66686" y="-4349"/>
                    <a:pt x="49604" y="12645"/>
                  </a:cubicBezTo>
                  <a:cubicBezTo>
                    <a:pt x="49489" y="12759"/>
                    <a:pt x="49375" y="12874"/>
                    <a:pt x="49262" y="12989"/>
                  </a:cubicBezTo>
                  <a:close/>
                </a:path>
              </a:pathLst>
            </a:custGeom>
            <a:solidFill>
              <a:srgbClr val="0078D4"/>
            </a:solidFill>
            <a:ln w="12700" cap="sq">
              <a:solidFill>
                <a:srgbClr val="EBEBEB"/>
              </a:solidFill>
              <a:prstDash val="solid"/>
              <a:miter/>
            </a:ln>
          </p:spPr>
          <p:txBody>
            <a:bodyPr rtlCol="0" anchor="ctr"/>
            <a:lstStyle/>
            <a:p>
              <a:endParaRPr lang="en-US" sz="1836"/>
            </a:p>
          </p:txBody>
        </p:sp>
        <p:sp>
          <p:nvSpPr>
            <p:cNvPr id="58" name="Freeform: Shape 57">
              <a:extLst>
                <a:ext uri="{FF2B5EF4-FFF2-40B4-BE49-F238E27FC236}">
                  <a16:creationId xmlns:a16="http://schemas.microsoft.com/office/drawing/2014/main" id="{43D62780-38BA-4589-9F66-6C51A5C42C15}"/>
                </a:ext>
              </a:extLst>
            </p:cNvPr>
            <p:cNvSpPr/>
            <p:nvPr/>
          </p:nvSpPr>
          <p:spPr bwMode="auto">
            <a:xfrm>
              <a:off x="-1133475" y="5767389"/>
              <a:ext cx="213750" cy="209424"/>
            </a:xfrm>
            <a:custGeom>
              <a:avLst/>
              <a:gdLst>
                <a:gd name="connsiteX0" fmla="*/ 38915 w 73372"/>
                <a:gd name="connsiteY0" fmla="*/ 0 h 75732"/>
                <a:gd name="connsiteX1" fmla="*/ 64251 w 73372"/>
                <a:gd name="connsiteY1" fmla="*/ 25631 h 75732"/>
                <a:gd name="connsiteX2" fmla="*/ 65609 w 73372"/>
                <a:gd name="connsiteY2" fmla="*/ 66558 h 75732"/>
                <a:gd name="connsiteX3" fmla="*/ 24921 w 73372"/>
                <a:gd name="connsiteY3" fmla="*/ 67923 h 75732"/>
                <a:gd name="connsiteX4" fmla="*/ 23489 w 73372"/>
                <a:gd name="connsiteY4" fmla="*/ 66478 h 75732"/>
                <a:gd name="connsiteX5" fmla="*/ 0 w 73372"/>
                <a:gd name="connsiteY5" fmla="*/ 42695 h 75732"/>
                <a:gd name="connsiteX6" fmla="*/ 38915 w 73372"/>
                <a:gd name="connsiteY6" fmla="*/ 0 h 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72" h="75732">
                  <a:moveTo>
                    <a:pt x="38915" y="0"/>
                  </a:moveTo>
                  <a:lnTo>
                    <a:pt x="64251" y="25631"/>
                  </a:lnTo>
                  <a:cubicBezTo>
                    <a:pt x="75861" y="36555"/>
                    <a:pt x="76469" y="54879"/>
                    <a:pt x="65609" y="66558"/>
                  </a:cubicBezTo>
                  <a:cubicBezTo>
                    <a:pt x="54748" y="78236"/>
                    <a:pt x="36531" y="78848"/>
                    <a:pt x="24921" y="67923"/>
                  </a:cubicBezTo>
                  <a:cubicBezTo>
                    <a:pt x="24427" y="67459"/>
                    <a:pt x="23950" y="66977"/>
                    <a:pt x="23489" y="66478"/>
                  </a:cubicBezTo>
                  <a:lnTo>
                    <a:pt x="0" y="42695"/>
                  </a:lnTo>
                  <a:lnTo>
                    <a:pt x="38915" y="0"/>
                  </a:lnTo>
                  <a:close/>
                </a:path>
              </a:pathLst>
            </a:custGeom>
            <a:solidFill>
              <a:srgbClr val="50E6FF"/>
            </a:solidFill>
            <a:ln w="12700" cap="sq">
              <a:noFill/>
              <a:prstDash val="solid"/>
              <a:miter/>
            </a:ln>
          </p:spPr>
          <p:txBody>
            <a:bodyPr wrap="square" rtlCol="0" anchor="ctr">
              <a:noAutofit/>
            </a:bodyPr>
            <a:lstStyle/>
            <a:p>
              <a:endParaRPr lang="en-US" sz="1836" err="1"/>
            </a:p>
          </p:txBody>
        </p:sp>
        <p:sp>
          <p:nvSpPr>
            <p:cNvPr id="59" name="Freeform 45">
              <a:extLst>
                <a:ext uri="{FF2B5EF4-FFF2-40B4-BE49-F238E27FC236}">
                  <a16:creationId xmlns:a16="http://schemas.microsoft.com/office/drawing/2014/main" id="{46E03AB2-4BF0-4194-B9F0-F4CFE5B13CA4}"/>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noFill/>
            <a:ln w="12700" cap="sq">
              <a:solidFill>
                <a:srgbClr val="EBEBEB"/>
              </a:solidFill>
              <a:prstDash val="solid"/>
              <a:miter/>
            </a:ln>
          </p:spPr>
          <p:txBody>
            <a:bodyPr rtlCol="0" anchor="ctr"/>
            <a:lstStyle/>
            <a:p>
              <a:endParaRPr lang="en-US" sz="1836"/>
            </a:p>
          </p:txBody>
        </p:sp>
      </p:grpSp>
      <p:sp>
        <p:nvSpPr>
          <p:cNvPr id="60" name="Freeform 111">
            <a:extLst>
              <a:ext uri="{FF2B5EF4-FFF2-40B4-BE49-F238E27FC236}">
                <a16:creationId xmlns:a16="http://schemas.microsoft.com/office/drawing/2014/main" id="{6B6942FA-A1CF-4BF3-BE4C-37FC651A9351}"/>
              </a:ext>
            </a:extLst>
          </p:cNvPr>
          <p:cNvSpPr>
            <a:spLocks/>
          </p:cNvSpPr>
          <p:nvPr/>
        </p:nvSpPr>
        <p:spPr bwMode="auto">
          <a:xfrm>
            <a:off x="5127737" y="3039497"/>
            <a:ext cx="568500" cy="284250"/>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61" name="Group 60">
            <a:extLst>
              <a:ext uri="{FF2B5EF4-FFF2-40B4-BE49-F238E27FC236}">
                <a16:creationId xmlns:a16="http://schemas.microsoft.com/office/drawing/2014/main" id="{EA6D8032-AA8B-422C-8FFD-2CDA35134F93}"/>
              </a:ext>
            </a:extLst>
          </p:cNvPr>
          <p:cNvGrpSpPr>
            <a:grpSpLocks noChangeAspect="1"/>
          </p:cNvGrpSpPr>
          <p:nvPr/>
        </p:nvGrpSpPr>
        <p:grpSpPr>
          <a:xfrm>
            <a:off x="7098107" y="2925444"/>
            <a:ext cx="431026" cy="431027"/>
            <a:chOff x="3500438" y="4418013"/>
            <a:chExt cx="493712" cy="493713"/>
          </a:xfrm>
        </p:grpSpPr>
        <p:sp>
          <p:nvSpPr>
            <p:cNvPr id="62" name="Freeform 79">
              <a:extLst>
                <a:ext uri="{FF2B5EF4-FFF2-40B4-BE49-F238E27FC236}">
                  <a16:creationId xmlns:a16="http://schemas.microsoft.com/office/drawing/2014/main" id="{3AD01B8C-80A1-4E79-8029-D4E43A0929A7}"/>
                </a:ext>
              </a:extLst>
            </p:cNvPr>
            <p:cNvSpPr>
              <a:spLocks noEditPoints="1"/>
            </p:cNvSpPr>
            <p:nvPr/>
          </p:nvSpPr>
          <p:spPr bwMode="auto">
            <a:xfrm>
              <a:off x="3500438" y="4418013"/>
              <a:ext cx="493712" cy="493713"/>
            </a:xfrm>
            <a:custGeom>
              <a:avLst/>
              <a:gdLst>
                <a:gd name="T0" fmla="*/ 683 w 1365"/>
                <a:gd name="T1" fmla="*/ 128 h 1365"/>
                <a:gd name="T2" fmla="*/ 899 w 1365"/>
                <a:gd name="T3" fmla="*/ 172 h 1365"/>
                <a:gd name="T4" fmla="*/ 1075 w 1365"/>
                <a:gd name="T5" fmla="*/ 291 h 1365"/>
                <a:gd name="T6" fmla="*/ 1194 w 1365"/>
                <a:gd name="T7" fmla="*/ 467 h 1365"/>
                <a:gd name="T8" fmla="*/ 1237 w 1365"/>
                <a:gd name="T9" fmla="*/ 683 h 1365"/>
                <a:gd name="T10" fmla="*/ 1194 w 1365"/>
                <a:gd name="T11" fmla="*/ 899 h 1365"/>
                <a:gd name="T12" fmla="*/ 1075 w 1365"/>
                <a:gd name="T13" fmla="*/ 1075 h 1365"/>
                <a:gd name="T14" fmla="*/ 899 w 1365"/>
                <a:gd name="T15" fmla="*/ 1194 h 1365"/>
                <a:gd name="T16" fmla="*/ 683 w 1365"/>
                <a:gd name="T17" fmla="*/ 1237 h 1365"/>
                <a:gd name="T18" fmla="*/ 467 w 1365"/>
                <a:gd name="T19" fmla="*/ 1194 h 1365"/>
                <a:gd name="T20" fmla="*/ 290 w 1365"/>
                <a:gd name="T21" fmla="*/ 1075 h 1365"/>
                <a:gd name="T22" fmla="*/ 172 w 1365"/>
                <a:gd name="T23" fmla="*/ 899 h 1365"/>
                <a:gd name="T24" fmla="*/ 128 w 1365"/>
                <a:gd name="T25" fmla="*/ 683 h 1365"/>
                <a:gd name="T26" fmla="*/ 172 w 1365"/>
                <a:gd name="T27" fmla="*/ 467 h 1365"/>
                <a:gd name="T28" fmla="*/ 290 w 1365"/>
                <a:gd name="T29" fmla="*/ 291 h 1365"/>
                <a:gd name="T30" fmla="*/ 467 w 1365"/>
                <a:gd name="T31" fmla="*/ 172 h 1365"/>
                <a:gd name="T32" fmla="*/ 683 w 1365"/>
                <a:gd name="T33" fmla="*/ 128 h 1365"/>
                <a:gd name="T34" fmla="*/ 683 w 1365"/>
                <a:gd name="T35" fmla="*/ 0 h 1365"/>
                <a:gd name="T36" fmla="*/ 0 w 1365"/>
                <a:gd name="T37" fmla="*/ 683 h 1365"/>
                <a:gd name="T38" fmla="*/ 683 w 1365"/>
                <a:gd name="T39" fmla="*/ 1365 h 1365"/>
                <a:gd name="T40" fmla="*/ 1365 w 1365"/>
                <a:gd name="T41" fmla="*/ 683 h 1365"/>
                <a:gd name="T42" fmla="*/ 683 w 1365"/>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5" h="1365">
                  <a:moveTo>
                    <a:pt x="683" y="128"/>
                  </a:moveTo>
                  <a:cubicBezTo>
                    <a:pt x="758" y="128"/>
                    <a:pt x="830" y="143"/>
                    <a:pt x="899" y="172"/>
                  </a:cubicBezTo>
                  <a:cubicBezTo>
                    <a:pt x="965" y="200"/>
                    <a:pt x="1024" y="240"/>
                    <a:pt x="1075" y="291"/>
                  </a:cubicBezTo>
                  <a:cubicBezTo>
                    <a:pt x="1126" y="342"/>
                    <a:pt x="1166" y="401"/>
                    <a:pt x="1194" y="467"/>
                  </a:cubicBezTo>
                  <a:cubicBezTo>
                    <a:pt x="1223" y="535"/>
                    <a:pt x="1237" y="608"/>
                    <a:pt x="1237" y="683"/>
                  </a:cubicBezTo>
                  <a:cubicBezTo>
                    <a:pt x="1237" y="758"/>
                    <a:pt x="1223" y="830"/>
                    <a:pt x="1194" y="899"/>
                  </a:cubicBezTo>
                  <a:cubicBezTo>
                    <a:pt x="1166" y="965"/>
                    <a:pt x="1126" y="1024"/>
                    <a:pt x="1075" y="1075"/>
                  </a:cubicBezTo>
                  <a:cubicBezTo>
                    <a:pt x="1024" y="1126"/>
                    <a:pt x="965" y="1166"/>
                    <a:pt x="899" y="1194"/>
                  </a:cubicBezTo>
                  <a:cubicBezTo>
                    <a:pt x="830" y="1223"/>
                    <a:pt x="758" y="1237"/>
                    <a:pt x="683" y="1237"/>
                  </a:cubicBezTo>
                  <a:cubicBezTo>
                    <a:pt x="608" y="1237"/>
                    <a:pt x="535" y="1223"/>
                    <a:pt x="467" y="1194"/>
                  </a:cubicBezTo>
                  <a:cubicBezTo>
                    <a:pt x="401" y="1166"/>
                    <a:pt x="341" y="1126"/>
                    <a:pt x="290" y="1075"/>
                  </a:cubicBezTo>
                  <a:cubicBezTo>
                    <a:pt x="239" y="1024"/>
                    <a:pt x="199" y="965"/>
                    <a:pt x="172" y="899"/>
                  </a:cubicBezTo>
                  <a:cubicBezTo>
                    <a:pt x="143" y="830"/>
                    <a:pt x="128" y="758"/>
                    <a:pt x="128" y="683"/>
                  </a:cubicBezTo>
                  <a:cubicBezTo>
                    <a:pt x="128" y="608"/>
                    <a:pt x="143" y="535"/>
                    <a:pt x="172" y="467"/>
                  </a:cubicBezTo>
                  <a:cubicBezTo>
                    <a:pt x="199" y="401"/>
                    <a:pt x="239" y="342"/>
                    <a:pt x="290" y="291"/>
                  </a:cubicBezTo>
                  <a:cubicBezTo>
                    <a:pt x="341" y="240"/>
                    <a:pt x="401" y="200"/>
                    <a:pt x="467" y="172"/>
                  </a:cubicBezTo>
                  <a:cubicBezTo>
                    <a:pt x="535" y="143"/>
                    <a:pt x="608" y="128"/>
                    <a:pt x="683" y="128"/>
                  </a:cubicBezTo>
                  <a:moveTo>
                    <a:pt x="683" y="0"/>
                  </a:moveTo>
                  <a:cubicBezTo>
                    <a:pt x="306" y="0"/>
                    <a:pt x="0" y="306"/>
                    <a:pt x="0" y="683"/>
                  </a:cubicBezTo>
                  <a:cubicBezTo>
                    <a:pt x="0" y="1060"/>
                    <a:pt x="306" y="1365"/>
                    <a:pt x="683" y="1365"/>
                  </a:cubicBezTo>
                  <a:cubicBezTo>
                    <a:pt x="1060" y="1365"/>
                    <a:pt x="1365" y="1060"/>
                    <a:pt x="1365" y="683"/>
                  </a:cubicBezTo>
                  <a:cubicBezTo>
                    <a:pt x="1365" y="306"/>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Freeform 80">
              <a:extLst>
                <a:ext uri="{FF2B5EF4-FFF2-40B4-BE49-F238E27FC236}">
                  <a16:creationId xmlns:a16="http://schemas.microsoft.com/office/drawing/2014/main" id="{31854D41-214E-4B7E-AC21-8EDEA59B2782}"/>
                </a:ext>
              </a:extLst>
            </p:cNvPr>
            <p:cNvSpPr>
              <a:spLocks/>
            </p:cNvSpPr>
            <p:nvPr/>
          </p:nvSpPr>
          <p:spPr bwMode="auto">
            <a:xfrm>
              <a:off x="3716338" y="4525963"/>
              <a:ext cx="125412" cy="250825"/>
            </a:xfrm>
            <a:custGeom>
              <a:avLst/>
              <a:gdLst>
                <a:gd name="T0" fmla="*/ 29 w 79"/>
                <a:gd name="T1" fmla="*/ 88 h 158"/>
                <a:gd name="T2" fmla="*/ 29 w 79"/>
                <a:gd name="T3" fmla="*/ 0 h 158"/>
                <a:gd name="T4" fmla="*/ 0 w 79"/>
                <a:gd name="T5" fmla="*/ 0 h 158"/>
                <a:gd name="T6" fmla="*/ 0 w 79"/>
                <a:gd name="T7" fmla="*/ 100 h 158"/>
                <a:gd name="T8" fmla="*/ 0 w 79"/>
                <a:gd name="T9" fmla="*/ 100 h 158"/>
                <a:gd name="T10" fmla="*/ 0 w 79"/>
                <a:gd name="T11" fmla="*/ 100 h 158"/>
                <a:gd name="T12" fmla="*/ 58 w 79"/>
                <a:gd name="T13" fmla="*/ 158 h 158"/>
                <a:gd name="T14" fmla="*/ 79 w 79"/>
                <a:gd name="T15" fmla="*/ 137 h 158"/>
                <a:gd name="T16" fmla="*/ 29 w 79"/>
                <a:gd name="T17" fmla="*/ 8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8">
                  <a:moveTo>
                    <a:pt x="29" y="88"/>
                  </a:moveTo>
                  <a:lnTo>
                    <a:pt x="29" y="0"/>
                  </a:lnTo>
                  <a:lnTo>
                    <a:pt x="0" y="0"/>
                  </a:lnTo>
                  <a:lnTo>
                    <a:pt x="0" y="100"/>
                  </a:lnTo>
                  <a:lnTo>
                    <a:pt x="0" y="100"/>
                  </a:lnTo>
                  <a:lnTo>
                    <a:pt x="0" y="100"/>
                  </a:lnTo>
                  <a:lnTo>
                    <a:pt x="58" y="158"/>
                  </a:lnTo>
                  <a:lnTo>
                    <a:pt x="79" y="137"/>
                  </a:lnTo>
                  <a:lnTo>
                    <a:pt x="29"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66" name="Rectangle 65">
            <a:extLst>
              <a:ext uri="{FF2B5EF4-FFF2-40B4-BE49-F238E27FC236}">
                <a16:creationId xmlns:a16="http://schemas.microsoft.com/office/drawing/2014/main" id="{BA8CCE5E-66FB-42CB-BD6A-B0D30054F3B9}"/>
              </a:ext>
            </a:extLst>
          </p:cNvPr>
          <p:cNvSpPr/>
          <p:nvPr/>
        </p:nvSpPr>
        <p:spPr bwMode="auto">
          <a:xfrm>
            <a:off x="792808" y="1645597"/>
            <a:ext cx="9306663" cy="1137776"/>
          </a:xfrm>
          <a:prstGeom prst="rect">
            <a:avLst/>
          </a:prstGeom>
          <a:solidFill>
            <a:srgbClr val="EBEBEB"/>
          </a:solidFill>
          <a:ln>
            <a:solidFill>
              <a:schemeClr val="accent1">
                <a:lumMod val="60000"/>
                <a:lumOff val="4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A5852D83-A030-45EF-A348-701633889306}"/>
              </a:ext>
            </a:extLst>
          </p:cNvPr>
          <p:cNvGrpSpPr/>
          <p:nvPr/>
        </p:nvGrpSpPr>
        <p:grpSpPr>
          <a:xfrm>
            <a:off x="1046919" y="1950750"/>
            <a:ext cx="2932499" cy="527470"/>
            <a:chOff x="1783044" y="3290708"/>
            <a:chExt cx="2875260" cy="517174"/>
          </a:xfrm>
        </p:grpSpPr>
        <p:sp>
          <p:nvSpPr>
            <p:cNvPr id="68" name="TextBox 67">
              <a:extLst>
                <a:ext uri="{FF2B5EF4-FFF2-40B4-BE49-F238E27FC236}">
                  <a16:creationId xmlns:a16="http://schemas.microsoft.com/office/drawing/2014/main" id="{16F1C355-E4E6-4AFD-BDF2-D46696C28123}"/>
                </a:ext>
              </a:extLst>
            </p:cNvPr>
            <p:cNvSpPr txBox="1"/>
            <p:nvPr/>
          </p:nvSpPr>
          <p:spPr>
            <a:xfrm>
              <a:off x="1783044" y="3290708"/>
              <a:ext cx="2875260" cy="439479"/>
            </a:xfrm>
            <a:prstGeom prst="rect">
              <a:avLst/>
            </a:prstGeom>
            <a:noFill/>
          </p:spPr>
          <p:txBody>
            <a:bodyPr wrap="square" lIns="0" tIns="0" rIns="0" bIns="0">
              <a:spAutoFit/>
            </a:bodyPr>
            <a:lstStyle/>
            <a:p>
              <a:pPr defTabSz="951028" fontAlgn="base">
                <a:spcBef>
                  <a:spcPct val="0"/>
                </a:spcBef>
                <a:spcAft>
                  <a:spcPct val="0"/>
                </a:spcAft>
              </a:pPr>
              <a:r>
                <a:rPr lang="en-US" sz="1428" dirty="0">
                  <a:solidFill>
                    <a:schemeClr val="accent1"/>
                  </a:solidFill>
                  <a:latin typeface="+mj-lt"/>
                  <a:ea typeface="Segoe UI" pitchFamily="34" charset="0"/>
                  <a:cs typeface="Segoe UI" pitchFamily="34" charset="0"/>
                </a:rPr>
                <a:t>Integrated with </a:t>
              </a:r>
              <a:br>
                <a:rPr lang="en-US" sz="1428" dirty="0">
                  <a:solidFill>
                    <a:schemeClr val="accent1"/>
                  </a:solidFill>
                  <a:latin typeface="+mj-lt"/>
                  <a:ea typeface="Segoe UI" pitchFamily="34" charset="0"/>
                  <a:cs typeface="Segoe UI" pitchFamily="34" charset="0"/>
                </a:rPr>
              </a:br>
              <a:r>
                <a:rPr lang="en-US" sz="1428" dirty="0">
                  <a:solidFill>
                    <a:schemeClr val="accent1"/>
                  </a:solidFill>
                  <a:latin typeface="+mj-lt"/>
                  <a:ea typeface="Segoe UI" pitchFamily="34" charset="0"/>
                  <a:cs typeface="Segoe UI" pitchFamily="34" charset="0"/>
                </a:rPr>
                <a:t>Azure data ecosystem</a:t>
              </a:r>
            </a:p>
          </p:txBody>
        </p:sp>
        <p:cxnSp>
          <p:nvCxnSpPr>
            <p:cNvPr id="69" name="Straight Connector 68">
              <a:extLst>
                <a:ext uri="{FF2B5EF4-FFF2-40B4-BE49-F238E27FC236}">
                  <a16:creationId xmlns:a16="http://schemas.microsoft.com/office/drawing/2014/main" id="{F609879F-B8BF-4787-8E88-C283B7B6B98B}"/>
                </a:ext>
              </a:extLst>
            </p:cNvPr>
            <p:cNvCxnSpPr>
              <a:cxnSpLocks/>
            </p:cNvCxnSpPr>
            <p:nvPr/>
          </p:nvCxnSpPr>
          <p:spPr>
            <a:xfrm>
              <a:off x="1783044" y="3807882"/>
              <a:ext cx="2722028"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0" name="Power BI Dashboard" descr="Power BI Dashboard">
            <a:extLst>
              <a:ext uri="{FF2B5EF4-FFF2-40B4-BE49-F238E27FC236}">
                <a16:creationId xmlns:a16="http://schemas.microsoft.com/office/drawing/2014/main" id="{E5BFC240-7ADE-4654-9E8F-D19F715BAC2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72951" y="1957824"/>
            <a:ext cx="438088" cy="466659"/>
          </a:xfrm>
          <a:prstGeom prst="rect">
            <a:avLst/>
          </a:prstGeom>
        </p:spPr>
      </p:pic>
      <p:pic>
        <p:nvPicPr>
          <p:cNvPr id="71" name="Graphic 70">
            <a:extLst>
              <a:ext uri="{FF2B5EF4-FFF2-40B4-BE49-F238E27FC236}">
                <a16:creationId xmlns:a16="http://schemas.microsoft.com/office/drawing/2014/main" id="{E34B7AAB-6D5F-4145-B987-CB1149B0FF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64399" y="1896879"/>
            <a:ext cx="599320" cy="599320"/>
          </a:xfrm>
          <a:prstGeom prst="rect">
            <a:avLst/>
          </a:prstGeom>
        </p:spPr>
      </p:pic>
      <p:pic>
        <p:nvPicPr>
          <p:cNvPr id="72" name="Graphic 71">
            <a:extLst>
              <a:ext uri="{FF2B5EF4-FFF2-40B4-BE49-F238E27FC236}">
                <a16:creationId xmlns:a16="http://schemas.microsoft.com/office/drawing/2014/main" id="{E01962B0-5479-4456-80C2-E6C0858ABE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33387" y="1870822"/>
            <a:ext cx="599320" cy="599320"/>
          </a:xfrm>
          <a:prstGeom prst="rect">
            <a:avLst/>
          </a:prstGeom>
        </p:spPr>
      </p:pic>
      <p:pic>
        <p:nvPicPr>
          <p:cNvPr id="73" name="Graphic 72">
            <a:extLst>
              <a:ext uri="{FF2B5EF4-FFF2-40B4-BE49-F238E27FC236}">
                <a16:creationId xmlns:a16="http://schemas.microsoft.com/office/drawing/2014/main" id="{B6914E2D-E39C-4EC7-88BE-AD3EC8E869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89423" y="1920076"/>
            <a:ext cx="596866" cy="596866"/>
          </a:xfrm>
          <a:prstGeom prst="rect">
            <a:avLst/>
          </a:prstGeom>
        </p:spPr>
      </p:pic>
      <p:pic>
        <p:nvPicPr>
          <p:cNvPr id="74" name="Graphic 73">
            <a:extLst>
              <a:ext uri="{FF2B5EF4-FFF2-40B4-BE49-F238E27FC236}">
                <a16:creationId xmlns:a16="http://schemas.microsoft.com/office/drawing/2014/main" id="{F838269A-F06D-4E93-AC4C-166459C9FD8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2338" y="1936120"/>
            <a:ext cx="596866" cy="596866"/>
          </a:xfrm>
          <a:prstGeom prst="rect">
            <a:avLst/>
          </a:prstGeom>
        </p:spPr>
      </p:pic>
      <p:grpSp>
        <p:nvGrpSpPr>
          <p:cNvPr id="75" name="Group 74">
            <a:extLst>
              <a:ext uri="{FF2B5EF4-FFF2-40B4-BE49-F238E27FC236}">
                <a16:creationId xmlns:a16="http://schemas.microsoft.com/office/drawing/2014/main" id="{39FAE083-E167-478A-B871-A24EFE5E980B}"/>
              </a:ext>
            </a:extLst>
          </p:cNvPr>
          <p:cNvGrpSpPr/>
          <p:nvPr/>
        </p:nvGrpSpPr>
        <p:grpSpPr>
          <a:xfrm>
            <a:off x="10671634" y="1585444"/>
            <a:ext cx="1667736" cy="1522313"/>
            <a:chOff x="9007415" y="2060024"/>
            <a:chExt cx="1635184" cy="1492599"/>
          </a:xfrm>
        </p:grpSpPr>
        <p:sp>
          <p:nvSpPr>
            <p:cNvPr id="76" name="Oval 75">
              <a:extLst>
                <a:ext uri="{FF2B5EF4-FFF2-40B4-BE49-F238E27FC236}">
                  <a16:creationId xmlns:a16="http://schemas.microsoft.com/office/drawing/2014/main" id="{767EE97E-DE39-4F66-94BA-AC7EB89DFDEB}"/>
                </a:ext>
              </a:extLst>
            </p:cNvPr>
            <p:cNvSpPr/>
            <p:nvPr/>
          </p:nvSpPr>
          <p:spPr bwMode="auto">
            <a:xfrm>
              <a:off x="9120158" y="2184168"/>
              <a:ext cx="1362075" cy="1362075"/>
            </a:xfrm>
            <a:prstGeom prst="ellipse">
              <a:avLst/>
            </a:pr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cs typeface="Segoe UI" pitchFamily="34" charset="0"/>
              </a:endParaRPr>
            </a:p>
          </p:txBody>
        </p:sp>
        <p:sp useBgFill="1">
          <p:nvSpPr>
            <p:cNvPr id="77" name="Oval 76">
              <a:extLst>
                <a:ext uri="{FF2B5EF4-FFF2-40B4-BE49-F238E27FC236}">
                  <a16:creationId xmlns:a16="http://schemas.microsoft.com/office/drawing/2014/main" id="{9D6E6695-3CD4-4AF7-B616-5F0E7EA06221}"/>
                </a:ext>
              </a:extLst>
            </p:cNvPr>
            <p:cNvSpPr/>
            <p:nvPr/>
          </p:nvSpPr>
          <p:spPr bwMode="auto">
            <a:xfrm>
              <a:off x="9642415" y="2060024"/>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ea typeface="Segoe UI" pitchFamily="34" charset="0"/>
                <a:cs typeface="Segoe UI" pitchFamily="34" charset="0"/>
              </a:endParaRPr>
            </a:p>
          </p:txBody>
        </p:sp>
        <p:sp useBgFill="1">
          <p:nvSpPr>
            <p:cNvPr id="78" name="Oval 77">
              <a:extLst>
                <a:ext uri="{FF2B5EF4-FFF2-40B4-BE49-F238E27FC236}">
                  <a16:creationId xmlns:a16="http://schemas.microsoft.com/office/drawing/2014/main" id="{D39E2E0A-F5BE-49F4-AA72-5264C7BB36D3}"/>
                </a:ext>
              </a:extLst>
            </p:cNvPr>
            <p:cNvSpPr/>
            <p:nvPr/>
          </p:nvSpPr>
          <p:spPr bwMode="auto">
            <a:xfrm>
              <a:off x="10325039" y="2533099"/>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DAC1474B-173C-45AE-B5AE-46F9A1970DC3}"/>
                </a:ext>
              </a:extLst>
            </p:cNvPr>
            <p:cNvGrpSpPr/>
            <p:nvPr/>
          </p:nvGrpSpPr>
          <p:grpSpPr>
            <a:xfrm>
              <a:off x="9519856" y="2528151"/>
              <a:ext cx="562678" cy="674109"/>
              <a:chOff x="9542399" y="2520950"/>
              <a:chExt cx="562678" cy="674109"/>
            </a:xfrm>
          </p:grpSpPr>
          <p:grpSp>
            <p:nvGrpSpPr>
              <p:cNvPr id="92" name="Group 91">
                <a:extLst>
                  <a:ext uri="{FF2B5EF4-FFF2-40B4-BE49-F238E27FC236}">
                    <a16:creationId xmlns:a16="http://schemas.microsoft.com/office/drawing/2014/main" id="{1F514A6A-453C-4F02-B34B-863A61C7B994}"/>
                  </a:ext>
                </a:extLst>
              </p:cNvPr>
              <p:cNvGrpSpPr/>
              <p:nvPr/>
            </p:nvGrpSpPr>
            <p:grpSpPr>
              <a:xfrm>
                <a:off x="9542399" y="2520950"/>
                <a:ext cx="562678" cy="283442"/>
                <a:chOff x="1419697" y="2812532"/>
                <a:chExt cx="1091633" cy="549900"/>
              </a:xfrm>
            </p:grpSpPr>
            <p:sp>
              <p:nvSpPr>
                <p:cNvPr id="108" name="cloud 4" descr="cloud">
                  <a:extLst>
                    <a:ext uri="{FF2B5EF4-FFF2-40B4-BE49-F238E27FC236}">
                      <a16:creationId xmlns:a16="http://schemas.microsoft.com/office/drawing/2014/main" id="{7F8066EB-D5CD-455F-A281-AC48D6D6C514}"/>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latin typeface="Segoe UI Semilight"/>
                  </a:endParaRPr>
                </a:p>
              </p:txBody>
            </p:sp>
            <p:sp>
              <p:nvSpPr>
                <p:cNvPr id="109" name="cloud 4" descr="cloud">
                  <a:extLst>
                    <a:ext uri="{FF2B5EF4-FFF2-40B4-BE49-F238E27FC236}">
                      <a16:creationId xmlns:a16="http://schemas.microsoft.com/office/drawing/2014/main" id="{4FD40603-95EF-489A-85D1-FC2E133EF2F8}"/>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latin typeface="Segoe UI Semilight"/>
                  </a:endParaRPr>
                </a:p>
              </p:txBody>
            </p:sp>
            <p:sp>
              <p:nvSpPr>
                <p:cNvPr id="110" name="cloud 4" descr="cloud">
                  <a:extLst>
                    <a:ext uri="{FF2B5EF4-FFF2-40B4-BE49-F238E27FC236}">
                      <a16:creationId xmlns:a16="http://schemas.microsoft.com/office/drawing/2014/main" id="{91EA228A-60A2-4B61-876D-17E236797D2F}"/>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latin typeface="Segoe UI Semilight"/>
                  </a:endParaRPr>
                </a:p>
              </p:txBody>
            </p:sp>
          </p:grpSp>
          <p:grpSp>
            <p:nvGrpSpPr>
              <p:cNvPr id="93" name="Group 92">
                <a:extLst>
                  <a:ext uri="{FF2B5EF4-FFF2-40B4-BE49-F238E27FC236}">
                    <a16:creationId xmlns:a16="http://schemas.microsoft.com/office/drawing/2014/main" id="{916DC12A-EC21-4A3D-AAA1-1A8B5F07321E}"/>
                  </a:ext>
                </a:extLst>
              </p:cNvPr>
              <p:cNvGrpSpPr/>
              <p:nvPr/>
            </p:nvGrpSpPr>
            <p:grpSpPr>
              <a:xfrm>
                <a:off x="9562077" y="2746782"/>
                <a:ext cx="423298" cy="448277"/>
                <a:chOff x="6510727" y="4347819"/>
                <a:chExt cx="499674" cy="529160"/>
              </a:xfrm>
            </p:grpSpPr>
            <p:sp>
              <p:nvSpPr>
                <p:cNvPr id="94" name="Freeform: Shape 93">
                  <a:extLst>
                    <a:ext uri="{FF2B5EF4-FFF2-40B4-BE49-F238E27FC236}">
                      <a16:creationId xmlns:a16="http://schemas.microsoft.com/office/drawing/2014/main" id="{345F992C-06CA-4BDB-9506-AB8AAA372A2E}"/>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grpSp>
              <p:nvGrpSpPr>
                <p:cNvPr id="95" name="Group 94">
                  <a:extLst>
                    <a:ext uri="{FF2B5EF4-FFF2-40B4-BE49-F238E27FC236}">
                      <a16:creationId xmlns:a16="http://schemas.microsoft.com/office/drawing/2014/main" id="{40FBABE1-D45E-4857-8E0A-751E3F2825F1}"/>
                    </a:ext>
                  </a:extLst>
                </p:cNvPr>
                <p:cNvGrpSpPr/>
                <p:nvPr/>
              </p:nvGrpSpPr>
              <p:grpSpPr>
                <a:xfrm>
                  <a:off x="6558486" y="4441365"/>
                  <a:ext cx="282496" cy="101334"/>
                  <a:chOff x="3292936" y="2556427"/>
                  <a:chExt cx="597929" cy="214484"/>
                </a:xfrm>
                <a:solidFill>
                  <a:schemeClr val="bg1"/>
                </a:solidFill>
              </p:grpSpPr>
              <p:sp useBgFill="1">
                <p:nvSpPr>
                  <p:cNvPr id="104" name="Rectangle 103">
                    <a:extLst>
                      <a:ext uri="{FF2B5EF4-FFF2-40B4-BE49-F238E27FC236}">
                        <a16:creationId xmlns:a16="http://schemas.microsoft.com/office/drawing/2014/main" id="{866FED86-A6E8-438C-8100-3474DB8ABB15}"/>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sp useBgFill="1">
                <p:nvSpPr>
                  <p:cNvPr id="105" name="Rectangle 104">
                    <a:extLst>
                      <a:ext uri="{FF2B5EF4-FFF2-40B4-BE49-F238E27FC236}">
                        <a16:creationId xmlns:a16="http://schemas.microsoft.com/office/drawing/2014/main" id="{64249224-8591-4DCE-A509-F5BE4D45EE4D}"/>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sp useBgFill="1">
                <p:nvSpPr>
                  <p:cNvPr id="106" name="Rectangle 105">
                    <a:extLst>
                      <a:ext uri="{FF2B5EF4-FFF2-40B4-BE49-F238E27FC236}">
                        <a16:creationId xmlns:a16="http://schemas.microsoft.com/office/drawing/2014/main" id="{EBDFD3AF-8CD6-44D4-9299-E296BBA32097}"/>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sp useBgFill="1">
                <p:nvSpPr>
                  <p:cNvPr id="107" name="Rectangle 106">
                    <a:extLst>
                      <a:ext uri="{FF2B5EF4-FFF2-40B4-BE49-F238E27FC236}">
                        <a16:creationId xmlns:a16="http://schemas.microsoft.com/office/drawing/2014/main" id="{78ADEAFC-1C62-4FCF-BB2C-E9331AC0D896}"/>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grpSp>
            <p:grpSp>
              <p:nvGrpSpPr>
                <p:cNvPr id="96" name="Group 95">
                  <a:extLst>
                    <a:ext uri="{FF2B5EF4-FFF2-40B4-BE49-F238E27FC236}">
                      <a16:creationId xmlns:a16="http://schemas.microsoft.com/office/drawing/2014/main" id="{DEE55136-A8CF-4C39-A8A8-CEBC3C38C4BE}"/>
                    </a:ext>
                  </a:extLst>
                </p:cNvPr>
                <p:cNvGrpSpPr/>
                <p:nvPr/>
              </p:nvGrpSpPr>
              <p:grpSpPr>
                <a:xfrm>
                  <a:off x="6558486" y="4576276"/>
                  <a:ext cx="282496" cy="101334"/>
                  <a:chOff x="3292936" y="2556427"/>
                  <a:chExt cx="597929" cy="214484"/>
                </a:xfrm>
                <a:solidFill>
                  <a:schemeClr val="bg1"/>
                </a:solidFill>
              </p:grpSpPr>
              <p:sp useBgFill="1">
                <p:nvSpPr>
                  <p:cNvPr id="100" name="Rectangle 99">
                    <a:extLst>
                      <a:ext uri="{FF2B5EF4-FFF2-40B4-BE49-F238E27FC236}">
                        <a16:creationId xmlns:a16="http://schemas.microsoft.com/office/drawing/2014/main" id="{B5A77A39-5A21-45A6-9DE5-DE3165ACC801}"/>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sp useBgFill="1">
                <p:nvSpPr>
                  <p:cNvPr id="101" name="Rectangle 100">
                    <a:extLst>
                      <a:ext uri="{FF2B5EF4-FFF2-40B4-BE49-F238E27FC236}">
                        <a16:creationId xmlns:a16="http://schemas.microsoft.com/office/drawing/2014/main" id="{20C38E6F-B889-4DCE-83EE-91DE60709D24}"/>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sp useBgFill="1">
                <p:nvSpPr>
                  <p:cNvPr id="102" name="Rectangle 101">
                    <a:extLst>
                      <a:ext uri="{FF2B5EF4-FFF2-40B4-BE49-F238E27FC236}">
                        <a16:creationId xmlns:a16="http://schemas.microsoft.com/office/drawing/2014/main" id="{B7D96C1E-FFC3-4C0A-A228-8426DC6837B0}"/>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sp useBgFill="1">
                <p:nvSpPr>
                  <p:cNvPr id="103" name="Rectangle 102">
                    <a:extLst>
                      <a:ext uri="{FF2B5EF4-FFF2-40B4-BE49-F238E27FC236}">
                        <a16:creationId xmlns:a16="http://schemas.microsoft.com/office/drawing/2014/main" id="{89A30E06-AEEE-4A75-8D2E-E47D72EE0942}"/>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grpSp>
            <p:sp>
              <p:nvSpPr>
                <p:cNvPr id="97" name="Rectangle 96">
                  <a:extLst>
                    <a:ext uri="{FF2B5EF4-FFF2-40B4-BE49-F238E27FC236}">
                      <a16:creationId xmlns:a16="http://schemas.microsoft.com/office/drawing/2014/main" id="{05013A46-7583-44F3-8EB7-0627ECE80066}"/>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sp useBgFill="1">
              <p:nvSpPr>
                <p:cNvPr id="98" name="Rectangle 97">
                  <a:extLst>
                    <a:ext uri="{FF2B5EF4-FFF2-40B4-BE49-F238E27FC236}">
                      <a16:creationId xmlns:a16="http://schemas.microsoft.com/office/drawing/2014/main" id="{318B24CD-BC73-4070-BBE7-828E41301F53}"/>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sp useBgFill="1">
              <p:nvSpPr>
                <p:cNvPr id="99" name="Rectangle 98">
                  <a:extLst>
                    <a:ext uri="{FF2B5EF4-FFF2-40B4-BE49-F238E27FC236}">
                      <a16:creationId xmlns:a16="http://schemas.microsoft.com/office/drawing/2014/main" id="{A611437C-ED65-4BCB-A69D-C2BEA4A3348E}"/>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1227" err="1">
                    <a:latin typeface="Segoe UI Semilight"/>
                  </a:endParaRPr>
                </a:p>
              </p:txBody>
            </p:sp>
          </p:grpSp>
        </p:grpSp>
        <p:grpSp>
          <p:nvGrpSpPr>
            <p:cNvPr id="80" name="Group 79">
              <a:extLst>
                <a:ext uri="{FF2B5EF4-FFF2-40B4-BE49-F238E27FC236}">
                  <a16:creationId xmlns:a16="http://schemas.microsoft.com/office/drawing/2014/main" id="{CDB9F27A-FAEC-469A-A4C1-C60DE16515E1}"/>
                </a:ext>
              </a:extLst>
            </p:cNvPr>
            <p:cNvGrpSpPr/>
            <p:nvPr/>
          </p:nvGrpSpPr>
          <p:grpSpPr>
            <a:xfrm>
              <a:off x="10124438" y="3235063"/>
              <a:ext cx="317560" cy="317560"/>
              <a:chOff x="9978965" y="3311263"/>
              <a:chExt cx="317560" cy="317560"/>
            </a:xfrm>
          </p:grpSpPr>
          <p:sp useBgFill="1">
            <p:nvSpPr>
              <p:cNvPr id="90" name="Oval 89">
                <a:extLst>
                  <a:ext uri="{FF2B5EF4-FFF2-40B4-BE49-F238E27FC236}">
                    <a16:creationId xmlns:a16="http://schemas.microsoft.com/office/drawing/2014/main" id="{0B22B96D-9F66-439E-8D70-17B5081183F1}"/>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ea typeface="Segoe UI" pitchFamily="34" charset="0"/>
                  <a:cs typeface="Segoe UI" pitchFamily="34" charset="0"/>
                </a:endParaRPr>
              </a:p>
            </p:txBody>
          </p:sp>
          <p:pic>
            <p:nvPicPr>
              <p:cNvPr id="91" name="Graphic 90">
                <a:extLst>
                  <a:ext uri="{FF2B5EF4-FFF2-40B4-BE49-F238E27FC236}">
                    <a16:creationId xmlns:a16="http://schemas.microsoft.com/office/drawing/2014/main" id="{03F4184F-32BB-4E48-A994-2152402317B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26141" y="3370345"/>
                <a:ext cx="204159" cy="204159"/>
              </a:xfrm>
              <a:prstGeom prst="rect">
                <a:avLst/>
              </a:prstGeom>
            </p:spPr>
          </p:pic>
        </p:grpSp>
        <p:grpSp>
          <p:nvGrpSpPr>
            <p:cNvPr id="81" name="Group 80">
              <a:extLst>
                <a:ext uri="{FF2B5EF4-FFF2-40B4-BE49-F238E27FC236}">
                  <a16:creationId xmlns:a16="http://schemas.microsoft.com/office/drawing/2014/main" id="{4ABA49C8-A5CE-499B-B0F5-BD97A0C023DC}"/>
                </a:ext>
              </a:extLst>
            </p:cNvPr>
            <p:cNvGrpSpPr/>
            <p:nvPr/>
          </p:nvGrpSpPr>
          <p:grpSpPr>
            <a:xfrm>
              <a:off x="9007415" y="2533099"/>
              <a:ext cx="317560" cy="317560"/>
              <a:chOff x="9109015" y="2269863"/>
              <a:chExt cx="317560" cy="317560"/>
            </a:xfrm>
          </p:grpSpPr>
          <p:sp useBgFill="1">
            <p:nvSpPr>
              <p:cNvPr id="88" name="Oval 87">
                <a:extLst>
                  <a:ext uri="{FF2B5EF4-FFF2-40B4-BE49-F238E27FC236}">
                    <a16:creationId xmlns:a16="http://schemas.microsoft.com/office/drawing/2014/main" id="{5DBED4A8-4508-4DBB-B529-CCA1B111FBD1}"/>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ea typeface="Segoe UI" pitchFamily="34" charset="0"/>
                  <a:cs typeface="Segoe UI" pitchFamily="34" charset="0"/>
                </a:endParaRPr>
              </a:p>
            </p:txBody>
          </p:sp>
          <p:pic>
            <p:nvPicPr>
              <p:cNvPr id="89" name="Graphic 88">
                <a:extLst>
                  <a:ext uri="{FF2B5EF4-FFF2-40B4-BE49-F238E27FC236}">
                    <a16:creationId xmlns:a16="http://schemas.microsoft.com/office/drawing/2014/main" id="{14E9E9D7-FC71-4C16-9F91-03B6512115D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48702" y="2309550"/>
                <a:ext cx="238186" cy="238186"/>
              </a:xfrm>
              <a:prstGeom prst="rect">
                <a:avLst/>
              </a:prstGeom>
            </p:spPr>
          </p:pic>
        </p:grpSp>
        <p:grpSp>
          <p:nvGrpSpPr>
            <p:cNvPr id="82" name="Group 81">
              <a:extLst>
                <a:ext uri="{FF2B5EF4-FFF2-40B4-BE49-F238E27FC236}">
                  <a16:creationId xmlns:a16="http://schemas.microsoft.com/office/drawing/2014/main" id="{EC3998E2-1901-4F0C-97B8-5F1CAD4FC9B3}"/>
                </a:ext>
              </a:extLst>
            </p:cNvPr>
            <p:cNvGrpSpPr/>
            <p:nvPr/>
          </p:nvGrpSpPr>
          <p:grpSpPr>
            <a:xfrm>
              <a:off x="9211192" y="3235063"/>
              <a:ext cx="317560" cy="317560"/>
              <a:chOff x="8975665" y="2882638"/>
              <a:chExt cx="317560" cy="317560"/>
            </a:xfrm>
          </p:grpSpPr>
          <p:sp useBgFill="1">
            <p:nvSpPr>
              <p:cNvPr id="85" name="Oval 84">
                <a:extLst>
                  <a:ext uri="{FF2B5EF4-FFF2-40B4-BE49-F238E27FC236}">
                    <a16:creationId xmlns:a16="http://schemas.microsoft.com/office/drawing/2014/main" id="{AEA8984B-3277-49C4-B425-80D6BB2911C7}"/>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chemeClr val="tx1"/>
                  </a:solidFill>
                  <a:latin typeface="Segoe UI"/>
                  <a:ea typeface="Segoe UI" pitchFamily="34" charset="0"/>
                  <a:cs typeface="Segoe UI" pitchFamily="34" charset="0"/>
                </a:endParaRPr>
              </a:p>
            </p:txBody>
          </p:sp>
          <p:pic>
            <p:nvPicPr>
              <p:cNvPr id="87" name="Graphic 86">
                <a:extLst>
                  <a:ext uri="{FF2B5EF4-FFF2-40B4-BE49-F238E27FC236}">
                    <a16:creationId xmlns:a16="http://schemas.microsoft.com/office/drawing/2014/main" id="{36FF4A02-8E7B-4608-8666-B7305D6673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12971" y="2919944"/>
                <a:ext cx="242948" cy="242948"/>
              </a:xfrm>
              <a:prstGeom prst="rect">
                <a:avLst/>
              </a:prstGeom>
            </p:spPr>
          </p:pic>
        </p:grpSp>
        <p:pic>
          <p:nvPicPr>
            <p:cNvPr id="83" name="Graphic 82">
              <a:extLst>
                <a:ext uri="{FF2B5EF4-FFF2-40B4-BE49-F238E27FC236}">
                  <a16:creationId xmlns:a16="http://schemas.microsoft.com/office/drawing/2014/main" id="{3EA7D7A5-F947-41F8-AD53-2EFCF9FE2E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75510" y="2093119"/>
              <a:ext cx="251370" cy="251370"/>
            </a:xfrm>
            <a:prstGeom prst="rect">
              <a:avLst/>
            </a:prstGeom>
          </p:spPr>
        </p:pic>
        <p:pic>
          <p:nvPicPr>
            <p:cNvPr id="84" name="Kubernetes" descr="Kubernetes">
              <a:extLst>
                <a:ext uri="{FF2B5EF4-FFF2-40B4-BE49-F238E27FC236}">
                  <a16:creationId xmlns:a16="http://schemas.microsoft.com/office/drawing/2014/main" id="{ADA5F024-B6C0-425F-B064-41AAE4D8774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56819" y="2564879"/>
              <a:ext cx="254000" cy="254000"/>
            </a:xfrm>
            <a:prstGeom prst="rect">
              <a:avLst/>
            </a:prstGeom>
          </p:spPr>
        </p:pic>
      </p:grpSp>
      <p:sp>
        <p:nvSpPr>
          <p:cNvPr id="6" name="TextBox 5">
            <a:extLst>
              <a:ext uri="{FF2B5EF4-FFF2-40B4-BE49-F238E27FC236}">
                <a16:creationId xmlns:a16="http://schemas.microsoft.com/office/drawing/2014/main" id="{4DD645D5-98BD-45F0-8ECA-9BF48F3F699A}"/>
              </a:ext>
            </a:extLst>
          </p:cNvPr>
          <p:cNvSpPr txBox="1"/>
          <p:nvPr/>
        </p:nvSpPr>
        <p:spPr>
          <a:xfrm>
            <a:off x="10860870" y="3220094"/>
            <a:ext cx="1384332" cy="1440687"/>
          </a:xfrm>
          <a:prstGeom prst="rect">
            <a:avLst/>
          </a:prstGeom>
          <a:noFill/>
        </p:spPr>
        <p:txBody>
          <a:bodyPr wrap="square" lIns="0" tIns="0" rIns="0" bIns="0" rtlCol="0">
            <a:spAutoFit/>
          </a:bodyPr>
          <a:lstStyle/>
          <a:p>
            <a:pPr algn="ctr"/>
            <a:r>
              <a:rPr lang="en-US" sz="1836"/>
              <a:t>Extend to non-Azure architectures using </a:t>
            </a:r>
            <a:br>
              <a:rPr lang="en-US" sz="1836"/>
            </a:br>
            <a:r>
              <a:rPr lang="en-US" sz="1836"/>
              <a:t>Azure Arc</a:t>
            </a:r>
          </a:p>
        </p:txBody>
      </p:sp>
    </p:spTree>
    <p:extLst>
      <p:ext uri="{BB962C8B-B14F-4D97-AF65-F5344CB8AC3E}">
        <p14:creationId xmlns:p14="http://schemas.microsoft.com/office/powerpoint/2010/main" val="1665159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2B2F6A-FFC1-495A-BE06-162F7B21B56C}"/>
              </a:ext>
            </a:extLst>
          </p:cNvPr>
          <p:cNvGrpSpPr/>
          <p:nvPr/>
        </p:nvGrpSpPr>
        <p:grpSpPr>
          <a:xfrm>
            <a:off x="8197551" y="2803268"/>
            <a:ext cx="1466576" cy="1466576"/>
            <a:chOff x="3384747" y="1034371"/>
            <a:chExt cx="4866311" cy="4866311"/>
          </a:xfrm>
        </p:grpSpPr>
        <p:sp>
          <p:nvSpPr>
            <p:cNvPr id="17" name="Oval 16">
              <a:extLst>
                <a:ext uri="{FF2B5EF4-FFF2-40B4-BE49-F238E27FC236}">
                  <a16:creationId xmlns:a16="http://schemas.microsoft.com/office/drawing/2014/main" id="{FB5D9F58-2075-4D63-8859-3EFB0ECA592C}"/>
                </a:ext>
              </a:extLst>
            </p:cNvPr>
            <p:cNvSpPr/>
            <p:nvPr/>
          </p:nvSpPr>
          <p:spPr bwMode="auto">
            <a:xfrm>
              <a:off x="3384747" y="1034371"/>
              <a:ext cx="4866311" cy="48663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619F3050-25AA-4E04-8EB6-A346F0256337}"/>
                </a:ext>
              </a:extLst>
            </p:cNvPr>
            <p:cNvGrpSpPr/>
            <p:nvPr/>
          </p:nvGrpSpPr>
          <p:grpSpPr>
            <a:xfrm>
              <a:off x="3749916" y="1851964"/>
              <a:ext cx="4135974" cy="3231124"/>
              <a:chOff x="3875464" y="1954088"/>
              <a:chExt cx="3802061" cy="2970264"/>
            </a:xfrm>
          </p:grpSpPr>
          <p:grpSp>
            <p:nvGrpSpPr>
              <p:cNvPr id="19" name="Group 18">
                <a:extLst>
                  <a:ext uri="{FF2B5EF4-FFF2-40B4-BE49-F238E27FC236}">
                    <a16:creationId xmlns:a16="http://schemas.microsoft.com/office/drawing/2014/main" id="{1FDCA4DE-4603-460E-8571-4217FF8B7F90}"/>
                  </a:ext>
                </a:extLst>
              </p:cNvPr>
              <p:cNvGrpSpPr/>
              <p:nvPr/>
            </p:nvGrpSpPr>
            <p:grpSpPr>
              <a:xfrm>
                <a:off x="6067257" y="1954088"/>
                <a:ext cx="1610268" cy="2818950"/>
                <a:chOff x="5746871" y="1693184"/>
                <a:chExt cx="1908339" cy="3340758"/>
              </a:xfrm>
            </p:grpSpPr>
            <p:sp>
              <p:nvSpPr>
                <p:cNvPr id="27" name="Freeform: Shape 26">
                  <a:extLst>
                    <a:ext uri="{FF2B5EF4-FFF2-40B4-BE49-F238E27FC236}">
                      <a16:creationId xmlns:a16="http://schemas.microsoft.com/office/drawing/2014/main" id="{DECE1DF8-CBD1-49E6-B594-A2596FB72225}"/>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pPr defTabSz="932597">
                    <a:defRPr/>
                  </a:pPr>
                  <a:endParaRPr lang="en-US" sz="1836" dirty="0">
                    <a:solidFill>
                      <a:prstClr val="black"/>
                    </a:solidFill>
                    <a:latin typeface="Segoe UI"/>
                  </a:endParaRPr>
                </a:p>
              </p:txBody>
            </p:sp>
            <p:sp>
              <p:nvSpPr>
                <p:cNvPr id="28" name="Freeform: Shape 27">
                  <a:extLst>
                    <a:ext uri="{FF2B5EF4-FFF2-40B4-BE49-F238E27FC236}">
                      <a16:creationId xmlns:a16="http://schemas.microsoft.com/office/drawing/2014/main" id="{42678E6B-C7C1-4F3E-AD13-EA4B60FB05FE}"/>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solidFill>
                  <a:schemeClr val="accent2"/>
                </a:solidFill>
                <a:ln w="41870" cap="flat">
                  <a:noFill/>
                  <a:prstDash val="solid"/>
                  <a:miter/>
                </a:ln>
              </p:spPr>
              <p:txBody>
                <a:bodyPr rtlCol="0" anchor="ctr"/>
                <a:lstStyle/>
                <a:p>
                  <a:pPr defTabSz="932597">
                    <a:defRPr/>
                  </a:pPr>
                  <a:endParaRPr lang="en-US" sz="1836" dirty="0">
                    <a:solidFill>
                      <a:prstClr val="black"/>
                    </a:solidFill>
                    <a:latin typeface="Segoe UI"/>
                  </a:endParaRPr>
                </a:p>
              </p:txBody>
            </p:sp>
            <p:sp>
              <p:nvSpPr>
                <p:cNvPr id="29" name="Freeform: Shape 28">
                  <a:extLst>
                    <a:ext uri="{FF2B5EF4-FFF2-40B4-BE49-F238E27FC236}">
                      <a16:creationId xmlns:a16="http://schemas.microsoft.com/office/drawing/2014/main" id="{1F8E9482-D8BB-4234-9748-BFAB77073388}"/>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pPr defTabSz="932597">
                    <a:defRPr/>
                  </a:pPr>
                  <a:endParaRPr lang="en-US" sz="1836" dirty="0">
                    <a:solidFill>
                      <a:prstClr val="black"/>
                    </a:solidFill>
                    <a:latin typeface="Segoe UI"/>
                  </a:endParaRPr>
                </a:p>
              </p:txBody>
            </p:sp>
            <p:sp>
              <p:nvSpPr>
                <p:cNvPr id="30" name="Freeform: Shape 29">
                  <a:extLst>
                    <a:ext uri="{FF2B5EF4-FFF2-40B4-BE49-F238E27FC236}">
                      <a16:creationId xmlns:a16="http://schemas.microsoft.com/office/drawing/2014/main" id="{C7990FCB-65AB-43FF-BFD5-59946E5F9577}"/>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pPr defTabSz="932597">
                    <a:defRPr/>
                  </a:pPr>
                  <a:endParaRPr lang="en-US" sz="1836" dirty="0">
                    <a:solidFill>
                      <a:prstClr val="black"/>
                    </a:solidFill>
                    <a:latin typeface="Segoe UI"/>
                  </a:endParaRPr>
                </a:p>
              </p:txBody>
            </p:sp>
            <p:sp>
              <p:nvSpPr>
                <p:cNvPr id="31" name="Freeform: Shape 30">
                  <a:extLst>
                    <a:ext uri="{FF2B5EF4-FFF2-40B4-BE49-F238E27FC236}">
                      <a16:creationId xmlns:a16="http://schemas.microsoft.com/office/drawing/2014/main" id="{6F5D1F4F-102F-4541-B2AA-ABDA6D349356}"/>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pPr defTabSz="932597">
                    <a:defRPr/>
                  </a:pPr>
                  <a:endParaRPr lang="en-US" sz="1836" dirty="0">
                    <a:solidFill>
                      <a:prstClr val="black"/>
                    </a:solidFill>
                    <a:latin typeface="Segoe UI"/>
                  </a:endParaRPr>
                </a:p>
              </p:txBody>
            </p:sp>
          </p:grpSp>
          <p:grpSp>
            <p:nvGrpSpPr>
              <p:cNvPr id="20" name="Group 19">
                <a:extLst>
                  <a:ext uri="{FF2B5EF4-FFF2-40B4-BE49-F238E27FC236}">
                    <a16:creationId xmlns:a16="http://schemas.microsoft.com/office/drawing/2014/main" id="{8484BB69-1B72-43C4-8F09-32544DE4F72E}"/>
                  </a:ext>
                </a:extLst>
              </p:cNvPr>
              <p:cNvGrpSpPr/>
              <p:nvPr/>
            </p:nvGrpSpPr>
            <p:grpSpPr>
              <a:xfrm>
                <a:off x="3875464" y="1954088"/>
                <a:ext cx="1618260" cy="2818952"/>
                <a:chOff x="3971123" y="1693184"/>
                <a:chExt cx="1917811" cy="3340759"/>
              </a:xfrm>
            </p:grpSpPr>
            <p:sp>
              <p:nvSpPr>
                <p:cNvPr id="22" name="Freeform: Shape 21">
                  <a:extLst>
                    <a:ext uri="{FF2B5EF4-FFF2-40B4-BE49-F238E27FC236}">
                      <a16:creationId xmlns:a16="http://schemas.microsoft.com/office/drawing/2014/main" id="{6791C496-204A-4F7A-AB98-274EF4192005}"/>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solidFill>
                  <a:schemeClr val="accent2"/>
                </a:solidFill>
                <a:ln w="41870" cap="flat">
                  <a:noFill/>
                  <a:prstDash val="solid"/>
                  <a:miter/>
                </a:ln>
              </p:spPr>
              <p:txBody>
                <a:bodyPr rtlCol="0" anchor="ctr"/>
                <a:lstStyle/>
                <a:p>
                  <a:pPr defTabSz="932597">
                    <a:defRPr/>
                  </a:pPr>
                  <a:endParaRPr lang="en-US" sz="1836" dirty="0">
                    <a:solidFill>
                      <a:prstClr val="black"/>
                    </a:solidFill>
                    <a:latin typeface="Segoe UI"/>
                  </a:endParaRPr>
                </a:p>
              </p:txBody>
            </p:sp>
            <p:sp>
              <p:nvSpPr>
                <p:cNvPr id="23" name="Freeform: Shape 22">
                  <a:extLst>
                    <a:ext uri="{FF2B5EF4-FFF2-40B4-BE49-F238E27FC236}">
                      <a16:creationId xmlns:a16="http://schemas.microsoft.com/office/drawing/2014/main" id="{FAFE99CF-02BB-4DBE-B192-706E2AB9B083}"/>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pPr defTabSz="932597">
                    <a:defRPr/>
                  </a:pPr>
                  <a:endParaRPr lang="en-US" sz="1836" dirty="0">
                    <a:solidFill>
                      <a:prstClr val="black"/>
                    </a:solidFill>
                    <a:latin typeface="Segoe UI"/>
                  </a:endParaRPr>
                </a:p>
              </p:txBody>
            </p:sp>
            <p:sp>
              <p:nvSpPr>
                <p:cNvPr id="24" name="Freeform: Shape 23">
                  <a:extLst>
                    <a:ext uri="{FF2B5EF4-FFF2-40B4-BE49-F238E27FC236}">
                      <a16:creationId xmlns:a16="http://schemas.microsoft.com/office/drawing/2014/main" id="{49AB0EA8-A304-464B-9CCB-36A45A976B2D}"/>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pPr defTabSz="932597">
                    <a:defRPr/>
                  </a:pPr>
                  <a:endParaRPr lang="en-US" sz="1836" dirty="0">
                    <a:solidFill>
                      <a:prstClr val="black"/>
                    </a:solidFill>
                    <a:latin typeface="Segoe UI"/>
                  </a:endParaRPr>
                </a:p>
              </p:txBody>
            </p:sp>
            <p:sp>
              <p:nvSpPr>
                <p:cNvPr id="25" name="Freeform: Shape 24">
                  <a:extLst>
                    <a:ext uri="{FF2B5EF4-FFF2-40B4-BE49-F238E27FC236}">
                      <a16:creationId xmlns:a16="http://schemas.microsoft.com/office/drawing/2014/main" id="{683C3A4A-A67A-4534-86C5-B2A5C11C06E7}"/>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pPr defTabSz="932597">
                    <a:defRPr/>
                  </a:pPr>
                  <a:endParaRPr lang="en-US" sz="1836" dirty="0">
                    <a:solidFill>
                      <a:prstClr val="black"/>
                    </a:solidFill>
                    <a:latin typeface="Segoe UI"/>
                  </a:endParaRPr>
                </a:p>
              </p:txBody>
            </p:sp>
            <p:sp>
              <p:nvSpPr>
                <p:cNvPr id="26" name="Freeform: Shape 25">
                  <a:extLst>
                    <a:ext uri="{FF2B5EF4-FFF2-40B4-BE49-F238E27FC236}">
                      <a16:creationId xmlns:a16="http://schemas.microsoft.com/office/drawing/2014/main" id="{A3161190-A2B9-4B3F-BC6C-7B8540156F08}"/>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pPr defTabSz="932597">
                    <a:defRPr/>
                  </a:pPr>
                  <a:endParaRPr lang="en-US" sz="1836" dirty="0">
                    <a:solidFill>
                      <a:prstClr val="black"/>
                    </a:solidFill>
                    <a:latin typeface="Segoe UI"/>
                  </a:endParaRPr>
                </a:p>
              </p:txBody>
            </p:sp>
          </p:grpSp>
          <p:sp>
            <p:nvSpPr>
              <p:cNvPr id="21" name="Oval 20">
                <a:extLst>
                  <a:ext uri="{FF2B5EF4-FFF2-40B4-BE49-F238E27FC236}">
                    <a16:creationId xmlns:a16="http://schemas.microsoft.com/office/drawing/2014/main" id="{558E866D-D16F-4324-9485-0E72B5E338BC}"/>
                  </a:ext>
                </a:extLst>
              </p:cNvPr>
              <p:cNvSpPr/>
              <p:nvPr/>
            </p:nvSpPr>
            <p:spPr bwMode="auto">
              <a:xfrm>
                <a:off x="5564425" y="4492222"/>
                <a:ext cx="432130" cy="43213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5" name="Rectangle 4">
            <a:extLst>
              <a:ext uri="{FF2B5EF4-FFF2-40B4-BE49-F238E27FC236}">
                <a16:creationId xmlns:a16="http://schemas.microsoft.com/office/drawing/2014/main" id="{8858D3AB-B708-4973-A9BB-2BD39C241892}"/>
              </a:ext>
            </a:extLst>
          </p:cNvPr>
          <p:cNvSpPr/>
          <p:nvPr/>
        </p:nvSpPr>
        <p:spPr bwMode="auto">
          <a:xfrm>
            <a:off x="882" y="0"/>
            <a:ext cx="12434711" cy="22982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4080" dirty="0">
                <a:solidFill>
                  <a:prstClr val="white"/>
                </a:solidFill>
                <a:latin typeface="Segoe UI Semibold"/>
              </a:rPr>
              <a:t>Open Source = PostgreSQL = Value</a:t>
            </a:r>
          </a:p>
        </p:txBody>
      </p:sp>
      <p:sp>
        <p:nvSpPr>
          <p:cNvPr id="7" name="TextBox 6">
            <a:extLst>
              <a:ext uri="{FF2B5EF4-FFF2-40B4-BE49-F238E27FC236}">
                <a16:creationId xmlns:a16="http://schemas.microsoft.com/office/drawing/2014/main" id="{9A824D2A-352B-4C69-A24D-8C5A3F7693B1}"/>
              </a:ext>
            </a:extLst>
          </p:cNvPr>
          <p:cNvSpPr txBox="1"/>
          <p:nvPr/>
        </p:nvSpPr>
        <p:spPr>
          <a:xfrm>
            <a:off x="1225209" y="4646943"/>
            <a:ext cx="4870666" cy="1152616"/>
          </a:xfrm>
          <a:prstGeom prst="rect">
            <a:avLst/>
          </a:prstGeom>
          <a:noFill/>
        </p:spPr>
        <p:txBody>
          <a:bodyPr wrap="square" lIns="0" tIns="0" rIns="0" bIns="0" rtlCol="0">
            <a:spAutoFit/>
          </a:bodyPr>
          <a:lstStyle/>
          <a:p>
            <a:pPr algn="ctr" defTabSz="932597">
              <a:defRPr/>
            </a:pPr>
            <a:r>
              <a:rPr lang="en-US" sz="2448" dirty="0">
                <a:gradFill>
                  <a:gsLst>
                    <a:gs pos="2917">
                      <a:prstClr val="black"/>
                    </a:gs>
                    <a:gs pos="30000">
                      <a:prstClr val="black"/>
                    </a:gs>
                  </a:gsLst>
                  <a:lin ang="5400000" scaled="0"/>
                </a:gradFill>
                <a:latin typeface="Segoe UI"/>
              </a:rPr>
              <a:t>One of the most </a:t>
            </a:r>
            <a:r>
              <a:rPr lang="en-US" sz="2448" b="1" dirty="0">
                <a:solidFill>
                  <a:srgbClr val="0078D4"/>
                </a:solidFill>
                <a:latin typeface="Segoe UI Semibold"/>
              </a:rPr>
              <a:t>loved</a:t>
            </a:r>
            <a:r>
              <a:rPr lang="en-US" sz="2448" b="1" dirty="0">
                <a:solidFill>
                  <a:srgbClr val="0078D4"/>
                </a:solidFill>
                <a:latin typeface="Segoe UI"/>
              </a:rPr>
              <a:t> </a:t>
            </a:r>
            <a:r>
              <a:rPr lang="en-US" sz="2448" dirty="0">
                <a:gradFill>
                  <a:gsLst>
                    <a:gs pos="2917">
                      <a:prstClr val="black"/>
                    </a:gs>
                    <a:gs pos="30000">
                      <a:prstClr val="black"/>
                    </a:gs>
                  </a:gsLst>
                  <a:lin ang="5400000" scaled="0"/>
                </a:gradFill>
                <a:latin typeface="Segoe UI"/>
              </a:rPr>
              <a:t>and </a:t>
            </a:r>
            <a:r>
              <a:rPr lang="en-US" sz="2448" b="1" dirty="0">
                <a:solidFill>
                  <a:srgbClr val="0078D4"/>
                </a:solidFill>
                <a:latin typeface="Segoe UI Semibold"/>
              </a:rPr>
              <a:t>wanted</a:t>
            </a:r>
            <a:r>
              <a:rPr lang="en-US" sz="2448" dirty="0">
                <a:gradFill>
                  <a:gsLst>
                    <a:gs pos="2917">
                      <a:prstClr val="black"/>
                    </a:gs>
                    <a:gs pos="30000">
                      <a:prstClr val="black"/>
                    </a:gs>
                  </a:gsLst>
                  <a:lin ang="5400000" scaled="0"/>
                </a:gradFill>
                <a:latin typeface="Segoe UI"/>
              </a:rPr>
              <a:t> databases in Stack Overflow’s 2019 Developer Survey</a:t>
            </a:r>
          </a:p>
        </p:txBody>
      </p:sp>
      <p:sp>
        <p:nvSpPr>
          <p:cNvPr id="10" name="TextBox 9">
            <a:extLst>
              <a:ext uri="{FF2B5EF4-FFF2-40B4-BE49-F238E27FC236}">
                <a16:creationId xmlns:a16="http://schemas.microsoft.com/office/drawing/2014/main" id="{AC8490A1-B8FF-4695-9C22-B5808BB4E852}"/>
              </a:ext>
            </a:extLst>
          </p:cNvPr>
          <p:cNvSpPr txBox="1"/>
          <p:nvPr/>
        </p:nvSpPr>
        <p:spPr>
          <a:xfrm>
            <a:off x="600855" y="6544487"/>
            <a:ext cx="8307572" cy="288137"/>
          </a:xfrm>
          <a:prstGeom prst="rect">
            <a:avLst/>
          </a:prstGeom>
          <a:noFill/>
        </p:spPr>
        <p:txBody>
          <a:bodyPr wrap="square" lIns="0" tIns="0" rIns="0" bIns="0" rtlCol="0">
            <a:spAutoFit/>
          </a:bodyPr>
          <a:lstStyle/>
          <a:p>
            <a:pPr defTabSz="932597">
              <a:defRPr/>
            </a:pPr>
            <a:r>
              <a:rPr lang="en-US" sz="918" dirty="0">
                <a:solidFill>
                  <a:prstClr val="white">
                    <a:lumMod val="65000"/>
                  </a:prstClr>
                </a:solidFill>
                <a:latin typeface="Segoe UI"/>
                <a:hlinkClick r:id="rId3">
                  <a:extLst>
                    <a:ext uri="{A12FA001-AC4F-418D-AE19-62706E023703}">
                      <ahyp:hlinkClr xmlns:ahyp="http://schemas.microsoft.com/office/drawing/2018/hyperlinkcolor" val="tx"/>
                    </a:ext>
                  </a:extLst>
                </a:hlinkClick>
              </a:rPr>
              <a:t>https://insights.stackoverflow.com/survey/2019?utm_source=so-owned&amp;utm_medium=blog&amp;utm_campaign=dev-survey-2019&amp;utm_content=launch-blog</a:t>
            </a:r>
            <a:endParaRPr lang="en-US" sz="918" dirty="0">
              <a:solidFill>
                <a:prstClr val="white">
                  <a:lumMod val="65000"/>
                </a:prstClr>
              </a:solidFill>
              <a:latin typeface="Segoe UI"/>
            </a:endParaRPr>
          </a:p>
          <a:p>
            <a:pPr defTabSz="932597">
              <a:defRPr/>
            </a:pPr>
            <a:r>
              <a:rPr lang="en-US" sz="918" dirty="0">
                <a:solidFill>
                  <a:prstClr val="white">
                    <a:lumMod val="65000"/>
                  </a:prstClr>
                </a:solidFill>
                <a:latin typeface="Segoe UI"/>
                <a:hlinkClick r:id="rId4">
                  <a:extLst>
                    <a:ext uri="{A12FA001-AC4F-418D-AE19-62706E023703}">
                      <ahyp:hlinkClr xmlns:ahyp="http://schemas.microsoft.com/office/drawing/2018/hyperlinkcolor" val="tx"/>
                    </a:ext>
                  </a:extLst>
                </a:hlinkClick>
              </a:rPr>
              <a:t>https://db-engines.com/en/blog_post/76</a:t>
            </a:r>
            <a:r>
              <a:rPr lang="en-US" sz="918" dirty="0">
                <a:solidFill>
                  <a:prstClr val="white">
                    <a:lumMod val="65000"/>
                  </a:prstClr>
                </a:solidFill>
                <a:latin typeface="Segoe UI"/>
              </a:rPr>
              <a:t> </a:t>
            </a:r>
          </a:p>
        </p:txBody>
      </p:sp>
      <p:grpSp>
        <p:nvGrpSpPr>
          <p:cNvPr id="3" name="Group 2">
            <a:extLst>
              <a:ext uri="{FF2B5EF4-FFF2-40B4-BE49-F238E27FC236}">
                <a16:creationId xmlns:a16="http://schemas.microsoft.com/office/drawing/2014/main" id="{B2E95F0F-5556-4E62-B147-0C84484F2739}"/>
              </a:ext>
            </a:extLst>
          </p:cNvPr>
          <p:cNvGrpSpPr/>
          <p:nvPr/>
        </p:nvGrpSpPr>
        <p:grpSpPr>
          <a:xfrm>
            <a:off x="2772347" y="2778955"/>
            <a:ext cx="1776389" cy="1613865"/>
            <a:chOff x="8156598" y="2873513"/>
            <a:chExt cx="1640293" cy="1490221"/>
          </a:xfrm>
        </p:grpSpPr>
        <p:sp>
          <p:nvSpPr>
            <p:cNvPr id="15" name="Freeform: Shape 14">
              <a:extLst>
                <a:ext uri="{FF2B5EF4-FFF2-40B4-BE49-F238E27FC236}">
                  <a16:creationId xmlns:a16="http://schemas.microsoft.com/office/drawing/2014/main" id="{5F3B9DDE-D406-4CAF-BD1B-99CB884CE2FA}"/>
                </a:ext>
              </a:extLst>
            </p:cNvPr>
            <p:cNvSpPr>
              <a:spLocks/>
            </p:cNvSpPr>
            <p:nvPr/>
          </p:nvSpPr>
          <p:spPr bwMode="auto">
            <a:xfrm>
              <a:off x="8156598" y="2873513"/>
              <a:ext cx="1640293" cy="1490221"/>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accent1"/>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prstClr val="black"/>
                </a:solidFill>
                <a:latin typeface="Segoe UI"/>
              </a:endParaRPr>
            </a:p>
          </p:txBody>
        </p:sp>
        <p:grpSp>
          <p:nvGrpSpPr>
            <p:cNvPr id="12" name="Group 11">
              <a:extLst>
                <a:ext uri="{FF2B5EF4-FFF2-40B4-BE49-F238E27FC236}">
                  <a16:creationId xmlns:a16="http://schemas.microsoft.com/office/drawing/2014/main" id="{53A26B00-D59E-4AB1-BDB9-9616FDAA0E32}"/>
                </a:ext>
              </a:extLst>
            </p:cNvPr>
            <p:cNvGrpSpPr/>
            <p:nvPr/>
          </p:nvGrpSpPr>
          <p:grpSpPr>
            <a:xfrm>
              <a:off x="8550130" y="3210856"/>
              <a:ext cx="776595" cy="804529"/>
              <a:chOff x="10970759" y="2371811"/>
              <a:chExt cx="661987" cy="685800"/>
            </a:xfrm>
          </p:grpSpPr>
          <p:sp>
            <p:nvSpPr>
              <p:cNvPr id="13" name="Freeform 13">
                <a:extLst>
                  <a:ext uri="{FF2B5EF4-FFF2-40B4-BE49-F238E27FC236}">
                    <a16:creationId xmlns:a16="http://schemas.microsoft.com/office/drawing/2014/main" id="{0D4A5962-375A-4E6E-B3E8-ED1E96DA1289}"/>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dirty="0">
                  <a:solidFill>
                    <a:prstClr val="black"/>
                  </a:solidFill>
                  <a:latin typeface="Segoe UI"/>
                </a:endParaRPr>
              </a:p>
            </p:txBody>
          </p:sp>
          <p:sp>
            <p:nvSpPr>
              <p:cNvPr id="14" name="Freeform 14">
                <a:extLst>
                  <a:ext uri="{FF2B5EF4-FFF2-40B4-BE49-F238E27FC236}">
                    <a16:creationId xmlns:a16="http://schemas.microsoft.com/office/drawing/2014/main" id="{648122BD-C957-48A6-BD3F-A420B62C6580}"/>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prstClr val="black"/>
                  </a:solidFill>
                  <a:latin typeface="Segoe UI"/>
                </a:endParaRPr>
              </a:p>
            </p:txBody>
          </p:sp>
        </p:grpSp>
      </p:grpSp>
      <p:sp>
        <p:nvSpPr>
          <p:cNvPr id="11" name="TextBox 10">
            <a:extLst>
              <a:ext uri="{FF2B5EF4-FFF2-40B4-BE49-F238E27FC236}">
                <a16:creationId xmlns:a16="http://schemas.microsoft.com/office/drawing/2014/main" id="{20773FFC-A75D-4616-A78E-5ADE9FC09139}"/>
              </a:ext>
            </a:extLst>
          </p:cNvPr>
          <p:cNvSpPr txBox="1"/>
          <p:nvPr/>
        </p:nvSpPr>
        <p:spPr>
          <a:xfrm>
            <a:off x="6599331" y="4655224"/>
            <a:ext cx="4663017" cy="1152616"/>
          </a:xfrm>
          <a:prstGeom prst="rect">
            <a:avLst/>
          </a:prstGeom>
          <a:noFill/>
        </p:spPr>
        <p:txBody>
          <a:bodyPr wrap="square" lIns="0" tIns="0" rIns="0" bIns="0" rtlCol="0">
            <a:spAutoFit/>
          </a:bodyPr>
          <a:lstStyle/>
          <a:p>
            <a:pPr algn="ctr" defTabSz="932597">
              <a:defRPr/>
            </a:pPr>
            <a:r>
              <a:rPr lang="en-US" sz="2448" dirty="0">
                <a:gradFill>
                  <a:gsLst>
                    <a:gs pos="2917">
                      <a:prstClr val="black"/>
                    </a:gs>
                    <a:gs pos="30000">
                      <a:prstClr val="black"/>
                    </a:gs>
                  </a:gsLst>
                  <a:lin ang="5400000" scaled="0"/>
                </a:gradFill>
                <a:latin typeface="Segoe UI"/>
              </a:rPr>
              <a:t>Ranked 2017 and 2018 </a:t>
            </a:r>
          </a:p>
          <a:p>
            <a:pPr algn="ctr" defTabSz="932597">
              <a:defRPr/>
            </a:pPr>
            <a:r>
              <a:rPr lang="en-US" sz="2448" b="1" dirty="0">
                <a:solidFill>
                  <a:srgbClr val="0078D4"/>
                </a:solidFill>
                <a:latin typeface="Segoe UI Semibold"/>
              </a:rPr>
              <a:t>DBMS of the Year</a:t>
            </a:r>
            <a:r>
              <a:rPr lang="en-US" sz="2448" dirty="0">
                <a:gradFill>
                  <a:gsLst>
                    <a:gs pos="2917">
                      <a:prstClr val="black"/>
                    </a:gs>
                    <a:gs pos="30000">
                      <a:prstClr val="black"/>
                    </a:gs>
                  </a:gsLst>
                  <a:lin ang="5400000" scaled="0"/>
                </a:gradFill>
                <a:latin typeface="Segoe UI"/>
              </a:rPr>
              <a:t> </a:t>
            </a:r>
          </a:p>
          <a:p>
            <a:pPr algn="ctr" defTabSz="932597">
              <a:defRPr/>
            </a:pPr>
            <a:r>
              <a:rPr lang="en-US" sz="2448" dirty="0">
                <a:gradFill>
                  <a:gsLst>
                    <a:gs pos="2917">
                      <a:prstClr val="black"/>
                    </a:gs>
                    <a:gs pos="30000">
                      <a:prstClr val="black"/>
                    </a:gs>
                  </a:gsLst>
                  <a:lin ang="5400000" scaled="0"/>
                </a:gradFill>
                <a:latin typeface="Segoe UI"/>
              </a:rPr>
              <a:t>by DB-Engines</a:t>
            </a:r>
          </a:p>
        </p:txBody>
      </p:sp>
      <p:sp>
        <p:nvSpPr>
          <p:cNvPr id="32" name="Freeform 182">
            <a:extLst>
              <a:ext uri="{FF2B5EF4-FFF2-40B4-BE49-F238E27FC236}">
                <a16:creationId xmlns:a16="http://schemas.microsoft.com/office/drawing/2014/main" id="{44F70A00-9E88-448D-82DF-825E20D7D508}"/>
              </a:ext>
            </a:extLst>
          </p:cNvPr>
          <p:cNvSpPr/>
          <p:nvPr/>
        </p:nvSpPr>
        <p:spPr bwMode="auto">
          <a:xfrm>
            <a:off x="8759570" y="3333048"/>
            <a:ext cx="342539" cy="43932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998061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F721714-290C-4B34-B839-AD5F7C25EC61}"/>
              </a:ext>
            </a:extLst>
          </p:cNvPr>
          <p:cNvSpPr/>
          <p:nvPr/>
        </p:nvSpPr>
        <p:spPr bwMode="auto">
          <a:xfrm>
            <a:off x="8054006" y="1876982"/>
            <a:ext cx="3540831" cy="3234672"/>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34178303-CD25-4277-9C0D-2A8825D3A4D5}"/>
              </a:ext>
            </a:extLst>
          </p:cNvPr>
          <p:cNvSpPr/>
          <p:nvPr/>
        </p:nvSpPr>
        <p:spPr bwMode="auto">
          <a:xfrm>
            <a:off x="4162271" y="1882869"/>
            <a:ext cx="3540831" cy="3234672"/>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EAB57B89-BC95-4A1F-9343-81438B86EC0D}"/>
              </a:ext>
            </a:extLst>
          </p:cNvPr>
          <p:cNvSpPr/>
          <p:nvPr/>
        </p:nvSpPr>
        <p:spPr bwMode="auto">
          <a:xfrm>
            <a:off x="388289" y="1876982"/>
            <a:ext cx="3540831" cy="3234672"/>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858D3AB-B708-4973-A9BB-2BD39C241892}"/>
              </a:ext>
            </a:extLst>
          </p:cNvPr>
          <p:cNvSpPr/>
          <p:nvPr/>
        </p:nvSpPr>
        <p:spPr bwMode="auto">
          <a:xfrm>
            <a:off x="882" y="0"/>
            <a:ext cx="12434711" cy="12889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3672">
                <a:solidFill>
                  <a:prstClr val="white"/>
                </a:solidFill>
                <a:latin typeface="+mj-lt"/>
              </a:rPr>
              <a:t>PostgreSQL is more popular than ever</a:t>
            </a:r>
          </a:p>
        </p:txBody>
      </p:sp>
      <p:sp>
        <p:nvSpPr>
          <p:cNvPr id="7" name="TextBox 6">
            <a:extLst>
              <a:ext uri="{FF2B5EF4-FFF2-40B4-BE49-F238E27FC236}">
                <a16:creationId xmlns:a16="http://schemas.microsoft.com/office/drawing/2014/main" id="{9A824D2A-352B-4C69-A24D-8C5A3F7693B1}"/>
              </a:ext>
            </a:extLst>
          </p:cNvPr>
          <p:cNvSpPr txBox="1"/>
          <p:nvPr/>
        </p:nvSpPr>
        <p:spPr>
          <a:xfrm>
            <a:off x="989632" y="2771607"/>
            <a:ext cx="2534165" cy="576274"/>
          </a:xfrm>
          <a:prstGeom prst="rect">
            <a:avLst/>
          </a:prstGeom>
          <a:noFill/>
        </p:spPr>
        <p:txBody>
          <a:bodyPr wrap="square" lIns="0" tIns="0" rIns="0" bIns="0" rtlCol="0" anchor="t">
            <a:spAutoFit/>
          </a:bodyPr>
          <a:lstStyle/>
          <a:p>
            <a:pPr algn="ctr">
              <a:defRPr/>
            </a:pPr>
            <a:r>
              <a:rPr lang="en-US" sz="1836">
                <a:gradFill>
                  <a:gsLst>
                    <a:gs pos="2917">
                      <a:prstClr val="black"/>
                    </a:gs>
                    <a:gs pos="30000">
                      <a:prstClr val="black"/>
                    </a:gs>
                  </a:gsLst>
                  <a:lin ang="5400000" scaled="0"/>
                </a:gradFill>
                <a:latin typeface="Segoe UI"/>
              </a:rPr>
              <a:t>Large developer community </a:t>
            </a:r>
            <a:endParaRPr lang="en-US" sz="1836">
              <a:cs typeface="Segoe UI"/>
            </a:endParaRPr>
          </a:p>
        </p:txBody>
      </p:sp>
      <p:grpSp>
        <p:nvGrpSpPr>
          <p:cNvPr id="3" name="Group 2">
            <a:extLst>
              <a:ext uri="{FF2B5EF4-FFF2-40B4-BE49-F238E27FC236}">
                <a16:creationId xmlns:a16="http://schemas.microsoft.com/office/drawing/2014/main" id="{B2E95F0F-5556-4E62-B147-0C84484F2739}"/>
              </a:ext>
            </a:extLst>
          </p:cNvPr>
          <p:cNvGrpSpPr/>
          <p:nvPr/>
        </p:nvGrpSpPr>
        <p:grpSpPr>
          <a:xfrm>
            <a:off x="1770924" y="3684181"/>
            <a:ext cx="1023682" cy="930024"/>
            <a:chOff x="8142002" y="2873513"/>
            <a:chExt cx="1640293" cy="1490221"/>
          </a:xfrm>
        </p:grpSpPr>
        <p:sp>
          <p:nvSpPr>
            <p:cNvPr id="15" name="Freeform: Shape 14">
              <a:extLst>
                <a:ext uri="{FF2B5EF4-FFF2-40B4-BE49-F238E27FC236}">
                  <a16:creationId xmlns:a16="http://schemas.microsoft.com/office/drawing/2014/main" id="{5F3B9DDE-D406-4CAF-BD1B-99CB884CE2FA}"/>
                </a:ext>
              </a:extLst>
            </p:cNvPr>
            <p:cNvSpPr>
              <a:spLocks/>
            </p:cNvSpPr>
            <p:nvPr/>
          </p:nvSpPr>
          <p:spPr bwMode="auto">
            <a:xfrm>
              <a:off x="8142002" y="2873513"/>
              <a:ext cx="1640293" cy="1490221"/>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accent1"/>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prstClr val="black"/>
                </a:solidFill>
                <a:latin typeface="Segoe UI"/>
              </a:endParaRPr>
            </a:p>
          </p:txBody>
        </p:sp>
        <p:grpSp>
          <p:nvGrpSpPr>
            <p:cNvPr id="12" name="Group 11">
              <a:extLst>
                <a:ext uri="{FF2B5EF4-FFF2-40B4-BE49-F238E27FC236}">
                  <a16:creationId xmlns:a16="http://schemas.microsoft.com/office/drawing/2014/main" id="{53A26B00-D59E-4AB1-BDB9-9616FDAA0E32}"/>
                </a:ext>
              </a:extLst>
            </p:cNvPr>
            <p:cNvGrpSpPr/>
            <p:nvPr/>
          </p:nvGrpSpPr>
          <p:grpSpPr>
            <a:xfrm>
              <a:off x="8550130" y="3210856"/>
              <a:ext cx="776595" cy="804529"/>
              <a:chOff x="10970759" y="2371811"/>
              <a:chExt cx="661987" cy="685800"/>
            </a:xfrm>
          </p:grpSpPr>
          <p:sp>
            <p:nvSpPr>
              <p:cNvPr id="13" name="Freeform 13">
                <a:extLst>
                  <a:ext uri="{FF2B5EF4-FFF2-40B4-BE49-F238E27FC236}">
                    <a16:creationId xmlns:a16="http://schemas.microsoft.com/office/drawing/2014/main" id="{0D4A5962-375A-4E6E-B3E8-ED1E96DA1289}"/>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4" name="Freeform 14">
                <a:extLst>
                  <a:ext uri="{FF2B5EF4-FFF2-40B4-BE49-F238E27FC236}">
                    <a16:creationId xmlns:a16="http://schemas.microsoft.com/office/drawing/2014/main" id="{648122BD-C957-48A6-BD3F-A420B62C6580}"/>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prstClr val="black"/>
                  </a:solidFill>
                  <a:latin typeface="Segoe UI"/>
                </a:endParaRPr>
              </a:p>
            </p:txBody>
          </p:sp>
        </p:grpSp>
      </p:grpSp>
      <p:grpSp>
        <p:nvGrpSpPr>
          <p:cNvPr id="2" name="Group 1">
            <a:extLst>
              <a:ext uri="{FF2B5EF4-FFF2-40B4-BE49-F238E27FC236}">
                <a16:creationId xmlns:a16="http://schemas.microsoft.com/office/drawing/2014/main" id="{DFF489AD-EC7C-4843-975F-6ABB9BF94BE8}"/>
              </a:ext>
            </a:extLst>
          </p:cNvPr>
          <p:cNvGrpSpPr/>
          <p:nvPr/>
        </p:nvGrpSpPr>
        <p:grpSpPr>
          <a:xfrm>
            <a:off x="5346689" y="3547156"/>
            <a:ext cx="949103" cy="949103"/>
            <a:chOff x="7360173" y="2377923"/>
            <a:chExt cx="1437950" cy="1437950"/>
          </a:xfrm>
        </p:grpSpPr>
        <p:grpSp>
          <p:nvGrpSpPr>
            <p:cNvPr id="16" name="Group 15">
              <a:extLst>
                <a:ext uri="{FF2B5EF4-FFF2-40B4-BE49-F238E27FC236}">
                  <a16:creationId xmlns:a16="http://schemas.microsoft.com/office/drawing/2014/main" id="{552B2F6A-FFC1-495A-BE06-162F7B21B56C}"/>
                </a:ext>
              </a:extLst>
            </p:cNvPr>
            <p:cNvGrpSpPr/>
            <p:nvPr/>
          </p:nvGrpSpPr>
          <p:grpSpPr>
            <a:xfrm>
              <a:off x="7360173" y="2377923"/>
              <a:ext cx="1437950" cy="1437950"/>
              <a:chOff x="3384747" y="1034371"/>
              <a:chExt cx="4866311" cy="4866311"/>
            </a:xfrm>
          </p:grpSpPr>
          <p:sp>
            <p:nvSpPr>
              <p:cNvPr id="17" name="Oval 16">
                <a:extLst>
                  <a:ext uri="{FF2B5EF4-FFF2-40B4-BE49-F238E27FC236}">
                    <a16:creationId xmlns:a16="http://schemas.microsoft.com/office/drawing/2014/main" id="{FB5D9F58-2075-4D63-8859-3EFB0ECA592C}"/>
                  </a:ext>
                </a:extLst>
              </p:cNvPr>
              <p:cNvSpPr/>
              <p:nvPr/>
            </p:nvSpPr>
            <p:spPr bwMode="auto">
              <a:xfrm>
                <a:off x="3384747" y="1034371"/>
                <a:ext cx="4866311" cy="48663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619F3050-25AA-4E04-8EB6-A346F0256337}"/>
                  </a:ext>
                </a:extLst>
              </p:cNvPr>
              <p:cNvGrpSpPr/>
              <p:nvPr/>
            </p:nvGrpSpPr>
            <p:grpSpPr>
              <a:xfrm>
                <a:off x="3749916" y="1851964"/>
                <a:ext cx="4135974" cy="3231124"/>
                <a:chOff x="3875464" y="1954088"/>
                <a:chExt cx="3802061" cy="2970264"/>
              </a:xfrm>
            </p:grpSpPr>
            <p:grpSp>
              <p:nvGrpSpPr>
                <p:cNvPr id="19" name="Group 18">
                  <a:extLst>
                    <a:ext uri="{FF2B5EF4-FFF2-40B4-BE49-F238E27FC236}">
                      <a16:creationId xmlns:a16="http://schemas.microsoft.com/office/drawing/2014/main" id="{1FDCA4DE-4603-460E-8571-4217FF8B7F90}"/>
                    </a:ext>
                  </a:extLst>
                </p:cNvPr>
                <p:cNvGrpSpPr/>
                <p:nvPr/>
              </p:nvGrpSpPr>
              <p:grpSpPr>
                <a:xfrm>
                  <a:off x="6067257" y="1954088"/>
                  <a:ext cx="1610268" cy="2818950"/>
                  <a:chOff x="5746871" y="1693184"/>
                  <a:chExt cx="1908339" cy="3340758"/>
                </a:xfrm>
              </p:grpSpPr>
              <p:sp>
                <p:nvSpPr>
                  <p:cNvPr id="27" name="Freeform: Shape 26">
                    <a:extLst>
                      <a:ext uri="{FF2B5EF4-FFF2-40B4-BE49-F238E27FC236}">
                        <a16:creationId xmlns:a16="http://schemas.microsoft.com/office/drawing/2014/main" id="{DECE1DF8-CBD1-49E6-B594-A2596FB72225}"/>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8" name="Freeform: Shape 27">
                    <a:extLst>
                      <a:ext uri="{FF2B5EF4-FFF2-40B4-BE49-F238E27FC236}">
                        <a16:creationId xmlns:a16="http://schemas.microsoft.com/office/drawing/2014/main" id="{42678E6B-C7C1-4F3E-AD13-EA4B60FB05FE}"/>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9" name="Freeform: Shape 28">
                    <a:extLst>
                      <a:ext uri="{FF2B5EF4-FFF2-40B4-BE49-F238E27FC236}">
                        <a16:creationId xmlns:a16="http://schemas.microsoft.com/office/drawing/2014/main" id="{1F8E9482-D8BB-4234-9748-BFAB77073388}"/>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0" name="Freeform: Shape 29">
                    <a:extLst>
                      <a:ext uri="{FF2B5EF4-FFF2-40B4-BE49-F238E27FC236}">
                        <a16:creationId xmlns:a16="http://schemas.microsoft.com/office/drawing/2014/main" id="{C7990FCB-65AB-43FF-BFD5-59946E5F9577}"/>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31" name="Freeform: Shape 30">
                    <a:extLst>
                      <a:ext uri="{FF2B5EF4-FFF2-40B4-BE49-F238E27FC236}">
                        <a16:creationId xmlns:a16="http://schemas.microsoft.com/office/drawing/2014/main" id="{6F5D1F4F-102F-4541-B2AA-ABDA6D349356}"/>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grpSp>
            <p:grpSp>
              <p:nvGrpSpPr>
                <p:cNvPr id="20" name="Group 19">
                  <a:extLst>
                    <a:ext uri="{FF2B5EF4-FFF2-40B4-BE49-F238E27FC236}">
                      <a16:creationId xmlns:a16="http://schemas.microsoft.com/office/drawing/2014/main" id="{8484BB69-1B72-43C4-8F09-32544DE4F72E}"/>
                    </a:ext>
                  </a:extLst>
                </p:cNvPr>
                <p:cNvGrpSpPr/>
                <p:nvPr/>
              </p:nvGrpSpPr>
              <p:grpSpPr>
                <a:xfrm>
                  <a:off x="3875464" y="1954088"/>
                  <a:ext cx="1618260" cy="2818952"/>
                  <a:chOff x="3971123" y="1693184"/>
                  <a:chExt cx="1917811" cy="3340759"/>
                </a:xfrm>
              </p:grpSpPr>
              <p:sp>
                <p:nvSpPr>
                  <p:cNvPr id="22" name="Freeform: Shape 21">
                    <a:extLst>
                      <a:ext uri="{FF2B5EF4-FFF2-40B4-BE49-F238E27FC236}">
                        <a16:creationId xmlns:a16="http://schemas.microsoft.com/office/drawing/2014/main" id="{6791C496-204A-4F7A-AB98-274EF4192005}"/>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3" name="Freeform: Shape 22">
                    <a:extLst>
                      <a:ext uri="{FF2B5EF4-FFF2-40B4-BE49-F238E27FC236}">
                        <a16:creationId xmlns:a16="http://schemas.microsoft.com/office/drawing/2014/main" id="{FAFE99CF-02BB-4DBE-B192-706E2AB9B083}"/>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4" name="Freeform: Shape 23">
                    <a:extLst>
                      <a:ext uri="{FF2B5EF4-FFF2-40B4-BE49-F238E27FC236}">
                        <a16:creationId xmlns:a16="http://schemas.microsoft.com/office/drawing/2014/main" id="{49AB0EA8-A304-464B-9CCB-36A45A976B2D}"/>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5" name="Freeform: Shape 24">
                    <a:extLst>
                      <a:ext uri="{FF2B5EF4-FFF2-40B4-BE49-F238E27FC236}">
                        <a16:creationId xmlns:a16="http://schemas.microsoft.com/office/drawing/2014/main" id="{683C3A4A-A67A-4534-86C5-B2A5C11C06E7}"/>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sp>
                <p:nvSpPr>
                  <p:cNvPr id="26" name="Freeform: Shape 25">
                    <a:extLst>
                      <a:ext uri="{FF2B5EF4-FFF2-40B4-BE49-F238E27FC236}">
                        <a16:creationId xmlns:a16="http://schemas.microsoft.com/office/drawing/2014/main" id="{A3161190-A2B9-4B3F-BC6C-7B8540156F08}"/>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pPr defTabSz="932597">
                      <a:defRPr/>
                    </a:pPr>
                    <a:endParaRPr lang="en-US" sz="1836">
                      <a:solidFill>
                        <a:prstClr val="black"/>
                      </a:solidFill>
                      <a:latin typeface="Segoe UI"/>
                    </a:endParaRPr>
                  </a:p>
                </p:txBody>
              </p:sp>
            </p:grpSp>
            <p:sp>
              <p:nvSpPr>
                <p:cNvPr id="21" name="Oval 20">
                  <a:extLst>
                    <a:ext uri="{FF2B5EF4-FFF2-40B4-BE49-F238E27FC236}">
                      <a16:creationId xmlns:a16="http://schemas.microsoft.com/office/drawing/2014/main" id="{558E866D-D16F-4324-9485-0E72B5E338BC}"/>
                    </a:ext>
                  </a:extLst>
                </p:cNvPr>
                <p:cNvSpPr/>
                <p:nvPr/>
              </p:nvSpPr>
              <p:spPr bwMode="auto">
                <a:xfrm>
                  <a:off x="5564425" y="4492222"/>
                  <a:ext cx="432130" cy="43213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2" name="Freeform 182">
              <a:extLst>
                <a:ext uri="{FF2B5EF4-FFF2-40B4-BE49-F238E27FC236}">
                  <a16:creationId xmlns:a16="http://schemas.microsoft.com/office/drawing/2014/main" id="{44F70A00-9E88-448D-82DF-825E20D7D508}"/>
                </a:ext>
              </a:extLst>
            </p:cNvPr>
            <p:cNvSpPr/>
            <p:nvPr/>
          </p:nvSpPr>
          <p:spPr bwMode="auto">
            <a:xfrm>
              <a:off x="7911222" y="2897362"/>
              <a:ext cx="335853" cy="43074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Title 8">
            <a:extLst>
              <a:ext uri="{FF2B5EF4-FFF2-40B4-BE49-F238E27FC236}">
                <a16:creationId xmlns:a16="http://schemas.microsoft.com/office/drawing/2014/main" id="{68B076E7-52BC-4CCA-8AD1-999D039B0343}"/>
              </a:ext>
            </a:extLst>
          </p:cNvPr>
          <p:cNvSpPr>
            <a:spLocks noGrp="1"/>
          </p:cNvSpPr>
          <p:nvPr>
            <p:ph type="title"/>
          </p:nvPr>
        </p:nvSpPr>
        <p:spPr>
          <a:xfrm>
            <a:off x="600855" y="466302"/>
            <a:ext cx="11237870" cy="576340"/>
          </a:xfrm>
        </p:spPr>
        <p:txBody>
          <a:bodyPr/>
          <a:lstStyle/>
          <a:p>
            <a:r>
              <a:rPr lang="en-US" spc="0">
                <a:ln>
                  <a:noFill/>
                </a:ln>
                <a:solidFill>
                  <a:schemeClr val="tx1"/>
                </a:solidFill>
                <a:cs typeface="Segoe UI"/>
              </a:rPr>
              <a:t>Why PostgreSQL?</a:t>
            </a:r>
            <a:endParaRPr lang="en-US">
              <a:solidFill>
                <a:schemeClr val="tx1"/>
              </a:solidFill>
            </a:endParaRPr>
          </a:p>
        </p:txBody>
      </p:sp>
      <p:sp>
        <p:nvSpPr>
          <p:cNvPr id="6" name="TextBox 5">
            <a:extLst>
              <a:ext uri="{FF2B5EF4-FFF2-40B4-BE49-F238E27FC236}">
                <a16:creationId xmlns:a16="http://schemas.microsoft.com/office/drawing/2014/main" id="{5552D570-62C6-41D7-80D3-50320B8278ED}"/>
              </a:ext>
            </a:extLst>
          </p:cNvPr>
          <p:cNvSpPr txBox="1"/>
          <p:nvPr/>
        </p:nvSpPr>
        <p:spPr>
          <a:xfrm>
            <a:off x="756855" y="2339751"/>
            <a:ext cx="2797810" cy="28813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836" b="1"/>
              <a:t>Open source</a:t>
            </a:r>
          </a:p>
        </p:txBody>
      </p:sp>
      <p:sp>
        <p:nvSpPr>
          <p:cNvPr id="35" name="TextBox 34">
            <a:extLst>
              <a:ext uri="{FF2B5EF4-FFF2-40B4-BE49-F238E27FC236}">
                <a16:creationId xmlns:a16="http://schemas.microsoft.com/office/drawing/2014/main" id="{50FEDEBF-E85F-4E77-A2C0-1B82E9BA2000}"/>
              </a:ext>
            </a:extLst>
          </p:cNvPr>
          <p:cNvSpPr txBox="1"/>
          <p:nvPr/>
        </p:nvSpPr>
        <p:spPr>
          <a:xfrm>
            <a:off x="4545771" y="2771608"/>
            <a:ext cx="2669580" cy="570915"/>
          </a:xfrm>
          <a:prstGeom prst="rect">
            <a:avLst/>
          </a:prstGeom>
          <a:noFill/>
        </p:spPr>
        <p:txBody>
          <a:bodyPr wrap="square" lIns="0" tIns="0" rIns="0" bIns="0" rtlCol="0" anchor="t">
            <a:spAutoFit/>
          </a:bodyPr>
          <a:lstStyle/>
          <a:p>
            <a:pPr algn="ctr">
              <a:defRPr/>
            </a:pPr>
            <a:r>
              <a:rPr lang="en-US" sz="1836">
                <a:gradFill>
                  <a:gsLst>
                    <a:gs pos="2917">
                      <a:prstClr val="black"/>
                    </a:gs>
                    <a:gs pos="30000">
                      <a:prstClr val="black"/>
                    </a:gs>
                  </a:gsLst>
                  <a:lin ang="5400000" scaled="0"/>
                </a:gradFill>
                <a:latin typeface="Segoe UI"/>
              </a:rPr>
              <a:t>Thousands of mission critical workloads</a:t>
            </a:r>
            <a:endParaRPr lang="en-US" sz="1836"/>
          </a:p>
        </p:txBody>
      </p:sp>
      <p:sp>
        <p:nvSpPr>
          <p:cNvPr id="37" name="TextBox 36">
            <a:extLst>
              <a:ext uri="{FF2B5EF4-FFF2-40B4-BE49-F238E27FC236}">
                <a16:creationId xmlns:a16="http://schemas.microsoft.com/office/drawing/2014/main" id="{1E02B1A7-4303-4C8C-A9BE-B37EE4253424}"/>
              </a:ext>
            </a:extLst>
          </p:cNvPr>
          <p:cNvSpPr txBox="1"/>
          <p:nvPr/>
        </p:nvSpPr>
        <p:spPr>
          <a:xfrm>
            <a:off x="4289443" y="2339751"/>
            <a:ext cx="3280597" cy="28813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836" b="1"/>
              <a:t>Proven resilience &amp; stability</a:t>
            </a:r>
          </a:p>
        </p:txBody>
      </p:sp>
      <p:sp>
        <p:nvSpPr>
          <p:cNvPr id="38" name="TextBox 37">
            <a:extLst>
              <a:ext uri="{FF2B5EF4-FFF2-40B4-BE49-F238E27FC236}">
                <a16:creationId xmlns:a16="http://schemas.microsoft.com/office/drawing/2014/main" id="{B0A26876-3FB2-4CB1-853D-B352121166D4}"/>
              </a:ext>
            </a:extLst>
          </p:cNvPr>
          <p:cNvSpPr txBox="1"/>
          <p:nvPr/>
        </p:nvSpPr>
        <p:spPr>
          <a:xfrm>
            <a:off x="8549371" y="2777495"/>
            <a:ext cx="2398749" cy="576274"/>
          </a:xfrm>
          <a:prstGeom prst="rect">
            <a:avLst/>
          </a:prstGeom>
          <a:noFill/>
        </p:spPr>
        <p:txBody>
          <a:bodyPr wrap="square" lIns="0" tIns="0" rIns="0" bIns="0" rtlCol="0" anchor="t">
            <a:spAutoFit/>
          </a:bodyPr>
          <a:lstStyle/>
          <a:p>
            <a:pPr algn="ctr">
              <a:defRPr/>
            </a:pPr>
            <a:r>
              <a:rPr lang="en-US" sz="1836">
                <a:gradFill>
                  <a:gsLst>
                    <a:gs pos="2917">
                      <a:prstClr val="black"/>
                    </a:gs>
                    <a:gs pos="30000">
                      <a:prstClr val="black"/>
                    </a:gs>
                  </a:gsLst>
                  <a:lin ang="5400000" scaled="0"/>
                </a:gradFill>
                <a:latin typeface="Segoe UI"/>
              </a:rPr>
              <a:t>Solves a multitude of use cases</a:t>
            </a:r>
            <a:endParaRPr lang="en-US" sz="1836"/>
          </a:p>
        </p:txBody>
      </p:sp>
      <p:sp>
        <p:nvSpPr>
          <p:cNvPr id="39" name="TextBox 38">
            <a:extLst>
              <a:ext uri="{FF2B5EF4-FFF2-40B4-BE49-F238E27FC236}">
                <a16:creationId xmlns:a16="http://schemas.microsoft.com/office/drawing/2014/main" id="{D6FC32BC-7068-4B3D-A0A7-D1060960A9CF}"/>
              </a:ext>
            </a:extLst>
          </p:cNvPr>
          <p:cNvSpPr txBox="1"/>
          <p:nvPr/>
        </p:nvSpPr>
        <p:spPr>
          <a:xfrm>
            <a:off x="8346032" y="2339751"/>
            <a:ext cx="2797810" cy="28813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836" b="1"/>
              <a:t>Rich feature set</a:t>
            </a:r>
            <a:endParaRPr lang="en-US" sz="1836"/>
          </a:p>
        </p:txBody>
      </p:sp>
      <p:pic>
        <p:nvPicPr>
          <p:cNvPr id="8" name="Picture 39" descr="A picture containing drawing&#10;&#10;Description generated with very high confidence">
            <a:extLst>
              <a:ext uri="{FF2B5EF4-FFF2-40B4-BE49-F238E27FC236}">
                <a16:creationId xmlns:a16="http://schemas.microsoft.com/office/drawing/2014/main" id="{C8F697DD-6908-4E32-90B3-0CE4121014BF}"/>
              </a:ext>
            </a:extLst>
          </p:cNvPr>
          <p:cNvPicPr>
            <a:picLocks noChangeAspect="1"/>
          </p:cNvPicPr>
          <p:nvPr/>
        </p:nvPicPr>
        <p:blipFill>
          <a:blip r:embed="rId3"/>
          <a:stretch>
            <a:fillRect/>
          </a:stretch>
        </p:blipFill>
        <p:spPr>
          <a:xfrm>
            <a:off x="9293944" y="3544216"/>
            <a:ext cx="901988" cy="936431"/>
          </a:xfrm>
          <a:prstGeom prst="rect">
            <a:avLst/>
          </a:prstGeom>
        </p:spPr>
      </p:pic>
      <p:sp>
        <p:nvSpPr>
          <p:cNvPr id="41" name="Rectangle 40">
            <a:extLst>
              <a:ext uri="{FF2B5EF4-FFF2-40B4-BE49-F238E27FC236}">
                <a16:creationId xmlns:a16="http://schemas.microsoft.com/office/drawing/2014/main" id="{FED6177C-393D-4D7D-802F-F7A663B8E0B8}"/>
              </a:ext>
            </a:extLst>
          </p:cNvPr>
          <p:cNvSpPr/>
          <p:nvPr/>
        </p:nvSpPr>
        <p:spPr bwMode="auto">
          <a:xfrm>
            <a:off x="2019167" y="3872895"/>
            <a:ext cx="597008" cy="4144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26A795E-D8E9-439E-982B-C7F3083223F3}"/>
              </a:ext>
            </a:extLst>
          </p:cNvPr>
          <p:cNvSpPr/>
          <p:nvPr/>
        </p:nvSpPr>
        <p:spPr bwMode="auto">
          <a:xfrm>
            <a:off x="2254673" y="4279141"/>
            <a:ext cx="167210" cy="1436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14C934B3-1813-4568-B665-EF45C3992B0A}"/>
              </a:ext>
            </a:extLst>
          </p:cNvPr>
          <p:cNvSpPr txBox="1"/>
          <p:nvPr/>
        </p:nvSpPr>
        <p:spPr>
          <a:xfrm>
            <a:off x="4127749" y="5309184"/>
            <a:ext cx="3705806" cy="576274"/>
          </a:xfrm>
          <a:prstGeom prst="rect">
            <a:avLst/>
          </a:prstGeom>
          <a:noFill/>
        </p:spPr>
        <p:txBody>
          <a:bodyPr wrap="square" lIns="0" tIns="0" rIns="0" bIns="0" rtlCol="0" anchor="t">
            <a:spAutoFit/>
          </a:bodyPr>
          <a:lstStyle/>
          <a:p>
            <a:pPr marL="291436" indent="-291436">
              <a:buFont typeface="Arial"/>
              <a:buChar char="•"/>
              <a:defRPr/>
            </a:pPr>
            <a:r>
              <a:rPr lang="en-US" sz="1836">
                <a:gradFill>
                  <a:gsLst>
                    <a:gs pos="2917">
                      <a:prstClr val="black"/>
                    </a:gs>
                    <a:gs pos="30000">
                      <a:prstClr val="black"/>
                    </a:gs>
                  </a:gsLst>
                  <a:lin ang="5400000" scaled="0"/>
                </a:gradFill>
                <a:latin typeface="Segoe UI"/>
              </a:rPr>
              <a:t>Battle tested &amp; </a:t>
            </a:r>
            <a:r>
              <a:rPr lang="en-US" sz="1836">
                <a:cs typeface="Segoe UI"/>
              </a:rPr>
              <a:t>enterprise-ready</a:t>
            </a:r>
          </a:p>
          <a:p>
            <a:pPr marL="291436" indent="-291436">
              <a:buFont typeface="Arial"/>
              <a:buChar char="•"/>
              <a:defRPr/>
            </a:pPr>
            <a:r>
              <a:rPr lang="en-US" sz="1836">
                <a:cs typeface="Segoe UI"/>
              </a:rPr>
              <a:t>Zero data loss</a:t>
            </a:r>
          </a:p>
        </p:txBody>
      </p:sp>
      <p:sp>
        <p:nvSpPr>
          <p:cNvPr id="55" name="TextBox 54">
            <a:extLst>
              <a:ext uri="{FF2B5EF4-FFF2-40B4-BE49-F238E27FC236}">
                <a16:creationId xmlns:a16="http://schemas.microsoft.com/office/drawing/2014/main" id="{FA01699A-EE26-45A9-B7D5-62ECEA89CD98}"/>
              </a:ext>
            </a:extLst>
          </p:cNvPr>
          <p:cNvSpPr txBox="1"/>
          <p:nvPr/>
        </p:nvSpPr>
        <p:spPr>
          <a:xfrm>
            <a:off x="8013596" y="5309184"/>
            <a:ext cx="3888323" cy="864412"/>
          </a:xfrm>
          <a:prstGeom prst="rect">
            <a:avLst/>
          </a:prstGeom>
          <a:noFill/>
        </p:spPr>
        <p:txBody>
          <a:bodyPr wrap="square" lIns="0" tIns="0" rIns="0" bIns="0" rtlCol="0" anchor="t">
            <a:spAutoFit/>
          </a:bodyPr>
          <a:lstStyle/>
          <a:p>
            <a:pPr marL="291436" indent="-291436">
              <a:buFont typeface="Arial"/>
              <a:buChar char="•"/>
              <a:defRPr/>
            </a:pPr>
            <a:r>
              <a:rPr lang="en-US" sz="1836">
                <a:gradFill>
                  <a:gsLst>
                    <a:gs pos="2917">
                      <a:prstClr val="black"/>
                    </a:gs>
                    <a:gs pos="30000">
                      <a:prstClr val="black"/>
                    </a:gs>
                  </a:gsLst>
                  <a:lin ang="5400000" scaled="0"/>
                </a:gradFill>
                <a:latin typeface="Segoe UI"/>
              </a:rPr>
              <a:t>Flexible data: Relational &amp; JSON</a:t>
            </a:r>
            <a:endParaRPr lang="en-US" sz="1836"/>
          </a:p>
          <a:p>
            <a:pPr marL="291436" indent="-291436">
              <a:buFont typeface="Arial"/>
              <a:buChar char="•"/>
              <a:defRPr/>
            </a:pPr>
            <a:r>
              <a:rPr lang="en-US" sz="1836">
                <a:cs typeface="Segoe UI"/>
              </a:rPr>
              <a:t>Rich indexing and data types, including geospatial</a:t>
            </a:r>
          </a:p>
        </p:txBody>
      </p:sp>
      <p:sp>
        <p:nvSpPr>
          <p:cNvPr id="56" name="TextBox 55">
            <a:extLst>
              <a:ext uri="{FF2B5EF4-FFF2-40B4-BE49-F238E27FC236}">
                <a16:creationId xmlns:a16="http://schemas.microsoft.com/office/drawing/2014/main" id="{192F6C03-0C9D-4892-8108-676D6943B1A8}"/>
              </a:ext>
            </a:extLst>
          </p:cNvPr>
          <p:cNvSpPr txBox="1"/>
          <p:nvPr/>
        </p:nvSpPr>
        <p:spPr>
          <a:xfrm>
            <a:off x="483294" y="5309184"/>
            <a:ext cx="3705806" cy="576274"/>
          </a:xfrm>
          <a:prstGeom prst="rect">
            <a:avLst/>
          </a:prstGeom>
          <a:noFill/>
        </p:spPr>
        <p:txBody>
          <a:bodyPr wrap="square" lIns="0" tIns="0" rIns="0" bIns="0" rtlCol="0" anchor="t">
            <a:spAutoFit/>
          </a:bodyPr>
          <a:lstStyle/>
          <a:p>
            <a:pPr marL="291436" indent="-291436">
              <a:buFont typeface="Arial"/>
              <a:buChar char="•"/>
              <a:defRPr/>
            </a:pPr>
            <a:r>
              <a:rPr lang="en-US" sz="1836">
                <a:cs typeface="Segoe UI"/>
              </a:rPr>
              <a:t>Extensible </a:t>
            </a:r>
            <a:endParaRPr lang="en-US" sz="1836">
              <a:gradFill>
                <a:gsLst>
                  <a:gs pos="2917">
                    <a:prstClr val="black"/>
                  </a:gs>
                  <a:gs pos="30000">
                    <a:prstClr val="black"/>
                  </a:gs>
                </a:gsLst>
                <a:lin ang="5400000" scaled="0"/>
              </a:gradFill>
              <a:latin typeface="Segoe UI"/>
            </a:endParaRPr>
          </a:p>
          <a:p>
            <a:pPr marL="291436" indent="-291436">
              <a:buFont typeface="Arial"/>
              <a:buChar char="•"/>
              <a:defRPr/>
            </a:pPr>
            <a:r>
              <a:rPr lang="en-US" sz="1836">
                <a:gradFill>
                  <a:gsLst>
                    <a:gs pos="2917">
                      <a:prstClr val="black"/>
                    </a:gs>
                    <a:gs pos="30000">
                      <a:prstClr val="black"/>
                    </a:gs>
                  </a:gsLst>
                  <a:lin ang="5400000" scaled="0"/>
                </a:gradFill>
                <a:latin typeface="Segoe UI"/>
              </a:rPr>
              <a:t>Integration</a:t>
            </a:r>
            <a:r>
              <a:rPr lang="en-US" sz="1836">
                <a:cs typeface="Segoe UI"/>
              </a:rPr>
              <a:t> and tooling</a:t>
            </a:r>
          </a:p>
        </p:txBody>
      </p:sp>
    </p:spTree>
    <p:extLst>
      <p:ext uri="{BB962C8B-B14F-4D97-AF65-F5344CB8AC3E}">
        <p14:creationId xmlns:p14="http://schemas.microsoft.com/office/powerpoint/2010/main" val="111011081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58D3AB-B708-4973-A9BB-2BD39C241892}"/>
              </a:ext>
            </a:extLst>
          </p:cNvPr>
          <p:cNvSpPr/>
          <p:nvPr/>
        </p:nvSpPr>
        <p:spPr bwMode="auto">
          <a:xfrm>
            <a:off x="882" y="0"/>
            <a:ext cx="12434711" cy="12889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3672">
                <a:solidFill>
                  <a:prstClr val="white"/>
                </a:solidFill>
                <a:latin typeface="+mj-lt"/>
              </a:rPr>
              <a:t>PostgreSQL is more popular than ever</a:t>
            </a:r>
          </a:p>
        </p:txBody>
      </p:sp>
      <p:sp>
        <p:nvSpPr>
          <p:cNvPr id="9" name="Title 8">
            <a:extLst>
              <a:ext uri="{FF2B5EF4-FFF2-40B4-BE49-F238E27FC236}">
                <a16:creationId xmlns:a16="http://schemas.microsoft.com/office/drawing/2014/main" id="{68B076E7-52BC-4CCA-8AD1-999D039B0343}"/>
              </a:ext>
            </a:extLst>
          </p:cNvPr>
          <p:cNvSpPr>
            <a:spLocks noGrp="1"/>
          </p:cNvSpPr>
          <p:nvPr>
            <p:ph type="title"/>
          </p:nvPr>
        </p:nvSpPr>
        <p:spPr>
          <a:xfrm>
            <a:off x="600855" y="466302"/>
            <a:ext cx="11237870" cy="576340"/>
          </a:xfrm>
        </p:spPr>
        <p:txBody>
          <a:bodyPr/>
          <a:lstStyle/>
          <a:p>
            <a:r>
              <a:rPr lang="en-US" spc="0">
                <a:ln>
                  <a:noFill/>
                </a:ln>
                <a:solidFill>
                  <a:schemeClr val="tx1"/>
                </a:solidFill>
              </a:rPr>
              <a:t>Why PostgreSQL?</a:t>
            </a:r>
            <a:endParaRPr lang="en-US">
              <a:solidFill>
                <a:schemeClr val="tx1"/>
              </a:solidFill>
            </a:endParaRPr>
          </a:p>
        </p:txBody>
      </p:sp>
      <p:sp>
        <p:nvSpPr>
          <p:cNvPr id="2" name="TextBox 1">
            <a:extLst>
              <a:ext uri="{FF2B5EF4-FFF2-40B4-BE49-F238E27FC236}">
                <a16:creationId xmlns:a16="http://schemas.microsoft.com/office/drawing/2014/main" id="{D1501427-CE73-4F17-ABE2-9AEAE7FD2A21}"/>
              </a:ext>
            </a:extLst>
          </p:cNvPr>
          <p:cNvSpPr txBox="1"/>
          <p:nvPr/>
        </p:nvSpPr>
        <p:spPr>
          <a:xfrm>
            <a:off x="1018127" y="1494319"/>
            <a:ext cx="10277103" cy="288163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9724" indent="-349724">
              <a:buFont typeface="Arial" panose="020B0604020202020204" pitchFamily="34" charset="0"/>
              <a:buChar char="•"/>
            </a:pPr>
            <a:r>
              <a:rPr lang="en-US" sz="2040">
                <a:gradFill>
                  <a:gsLst>
                    <a:gs pos="2917">
                      <a:schemeClr val="tx1"/>
                    </a:gs>
                    <a:gs pos="30000">
                      <a:schemeClr val="tx1"/>
                    </a:gs>
                  </a:gsLst>
                  <a:lin ang="5400000" scaled="0"/>
                </a:gradFill>
              </a:rPr>
              <a:t>Rich selection of datatypes including text based, numeric, arrays, geospatial, IP, key/value, and JSON</a:t>
            </a:r>
          </a:p>
          <a:p>
            <a:pPr marL="349724" indent="-349724">
              <a:buFont typeface="Arial" panose="020B0604020202020204" pitchFamily="34" charset="0"/>
              <a:buChar char="•"/>
            </a:pPr>
            <a:r>
              <a:rPr lang="en-US" sz="2040">
                <a:cs typeface="Segoe UI"/>
              </a:rPr>
              <a:t>Powerful built-in functions to make working with data easier</a:t>
            </a:r>
          </a:p>
          <a:p>
            <a:pPr marL="349724" indent="-349724">
              <a:buFont typeface="Arial" panose="020B0604020202020204" pitchFamily="34" charset="0"/>
              <a:buChar char="•"/>
            </a:pPr>
            <a:r>
              <a:rPr lang="en-US" sz="2040">
                <a:cs typeface="Segoe UI"/>
              </a:rPr>
              <a:t>Multiple index types to allow for fine tuned performance</a:t>
            </a:r>
          </a:p>
          <a:p>
            <a:pPr marL="349724" indent="-349724">
              <a:buFont typeface="Arial" panose="020B0604020202020204" pitchFamily="34" charset="0"/>
              <a:buChar char="•"/>
            </a:pPr>
            <a:r>
              <a:rPr lang="en-US" sz="2040">
                <a:cs typeface="Segoe UI"/>
              </a:rPr>
              <a:t>Built-in JSON support including indexing of all keys/values within a JSON document for fast retrieval and querying</a:t>
            </a:r>
          </a:p>
          <a:p>
            <a:pPr marL="349724" indent="-349724">
              <a:buFont typeface="Arial" panose="020B0604020202020204" pitchFamily="34" charset="0"/>
              <a:buChar char="•"/>
            </a:pPr>
            <a:r>
              <a:rPr lang="en-US" sz="2040">
                <a:cs typeface="Segoe UI"/>
              </a:rPr>
              <a:t>Rich set of extensions to enable new functionality without relying on new Postgres versions/releases. This includes things like hypothetical indexing, geospatial support, time series partitioning</a:t>
            </a:r>
          </a:p>
        </p:txBody>
      </p:sp>
      <p:pic>
        <p:nvPicPr>
          <p:cNvPr id="1026" name="Picture 2" descr="Image result for postgresql">
            <a:extLst>
              <a:ext uri="{FF2B5EF4-FFF2-40B4-BE49-F238E27FC236}">
                <a16:creationId xmlns:a16="http://schemas.microsoft.com/office/drawing/2014/main" id="{D0D4A42B-FCDD-404C-9906-FF0012431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170" y="4524807"/>
            <a:ext cx="2137216" cy="2205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46653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1" name="Oval 320">
            <a:extLst>
              <a:ext uri="{FF2B5EF4-FFF2-40B4-BE49-F238E27FC236}">
                <a16:creationId xmlns:a16="http://schemas.microsoft.com/office/drawing/2014/main" id="{D1A4EC94-15EE-4D92-9FCA-AB0B7123FD1C}"/>
              </a:ext>
            </a:extLst>
          </p:cNvPr>
          <p:cNvSpPr/>
          <p:nvPr/>
        </p:nvSpPr>
        <p:spPr bwMode="auto">
          <a:xfrm>
            <a:off x="6381145" y="451861"/>
            <a:ext cx="6090803" cy="6090803"/>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8" name="Rectangle 7">
            <a:extLst>
              <a:ext uri="{FF2B5EF4-FFF2-40B4-BE49-F238E27FC236}">
                <a16:creationId xmlns:a16="http://schemas.microsoft.com/office/drawing/2014/main" id="{84837258-059A-419D-8BEA-FE3EC629C2BB}"/>
              </a:ext>
            </a:extLst>
          </p:cNvPr>
          <p:cNvSpPr/>
          <p:nvPr/>
        </p:nvSpPr>
        <p:spPr bwMode="auto">
          <a:xfrm>
            <a:off x="11689957" y="4879304"/>
            <a:ext cx="506944" cy="53177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37" name="Oval 336">
            <a:extLst>
              <a:ext uri="{FF2B5EF4-FFF2-40B4-BE49-F238E27FC236}">
                <a16:creationId xmlns:a16="http://schemas.microsoft.com/office/drawing/2014/main" id="{91C6E845-DCA7-4F3B-A2E0-3EDB466262CB}"/>
              </a:ext>
            </a:extLst>
          </p:cNvPr>
          <p:cNvSpPr/>
          <p:nvPr/>
        </p:nvSpPr>
        <p:spPr bwMode="auto">
          <a:xfrm>
            <a:off x="11644400" y="1447403"/>
            <a:ext cx="387559" cy="38755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7" name="Oval 6">
            <a:extLst>
              <a:ext uri="{FF2B5EF4-FFF2-40B4-BE49-F238E27FC236}">
                <a16:creationId xmlns:a16="http://schemas.microsoft.com/office/drawing/2014/main" id="{F2A61BB2-728C-48D7-B250-8638AD23E21F}"/>
              </a:ext>
            </a:extLst>
          </p:cNvPr>
          <p:cNvSpPr/>
          <p:nvPr/>
        </p:nvSpPr>
        <p:spPr bwMode="auto">
          <a:xfrm>
            <a:off x="7235960" y="622213"/>
            <a:ext cx="723588" cy="7235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C4B2092-75D1-4305-9390-9E4498454B07}"/>
              </a:ext>
            </a:extLst>
          </p:cNvPr>
          <p:cNvSpPr>
            <a:spLocks noGrp="1"/>
          </p:cNvSpPr>
          <p:nvPr>
            <p:ph type="title"/>
          </p:nvPr>
        </p:nvSpPr>
        <p:spPr>
          <a:xfrm>
            <a:off x="600856" y="2367210"/>
            <a:ext cx="3856940" cy="2260106"/>
          </a:xfrm>
        </p:spPr>
        <p:txBody>
          <a:bodyPr anchor="ctr"/>
          <a:lstStyle/>
          <a:p>
            <a:r>
              <a:rPr lang="en-US" dirty="0"/>
              <a:t>Azure builds upon the core benefits of PostgreSQL and Open Source</a:t>
            </a:r>
          </a:p>
        </p:txBody>
      </p:sp>
      <p:grpSp>
        <p:nvGrpSpPr>
          <p:cNvPr id="162" name="Group 161">
            <a:extLst>
              <a:ext uri="{FF2B5EF4-FFF2-40B4-BE49-F238E27FC236}">
                <a16:creationId xmlns:a16="http://schemas.microsoft.com/office/drawing/2014/main" id="{A53D6F96-4CCB-4E77-BF2E-06414E957B9F}"/>
              </a:ext>
            </a:extLst>
          </p:cNvPr>
          <p:cNvGrpSpPr/>
          <p:nvPr/>
        </p:nvGrpSpPr>
        <p:grpSpPr>
          <a:xfrm>
            <a:off x="6114666" y="2555296"/>
            <a:ext cx="423559" cy="617525"/>
            <a:chOff x="728663" y="5668963"/>
            <a:chExt cx="339725" cy="495300"/>
          </a:xfrm>
        </p:grpSpPr>
        <p:sp>
          <p:nvSpPr>
            <p:cNvPr id="276" name="Rectangle 174">
              <a:extLst>
                <a:ext uri="{FF2B5EF4-FFF2-40B4-BE49-F238E27FC236}">
                  <a16:creationId xmlns:a16="http://schemas.microsoft.com/office/drawing/2014/main" id="{1F589A0B-3FB4-4280-AE46-2BCFD288CDB4}"/>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77" name="Rectangle 175">
              <a:extLst>
                <a:ext uri="{FF2B5EF4-FFF2-40B4-BE49-F238E27FC236}">
                  <a16:creationId xmlns:a16="http://schemas.microsoft.com/office/drawing/2014/main" id="{7FE47335-698A-4AF9-8FE5-663DAEC4B13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78" name="Rectangle 176">
              <a:extLst>
                <a:ext uri="{FF2B5EF4-FFF2-40B4-BE49-F238E27FC236}">
                  <a16:creationId xmlns:a16="http://schemas.microsoft.com/office/drawing/2014/main" id="{C2E521BD-965A-449C-BB6F-19986F4B0C4C}"/>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79" name="Rectangle 177">
              <a:extLst>
                <a:ext uri="{FF2B5EF4-FFF2-40B4-BE49-F238E27FC236}">
                  <a16:creationId xmlns:a16="http://schemas.microsoft.com/office/drawing/2014/main" id="{10BDABC7-1678-4D33-A227-49024AA3DF0A}"/>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80" name="Rectangle 178">
              <a:extLst>
                <a:ext uri="{FF2B5EF4-FFF2-40B4-BE49-F238E27FC236}">
                  <a16:creationId xmlns:a16="http://schemas.microsoft.com/office/drawing/2014/main" id="{995A25DF-FBAE-4ED8-83CF-09C35362069A}"/>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81" name="Rectangle 179">
              <a:extLst>
                <a:ext uri="{FF2B5EF4-FFF2-40B4-BE49-F238E27FC236}">
                  <a16:creationId xmlns:a16="http://schemas.microsoft.com/office/drawing/2014/main" id="{452489F5-7422-46A7-B7A9-BE61FD091A5E}"/>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82" name="Freeform 180">
              <a:extLst>
                <a:ext uri="{FF2B5EF4-FFF2-40B4-BE49-F238E27FC236}">
                  <a16:creationId xmlns:a16="http://schemas.microsoft.com/office/drawing/2014/main" id="{7EE634DC-8897-412B-9923-8B05881A7FE5}"/>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83" name="Freeform 181">
              <a:extLst>
                <a:ext uri="{FF2B5EF4-FFF2-40B4-BE49-F238E27FC236}">
                  <a16:creationId xmlns:a16="http://schemas.microsoft.com/office/drawing/2014/main" id="{3E9332F0-E07F-478F-8D4C-ECD0DA9CCD1E}"/>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grpSp>
        <p:nvGrpSpPr>
          <p:cNvPr id="163" name="Group 162">
            <a:extLst>
              <a:ext uri="{FF2B5EF4-FFF2-40B4-BE49-F238E27FC236}">
                <a16:creationId xmlns:a16="http://schemas.microsoft.com/office/drawing/2014/main" id="{33EE15DA-EEBB-4C9B-AF71-BAB02AD8B1DA}"/>
              </a:ext>
            </a:extLst>
          </p:cNvPr>
          <p:cNvGrpSpPr/>
          <p:nvPr/>
        </p:nvGrpSpPr>
        <p:grpSpPr>
          <a:xfrm>
            <a:off x="6259332" y="4492059"/>
            <a:ext cx="666545" cy="651919"/>
            <a:chOff x="6881862" y="6994173"/>
            <a:chExt cx="1124603" cy="1099924"/>
          </a:xfrm>
        </p:grpSpPr>
        <p:sp useBgFill="1">
          <p:nvSpPr>
            <p:cNvPr id="264" name="Oval 263">
              <a:extLst>
                <a:ext uri="{FF2B5EF4-FFF2-40B4-BE49-F238E27FC236}">
                  <a16:creationId xmlns:a16="http://schemas.microsoft.com/office/drawing/2014/main" id="{3580FC5B-EB76-4563-B8FE-6A3563F2FDC6}"/>
                </a:ext>
              </a:extLst>
            </p:cNvPr>
            <p:cNvSpPr/>
            <p:nvPr/>
          </p:nvSpPr>
          <p:spPr bwMode="auto">
            <a:xfrm>
              <a:off x="6948226" y="7048197"/>
              <a:ext cx="991880" cy="991879"/>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63" name="Group 184">
              <a:extLst>
                <a:ext uri="{FF2B5EF4-FFF2-40B4-BE49-F238E27FC236}">
                  <a16:creationId xmlns:a16="http://schemas.microsoft.com/office/drawing/2014/main" id="{8714D798-F9B1-445C-8D62-FDB1D13B0CC9}"/>
                </a:ext>
              </a:extLst>
            </p:cNvPr>
            <p:cNvGrpSpPr>
              <a:grpSpLocks noChangeAspect="1"/>
            </p:cNvGrpSpPr>
            <p:nvPr/>
          </p:nvGrpSpPr>
          <p:grpSpPr bwMode="auto">
            <a:xfrm>
              <a:off x="6881862" y="6994173"/>
              <a:ext cx="1124603" cy="1099924"/>
              <a:chOff x="2197" y="2783"/>
              <a:chExt cx="319" cy="312"/>
            </a:xfrm>
          </p:grpSpPr>
          <p:sp>
            <p:nvSpPr>
              <p:cNvPr id="272" name="Freeform 185">
                <a:extLst>
                  <a:ext uri="{FF2B5EF4-FFF2-40B4-BE49-F238E27FC236}">
                    <a16:creationId xmlns:a16="http://schemas.microsoft.com/office/drawing/2014/main" id="{8EFC909B-DD28-4456-844B-62190A934086}"/>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73" name="Freeform 186">
                <a:extLst>
                  <a:ext uri="{FF2B5EF4-FFF2-40B4-BE49-F238E27FC236}">
                    <a16:creationId xmlns:a16="http://schemas.microsoft.com/office/drawing/2014/main" id="{800B69D1-CED9-4A2F-AC4B-672E42435506}"/>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74" name="Freeform 187">
                <a:extLst>
                  <a:ext uri="{FF2B5EF4-FFF2-40B4-BE49-F238E27FC236}">
                    <a16:creationId xmlns:a16="http://schemas.microsoft.com/office/drawing/2014/main" id="{EE7FE5BC-9D65-4820-AE3B-05691CC269BA}"/>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75" name="Freeform 188">
                <a:extLst>
                  <a:ext uri="{FF2B5EF4-FFF2-40B4-BE49-F238E27FC236}">
                    <a16:creationId xmlns:a16="http://schemas.microsoft.com/office/drawing/2014/main" id="{8E87111E-1F39-4D13-AF88-07D3AEA6DD06}"/>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grpSp>
          <p:nvGrpSpPr>
            <p:cNvPr id="265" name="Group 146">
              <a:extLst>
                <a:ext uri="{FF2B5EF4-FFF2-40B4-BE49-F238E27FC236}">
                  <a16:creationId xmlns:a16="http://schemas.microsoft.com/office/drawing/2014/main" id="{1FA283F3-BF82-4632-B4A5-CC6085F84A7D}"/>
                </a:ext>
              </a:extLst>
            </p:cNvPr>
            <p:cNvGrpSpPr>
              <a:grpSpLocks noChangeAspect="1"/>
            </p:cNvGrpSpPr>
            <p:nvPr/>
          </p:nvGrpSpPr>
          <p:grpSpPr bwMode="auto">
            <a:xfrm>
              <a:off x="7242102" y="7312360"/>
              <a:ext cx="404122" cy="463551"/>
              <a:chOff x="430" y="2783"/>
              <a:chExt cx="272" cy="312"/>
            </a:xfrm>
          </p:grpSpPr>
          <p:sp>
            <p:nvSpPr>
              <p:cNvPr id="266" name="Rectangle 147">
                <a:extLst>
                  <a:ext uri="{FF2B5EF4-FFF2-40B4-BE49-F238E27FC236}">
                    <a16:creationId xmlns:a16="http://schemas.microsoft.com/office/drawing/2014/main" id="{8BB496CA-A07F-455B-9059-CBA4A1D242DB}"/>
                  </a:ext>
                </a:extLst>
              </p:cNvPr>
              <p:cNvSpPr>
                <a:spLocks noChangeArrowheads="1"/>
              </p:cNvSpPr>
              <p:nvPr/>
            </p:nvSpPr>
            <p:spPr bwMode="auto">
              <a:xfrm>
                <a:off x="430" y="3027"/>
                <a:ext cx="29" cy="68"/>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67" name="Rectangle 148">
                <a:extLst>
                  <a:ext uri="{FF2B5EF4-FFF2-40B4-BE49-F238E27FC236}">
                    <a16:creationId xmlns:a16="http://schemas.microsoft.com/office/drawing/2014/main" id="{0B6F73EC-9B85-4874-A014-44C3CC301DAE}"/>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68" name="Rectangle 149">
                <a:extLst>
                  <a:ext uri="{FF2B5EF4-FFF2-40B4-BE49-F238E27FC236}">
                    <a16:creationId xmlns:a16="http://schemas.microsoft.com/office/drawing/2014/main" id="{DEE32D3A-9939-4E53-AF30-7C48605A2A6C}"/>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69" name="Rectangle 150">
                <a:extLst>
                  <a:ext uri="{FF2B5EF4-FFF2-40B4-BE49-F238E27FC236}">
                    <a16:creationId xmlns:a16="http://schemas.microsoft.com/office/drawing/2014/main" id="{2486FB7E-38D5-49F0-9EC4-338A8EFB4FE7}"/>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70" name="Rectangle 151">
                <a:extLst>
                  <a:ext uri="{FF2B5EF4-FFF2-40B4-BE49-F238E27FC236}">
                    <a16:creationId xmlns:a16="http://schemas.microsoft.com/office/drawing/2014/main" id="{8E35D990-E402-46E5-98E9-8624D43385D0}"/>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71" name="Rectangle 152">
                <a:extLst>
                  <a:ext uri="{FF2B5EF4-FFF2-40B4-BE49-F238E27FC236}">
                    <a16:creationId xmlns:a16="http://schemas.microsoft.com/office/drawing/2014/main" id="{44957806-05E3-41D5-ABE5-B7C8B30BDE88}"/>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grpSp>
      <p:grpSp>
        <p:nvGrpSpPr>
          <p:cNvPr id="164" name="Group 163">
            <a:extLst>
              <a:ext uri="{FF2B5EF4-FFF2-40B4-BE49-F238E27FC236}">
                <a16:creationId xmlns:a16="http://schemas.microsoft.com/office/drawing/2014/main" id="{99DB27A7-4BE3-43D9-A7BF-D12832F21634}"/>
              </a:ext>
            </a:extLst>
          </p:cNvPr>
          <p:cNvGrpSpPr/>
          <p:nvPr/>
        </p:nvGrpSpPr>
        <p:grpSpPr>
          <a:xfrm>
            <a:off x="9738670" y="210411"/>
            <a:ext cx="392328" cy="484185"/>
            <a:chOff x="1980078" y="253998"/>
            <a:chExt cx="3830386" cy="4727197"/>
          </a:xfrm>
          <a:solidFill>
            <a:srgbClr val="3C3C41"/>
          </a:solidFill>
        </p:grpSpPr>
        <p:sp>
          <p:nvSpPr>
            <p:cNvPr id="259" name="Rectangle 27">
              <a:extLst>
                <a:ext uri="{FF2B5EF4-FFF2-40B4-BE49-F238E27FC236}">
                  <a16:creationId xmlns:a16="http://schemas.microsoft.com/office/drawing/2014/main" id="{0F3D1057-EECF-40C2-8D43-A6239732CFE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60" name="Freeform 29">
              <a:extLst>
                <a:ext uri="{FF2B5EF4-FFF2-40B4-BE49-F238E27FC236}">
                  <a16:creationId xmlns:a16="http://schemas.microsoft.com/office/drawing/2014/main" id="{E30FE821-DF64-467A-98F1-24DBE420D83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61" name="Freeform 30">
              <a:extLst>
                <a:ext uri="{FF2B5EF4-FFF2-40B4-BE49-F238E27FC236}">
                  <a16:creationId xmlns:a16="http://schemas.microsoft.com/office/drawing/2014/main" id="{D4F79367-0E1E-4528-B91F-7DB8E7D1A83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62" name="Freeform: Shape 110">
              <a:extLst>
                <a:ext uri="{FF2B5EF4-FFF2-40B4-BE49-F238E27FC236}">
                  <a16:creationId xmlns:a16="http://schemas.microsoft.com/office/drawing/2014/main" id="{C688EBF2-4E7B-46CB-B0F8-9D78559913D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grpSp>
        <p:nvGrpSpPr>
          <p:cNvPr id="168" name="Group 154">
            <a:extLst>
              <a:ext uri="{FF2B5EF4-FFF2-40B4-BE49-F238E27FC236}">
                <a16:creationId xmlns:a16="http://schemas.microsoft.com/office/drawing/2014/main" id="{E70FBAC0-86C1-4200-B93D-BB0B089A59F7}"/>
              </a:ext>
            </a:extLst>
          </p:cNvPr>
          <p:cNvGrpSpPr>
            <a:grpSpLocks noChangeAspect="1"/>
          </p:cNvGrpSpPr>
          <p:nvPr/>
        </p:nvGrpSpPr>
        <p:grpSpPr bwMode="auto">
          <a:xfrm>
            <a:off x="11639873" y="1436670"/>
            <a:ext cx="396613" cy="398292"/>
            <a:chOff x="2420" y="2096"/>
            <a:chExt cx="236" cy="237"/>
          </a:xfrm>
          <a:solidFill>
            <a:srgbClr val="0078D4"/>
          </a:solidFill>
        </p:grpSpPr>
        <p:sp>
          <p:nvSpPr>
            <p:cNvPr id="219" name="Freeform 155">
              <a:extLst>
                <a:ext uri="{FF2B5EF4-FFF2-40B4-BE49-F238E27FC236}">
                  <a16:creationId xmlns:a16="http://schemas.microsoft.com/office/drawing/2014/main" id="{43D1E763-8F29-4BD0-9B5C-445415577D92}"/>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20" name="Freeform 156">
              <a:extLst>
                <a:ext uri="{FF2B5EF4-FFF2-40B4-BE49-F238E27FC236}">
                  <a16:creationId xmlns:a16="http://schemas.microsoft.com/office/drawing/2014/main" id="{5CB85BF8-4FA6-400E-BFB6-87D8BFF4F01B}"/>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21" name="Freeform 157">
              <a:extLst>
                <a:ext uri="{FF2B5EF4-FFF2-40B4-BE49-F238E27FC236}">
                  <a16:creationId xmlns:a16="http://schemas.microsoft.com/office/drawing/2014/main" id="{4E4CC76C-73DB-4B49-8033-A65BF7EFF627}"/>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22" name="Freeform 158">
              <a:extLst>
                <a:ext uri="{FF2B5EF4-FFF2-40B4-BE49-F238E27FC236}">
                  <a16:creationId xmlns:a16="http://schemas.microsoft.com/office/drawing/2014/main" id="{AB26B4C5-9436-4F27-9B4B-FF4C78A28CF3}"/>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23" name="Freeform 159">
              <a:extLst>
                <a:ext uri="{FF2B5EF4-FFF2-40B4-BE49-F238E27FC236}">
                  <a16:creationId xmlns:a16="http://schemas.microsoft.com/office/drawing/2014/main" id="{C6EC0490-DD36-45AC-9BB4-4788CF0400E3}"/>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24" name="Freeform 160">
              <a:extLst>
                <a:ext uri="{FF2B5EF4-FFF2-40B4-BE49-F238E27FC236}">
                  <a16:creationId xmlns:a16="http://schemas.microsoft.com/office/drawing/2014/main" id="{E4FD8E69-0838-40B5-BFD2-6F96B6516741}"/>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25" name="Freeform 161">
              <a:extLst>
                <a:ext uri="{FF2B5EF4-FFF2-40B4-BE49-F238E27FC236}">
                  <a16:creationId xmlns:a16="http://schemas.microsoft.com/office/drawing/2014/main" id="{43B397EA-AD63-4E94-B361-1F9067F34EB4}"/>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26" name="Freeform 162">
              <a:extLst>
                <a:ext uri="{FF2B5EF4-FFF2-40B4-BE49-F238E27FC236}">
                  <a16:creationId xmlns:a16="http://schemas.microsoft.com/office/drawing/2014/main" id="{6B173DB9-CEE9-473C-B05E-769C72CD2E02}"/>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27" name="Freeform 163">
              <a:extLst>
                <a:ext uri="{FF2B5EF4-FFF2-40B4-BE49-F238E27FC236}">
                  <a16:creationId xmlns:a16="http://schemas.microsoft.com/office/drawing/2014/main" id="{FF81ED8B-E60A-438E-AA20-4D0522068B0B}"/>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50E6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grpSp>
        <p:nvGrpSpPr>
          <p:cNvPr id="5" name="Group 4">
            <a:extLst>
              <a:ext uri="{FF2B5EF4-FFF2-40B4-BE49-F238E27FC236}">
                <a16:creationId xmlns:a16="http://schemas.microsoft.com/office/drawing/2014/main" id="{E92F4C6B-8180-45D8-AE1E-2F5290D4DCDF}"/>
              </a:ext>
            </a:extLst>
          </p:cNvPr>
          <p:cNvGrpSpPr/>
          <p:nvPr/>
        </p:nvGrpSpPr>
        <p:grpSpPr>
          <a:xfrm>
            <a:off x="7807112" y="5411075"/>
            <a:ext cx="634616" cy="1099744"/>
            <a:chOff x="16419700" y="3862912"/>
            <a:chExt cx="622229" cy="1078278"/>
          </a:xfrm>
        </p:grpSpPr>
        <p:grpSp>
          <p:nvGrpSpPr>
            <p:cNvPr id="161" name="Group 386">
              <a:extLst>
                <a:ext uri="{FF2B5EF4-FFF2-40B4-BE49-F238E27FC236}">
                  <a16:creationId xmlns:a16="http://schemas.microsoft.com/office/drawing/2014/main" id="{AF762413-2AF6-4D10-8B80-073E2B0EA8AC}"/>
                </a:ext>
              </a:extLst>
            </p:cNvPr>
            <p:cNvGrpSpPr>
              <a:grpSpLocks noChangeAspect="1"/>
            </p:cNvGrpSpPr>
            <p:nvPr/>
          </p:nvGrpSpPr>
          <p:grpSpPr bwMode="auto">
            <a:xfrm>
              <a:off x="16419700" y="4474519"/>
              <a:ext cx="622229" cy="466671"/>
              <a:chOff x="7014" y="2816"/>
              <a:chExt cx="312" cy="234"/>
            </a:xfrm>
          </p:grpSpPr>
          <p:sp>
            <p:nvSpPr>
              <p:cNvPr id="284" name="AutoShape 385">
                <a:extLst>
                  <a:ext uri="{FF2B5EF4-FFF2-40B4-BE49-F238E27FC236}">
                    <a16:creationId xmlns:a16="http://schemas.microsoft.com/office/drawing/2014/main" id="{F28FA003-8CF3-4CAD-8031-1D9B185652A6}"/>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85" name="Rectangle 387">
                <a:extLst>
                  <a:ext uri="{FF2B5EF4-FFF2-40B4-BE49-F238E27FC236}">
                    <a16:creationId xmlns:a16="http://schemas.microsoft.com/office/drawing/2014/main" id="{27B36B26-F740-4255-B171-54529641A0D6}"/>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86" name="Rectangle 388">
                <a:extLst>
                  <a:ext uri="{FF2B5EF4-FFF2-40B4-BE49-F238E27FC236}">
                    <a16:creationId xmlns:a16="http://schemas.microsoft.com/office/drawing/2014/main" id="{075C4233-46A0-4F64-8D9C-116A098B064A}"/>
                  </a:ext>
                </a:extLst>
              </p:cNvPr>
              <p:cNvSpPr>
                <a:spLocks noChangeArrowheads="1"/>
              </p:cNvSpPr>
              <p:nvPr/>
            </p:nvSpPr>
            <p:spPr bwMode="auto">
              <a:xfrm>
                <a:off x="7014" y="2816"/>
                <a:ext cx="312" cy="29"/>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87" name="Oval 389">
                <a:extLst>
                  <a:ext uri="{FF2B5EF4-FFF2-40B4-BE49-F238E27FC236}">
                    <a16:creationId xmlns:a16="http://schemas.microsoft.com/office/drawing/2014/main" id="{B923053A-30DE-4CCD-9478-36163DA766AF}"/>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88" name="Oval 390">
                <a:extLst>
                  <a:ext uri="{FF2B5EF4-FFF2-40B4-BE49-F238E27FC236}">
                    <a16:creationId xmlns:a16="http://schemas.microsoft.com/office/drawing/2014/main" id="{D420899B-48D8-466D-B3FC-1578CBC556F0}"/>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89" name="Oval 391">
                <a:extLst>
                  <a:ext uri="{FF2B5EF4-FFF2-40B4-BE49-F238E27FC236}">
                    <a16:creationId xmlns:a16="http://schemas.microsoft.com/office/drawing/2014/main" id="{1F64400B-6E1F-480C-8C0F-1D6758D6B822}"/>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90" name="Rectangle 392">
                <a:extLst>
                  <a:ext uri="{FF2B5EF4-FFF2-40B4-BE49-F238E27FC236}">
                    <a16:creationId xmlns:a16="http://schemas.microsoft.com/office/drawing/2014/main" id="{A501F155-E684-4F4F-A047-54FD562C5D7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91" name="Rectangle 393">
                <a:extLst>
                  <a:ext uri="{FF2B5EF4-FFF2-40B4-BE49-F238E27FC236}">
                    <a16:creationId xmlns:a16="http://schemas.microsoft.com/office/drawing/2014/main" id="{B1F64021-1349-4E71-8067-894ECD28196B}"/>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92" name="Rectangle 394">
                <a:extLst>
                  <a:ext uri="{FF2B5EF4-FFF2-40B4-BE49-F238E27FC236}">
                    <a16:creationId xmlns:a16="http://schemas.microsoft.com/office/drawing/2014/main" id="{E2AB7947-D9BB-4A6B-A88C-B6682A86963E}"/>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93" name="Rectangle 395">
                <a:extLst>
                  <a:ext uri="{FF2B5EF4-FFF2-40B4-BE49-F238E27FC236}">
                    <a16:creationId xmlns:a16="http://schemas.microsoft.com/office/drawing/2014/main" id="{A968884E-BDBC-433F-A55F-BBB8993FF9D3}"/>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94" name="Rectangle 396">
                <a:extLst>
                  <a:ext uri="{FF2B5EF4-FFF2-40B4-BE49-F238E27FC236}">
                    <a16:creationId xmlns:a16="http://schemas.microsoft.com/office/drawing/2014/main" id="{6FCFBB34-91AD-488A-86E9-2A8F2342100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95" name="Rectangle 397">
                <a:extLst>
                  <a:ext uri="{FF2B5EF4-FFF2-40B4-BE49-F238E27FC236}">
                    <a16:creationId xmlns:a16="http://schemas.microsoft.com/office/drawing/2014/main" id="{57C56285-B3A5-4D41-92AD-FD5B7049FB2A}"/>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grpSp>
          <p:nvGrpSpPr>
            <p:cNvPr id="170" name="Group 235">
              <a:extLst>
                <a:ext uri="{FF2B5EF4-FFF2-40B4-BE49-F238E27FC236}">
                  <a16:creationId xmlns:a16="http://schemas.microsoft.com/office/drawing/2014/main" id="{21AC02D7-A7CE-4741-9F60-FAE8C7215565}"/>
                </a:ext>
              </a:extLst>
            </p:cNvPr>
            <p:cNvGrpSpPr>
              <a:grpSpLocks noChangeAspect="1"/>
            </p:cNvGrpSpPr>
            <p:nvPr/>
          </p:nvGrpSpPr>
          <p:grpSpPr bwMode="auto">
            <a:xfrm>
              <a:off x="16520958" y="3862912"/>
              <a:ext cx="419712" cy="462720"/>
              <a:chOff x="5822" y="2781"/>
              <a:chExt cx="283" cy="312"/>
            </a:xfrm>
          </p:grpSpPr>
          <p:sp>
            <p:nvSpPr>
              <p:cNvPr id="203" name="Rectangle 236">
                <a:extLst>
                  <a:ext uri="{FF2B5EF4-FFF2-40B4-BE49-F238E27FC236}">
                    <a16:creationId xmlns:a16="http://schemas.microsoft.com/office/drawing/2014/main" id="{5EE4C24B-F120-4DFB-91FF-813D4AB97EB0}"/>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04" name="Rectangle 237">
                <a:extLst>
                  <a:ext uri="{FF2B5EF4-FFF2-40B4-BE49-F238E27FC236}">
                    <a16:creationId xmlns:a16="http://schemas.microsoft.com/office/drawing/2014/main" id="{3A75B245-11EA-487E-88B1-2D6FA75FB0EB}"/>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05" name="Rectangle 238">
                <a:extLst>
                  <a:ext uri="{FF2B5EF4-FFF2-40B4-BE49-F238E27FC236}">
                    <a16:creationId xmlns:a16="http://schemas.microsoft.com/office/drawing/2014/main" id="{9CCB67A1-A657-43C1-B8F6-6D324E9049DE}"/>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06" name="Oval 239">
                <a:extLst>
                  <a:ext uri="{FF2B5EF4-FFF2-40B4-BE49-F238E27FC236}">
                    <a16:creationId xmlns:a16="http://schemas.microsoft.com/office/drawing/2014/main" id="{055784C2-B91B-43B4-BA75-58348AC9D19F}"/>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07" name="Oval 240">
                <a:extLst>
                  <a:ext uri="{FF2B5EF4-FFF2-40B4-BE49-F238E27FC236}">
                    <a16:creationId xmlns:a16="http://schemas.microsoft.com/office/drawing/2014/main" id="{0D65B56F-9D6B-4CDA-B455-07C862D1FB2E}"/>
                  </a:ext>
                </a:extLst>
              </p:cNvPr>
              <p:cNvSpPr>
                <a:spLocks noChangeArrowheads="1"/>
              </p:cNvSpPr>
              <p:nvPr/>
            </p:nvSpPr>
            <p:spPr bwMode="auto">
              <a:xfrm>
                <a:off x="5934" y="2979"/>
                <a:ext cx="59" cy="59"/>
              </a:xfrm>
              <a:prstGeom prst="ellipse">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08" name="Oval 241">
                <a:extLst>
                  <a:ext uri="{FF2B5EF4-FFF2-40B4-BE49-F238E27FC236}">
                    <a16:creationId xmlns:a16="http://schemas.microsoft.com/office/drawing/2014/main" id="{E62C435E-8913-48C7-8688-EB987C89B6B4}"/>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grpSp>
      <p:grpSp>
        <p:nvGrpSpPr>
          <p:cNvPr id="6" name="Group 5">
            <a:extLst>
              <a:ext uri="{FF2B5EF4-FFF2-40B4-BE49-F238E27FC236}">
                <a16:creationId xmlns:a16="http://schemas.microsoft.com/office/drawing/2014/main" id="{55D6018E-2949-41EA-82F1-AAEDC0C96992}"/>
              </a:ext>
            </a:extLst>
          </p:cNvPr>
          <p:cNvGrpSpPr/>
          <p:nvPr/>
        </p:nvGrpSpPr>
        <p:grpSpPr>
          <a:xfrm>
            <a:off x="7306435" y="653734"/>
            <a:ext cx="636076" cy="809821"/>
            <a:chOff x="5564487" y="2011543"/>
            <a:chExt cx="627334" cy="798693"/>
          </a:xfrm>
        </p:grpSpPr>
        <p:grpSp>
          <p:nvGrpSpPr>
            <p:cNvPr id="167" name="Group 331">
              <a:extLst>
                <a:ext uri="{FF2B5EF4-FFF2-40B4-BE49-F238E27FC236}">
                  <a16:creationId xmlns:a16="http://schemas.microsoft.com/office/drawing/2014/main" id="{4F500566-AC5C-412B-ACBD-02C573EAE115}"/>
                </a:ext>
              </a:extLst>
            </p:cNvPr>
            <p:cNvGrpSpPr>
              <a:grpSpLocks noChangeAspect="1"/>
            </p:cNvGrpSpPr>
            <p:nvPr/>
          </p:nvGrpSpPr>
          <p:grpSpPr bwMode="auto">
            <a:xfrm>
              <a:off x="5746228" y="2011543"/>
              <a:ext cx="445593" cy="369899"/>
              <a:chOff x="2204" y="2803"/>
              <a:chExt cx="312" cy="259"/>
            </a:xfrm>
          </p:grpSpPr>
          <p:sp>
            <p:nvSpPr>
              <p:cNvPr id="228" name="Freeform 332">
                <a:extLst>
                  <a:ext uri="{FF2B5EF4-FFF2-40B4-BE49-F238E27FC236}">
                    <a16:creationId xmlns:a16="http://schemas.microsoft.com/office/drawing/2014/main" id="{B046B4F1-E3F2-4CB7-BA97-2570C1C7DD5F}"/>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29" name="Freeform 333">
                <a:extLst>
                  <a:ext uri="{FF2B5EF4-FFF2-40B4-BE49-F238E27FC236}">
                    <a16:creationId xmlns:a16="http://schemas.microsoft.com/office/drawing/2014/main" id="{CA0C898A-68AA-47EF-A3E6-5EDDB7E48773}"/>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30" name="Freeform 334">
                <a:extLst>
                  <a:ext uri="{FF2B5EF4-FFF2-40B4-BE49-F238E27FC236}">
                    <a16:creationId xmlns:a16="http://schemas.microsoft.com/office/drawing/2014/main" id="{8E13DDCD-28EC-4D02-AF27-74373C677D2F}"/>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31" name="Freeform 335">
                <a:extLst>
                  <a:ext uri="{FF2B5EF4-FFF2-40B4-BE49-F238E27FC236}">
                    <a16:creationId xmlns:a16="http://schemas.microsoft.com/office/drawing/2014/main" id="{7584E7AC-1DFC-4595-BD9C-44746ABE7142}"/>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32" name="Freeform 336">
                <a:extLst>
                  <a:ext uri="{FF2B5EF4-FFF2-40B4-BE49-F238E27FC236}">
                    <a16:creationId xmlns:a16="http://schemas.microsoft.com/office/drawing/2014/main" id="{7C4A6BD9-07B3-4014-851D-D026172FA240}"/>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33" name="Freeform 337">
                <a:extLst>
                  <a:ext uri="{FF2B5EF4-FFF2-40B4-BE49-F238E27FC236}">
                    <a16:creationId xmlns:a16="http://schemas.microsoft.com/office/drawing/2014/main" id="{C0056EC9-EFBE-41E4-99A6-0AC3FA3CBBC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34" name="Oval 338">
                <a:extLst>
                  <a:ext uri="{FF2B5EF4-FFF2-40B4-BE49-F238E27FC236}">
                    <a16:creationId xmlns:a16="http://schemas.microsoft.com/office/drawing/2014/main" id="{A827759A-875E-4E48-95C6-09FCC8ECD8E0}"/>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35" name="Freeform 339">
                <a:extLst>
                  <a:ext uri="{FF2B5EF4-FFF2-40B4-BE49-F238E27FC236}">
                    <a16:creationId xmlns:a16="http://schemas.microsoft.com/office/drawing/2014/main" id="{FE460C85-1C18-4EA1-B57C-1CCD55594CB4}"/>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grpSp>
          <p:nvGrpSpPr>
            <p:cNvPr id="171" name="Group 154">
              <a:extLst>
                <a:ext uri="{FF2B5EF4-FFF2-40B4-BE49-F238E27FC236}">
                  <a16:creationId xmlns:a16="http://schemas.microsoft.com/office/drawing/2014/main" id="{823198D1-3D9D-47D2-B8BA-E405C0B38727}"/>
                </a:ext>
              </a:extLst>
            </p:cNvPr>
            <p:cNvGrpSpPr>
              <a:grpSpLocks noChangeAspect="1"/>
            </p:cNvGrpSpPr>
            <p:nvPr/>
          </p:nvGrpSpPr>
          <p:grpSpPr bwMode="auto">
            <a:xfrm>
              <a:off x="5564487" y="2314936"/>
              <a:ext cx="357187" cy="495300"/>
              <a:chOff x="1057" y="2781"/>
              <a:chExt cx="225" cy="312"/>
            </a:xfrm>
          </p:grpSpPr>
          <p:sp>
            <p:nvSpPr>
              <p:cNvPr id="199" name="Oval 155">
                <a:extLst>
                  <a:ext uri="{FF2B5EF4-FFF2-40B4-BE49-F238E27FC236}">
                    <a16:creationId xmlns:a16="http://schemas.microsoft.com/office/drawing/2014/main" id="{003E19A8-DE61-4AC0-AEEA-056CBD74C021}"/>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00" name="Freeform 156">
                <a:extLst>
                  <a:ext uri="{FF2B5EF4-FFF2-40B4-BE49-F238E27FC236}">
                    <a16:creationId xmlns:a16="http://schemas.microsoft.com/office/drawing/2014/main" id="{7572CD24-D8C3-4C44-BD07-DA30F7C79090}"/>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01" name="Freeform 157">
                <a:extLst>
                  <a:ext uri="{FF2B5EF4-FFF2-40B4-BE49-F238E27FC236}">
                    <a16:creationId xmlns:a16="http://schemas.microsoft.com/office/drawing/2014/main" id="{74EEFA4F-34BF-4297-B3AC-C5AA66B51C71}"/>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02" name="Freeform 158">
                <a:extLst>
                  <a:ext uri="{FF2B5EF4-FFF2-40B4-BE49-F238E27FC236}">
                    <a16:creationId xmlns:a16="http://schemas.microsoft.com/office/drawing/2014/main" id="{48D86367-A9FE-4BBE-BC16-5526E55B9E06}"/>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grpSp>
      <p:grpSp>
        <p:nvGrpSpPr>
          <p:cNvPr id="12" name="Group 11">
            <a:extLst>
              <a:ext uri="{FF2B5EF4-FFF2-40B4-BE49-F238E27FC236}">
                <a16:creationId xmlns:a16="http://schemas.microsoft.com/office/drawing/2014/main" id="{AF75DE7A-E999-4DCA-BC12-AC8FE3E0CB80}"/>
              </a:ext>
            </a:extLst>
          </p:cNvPr>
          <p:cNvGrpSpPr/>
          <p:nvPr/>
        </p:nvGrpSpPr>
        <p:grpSpPr>
          <a:xfrm>
            <a:off x="11591317" y="4859111"/>
            <a:ext cx="767972" cy="649096"/>
            <a:chOff x="9489939" y="2392277"/>
            <a:chExt cx="1298176" cy="1097229"/>
          </a:xfrm>
        </p:grpSpPr>
        <p:grpSp>
          <p:nvGrpSpPr>
            <p:cNvPr id="169" name="Group 198">
              <a:extLst>
                <a:ext uri="{FF2B5EF4-FFF2-40B4-BE49-F238E27FC236}">
                  <a16:creationId xmlns:a16="http://schemas.microsoft.com/office/drawing/2014/main" id="{E1AE070B-1701-4BD5-9787-E22E7CC7C622}"/>
                </a:ext>
              </a:extLst>
            </p:cNvPr>
            <p:cNvGrpSpPr>
              <a:grpSpLocks noChangeAspect="1"/>
            </p:cNvGrpSpPr>
            <p:nvPr/>
          </p:nvGrpSpPr>
          <p:grpSpPr bwMode="auto">
            <a:xfrm>
              <a:off x="10167500" y="2392277"/>
              <a:ext cx="620615" cy="620615"/>
              <a:chOff x="3411" y="2781"/>
              <a:chExt cx="312" cy="312"/>
            </a:xfrm>
          </p:grpSpPr>
          <p:sp>
            <p:nvSpPr>
              <p:cNvPr id="209" name="Freeform 199">
                <a:extLst>
                  <a:ext uri="{FF2B5EF4-FFF2-40B4-BE49-F238E27FC236}">
                    <a16:creationId xmlns:a16="http://schemas.microsoft.com/office/drawing/2014/main" id="{4C549F88-20A6-4336-9537-C85AF14C3326}"/>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10" name="Freeform 200">
                <a:extLst>
                  <a:ext uri="{FF2B5EF4-FFF2-40B4-BE49-F238E27FC236}">
                    <a16:creationId xmlns:a16="http://schemas.microsoft.com/office/drawing/2014/main" id="{975126FC-62F6-46F1-BDE8-E61253AEAC5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11" name="Freeform 201">
                <a:extLst>
                  <a:ext uri="{FF2B5EF4-FFF2-40B4-BE49-F238E27FC236}">
                    <a16:creationId xmlns:a16="http://schemas.microsoft.com/office/drawing/2014/main" id="{BD025F71-3C43-484B-A81E-E266067FF29F}"/>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12" name="Freeform 202">
                <a:extLst>
                  <a:ext uri="{FF2B5EF4-FFF2-40B4-BE49-F238E27FC236}">
                    <a16:creationId xmlns:a16="http://schemas.microsoft.com/office/drawing/2014/main" id="{1369A527-73DB-4840-8E56-C703A9EF1966}"/>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13" name="Freeform 203">
                <a:extLst>
                  <a:ext uri="{FF2B5EF4-FFF2-40B4-BE49-F238E27FC236}">
                    <a16:creationId xmlns:a16="http://schemas.microsoft.com/office/drawing/2014/main" id="{C9087A84-C6E1-4EB9-9AFC-9FC3857DEF9B}"/>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14" name="Freeform 204">
                <a:extLst>
                  <a:ext uri="{FF2B5EF4-FFF2-40B4-BE49-F238E27FC236}">
                    <a16:creationId xmlns:a16="http://schemas.microsoft.com/office/drawing/2014/main" id="{5F5BCF51-760A-4999-8C59-DCD3D263A7C1}"/>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15" name="Freeform 205">
                <a:extLst>
                  <a:ext uri="{FF2B5EF4-FFF2-40B4-BE49-F238E27FC236}">
                    <a16:creationId xmlns:a16="http://schemas.microsoft.com/office/drawing/2014/main" id="{1C934B6F-6772-46AE-84CD-92019EB1FF1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16" name="Freeform 206">
                <a:extLst>
                  <a:ext uri="{FF2B5EF4-FFF2-40B4-BE49-F238E27FC236}">
                    <a16:creationId xmlns:a16="http://schemas.microsoft.com/office/drawing/2014/main" id="{94A39BCC-38F4-40AB-93CA-A288AD4710B0}"/>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17" name="Freeform 207">
                <a:extLst>
                  <a:ext uri="{FF2B5EF4-FFF2-40B4-BE49-F238E27FC236}">
                    <a16:creationId xmlns:a16="http://schemas.microsoft.com/office/drawing/2014/main" id="{376A34B7-91BE-4CB1-9484-E2A292AA2A84}"/>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218" name="Freeform 208">
                <a:extLst>
                  <a:ext uri="{FF2B5EF4-FFF2-40B4-BE49-F238E27FC236}">
                    <a16:creationId xmlns:a16="http://schemas.microsoft.com/office/drawing/2014/main" id="{3D17F66C-EA87-4F9C-AA22-773786F372BD}"/>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grpSp>
          <p:nvGrpSpPr>
            <p:cNvPr id="173" name="Group 172">
              <a:extLst>
                <a:ext uri="{FF2B5EF4-FFF2-40B4-BE49-F238E27FC236}">
                  <a16:creationId xmlns:a16="http://schemas.microsoft.com/office/drawing/2014/main" id="{F9F5FB10-92F7-4AAE-A63B-9D56E02A032F}"/>
                </a:ext>
              </a:extLst>
            </p:cNvPr>
            <p:cNvGrpSpPr/>
            <p:nvPr/>
          </p:nvGrpSpPr>
          <p:grpSpPr>
            <a:xfrm>
              <a:off x="9489939" y="2870895"/>
              <a:ext cx="641495" cy="618611"/>
              <a:chOff x="10314712" y="4338982"/>
              <a:chExt cx="762657" cy="735451"/>
            </a:xfrm>
          </p:grpSpPr>
          <p:sp>
            <p:nvSpPr>
              <p:cNvPr id="188" name="Freeform 235">
                <a:extLst>
                  <a:ext uri="{FF2B5EF4-FFF2-40B4-BE49-F238E27FC236}">
                    <a16:creationId xmlns:a16="http://schemas.microsoft.com/office/drawing/2014/main" id="{37C8B0F1-2C0B-4FDA-9946-F455429BC865}"/>
                  </a:ext>
                </a:extLst>
              </p:cNvPr>
              <p:cNvSpPr>
                <a:spLocks/>
              </p:cNvSpPr>
              <p:nvPr/>
            </p:nvSpPr>
            <p:spPr bwMode="auto">
              <a:xfrm>
                <a:off x="10314712" y="4578321"/>
                <a:ext cx="496112" cy="496112"/>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nvGrpSpPr>
              <p:cNvPr id="189" name="Group 188">
                <a:extLst>
                  <a:ext uri="{FF2B5EF4-FFF2-40B4-BE49-F238E27FC236}">
                    <a16:creationId xmlns:a16="http://schemas.microsoft.com/office/drawing/2014/main" id="{08B0B2FC-BDEF-43BD-856D-337E3B703076}"/>
                  </a:ext>
                </a:extLst>
              </p:cNvPr>
              <p:cNvGrpSpPr/>
              <p:nvPr/>
            </p:nvGrpSpPr>
            <p:grpSpPr>
              <a:xfrm>
                <a:off x="10512944" y="4338982"/>
                <a:ext cx="564425" cy="549073"/>
                <a:chOff x="11002179" y="3188824"/>
                <a:chExt cx="564425" cy="549073"/>
              </a:xfrm>
            </p:grpSpPr>
            <p:sp>
              <p:nvSpPr>
                <p:cNvPr id="190" name="Rectangle 33">
                  <a:extLst>
                    <a:ext uri="{FF2B5EF4-FFF2-40B4-BE49-F238E27FC236}">
                      <a16:creationId xmlns:a16="http://schemas.microsoft.com/office/drawing/2014/main" id="{BD78CA00-ECD3-44ED-8BFB-0BB6CD2917D2}"/>
                    </a:ext>
                  </a:extLst>
                </p:cNvPr>
                <p:cNvSpPr>
                  <a:spLocks noChangeArrowheads="1"/>
                </p:cNvSpPr>
                <p:nvPr/>
              </p:nvSpPr>
              <p:spPr bwMode="auto">
                <a:xfrm>
                  <a:off x="11476132" y="3188824"/>
                  <a:ext cx="90472" cy="302614"/>
                </a:xfrm>
                <a:prstGeom prst="rect">
                  <a:avLst/>
                </a:pr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191" name="Rectangle 34">
                  <a:extLst>
                    <a:ext uri="{FF2B5EF4-FFF2-40B4-BE49-F238E27FC236}">
                      <a16:creationId xmlns:a16="http://schemas.microsoft.com/office/drawing/2014/main" id="{F2BF5DC3-8454-477E-AF52-9B033B1B9F92}"/>
                    </a:ext>
                  </a:extLst>
                </p:cNvPr>
                <p:cNvSpPr>
                  <a:spLocks noChangeArrowheads="1"/>
                </p:cNvSpPr>
                <p:nvPr/>
              </p:nvSpPr>
              <p:spPr bwMode="auto">
                <a:xfrm>
                  <a:off x="11254754" y="3188824"/>
                  <a:ext cx="302614" cy="93592"/>
                </a:xfrm>
                <a:prstGeom prst="rect">
                  <a:avLst/>
                </a:pr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sp>
              <p:nvSpPr>
                <p:cNvPr id="192" name="Freeform 39">
                  <a:extLst>
                    <a:ext uri="{FF2B5EF4-FFF2-40B4-BE49-F238E27FC236}">
                      <a16:creationId xmlns:a16="http://schemas.microsoft.com/office/drawing/2014/main" id="{FABFA5DB-18C0-4B5F-A72B-23DB3216D05F}"/>
                    </a:ext>
                  </a:extLst>
                </p:cNvPr>
                <p:cNvSpPr>
                  <a:spLocks/>
                </p:cNvSpPr>
                <p:nvPr/>
              </p:nvSpPr>
              <p:spPr bwMode="auto">
                <a:xfrm>
                  <a:off x="11002179" y="3213782"/>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Segoe UI"/>
                  </a:endParaRPr>
                </a:p>
              </p:txBody>
            </p:sp>
          </p:grpSp>
        </p:grpSp>
      </p:grpSp>
      <p:grpSp>
        <p:nvGrpSpPr>
          <p:cNvPr id="175" name="Group 174">
            <a:extLst>
              <a:ext uri="{FF2B5EF4-FFF2-40B4-BE49-F238E27FC236}">
                <a16:creationId xmlns:a16="http://schemas.microsoft.com/office/drawing/2014/main" id="{7160407A-2620-4C7A-B9F8-86DBB95B6D41}"/>
              </a:ext>
            </a:extLst>
          </p:cNvPr>
          <p:cNvGrpSpPr/>
          <p:nvPr/>
        </p:nvGrpSpPr>
        <p:grpSpPr>
          <a:xfrm>
            <a:off x="10349025" y="6062366"/>
            <a:ext cx="508892" cy="652682"/>
            <a:chOff x="1578216" y="2531195"/>
            <a:chExt cx="534090" cy="684999"/>
          </a:xfrm>
        </p:grpSpPr>
        <p:sp>
          <p:nvSpPr>
            <p:cNvPr id="176" name="Freeform 182">
              <a:extLst>
                <a:ext uri="{FF2B5EF4-FFF2-40B4-BE49-F238E27FC236}">
                  <a16:creationId xmlns:a16="http://schemas.microsoft.com/office/drawing/2014/main" id="{BAC25FD1-0DBA-4653-87DA-4388796D4ACB}"/>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7" name="Picture 176">
              <a:extLst>
                <a:ext uri="{FF2B5EF4-FFF2-40B4-BE49-F238E27FC236}">
                  <a16:creationId xmlns:a16="http://schemas.microsoft.com/office/drawing/2014/main" id="{B1352BCA-BEEE-4A6F-ACCE-6BFFF85A0D34}"/>
                </a:ext>
              </a:extLst>
            </p:cNvPr>
            <p:cNvPicPr>
              <a:picLocks noChangeAspect="1"/>
            </p:cNvPicPr>
            <p:nvPr/>
          </p:nvPicPr>
          <p:blipFill rotWithShape="1">
            <a:blip r:embed="rId3">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
        <p:nvSpPr>
          <p:cNvPr id="308" name="Rectangle 307">
            <a:extLst>
              <a:ext uri="{FF2B5EF4-FFF2-40B4-BE49-F238E27FC236}">
                <a16:creationId xmlns:a16="http://schemas.microsoft.com/office/drawing/2014/main" id="{D3F15833-A59C-43F7-9851-2B0A41A309BC}"/>
              </a:ext>
            </a:extLst>
          </p:cNvPr>
          <p:cNvSpPr/>
          <p:nvPr/>
        </p:nvSpPr>
        <p:spPr bwMode="auto">
          <a:xfrm>
            <a:off x="11139782" y="1880193"/>
            <a:ext cx="797376" cy="540536"/>
          </a:xfrm>
          <a:prstGeom prst="rect">
            <a:avLst/>
          </a:prstGeom>
          <a:noFill/>
          <a:ln w="6350" cap="flat" cmpd="sng" algn="ctr">
            <a:noFill/>
            <a:prstDash val="solid"/>
            <a:headEnd type="none" w="med" len="med"/>
            <a:tailEnd type="none" w="med" len="med"/>
          </a:ln>
          <a:effectLst/>
        </p:spPr>
        <p:txBody>
          <a:bodyPr rot="0" spcFirstLastPara="0" vert="horz" wrap="square" lIns="0" tIns="45707" rIns="0" bIns="45707" numCol="1" spcCol="0" rtlCol="0" fromWordArt="0" anchor="t" anchorCtr="0" forceAA="0" compatLnSpc="1">
            <a:prstTxWarp prst="textNoShape">
              <a:avLst/>
            </a:prstTxWarp>
            <a:spAutoFit/>
          </a:bodyPr>
          <a:lstStyle/>
          <a:p>
            <a:pPr algn="ctr" defTabSz="931819">
              <a:defRPr/>
            </a:pPr>
            <a:r>
              <a:rPr lang="en-US" sz="1428" b="1" dirty="0">
                <a:solidFill>
                  <a:srgbClr val="0078D7"/>
                </a:solidFill>
                <a:latin typeface="Segoe UI Semibold" charset="0"/>
                <a:ea typeface="Segoe UI Semibold" charset="0"/>
                <a:cs typeface="Segoe UI Semibold" charset="0"/>
              </a:rPr>
              <a:t>Global reach </a:t>
            </a:r>
          </a:p>
        </p:txBody>
      </p:sp>
      <p:sp>
        <p:nvSpPr>
          <p:cNvPr id="310" name="Rectangle 309">
            <a:extLst>
              <a:ext uri="{FF2B5EF4-FFF2-40B4-BE49-F238E27FC236}">
                <a16:creationId xmlns:a16="http://schemas.microsoft.com/office/drawing/2014/main" id="{09E7D8D3-9901-4DAC-BD9A-F982A6A21AAD}"/>
              </a:ext>
            </a:extLst>
          </p:cNvPr>
          <p:cNvSpPr/>
          <p:nvPr/>
        </p:nvSpPr>
        <p:spPr bwMode="auto">
          <a:xfrm>
            <a:off x="9529141" y="814438"/>
            <a:ext cx="811386" cy="316421"/>
          </a:xfrm>
          <a:prstGeom prst="rect">
            <a:avLst/>
          </a:prstGeom>
          <a:noFill/>
          <a:ln w="6350" cap="flat" cmpd="sng" algn="ctr">
            <a:noFill/>
            <a:prstDash val="solid"/>
            <a:headEnd type="none" w="med" len="med"/>
            <a:tailEnd type="none" w="med" len="med"/>
          </a:ln>
          <a:effectLst/>
        </p:spPr>
        <p:txBody>
          <a:bodyPr rot="0" spcFirstLastPara="0" vert="horz" wrap="square" lIns="0" tIns="45707" rIns="0" bIns="45707" numCol="1" spcCol="0" rtlCol="0" fromWordArt="0" anchor="t" anchorCtr="0" forceAA="0" compatLnSpc="1">
            <a:prstTxWarp prst="textNoShape">
              <a:avLst/>
            </a:prstTxWarp>
            <a:spAutoFit/>
          </a:bodyPr>
          <a:lstStyle/>
          <a:p>
            <a:pPr algn="ctr" defTabSz="931819">
              <a:defRPr/>
            </a:pPr>
            <a:r>
              <a:rPr lang="en-US" sz="1428" b="1" dirty="0">
                <a:solidFill>
                  <a:srgbClr val="0078D7"/>
                </a:solidFill>
                <a:latin typeface="Segoe UI Semibold" charset="0"/>
                <a:ea typeface="Segoe UI Semibold" charset="0"/>
                <a:cs typeface="Segoe UI Semibold" charset="0"/>
              </a:rPr>
              <a:t>Security</a:t>
            </a:r>
          </a:p>
        </p:txBody>
      </p:sp>
      <p:sp>
        <p:nvSpPr>
          <p:cNvPr id="314" name="Rectangle 313">
            <a:extLst>
              <a:ext uri="{FF2B5EF4-FFF2-40B4-BE49-F238E27FC236}">
                <a16:creationId xmlns:a16="http://schemas.microsoft.com/office/drawing/2014/main" id="{29E1F7E2-1CF4-4CF9-9D0B-20B715B673C9}"/>
              </a:ext>
            </a:extLst>
          </p:cNvPr>
          <p:cNvSpPr/>
          <p:nvPr/>
        </p:nvSpPr>
        <p:spPr bwMode="auto">
          <a:xfrm>
            <a:off x="6976544" y="4327339"/>
            <a:ext cx="746083" cy="540536"/>
          </a:xfrm>
          <a:prstGeom prst="rect">
            <a:avLst/>
          </a:prstGeom>
          <a:noFill/>
          <a:ln w="6350" cap="flat" cmpd="sng" algn="ctr">
            <a:noFill/>
            <a:prstDash val="solid"/>
            <a:headEnd type="none" w="med" len="med"/>
            <a:tailEnd type="none" w="med" len="med"/>
          </a:ln>
          <a:effectLst/>
        </p:spPr>
        <p:txBody>
          <a:bodyPr rot="0" spcFirstLastPara="0" vert="horz" wrap="square" lIns="0" tIns="45707" rIns="0" bIns="45707" numCol="1" spcCol="0" rtlCol="0" fromWordArt="0" anchor="t" anchorCtr="0" forceAA="0" compatLnSpc="1">
            <a:prstTxWarp prst="textNoShape">
              <a:avLst/>
            </a:prstTxWarp>
            <a:spAutoFit/>
          </a:bodyPr>
          <a:lstStyle/>
          <a:p>
            <a:pPr algn="ctr" defTabSz="931819">
              <a:defRPr/>
            </a:pPr>
            <a:r>
              <a:rPr lang="en-US" sz="1428" b="1" dirty="0">
                <a:solidFill>
                  <a:srgbClr val="0078D7"/>
                </a:solidFill>
                <a:latin typeface="Segoe UI Semibold" charset="0"/>
                <a:ea typeface="Segoe UI Semibold" charset="0"/>
                <a:cs typeface="Segoe UI Semibold" charset="0"/>
              </a:rPr>
              <a:t>Scale up &amp; out</a:t>
            </a:r>
          </a:p>
        </p:txBody>
      </p:sp>
      <p:sp>
        <p:nvSpPr>
          <p:cNvPr id="315" name="Rectangle 314">
            <a:extLst>
              <a:ext uri="{FF2B5EF4-FFF2-40B4-BE49-F238E27FC236}">
                <a16:creationId xmlns:a16="http://schemas.microsoft.com/office/drawing/2014/main" id="{4A03B16E-7B6A-47F5-9FBE-30A309AD7FAA}"/>
              </a:ext>
            </a:extLst>
          </p:cNvPr>
          <p:cNvSpPr/>
          <p:nvPr/>
        </p:nvSpPr>
        <p:spPr bwMode="auto">
          <a:xfrm>
            <a:off x="8400191" y="5641400"/>
            <a:ext cx="762808" cy="540536"/>
          </a:xfrm>
          <a:prstGeom prst="rect">
            <a:avLst/>
          </a:prstGeom>
          <a:noFill/>
          <a:ln w="6350" cap="flat" cmpd="sng" algn="ctr">
            <a:noFill/>
            <a:prstDash val="solid"/>
            <a:headEnd type="none" w="med" len="med"/>
            <a:tailEnd type="none" w="med" len="med"/>
          </a:ln>
          <a:effectLst/>
        </p:spPr>
        <p:txBody>
          <a:bodyPr rot="0" spcFirstLastPara="0" vert="horz" wrap="square" lIns="0" tIns="45707" rIns="0" bIns="45707" numCol="1" spcCol="0" rtlCol="0" fromWordArt="0" anchor="t" anchorCtr="0" forceAA="0" compatLnSpc="1">
            <a:prstTxWarp prst="textNoShape">
              <a:avLst/>
            </a:prstTxWarp>
            <a:spAutoFit/>
          </a:bodyPr>
          <a:lstStyle/>
          <a:p>
            <a:pPr algn="ctr" defTabSz="931819">
              <a:defRPr/>
            </a:pPr>
            <a:r>
              <a:rPr lang="en-US" sz="1428" b="1" dirty="0">
                <a:solidFill>
                  <a:srgbClr val="0078D7"/>
                </a:solidFill>
                <a:latin typeface="Segoe UI Semibold" charset="0"/>
                <a:ea typeface="Segoe UI Semibold" charset="0"/>
                <a:cs typeface="Segoe UI Semibold" charset="0"/>
              </a:rPr>
              <a:t>Built-in HA</a:t>
            </a:r>
          </a:p>
        </p:txBody>
      </p:sp>
      <p:sp>
        <p:nvSpPr>
          <p:cNvPr id="316" name="Rectangle 315">
            <a:extLst>
              <a:ext uri="{FF2B5EF4-FFF2-40B4-BE49-F238E27FC236}">
                <a16:creationId xmlns:a16="http://schemas.microsoft.com/office/drawing/2014/main" id="{CDCA3A78-1E87-417A-AD9C-5058A10AA5EE}"/>
              </a:ext>
            </a:extLst>
          </p:cNvPr>
          <p:cNvSpPr/>
          <p:nvPr/>
        </p:nvSpPr>
        <p:spPr bwMode="auto">
          <a:xfrm>
            <a:off x="6217479" y="2654801"/>
            <a:ext cx="1820090" cy="316421"/>
          </a:xfrm>
          <a:prstGeom prst="rect">
            <a:avLst/>
          </a:prstGeom>
          <a:noFill/>
          <a:ln w="6350" cap="flat" cmpd="sng" algn="ctr">
            <a:noFill/>
            <a:prstDash val="solid"/>
            <a:headEnd type="none" w="med" len="med"/>
            <a:tailEnd type="none" w="med" len="med"/>
          </a:ln>
          <a:effectLst/>
        </p:spPr>
        <p:txBody>
          <a:bodyPr rot="0" spcFirstLastPara="0" vert="horz" wrap="square" lIns="0" tIns="45707" rIns="0" bIns="45707" numCol="1" spcCol="0" rtlCol="0" fromWordArt="0" anchor="t" anchorCtr="0" forceAA="0" compatLnSpc="1">
            <a:prstTxWarp prst="textNoShape">
              <a:avLst/>
            </a:prstTxWarp>
            <a:spAutoFit/>
          </a:bodyPr>
          <a:lstStyle/>
          <a:p>
            <a:pPr algn="ctr" defTabSz="931819">
              <a:defRPr/>
            </a:pPr>
            <a:r>
              <a:rPr lang="en-US" sz="1428" b="1" dirty="0">
                <a:solidFill>
                  <a:srgbClr val="0078D7"/>
                </a:solidFill>
                <a:latin typeface="Segoe UI Semibold" charset="0"/>
                <a:ea typeface="Segoe UI Semibold" charset="0"/>
                <a:cs typeface="Segoe UI Semibold" charset="0"/>
              </a:rPr>
              <a:t>Compliance </a:t>
            </a:r>
          </a:p>
        </p:txBody>
      </p:sp>
      <p:sp>
        <p:nvSpPr>
          <p:cNvPr id="317" name="Rectangle 316">
            <a:extLst>
              <a:ext uri="{FF2B5EF4-FFF2-40B4-BE49-F238E27FC236}">
                <a16:creationId xmlns:a16="http://schemas.microsoft.com/office/drawing/2014/main" id="{C863482C-6AA7-428B-9940-407B6A9A82FA}"/>
              </a:ext>
            </a:extLst>
          </p:cNvPr>
          <p:cNvSpPr/>
          <p:nvPr/>
        </p:nvSpPr>
        <p:spPr bwMode="auto">
          <a:xfrm>
            <a:off x="7769905" y="1103726"/>
            <a:ext cx="1081149" cy="540536"/>
          </a:xfrm>
          <a:prstGeom prst="rect">
            <a:avLst/>
          </a:prstGeom>
          <a:noFill/>
          <a:ln w="6350" cap="flat" cmpd="sng" algn="ctr">
            <a:noFill/>
            <a:prstDash val="solid"/>
            <a:headEnd type="none" w="med" len="med"/>
            <a:tailEnd type="none" w="med" len="med"/>
          </a:ln>
          <a:effectLst/>
        </p:spPr>
        <p:txBody>
          <a:bodyPr rot="0" spcFirstLastPara="0" vert="horz" wrap="square" lIns="0" tIns="45707" rIns="0" bIns="45707" numCol="1" spcCol="0" rtlCol="0" fromWordArt="0" anchor="t" anchorCtr="0" forceAA="0" compatLnSpc="1">
            <a:prstTxWarp prst="textNoShape">
              <a:avLst/>
            </a:prstTxWarp>
            <a:spAutoFit/>
          </a:bodyPr>
          <a:lstStyle/>
          <a:p>
            <a:pPr algn="ctr" defTabSz="931819">
              <a:defRPr/>
            </a:pPr>
            <a:r>
              <a:rPr lang="en-US" sz="1428" b="1" dirty="0">
                <a:solidFill>
                  <a:srgbClr val="0078D7"/>
                </a:solidFill>
                <a:latin typeface="Segoe UI Semibold" charset="0"/>
                <a:ea typeface="Segoe UI Semibold" charset="0"/>
                <a:cs typeface="Segoe UI Semibold" charset="0"/>
              </a:rPr>
              <a:t>Intelligent performance</a:t>
            </a:r>
          </a:p>
        </p:txBody>
      </p:sp>
      <p:sp>
        <p:nvSpPr>
          <p:cNvPr id="318" name="Rectangle 317">
            <a:extLst>
              <a:ext uri="{FF2B5EF4-FFF2-40B4-BE49-F238E27FC236}">
                <a16:creationId xmlns:a16="http://schemas.microsoft.com/office/drawing/2014/main" id="{762CC10A-35FA-4D73-8AD4-0A71BCA40ED6}"/>
              </a:ext>
            </a:extLst>
          </p:cNvPr>
          <p:cNvSpPr/>
          <p:nvPr/>
        </p:nvSpPr>
        <p:spPr bwMode="auto">
          <a:xfrm>
            <a:off x="9769150" y="5451493"/>
            <a:ext cx="1383298" cy="540536"/>
          </a:xfrm>
          <a:prstGeom prst="rect">
            <a:avLst/>
          </a:prstGeom>
          <a:noFill/>
          <a:ln w="6350" cap="flat" cmpd="sng" algn="ctr">
            <a:noFill/>
            <a:prstDash val="solid"/>
            <a:headEnd type="none" w="med" len="med"/>
            <a:tailEnd type="none" w="med" len="med"/>
          </a:ln>
          <a:effectLst/>
        </p:spPr>
        <p:txBody>
          <a:bodyPr rot="0" spcFirstLastPara="0" vert="horz" wrap="square" lIns="0" tIns="45707" rIns="0" bIns="45707" numCol="1" spcCol="0" rtlCol="0" fromWordArt="0" anchor="t" anchorCtr="0" forceAA="0" compatLnSpc="1">
            <a:prstTxWarp prst="textNoShape">
              <a:avLst/>
            </a:prstTxWarp>
            <a:spAutoFit/>
          </a:bodyPr>
          <a:lstStyle/>
          <a:p>
            <a:pPr algn="ctr" defTabSz="931819">
              <a:defRPr/>
            </a:pPr>
            <a:r>
              <a:rPr lang="en-US" sz="1428" b="1" dirty="0">
                <a:solidFill>
                  <a:srgbClr val="0078D7"/>
                </a:solidFill>
                <a:latin typeface="Segoe UI Semibold" charset="0"/>
                <a:ea typeface="Segoe UI Semibold" charset="0"/>
                <a:cs typeface="Segoe UI Semibold" charset="0"/>
              </a:rPr>
              <a:t>Easy ecosystem integration</a:t>
            </a:r>
          </a:p>
        </p:txBody>
      </p:sp>
      <p:sp>
        <p:nvSpPr>
          <p:cNvPr id="332" name="Rectangle 331">
            <a:extLst>
              <a:ext uri="{FF2B5EF4-FFF2-40B4-BE49-F238E27FC236}">
                <a16:creationId xmlns:a16="http://schemas.microsoft.com/office/drawing/2014/main" id="{05B15D7D-317C-47D0-B897-E3BDC3852F1A}"/>
              </a:ext>
            </a:extLst>
          </p:cNvPr>
          <p:cNvSpPr/>
          <p:nvPr/>
        </p:nvSpPr>
        <p:spPr>
          <a:xfrm>
            <a:off x="605548" y="5194533"/>
            <a:ext cx="5782769" cy="768409"/>
          </a:xfrm>
          <a:prstGeom prst="rect">
            <a:avLst/>
          </a:prstGeom>
        </p:spPr>
        <p:txBody>
          <a:bodyPr vert="horz" wrap="square" lIns="0" tIns="0" rIns="0" bIns="0" rtlCol="0" anchor="t">
            <a:spAutoFit/>
          </a:bodyPr>
          <a:lstStyle/>
          <a:p>
            <a:pPr defTabSz="951304">
              <a:spcBef>
                <a:spcPct val="0"/>
              </a:spcBef>
              <a:defRPr/>
            </a:pPr>
            <a:r>
              <a:rPr lang="en-US" sz="2448" spc="-20" dirty="0">
                <a:ln w="3175">
                  <a:noFill/>
                </a:ln>
                <a:solidFill>
                  <a:srgbClr val="0078D4"/>
                </a:solidFill>
                <a:latin typeface="Segoe UI Semibold"/>
                <a:cs typeface="Segoe UI" pitchFamily="34" charset="0"/>
              </a:rPr>
              <a:t>Azure Database for PostgreSQL is</a:t>
            </a:r>
            <a:br>
              <a:rPr lang="en-US" sz="2448" spc="-20" dirty="0">
                <a:ln w="3175">
                  <a:noFill/>
                </a:ln>
                <a:solidFill>
                  <a:srgbClr val="0078D4"/>
                </a:solidFill>
                <a:latin typeface="Segoe UI Semibold"/>
                <a:cs typeface="Segoe UI" pitchFamily="34" charset="0"/>
              </a:rPr>
            </a:br>
            <a:r>
              <a:rPr lang="en-US" sz="2448" spc="-20" dirty="0">
                <a:ln w="3175">
                  <a:noFill/>
                </a:ln>
                <a:solidFill>
                  <a:srgbClr val="0078D4"/>
                </a:solidFill>
                <a:latin typeface="Segoe UI Semibold"/>
                <a:cs typeface="Segoe UI" pitchFamily="34" charset="0"/>
              </a:rPr>
              <a:t>fully-managed, community PostgreSQL</a:t>
            </a:r>
          </a:p>
        </p:txBody>
      </p:sp>
      <p:sp>
        <p:nvSpPr>
          <p:cNvPr id="311" name="Rectangle 310">
            <a:extLst>
              <a:ext uri="{FF2B5EF4-FFF2-40B4-BE49-F238E27FC236}">
                <a16:creationId xmlns:a16="http://schemas.microsoft.com/office/drawing/2014/main" id="{0267673E-F7C8-4122-AD92-A0176CAADAF1}"/>
              </a:ext>
            </a:extLst>
          </p:cNvPr>
          <p:cNvSpPr/>
          <p:nvPr/>
        </p:nvSpPr>
        <p:spPr bwMode="auto">
          <a:xfrm>
            <a:off x="10940056" y="4517739"/>
            <a:ext cx="1196830" cy="540536"/>
          </a:xfrm>
          <a:prstGeom prst="rect">
            <a:avLst/>
          </a:prstGeom>
          <a:noFill/>
          <a:ln w="6350" cap="flat" cmpd="sng" algn="ctr">
            <a:noFill/>
            <a:prstDash val="solid"/>
            <a:headEnd type="none" w="med" len="med"/>
            <a:tailEnd type="none" w="med" len="med"/>
          </a:ln>
          <a:effectLst/>
        </p:spPr>
        <p:txBody>
          <a:bodyPr rot="0" spcFirstLastPara="0" vert="horz" wrap="square" lIns="0" tIns="45707" rIns="0" bIns="45707" numCol="1" spcCol="0" rtlCol="0" fromWordArt="0" anchor="t" anchorCtr="0" forceAA="0" compatLnSpc="1">
            <a:prstTxWarp prst="textNoShape">
              <a:avLst/>
            </a:prstTxWarp>
            <a:spAutoFit/>
          </a:bodyPr>
          <a:lstStyle/>
          <a:p>
            <a:pPr algn="ctr" defTabSz="931819">
              <a:defRPr/>
            </a:pPr>
            <a:r>
              <a:rPr lang="en-US" sz="1428" b="1" dirty="0">
                <a:solidFill>
                  <a:srgbClr val="0078D7"/>
                </a:solidFill>
                <a:latin typeface="Segoe UI Semibold" charset="0"/>
                <a:ea typeface="Segoe UI Semibold" charset="0"/>
                <a:cs typeface="Segoe UI Semibold" charset="0"/>
              </a:rPr>
              <a:t>Extension support </a:t>
            </a:r>
          </a:p>
        </p:txBody>
      </p:sp>
      <p:sp>
        <p:nvSpPr>
          <p:cNvPr id="3" name="TextBox 2">
            <a:extLst>
              <a:ext uri="{FF2B5EF4-FFF2-40B4-BE49-F238E27FC236}">
                <a16:creationId xmlns:a16="http://schemas.microsoft.com/office/drawing/2014/main" id="{8924FEEE-4DE4-48AF-8318-402539AEE9E4}"/>
              </a:ext>
            </a:extLst>
          </p:cNvPr>
          <p:cNvSpPr txBox="1"/>
          <p:nvPr/>
        </p:nvSpPr>
        <p:spPr>
          <a:xfrm>
            <a:off x="8949080" y="2035749"/>
            <a:ext cx="1009222" cy="224114"/>
          </a:xfrm>
          <a:prstGeom prst="rect">
            <a:avLst/>
          </a:prstGeom>
          <a:noFill/>
        </p:spPr>
        <p:txBody>
          <a:bodyPr wrap="square" lIns="0" tIns="0" rIns="0" bIns="0" rtlCol="0">
            <a:spAutoFit/>
          </a:bodyPr>
          <a:lstStyle/>
          <a:p>
            <a:pPr algn="ctr" defTabSz="932597">
              <a:defRPr/>
            </a:pPr>
            <a:r>
              <a:rPr lang="en-US" sz="1428" dirty="0">
                <a:gradFill>
                  <a:gsLst>
                    <a:gs pos="2917">
                      <a:prstClr val="black"/>
                    </a:gs>
                    <a:gs pos="30000">
                      <a:prstClr val="black"/>
                    </a:gs>
                  </a:gsLst>
                  <a:lin ang="5400000" scaled="0"/>
                </a:gradFill>
                <a:latin typeface="Segoe UI Semibold"/>
              </a:rPr>
              <a:t>Extensions</a:t>
            </a:r>
          </a:p>
        </p:txBody>
      </p:sp>
      <p:grpSp>
        <p:nvGrpSpPr>
          <p:cNvPr id="313" name="Group 312">
            <a:extLst>
              <a:ext uri="{FF2B5EF4-FFF2-40B4-BE49-F238E27FC236}">
                <a16:creationId xmlns:a16="http://schemas.microsoft.com/office/drawing/2014/main" id="{BA5F280F-5155-4AA2-9680-3605652F7BF7}"/>
              </a:ext>
            </a:extLst>
          </p:cNvPr>
          <p:cNvGrpSpPr/>
          <p:nvPr/>
        </p:nvGrpSpPr>
        <p:grpSpPr>
          <a:xfrm>
            <a:off x="8895967" y="2999798"/>
            <a:ext cx="994927" cy="1030713"/>
            <a:chOff x="10970759" y="2371812"/>
            <a:chExt cx="661987" cy="685800"/>
          </a:xfrm>
          <a:solidFill>
            <a:schemeClr val="accent1"/>
          </a:solidFill>
        </p:grpSpPr>
        <p:sp>
          <p:nvSpPr>
            <p:cNvPr id="319" name="Freeform 13">
              <a:extLst>
                <a:ext uri="{FF2B5EF4-FFF2-40B4-BE49-F238E27FC236}">
                  <a16:creationId xmlns:a16="http://schemas.microsoft.com/office/drawing/2014/main" id="{B73118F3-3D8C-4448-9795-27B216491B99}"/>
                </a:ext>
              </a:extLst>
            </p:cNvPr>
            <p:cNvSpPr>
              <a:spLocks noEditPoints="1"/>
            </p:cNvSpPr>
            <p:nvPr/>
          </p:nvSpPr>
          <p:spPr bwMode="auto">
            <a:xfrm>
              <a:off x="10970759" y="2371812"/>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dirty="0">
                <a:solidFill>
                  <a:prstClr val="black"/>
                </a:solidFill>
                <a:latin typeface="Segoe UI"/>
              </a:endParaRPr>
            </a:p>
          </p:txBody>
        </p:sp>
        <p:sp>
          <p:nvSpPr>
            <p:cNvPr id="320" name="Freeform 14">
              <a:extLst>
                <a:ext uri="{FF2B5EF4-FFF2-40B4-BE49-F238E27FC236}">
                  <a16:creationId xmlns:a16="http://schemas.microsoft.com/office/drawing/2014/main" id="{8CA2BF92-12E6-482B-BFA9-66DBCEEED194}"/>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prstClr val="black"/>
                </a:solidFill>
                <a:latin typeface="Segoe UI"/>
              </a:endParaRPr>
            </a:p>
          </p:txBody>
        </p:sp>
      </p:grpSp>
      <p:sp>
        <p:nvSpPr>
          <p:cNvPr id="4" name="Oval 3">
            <a:extLst>
              <a:ext uri="{FF2B5EF4-FFF2-40B4-BE49-F238E27FC236}">
                <a16:creationId xmlns:a16="http://schemas.microsoft.com/office/drawing/2014/main" id="{44F9EC75-89A4-470C-8ECE-9B5A17820F35}"/>
              </a:ext>
            </a:extLst>
          </p:cNvPr>
          <p:cNvSpPr/>
          <p:nvPr/>
        </p:nvSpPr>
        <p:spPr bwMode="auto">
          <a:xfrm>
            <a:off x="7725152" y="1804679"/>
            <a:ext cx="3385167" cy="3385167"/>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TextBox 321">
            <a:extLst>
              <a:ext uri="{FF2B5EF4-FFF2-40B4-BE49-F238E27FC236}">
                <a16:creationId xmlns:a16="http://schemas.microsoft.com/office/drawing/2014/main" id="{A73031B2-D70A-4F5B-8ED5-3974EF87C631}"/>
              </a:ext>
            </a:extLst>
          </p:cNvPr>
          <p:cNvSpPr txBox="1"/>
          <p:nvPr/>
        </p:nvSpPr>
        <p:spPr>
          <a:xfrm>
            <a:off x="7917252" y="2800699"/>
            <a:ext cx="738616" cy="224114"/>
          </a:xfrm>
          <a:prstGeom prst="rect">
            <a:avLst/>
          </a:prstGeom>
          <a:noFill/>
        </p:spPr>
        <p:txBody>
          <a:bodyPr wrap="square" lIns="0" tIns="0" rIns="0" bIns="0" rtlCol="0">
            <a:spAutoFit/>
          </a:bodyPr>
          <a:lstStyle/>
          <a:p>
            <a:pPr algn="ctr" defTabSz="932597">
              <a:defRPr/>
            </a:pPr>
            <a:r>
              <a:rPr lang="en-US" sz="1428" dirty="0">
                <a:gradFill>
                  <a:gsLst>
                    <a:gs pos="2917">
                      <a:prstClr val="black"/>
                    </a:gs>
                    <a:gs pos="30000">
                      <a:prstClr val="black"/>
                    </a:gs>
                  </a:gsLst>
                  <a:lin ang="5400000" scaled="0"/>
                </a:gradFill>
                <a:latin typeface="Segoe UI Semibold"/>
              </a:rPr>
              <a:t>JSONB</a:t>
            </a:r>
          </a:p>
        </p:txBody>
      </p:sp>
      <p:sp>
        <p:nvSpPr>
          <p:cNvPr id="324" name="TextBox 323">
            <a:extLst>
              <a:ext uri="{FF2B5EF4-FFF2-40B4-BE49-F238E27FC236}">
                <a16:creationId xmlns:a16="http://schemas.microsoft.com/office/drawing/2014/main" id="{5109124F-2C69-40A1-8A14-14914AB3DA29}"/>
              </a:ext>
            </a:extLst>
          </p:cNvPr>
          <p:cNvSpPr txBox="1"/>
          <p:nvPr/>
        </p:nvSpPr>
        <p:spPr>
          <a:xfrm>
            <a:off x="9814821" y="4244658"/>
            <a:ext cx="821173" cy="448228"/>
          </a:xfrm>
          <a:prstGeom prst="rect">
            <a:avLst/>
          </a:prstGeom>
          <a:noFill/>
        </p:spPr>
        <p:txBody>
          <a:bodyPr wrap="square" lIns="0" tIns="0" rIns="0" bIns="0" rtlCol="0">
            <a:spAutoFit/>
          </a:bodyPr>
          <a:lstStyle/>
          <a:p>
            <a:pPr algn="ctr" defTabSz="932597">
              <a:defRPr/>
            </a:pPr>
            <a:r>
              <a:rPr lang="en-US" sz="1428" dirty="0">
                <a:gradFill>
                  <a:gsLst>
                    <a:gs pos="2917">
                      <a:prstClr val="black"/>
                    </a:gs>
                    <a:gs pos="30000">
                      <a:prstClr val="black"/>
                    </a:gs>
                  </a:gsLst>
                  <a:lin ang="5400000" scaled="0"/>
                </a:gradFill>
                <a:latin typeface="Segoe UI Semibold"/>
              </a:rPr>
              <a:t>Full text search </a:t>
            </a:r>
          </a:p>
        </p:txBody>
      </p:sp>
      <p:sp>
        <p:nvSpPr>
          <p:cNvPr id="328" name="TextBox 327">
            <a:extLst>
              <a:ext uri="{FF2B5EF4-FFF2-40B4-BE49-F238E27FC236}">
                <a16:creationId xmlns:a16="http://schemas.microsoft.com/office/drawing/2014/main" id="{785B311C-F10A-4FDD-AD81-CBDC995979B3}"/>
              </a:ext>
            </a:extLst>
          </p:cNvPr>
          <p:cNvSpPr txBox="1"/>
          <p:nvPr/>
        </p:nvSpPr>
        <p:spPr>
          <a:xfrm>
            <a:off x="8173022" y="4269654"/>
            <a:ext cx="1009222" cy="448228"/>
          </a:xfrm>
          <a:prstGeom prst="rect">
            <a:avLst/>
          </a:prstGeom>
          <a:noFill/>
        </p:spPr>
        <p:txBody>
          <a:bodyPr wrap="square" lIns="0" tIns="0" rIns="0" bIns="0" rtlCol="0">
            <a:spAutoFit/>
          </a:bodyPr>
          <a:lstStyle/>
          <a:p>
            <a:pPr algn="ctr" defTabSz="932597">
              <a:defRPr/>
            </a:pPr>
            <a:r>
              <a:rPr lang="en-US" sz="1428" dirty="0">
                <a:gradFill>
                  <a:gsLst>
                    <a:gs pos="2917">
                      <a:prstClr val="black"/>
                    </a:gs>
                    <a:gs pos="30000">
                      <a:prstClr val="black"/>
                    </a:gs>
                  </a:gsLst>
                  <a:lin ang="5400000" scaled="0"/>
                </a:gradFill>
                <a:latin typeface="Segoe UI Semibold"/>
              </a:rPr>
              <a:t>Geospatial support </a:t>
            </a:r>
          </a:p>
        </p:txBody>
      </p:sp>
      <p:sp>
        <p:nvSpPr>
          <p:cNvPr id="331" name="TextBox 330">
            <a:extLst>
              <a:ext uri="{FF2B5EF4-FFF2-40B4-BE49-F238E27FC236}">
                <a16:creationId xmlns:a16="http://schemas.microsoft.com/office/drawing/2014/main" id="{4118736B-83ED-48A8-A59E-2B8509665949}"/>
              </a:ext>
            </a:extLst>
          </p:cNvPr>
          <p:cNvSpPr txBox="1"/>
          <p:nvPr/>
        </p:nvSpPr>
        <p:spPr>
          <a:xfrm>
            <a:off x="10125828" y="2695110"/>
            <a:ext cx="747204" cy="448228"/>
          </a:xfrm>
          <a:prstGeom prst="rect">
            <a:avLst/>
          </a:prstGeom>
          <a:noFill/>
        </p:spPr>
        <p:txBody>
          <a:bodyPr wrap="square" lIns="0" tIns="0" rIns="0" bIns="0" rtlCol="0">
            <a:spAutoFit/>
          </a:bodyPr>
          <a:lstStyle/>
          <a:p>
            <a:pPr algn="ctr" defTabSz="932597">
              <a:defRPr/>
            </a:pPr>
            <a:r>
              <a:rPr lang="en-US" sz="1428" dirty="0">
                <a:gradFill>
                  <a:gsLst>
                    <a:gs pos="2917">
                      <a:prstClr val="black"/>
                    </a:gs>
                    <a:gs pos="30000">
                      <a:prstClr val="black"/>
                    </a:gs>
                  </a:gsLst>
                  <a:lin ang="5400000" scaled="0"/>
                </a:gradFill>
                <a:latin typeface="Segoe UI Semibold"/>
              </a:rPr>
              <a:t>Rich indexing</a:t>
            </a:r>
          </a:p>
        </p:txBody>
      </p:sp>
    </p:spTree>
    <p:extLst>
      <p:ext uri="{BB962C8B-B14F-4D97-AF65-F5344CB8AC3E}">
        <p14:creationId xmlns:p14="http://schemas.microsoft.com/office/powerpoint/2010/main" val="21435989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067ED-1605-44E7-BD4A-042CF598F59F}"/>
              </a:ext>
            </a:extLst>
          </p:cNvPr>
          <p:cNvSpPr>
            <a:spLocks noGrp="1"/>
          </p:cNvSpPr>
          <p:nvPr>
            <p:ph type="title"/>
          </p:nvPr>
        </p:nvSpPr>
        <p:spPr>
          <a:xfrm>
            <a:off x="596951" y="2587565"/>
            <a:ext cx="10206516" cy="1017202"/>
          </a:xfrm>
        </p:spPr>
        <p:txBody>
          <a:bodyPr/>
          <a:lstStyle/>
          <a:p>
            <a:r>
              <a:rPr lang="en-US" dirty="0"/>
              <a:t>Azure Database for PostgreSQL</a:t>
            </a:r>
            <a:br>
              <a:rPr lang="en-US" dirty="0"/>
            </a:br>
            <a:r>
              <a:rPr lang="en-US" dirty="0" err="1"/>
              <a:t>ケーススタディ</a:t>
            </a:r>
            <a:endParaRPr lang="en-US" dirty="0"/>
          </a:p>
        </p:txBody>
      </p:sp>
    </p:spTree>
    <p:extLst>
      <p:ext uri="{BB962C8B-B14F-4D97-AF65-F5344CB8AC3E}">
        <p14:creationId xmlns:p14="http://schemas.microsoft.com/office/powerpoint/2010/main" val="394021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7">
            <a:extLst>
              <a:ext uri="{FF2B5EF4-FFF2-40B4-BE49-F238E27FC236}">
                <a16:creationId xmlns:a16="http://schemas.microsoft.com/office/drawing/2014/main" id="{5935EF1B-A15B-424B-90FF-8949C9D50823}"/>
              </a:ext>
            </a:extLst>
          </p:cNvPr>
          <p:cNvSpPr txBox="1">
            <a:spLocks/>
          </p:cNvSpPr>
          <p:nvPr/>
        </p:nvSpPr>
        <p:spPr>
          <a:xfrm>
            <a:off x="553967" y="2564969"/>
            <a:ext cx="4945486" cy="186474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4488" dirty="0">
                <a:gradFill flip="none" rotWithShape="1">
                  <a:gsLst>
                    <a:gs pos="12000">
                      <a:srgbClr val="FFFFFF"/>
                    </a:gs>
                    <a:gs pos="100000">
                      <a:srgbClr val="FFFFFF"/>
                    </a:gs>
                  </a:gsLst>
                  <a:lin ang="18900000" scaled="1"/>
                  <a:tileRect/>
                </a:gradFill>
                <a:cs typeface="+mn-cs"/>
              </a:rPr>
              <a:t>Azure</a:t>
            </a:r>
            <a:br>
              <a:rPr lang="en-US" sz="4488" dirty="0">
                <a:gradFill flip="none" rotWithShape="1">
                  <a:gsLst>
                    <a:gs pos="12000">
                      <a:srgbClr val="FFFFFF"/>
                    </a:gs>
                    <a:gs pos="100000">
                      <a:srgbClr val="FFFFFF"/>
                    </a:gs>
                  </a:gsLst>
                  <a:lin ang="18900000" scaled="1"/>
                  <a:tileRect/>
                </a:gradFill>
                <a:cs typeface="+mn-cs"/>
              </a:rPr>
            </a:br>
            <a:r>
              <a:rPr lang="en-US" sz="4488" dirty="0">
                <a:gradFill flip="none" rotWithShape="1">
                  <a:gsLst>
                    <a:gs pos="12000">
                      <a:srgbClr val="FFFFFF"/>
                    </a:gs>
                    <a:gs pos="100000">
                      <a:srgbClr val="FFFFFF"/>
                    </a:gs>
                  </a:gsLst>
                  <a:lin ang="18900000" scaled="1"/>
                  <a:tileRect/>
                </a:gradFill>
                <a:cs typeface="+mn-cs"/>
              </a:rPr>
              <a:t>best-in-class </a:t>
            </a:r>
            <a:br>
              <a:rPr lang="en-US" sz="4488" dirty="0">
                <a:gradFill flip="none" rotWithShape="1">
                  <a:gsLst>
                    <a:gs pos="12000">
                      <a:srgbClr val="FFFFFF"/>
                    </a:gs>
                    <a:gs pos="100000">
                      <a:srgbClr val="FFFFFF"/>
                    </a:gs>
                  </a:gsLst>
                  <a:lin ang="18900000" scaled="1"/>
                  <a:tileRect/>
                </a:gradFill>
                <a:cs typeface="+mn-cs"/>
              </a:rPr>
            </a:br>
            <a:r>
              <a:rPr lang="en-US" sz="4488" dirty="0">
                <a:gradFill flip="none" rotWithShape="1">
                  <a:gsLst>
                    <a:gs pos="12000">
                      <a:srgbClr val="FFFFFF"/>
                    </a:gs>
                    <a:gs pos="100000">
                      <a:srgbClr val="FFFFFF"/>
                    </a:gs>
                  </a:gsLst>
                  <a:lin ang="18900000" scaled="1"/>
                  <a:tileRect/>
                </a:gradFill>
                <a:cs typeface="+mn-cs"/>
              </a:rPr>
              <a:t>Linux infrastructure</a:t>
            </a:r>
            <a:endParaRPr lang="en-US" sz="4488" dirty="0"/>
          </a:p>
        </p:txBody>
      </p:sp>
      <p:sp>
        <p:nvSpPr>
          <p:cNvPr id="21" name="Rectangle 20">
            <a:extLst>
              <a:ext uri="{FF2B5EF4-FFF2-40B4-BE49-F238E27FC236}">
                <a16:creationId xmlns:a16="http://schemas.microsoft.com/office/drawing/2014/main" id="{0249425F-E125-491E-8383-55ECFE2833AD}"/>
              </a:ext>
            </a:extLst>
          </p:cNvPr>
          <p:cNvSpPr/>
          <p:nvPr/>
        </p:nvSpPr>
        <p:spPr>
          <a:xfrm>
            <a:off x="6243094" y="2608956"/>
            <a:ext cx="2306403" cy="542399"/>
          </a:xfrm>
          <a:prstGeom prst="rect">
            <a:avLst/>
          </a:prstGeom>
        </p:spPr>
        <p:txBody>
          <a:bodyPr wrap="square">
            <a:spAutoFit/>
          </a:bodyPr>
          <a:lstStyle/>
          <a:p>
            <a:pPr defTabSz="932384">
              <a:defRPr/>
            </a:pPr>
            <a:r>
              <a:rPr lang="en-US" sz="1428" kern="0">
                <a:gradFill>
                  <a:gsLst>
                    <a:gs pos="1250">
                      <a:srgbClr val="FFFFFF"/>
                    </a:gs>
                    <a:gs pos="100000">
                      <a:srgbClr val="FFFFFF"/>
                    </a:gs>
                  </a:gsLst>
                  <a:lin ang="5400000" scaled="0"/>
                </a:gradFill>
                <a:latin typeface="Segoe UI Semibold"/>
                <a:cs typeface="Segoe UI" panose="020B0502040204020203" pitchFamily="34" charset="0"/>
              </a:rPr>
              <a:t>of VM cores </a:t>
            </a:r>
            <a:br>
              <a:rPr lang="en-US" sz="1428" kern="0">
                <a:gradFill>
                  <a:gsLst>
                    <a:gs pos="1250">
                      <a:srgbClr val="FFFFFF"/>
                    </a:gs>
                    <a:gs pos="100000">
                      <a:srgbClr val="FFFFFF"/>
                    </a:gs>
                  </a:gsLst>
                  <a:lin ang="5400000" scaled="0"/>
                </a:gradFill>
                <a:latin typeface="Segoe UI Semibold"/>
                <a:cs typeface="Segoe UI" panose="020B0502040204020203" pitchFamily="34" charset="0"/>
              </a:rPr>
            </a:br>
            <a:r>
              <a:rPr lang="en-US" sz="1428" kern="0">
                <a:gradFill>
                  <a:gsLst>
                    <a:gs pos="1250">
                      <a:srgbClr val="FFFFFF"/>
                    </a:gs>
                    <a:gs pos="100000">
                      <a:srgbClr val="FFFFFF"/>
                    </a:gs>
                  </a:gsLst>
                  <a:lin ang="5400000" scaled="0"/>
                </a:gradFill>
                <a:latin typeface="Segoe UI Semibold"/>
                <a:cs typeface="Segoe UI" panose="020B0502040204020203" pitchFamily="34" charset="0"/>
              </a:rPr>
              <a:t>are Linux</a:t>
            </a:r>
          </a:p>
        </p:txBody>
      </p:sp>
      <p:sp>
        <p:nvSpPr>
          <p:cNvPr id="22" name="Rectangle 21">
            <a:extLst>
              <a:ext uri="{FF2B5EF4-FFF2-40B4-BE49-F238E27FC236}">
                <a16:creationId xmlns:a16="http://schemas.microsoft.com/office/drawing/2014/main" id="{FCDA7B49-A457-4944-8364-D0ACAC8D2A85}"/>
              </a:ext>
            </a:extLst>
          </p:cNvPr>
          <p:cNvSpPr/>
          <p:nvPr/>
        </p:nvSpPr>
        <p:spPr>
          <a:xfrm>
            <a:off x="6243093" y="1715608"/>
            <a:ext cx="2278875" cy="958518"/>
          </a:xfrm>
          <a:prstGeom prst="rect">
            <a:avLst/>
          </a:prstGeom>
        </p:spPr>
        <p:txBody>
          <a:bodyPr wrap="none">
            <a:spAutoFit/>
          </a:bodyPr>
          <a:lstStyle/>
          <a:p>
            <a:pPr defTabSz="813879" fontAlgn="base">
              <a:lnSpc>
                <a:spcPct val="90000"/>
              </a:lnSpc>
              <a:spcBef>
                <a:spcPct val="0"/>
              </a:spcBef>
              <a:spcAft>
                <a:spcPct val="0"/>
              </a:spcAft>
              <a:buSzPct val="90000"/>
              <a:tabLst>
                <a:tab pos="939201" algn="l"/>
              </a:tabLst>
              <a:defRPr/>
            </a:pPr>
            <a:r>
              <a:rPr lang="en-US" sz="6119" spc="-51">
                <a:ln w="3175">
                  <a:noFill/>
                </a:ln>
                <a:gradFill flip="none" rotWithShape="1">
                  <a:gsLst>
                    <a:gs pos="100000">
                      <a:srgbClr val="0078D4"/>
                    </a:gs>
                    <a:gs pos="0">
                      <a:srgbClr val="50E6FF"/>
                    </a:gs>
                  </a:gsLst>
                  <a:lin ang="18900000" scaled="1"/>
                  <a:tileRect/>
                </a:gradFill>
                <a:latin typeface="Segoe UI Semibold"/>
              </a:rPr>
              <a:t>&gt;50%</a:t>
            </a:r>
          </a:p>
        </p:txBody>
      </p:sp>
      <p:sp>
        <p:nvSpPr>
          <p:cNvPr id="24" name="Rectangle 23">
            <a:extLst>
              <a:ext uri="{FF2B5EF4-FFF2-40B4-BE49-F238E27FC236}">
                <a16:creationId xmlns:a16="http://schemas.microsoft.com/office/drawing/2014/main" id="{548C45F2-27AB-47F7-959D-FF7300F49B16}"/>
              </a:ext>
            </a:extLst>
          </p:cNvPr>
          <p:cNvSpPr/>
          <p:nvPr/>
        </p:nvSpPr>
        <p:spPr>
          <a:xfrm>
            <a:off x="9114898" y="1715608"/>
            <a:ext cx="2280510" cy="958518"/>
          </a:xfrm>
          <a:prstGeom prst="rect">
            <a:avLst/>
          </a:prstGeom>
        </p:spPr>
        <p:txBody>
          <a:bodyPr wrap="none">
            <a:spAutoFit/>
          </a:bodyPr>
          <a:lstStyle/>
          <a:p>
            <a:pPr defTabSz="813879" fontAlgn="base">
              <a:lnSpc>
                <a:spcPct val="90000"/>
              </a:lnSpc>
              <a:spcBef>
                <a:spcPct val="0"/>
              </a:spcBef>
              <a:spcAft>
                <a:spcPct val="0"/>
              </a:spcAft>
              <a:tabLst>
                <a:tab pos="939201" algn="l"/>
              </a:tabLst>
              <a:defRPr/>
            </a:pPr>
            <a:r>
              <a:rPr lang="en-GB" sz="6119" spc="-51">
                <a:ln w="3175">
                  <a:noFill/>
                </a:ln>
                <a:gradFill flip="none" rotWithShape="1">
                  <a:gsLst>
                    <a:gs pos="100000">
                      <a:srgbClr val="0078D4"/>
                    </a:gs>
                    <a:gs pos="0">
                      <a:srgbClr val="50E6FF"/>
                    </a:gs>
                  </a:gsLst>
                  <a:lin ang="18900000" scaled="1"/>
                  <a:tileRect/>
                </a:gradFill>
                <a:latin typeface="Segoe UI Semibold"/>
              </a:rPr>
              <a:t>&gt;60%</a:t>
            </a:r>
          </a:p>
        </p:txBody>
      </p:sp>
      <p:sp>
        <p:nvSpPr>
          <p:cNvPr id="25" name="Rectangle 24">
            <a:extLst>
              <a:ext uri="{FF2B5EF4-FFF2-40B4-BE49-F238E27FC236}">
                <a16:creationId xmlns:a16="http://schemas.microsoft.com/office/drawing/2014/main" id="{28112A8E-9C58-44D6-8941-5BA592BBA3CD}"/>
              </a:ext>
            </a:extLst>
          </p:cNvPr>
          <p:cNvSpPr/>
          <p:nvPr/>
        </p:nvSpPr>
        <p:spPr>
          <a:xfrm>
            <a:off x="9114897" y="2608957"/>
            <a:ext cx="2192748" cy="798558"/>
          </a:xfrm>
          <a:prstGeom prst="rect">
            <a:avLst/>
          </a:prstGeom>
        </p:spPr>
        <p:txBody>
          <a:bodyPr wrap="none">
            <a:spAutoFit/>
          </a:bodyPr>
          <a:lstStyle/>
          <a:p>
            <a:pPr defTabSz="932418">
              <a:defRPr/>
            </a:pPr>
            <a:r>
              <a:rPr lang="en-US" sz="1428" kern="0">
                <a:gradFill>
                  <a:gsLst>
                    <a:gs pos="1250">
                      <a:srgbClr val="FFFFFF"/>
                    </a:gs>
                    <a:gs pos="100000">
                      <a:srgbClr val="FFFFFF"/>
                    </a:gs>
                  </a:gsLst>
                  <a:lin ang="5400000" scaled="0"/>
                </a:gradFill>
                <a:latin typeface="Segoe UI Semibold"/>
                <a:cs typeface="Segoe UI" panose="020B0502040204020203" pitchFamily="34" charset="0"/>
              </a:rPr>
              <a:t>of Azure marketplace</a:t>
            </a:r>
            <a:br>
              <a:rPr lang="en-US" sz="1428" kern="0">
                <a:gradFill>
                  <a:gsLst>
                    <a:gs pos="1250">
                      <a:srgbClr val="FFFFFF"/>
                    </a:gs>
                    <a:gs pos="100000">
                      <a:srgbClr val="FFFFFF"/>
                    </a:gs>
                  </a:gsLst>
                  <a:lin ang="5400000" scaled="0"/>
                </a:gradFill>
                <a:latin typeface="Segoe UI Semibold"/>
                <a:cs typeface="Segoe UI" panose="020B0502040204020203" pitchFamily="34" charset="0"/>
              </a:rPr>
            </a:br>
            <a:r>
              <a:rPr lang="en-US" sz="1428" kern="0">
                <a:gradFill>
                  <a:gsLst>
                    <a:gs pos="1250">
                      <a:srgbClr val="FFFFFF"/>
                    </a:gs>
                    <a:gs pos="100000">
                      <a:srgbClr val="FFFFFF"/>
                    </a:gs>
                  </a:gsLst>
                  <a:lin ang="5400000" scaled="0"/>
                </a:gradFill>
                <a:latin typeface="Segoe UI Semibold"/>
                <a:cs typeface="Segoe UI" panose="020B0502040204020203" pitchFamily="34" charset="0"/>
              </a:rPr>
              <a:t>images are Linux-based</a:t>
            </a:r>
          </a:p>
          <a:p>
            <a:pPr defTabSz="932418">
              <a:defRPr/>
            </a:pPr>
            <a:endParaRPr lang="en-US" sz="1632" kern="0">
              <a:gradFill>
                <a:gsLst>
                  <a:gs pos="1250">
                    <a:srgbClr val="FFFFFF"/>
                  </a:gs>
                  <a:gs pos="100000">
                    <a:srgbClr val="FFFFFF"/>
                  </a:gs>
                </a:gsLst>
                <a:lin ang="5400000" scaled="0"/>
              </a:gradFill>
              <a:latin typeface="Segoe UI Semibold"/>
              <a:cs typeface="Segoe UI" panose="020B0502040204020203" pitchFamily="34" charset="0"/>
            </a:endParaRPr>
          </a:p>
        </p:txBody>
      </p:sp>
      <p:sp>
        <p:nvSpPr>
          <p:cNvPr id="26" name="Rectangle 25">
            <a:extLst>
              <a:ext uri="{FF2B5EF4-FFF2-40B4-BE49-F238E27FC236}">
                <a16:creationId xmlns:a16="http://schemas.microsoft.com/office/drawing/2014/main" id="{31F62A3F-5F5F-43EE-81AD-F64472980B32}"/>
              </a:ext>
            </a:extLst>
          </p:cNvPr>
          <p:cNvSpPr/>
          <p:nvPr/>
        </p:nvSpPr>
        <p:spPr>
          <a:xfrm>
            <a:off x="6243094" y="4612555"/>
            <a:ext cx="2539554" cy="542399"/>
          </a:xfrm>
          <a:prstGeom prst="rect">
            <a:avLst/>
          </a:prstGeom>
        </p:spPr>
        <p:txBody>
          <a:bodyPr wrap="square">
            <a:spAutoFit/>
          </a:bodyPr>
          <a:lstStyle/>
          <a:p>
            <a:pPr defTabSz="932597">
              <a:defRPr/>
            </a:pPr>
            <a:r>
              <a:rPr lang="en-US" sz="1428">
                <a:gradFill>
                  <a:gsLst>
                    <a:gs pos="0">
                      <a:srgbClr val="FFFFFF"/>
                    </a:gs>
                    <a:gs pos="100000">
                      <a:srgbClr val="FFFFFF"/>
                    </a:gs>
                  </a:gsLst>
                  <a:lin ang="18900000" scaled="1"/>
                </a:gradFill>
                <a:latin typeface="Segoe UI Semibold"/>
                <a:cs typeface="Segoe UI Semibold" panose="020B0702040204020203" pitchFamily="34" charset="0"/>
              </a:rPr>
              <a:t>of Microsoft's own cloud usage runs on Linux</a:t>
            </a:r>
          </a:p>
        </p:txBody>
      </p:sp>
      <p:sp>
        <p:nvSpPr>
          <p:cNvPr id="30" name="Rectangle 29">
            <a:extLst>
              <a:ext uri="{FF2B5EF4-FFF2-40B4-BE49-F238E27FC236}">
                <a16:creationId xmlns:a16="http://schemas.microsoft.com/office/drawing/2014/main" id="{2B1B05B5-0F78-4888-97EE-09DDBFC9E5D2}"/>
              </a:ext>
            </a:extLst>
          </p:cNvPr>
          <p:cNvSpPr/>
          <p:nvPr/>
        </p:nvSpPr>
        <p:spPr>
          <a:xfrm>
            <a:off x="6243094" y="3654811"/>
            <a:ext cx="1265359" cy="958518"/>
          </a:xfrm>
          <a:prstGeom prst="rect">
            <a:avLst/>
          </a:prstGeom>
        </p:spPr>
        <p:txBody>
          <a:bodyPr wrap="none">
            <a:spAutoFit/>
          </a:bodyPr>
          <a:lstStyle/>
          <a:p>
            <a:pPr defTabSz="813879" fontAlgn="base">
              <a:lnSpc>
                <a:spcPct val="90000"/>
              </a:lnSpc>
              <a:spcBef>
                <a:spcPct val="0"/>
              </a:spcBef>
              <a:spcAft>
                <a:spcPct val="0"/>
              </a:spcAft>
              <a:buSzPct val="90000"/>
              <a:tabLst>
                <a:tab pos="939201" algn="l"/>
              </a:tabLst>
              <a:defRPr/>
            </a:pPr>
            <a:r>
              <a:rPr lang="en-US" sz="6119" spc="-51">
                <a:ln w="3175">
                  <a:noFill/>
                </a:ln>
                <a:gradFill flip="none" rotWithShape="1">
                  <a:gsLst>
                    <a:gs pos="100000">
                      <a:srgbClr val="0078D4"/>
                    </a:gs>
                    <a:gs pos="0">
                      <a:srgbClr val="50E6FF"/>
                    </a:gs>
                  </a:gsLst>
                  <a:lin ang="18900000" scaled="1"/>
                  <a:tileRect/>
                </a:gradFill>
                <a:latin typeface="Segoe UI Semibold"/>
              </a:rPr>
              <a:t>1/3</a:t>
            </a:r>
          </a:p>
        </p:txBody>
      </p:sp>
      <p:sp>
        <p:nvSpPr>
          <p:cNvPr id="31" name="Rectangle 30">
            <a:extLst>
              <a:ext uri="{FF2B5EF4-FFF2-40B4-BE49-F238E27FC236}">
                <a16:creationId xmlns:a16="http://schemas.microsoft.com/office/drawing/2014/main" id="{2D2CE8DE-ADE2-47FA-BF52-851B069E2069}"/>
              </a:ext>
            </a:extLst>
          </p:cNvPr>
          <p:cNvSpPr/>
          <p:nvPr/>
        </p:nvSpPr>
        <p:spPr>
          <a:xfrm>
            <a:off x="9117351" y="3654811"/>
            <a:ext cx="2897199" cy="958518"/>
          </a:xfrm>
          <a:prstGeom prst="rect">
            <a:avLst/>
          </a:prstGeom>
        </p:spPr>
        <p:txBody>
          <a:bodyPr wrap="none">
            <a:spAutoFit/>
          </a:bodyPr>
          <a:lstStyle/>
          <a:p>
            <a:pPr defTabSz="813879" fontAlgn="base">
              <a:lnSpc>
                <a:spcPct val="90000"/>
              </a:lnSpc>
              <a:spcBef>
                <a:spcPct val="0"/>
              </a:spcBef>
              <a:spcAft>
                <a:spcPct val="0"/>
              </a:spcAft>
              <a:tabLst>
                <a:tab pos="939201" algn="l"/>
              </a:tabLst>
              <a:defRPr/>
            </a:pPr>
            <a:r>
              <a:rPr lang="en-GB" sz="6119" spc="-51">
                <a:ln w="3175">
                  <a:noFill/>
                </a:ln>
                <a:gradFill flip="none" rotWithShape="1">
                  <a:gsLst>
                    <a:gs pos="100000">
                      <a:srgbClr val="0078D4"/>
                    </a:gs>
                    <a:gs pos="0">
                      <a:srgbClr val="50E6FF"/>
                    </a:gs>
                  </a:gsLst>
                  <a:lin ang="18900000" scaled="1"/>
                  <a:tileRect/>
                </a:gradFill>
                <a:latin typeface="Segoe UI Semibold"/>
              </a:rPr>
              <a:t>Top 100</a:t>
            </a:r>
          </a:p>
        </p:txBody>
      </p:sp>
      <p:sp>
        <p:nvSpPr>
          <p:cNvPr id="32" name="Rectangle 31">
            <a:extLst>
              <a:ext uri="{FF2B5EF4-FFF2-40B4-BE49-F238E27FC236}">
                <a16:creationId xmlns:a16="http://schemas.microsoft.com/office/drawing/2014/main" id="{CA71AEAE-5E6A-4E5A-8B7C-3314BB4EEF89}"/>
              </a:ext>
            </a:extLst>
          </p:cNvPr>
          <p:cNvSpPr/>
          <p:nvPr/>
        </p:nvSpPr>
        <p:spPr>
          <a:xfrm>
            <a:off x="9117350" y="4612555"/>
            <a:ext cx="2601935" cy="542399"/>
          </a:xfrm>
          <a:prstGeom prst="rect">
            <a:avLst/>
          </a:prstGeom>
        </p:spPr>
        <p:txBody>
          <a:bodyPr wrap="none">
            <a:spAutoFit/>
          </a:bodyPr>
          <a:lstStyle/>
          <a:p>
            <a:pPr defTabSz="932597">
              <a:defRPr/>
            </a:pPr>
            <a:r>
              <a:rPr lang="en-US" sz="1428">
                <a:gradFill>
                  <a:gsLst>
                    <a:gs pos="0">
                      <a:srgbClr val="FFFFFF"/>
                    </a:gs>
                    <a:gs pos="100000">
                      <a:srgbClr val="FFFFFF"/>
                    </a:gs>
                  </a:gsLst>
                  <a:lin ang="18900000" scaled="1"/>
                </a:gradFill>
                <a:latin typeface="Segoe UI Semibold"/>
                <a:cs typeface="Segoe UI Semibold" panose="020B0702040204020203" pitchFamily="34" charset="0"/>
              </a:rPr>
              <a:t>Microsoft customers deploy </a:t>
            </a:r>
            <a:br>
              <a:rPr lang="en-US" sz="1428">
                <a:gradFill>
                  <a:gsLst>
                    <a:gs pos="0">
                      <a:srgbClr val="FFFFFF"/>
                    </a:gs>
                    <a:gs pos="100000">
                      <a:srgbClr val="FFFFFF"/>
                    </a:gs>
                  </a:gsLst>
                  <a:lin ang="18900000" scaled="1"/>
                </a:gradFill>
                <a:latin typeface="Segoe UI Semibold"/>
                <a:cs typeface="Segoe UI Semibold" panose="020B0702040204020203" pitchFamily="34" charset="0"/>
              </a:rPr>
            </a:br>
            <a:r>
              <a:rPr lang="en-US" sz="1428">
                <a:gradFill>
                  <a:gsLst>
                    <a:gs pos="0">
                      <a:srgbClr val="FFFFFF"/>
                    </a:gs>
                    <a:gs pos="100000">
                      <a:srgbClr val="FFFFFF"/>
                    </a:gs>
                  </a:gsLst>
                  <a:lin ang="18900000" scaled="1"/>
                </a:gradFill>
                <a:latin typeface="Segoe UI Semibold"/>
                <a:cs typeface="Segoe UI Semibold" panose="020B0702040204020203" pitchFamily="34" charset="0"/>
              </a:rPr>
              <a:t>Linux workloads on Azure </a:t>
            </a:r>
          </a:p>
        </p:txBody>
      </p:sp>
    </p:spTree>
    <p:extLst>
      <p:ext uri="{BB962C8B-B14F-4D97-AF65-F5344CB8AC3E}">
        <p14:creationId xmlns:p14="http://schemas.microsoft.com/office/powerpoint/2010/main" val="32481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6.25E-7 0 L 6.25E-7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100"/>
                                  </p:stCondLst>
                                  <p:childTnLst>
                                    <p:animMotion origin="layout" path="M 6.25E-7 0 L 6.25E-7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100"/>
                                  </p:stCondLst>
                                  <p:childTnLst>
                                    <p:animMotion origin="layout" path="M 6.25E-7 0 L 6.25E-7 0.03542 " pathEditMode="relative" rAng="0" ptsTypes="AA">
                                      <p:cBhvr>
                                        <p:cTn id="19" dur="700" spd="-100000" fill="hold"/>
                                        <p:tgtEl>
                                          <p:spTgt spid="2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100"/>
                                  </p:stCondLst>
                                  <p:childTnLst>
                                    <p:animMotion origin="layout" path="M -1.45833E-6 -1.11111E-6 L -1.45833E-6 0.03542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grpId="1" nodeType="withEffect">
                                  <p:stCondLst>
                                    <p:cond delay="100"/>
                                  </p:stCondLst>
                                  <p:childTnLst>
                                    <p:animMotion origin="layout" path="M -6.25E-7 4.81481E-6 L -6.25E-7 0.03541 " pathEditMode="relative" rAng="0" ptsTypes="AA">
                                      <p:cBhvr>
                                        <p:cTn id="29" dur="700" spd="-100000" fill="hold"/>
                                        <p:tgtEl>
                                          <p:spTgt spid="25"/>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42" presetClass="path" presetSubtype="0" decel="100000" fill="hold" grpId="1" nodeType="withEffect">
                                  <p:stCondLst>
                                    <p:cond delay="200"/>
                                  </p:stCondLst>
                                  <p:childTnLst>
                                    <p:animMotion origin="layout" path="M 6.25E-7 0 L 6.25E-7 0.03542 " pathEditMode="relative" rAng="0" ptsTypes="AA">
                                      <p:cBhvr>
                                        <p:cTn id="34" dur="700" spd="-100000" fill="hold"/>
                                        <p:tgtEl>
                                          <p:spTgt spid="30"/>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100000" fill="hold" grpId="1" nodeType="withEffect">
                                  <p:stCondLst>
                                    <p:cond delay="200"/>
                                  </p:stCondLst>
                                  <p:childTnLst>
                                    <p:animMotion origin="layout" path="M 3.54167E-6 -3.7037E-6 L 3.54167E-6 0.03542 " pathEditMode="relative" rAng="0" ptsTypes="AA">
                                      <p:cBhvr>
                                        <p:cTn id="39" dur="700" spd="-100000" fill="hold"/>
                                        <p:tgtEl>
                                          <p:spTgt spid="26"/>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42" presetClass="path" presetSubtype="0" decel="100000" fill="hold" grpId="1" nodeType="withEffect">
                                  <p:stCondLst>
                                    <p:cond delay="200"/>
                                  </p:stCondLst>
                                  <p:childTnLst>
                                    <p:animMotion origin="layout" path="M 6.25E-7 0 L 6.25E-7 0.03542 " pathEditMode="relative" rAng="0" ptsTypes="AA">
                                      <p:cBhvr>
                                        <p:cTn id="44" dur="700" spd="-100000" fill="hold"/>
                                        <p:tgtEl>
                                          <p:spTgt spid="31"/>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42" presetClass="path" presetSubtype="0" decel="100000" fill="hold" grpId="1" nodeType="withEffect">
                                  <p:stCondLst>
                                    <p:cond delay="200"/>
                                  </p:stCondLst>
                                  <p:childTnLst>
                                    <p:animMotion origin="layout" path="M 2.5E-6 -3.7037E-6 L 2.5E-6 0.03542 " pathEditMode="relative" rAng="0" ptsTypes="AA">
                                      <p:cBhvr>
                                        <p:cTn id="49" dur="700" spd="-100000" fill="hold"/>
                                        <p:tgtEl>
                                          <p:spTgt spid="3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1" grpId="0"/>
      <p:bldP spid="21" grpId="1"/>
      <p:bldP spid="22" grpId="0"/>
      <p:bldP spid="22" grpId="1"/>
      <p:bldP spid="24" grpId="0"/>
      <p:bldP spid="24" grpId="1"/>
      <p:bldP spid="25" grpId="0"/>
      <p:bldP spid="25" grpId="1"/>
      <p:bldP spid="26" grpId="0"/>
      <p:bldP spid="26" grpId="1"/>
      <p:bldP spid="30" grpId="0"/>
      <p:bldP spid="30" grpId="1"/>
      <p:bldP spid="31" grpId="0"/>
      <p:bldP spid="31" grpId="1"/>
      <p:bldP spid="32" grpId="0"/>
      <p:bldP spid="32"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BF29-5256-42B6-8073-239DB506BE72}"/>
              </a:ext>
            </a:extLst>
          </p:cNvPr>
          <p:cNvSpPr>
            <a:spLocks noGrp="1"/>
          </p:cNvSpPr>
          <p:nvPr>
            <p:ph type="title"/>
          </p:nvPr>
        </p:nvSpPr>
        <p:spPr>
          <a:xfrm>
            <a:off x="612886" y="475585"/>
            <a:ext cx="5354030" cy="1536950"/>
          </a:xfrm>
        </p:spPr>
        <p:txBody>
          <a:bodyPr/>
          <a:lstStyle/>
          <a:p>
            <a:r>
              <a:rPr lang="en-US" err="1"/>
              <a:t>HarvestMark</a:t>
            </a:r>
            <a:r>
              <a:rPr lang="en-US"/>
              <a:t> chooses Azure over Amazon for improved security and performance</a:t>
            </a:r>
          </a:p>
        </p:txBody>
      </p:sp>
      <p:sp>
        <p:nvSpPr>
          <p:cNvPr id="4" name="Text Placeholder 3">
            <a:extLst>
              <a:ext uri="{FF2B5EF4-FFF2-40B4-BE49-F238E27FC236}">
                <a16:creationId xmlns:a16="http://schemas.microsoft.com/office/drawing/2014/main" id="{1527E6EB-EA95-704D-9906-EC5D4B0A141E}"/>
              </a:ext>
            </a:extLst>
          </p:cNvPr>
          <p:cNvSpPr>
            <a:spLocks noGrp="1"/>
          </p:cNvSpPr>
          <p:nvPr>
            <p:ph type="body" sz="quarter" idx="10"/>
          </p:nvPr>
        </p:nvSpPr>
        <p:spPr>
          <a:xfrm>
            <a:off x="596712" y="2466477"/>
            <a:ext cx="5146341" cy="3034401"/>
          </a:xfrm>
        </p:spPr>
        <p:txBody>
          <a:bodyPr/>
          <a:lstStyle/>
          <a:p>
            <a:r>
              <a:rPr lang="en-US"/>
              <a:t>“We took an instance of the database, copied it to Azure, then spun it up in the Azure managed PostgreSQL environment. It happened flawlessly in two hours…. The services and utilities, plus technical support, from Microsoft made all the difference”</a:t>
            </a:r>
          </a:p>
          <a:p>
            <a:endParaRPr lang="en-US"/>
          </a:p>
          <a:p>
            <a:r>
              <a:rPr lang="en-US"/>
              <a:t>Todd Berg, Head of Product and Customer Success at </a:t>
            </a:r>
            <a:r>
              <a:rPr lang="en-US" err="1"/>
              <a:t>HarvestMark</a:t>
            </a:r>
            <a:endParaRPr lang="en-US"/>
          </a:p>
        </p:txBody>
      </p:sp>
      <p:pic>
        <p:nvPicPr>
          <p:cNvPr id="9" name="Picture Placeholder 8" descr="A group of people in a field with a mountain in the background&#10;&#10;Description automatically generated">
            <a:extLst>
              <a:ext uri="{FF2B5EF4-FFF2-40B4-BE49-F238E27FC236}">
                <a16:creationId xmlns:a16="http://schemas.microsoft.com/office/drawing/2014/main" id="{68F8A10C-5CA0-8742-85E5-6FACD2D0C187}"/>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r="53712"/>
          <a:stretch/>
        </p:blipFill>
        <p:spPr>
          <a:xfrm>
            <a:off x="6218238" y="-1"/>
            <a:ext cx="6217356" cy="6994525"/>
          </a:xfrm>
        </p:spPr>
      </p:pic>
      <p:pic>
        <p:nvPicPr>
          <p:cNvPr id="3" name="Graphic 2">
            <a:extLst>
              <a:ext uri="{FF2B5EF4-FFF2-40B4-BE49-F238E27FC236}">
                <a16:creationId xmlns:a16="http://schemas.microsoft.com/office/drawing/2014/main" id="{2422FF8D-5DB5-4565-A997-82B40254599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5871" y="6215662"/>
            <a:ext cx="2550162" cy="286382"/>
          </a:xfrm>
          <a:prstGeom prst="rect">
            <a:avLst/>
          </a:prstGeom>
        </p:spPr>
      </p:pic>
    </p:spTree>
    <p:extLst>
      <p:ext uri="{BB962C8B-B14F-4D97-AF65-F5344CB8AC3E}">
        <p14:creationId xmlns:p14="http://schemas.microsoft.com/office/powerpoint/2010/main" val="303266622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601570" y="466301"/>
            <a:ext cx="5247512" cy="1506738"/>
          </a:xfrm>
        </p:spPr>
        <p:txBody>
          <a:bodyPr/>
          <a:lstStyle/>
          <a:p>
            <a:r>
              <a:rPr lang="en-US" err="1"/>
              <a:t>Finxact</a:t>
            </a:r>
            <a:r>
              <a:rPr lang="en-US"/>
              <a:t> banks on Azure Database for PostgreSQL </a:t>
            </a:r>
            <a:br>
              <a:rPr lang="en-US"/>
            </a:br>
            <a:r>
              <a:rPr lang="en-US"/>
              <a:t>for core financial services</a:t>
            </a:r>
          </a:p>
        </p:txBody>
      </p:sp>
      <p:sp>
        <p:nvSpPr>
          <p:cNvPr id="22" name="Text Placeholder 18">
            <a:extLst>
              <a:ext uri="{FF2B5EF4-FFF2-40B4-BE49-F238E27FC236}">
                <a16:creationId xmlns:a16="http://schemas.microsoft.com/office/drawing/2014/main" id="{B82D4719-CE36-4273-8303-BD21EDC9FC7D}"/>
              </a:ext>
            </a:extLst>
          </p:cNvPr>
          <p:cNvSpPr>
            <a:spLocks noGrp="1"/>
          </p:cNvSpPr>
          <p:nvPr>
            <p:ph type="body" sz="quarter" idx="10"/>
          </p:nvPr>
        </p:nvSpPr>
        <p:spPr>
          <a:xfrm>
            <a:off x="596712" y="2466477"/>
            <a:ext cx="5248781" cy="2505301"/>
          </a:xfrm>
        </p:spPr>
        <p:txBody>
          <a:bodyPr/>
          <a:lstStyle/>
          <a:p>
            <a:r>
              <a:rPr lang="en-US"/>
              <a:t>“The availability of open-source services on Azure enabled </a:t>
            </a:r>
            <a:r>
              <a:rPr lang="en-US" err="1"/>
              <a:t>Finxact</a:t>
            </a:r>
            <a:r>
              <a:rPr lang="en-US"/>
              <a:t> to leverage the most advanced solutions to support our customers’ business needs at massive scale.” </a:t>
            </a:r>
          </a:p>
          <a:p>
            <a:endParaRPr lang="en-US"/>
          </a:p>
          <a:p>
            <a:r>
              <a:rPr lang="en-US"/>
              <a:t>Frank Sanchez, CEO at </a:t>
            </a:r>
            <a:r>
              <a:rPr lang="en-US" err="1"/>
              <a:t>Finxact</a:t>
            </a:r>
            <a:endParaRPr lang="en-US"/>
          </a:p>
          <a:p>
            <a:endParaRPr lang="en-US"/>
          </a:p>
        </p:txBody>
      </p:sp>
      <p:pic>
        <p:nvPicPr>
          <p:cNvPr id="10" name="Picture Placeholder 9">
            <a:extLst>
              <a:ext uri="{FF2B5EF4-FFF2-40B4-BE49-F238E27FC236}">
                <a16:creationId xmlns:a16="http://schemas.microsoft.com/office/drawing/2014/main" id="{636911A5-C67C-034A-B418-53A0881C3B91}"/>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3271" r="20411"/>
          <a:stretch/>
        </p:blipFill>
        <p:spPr>
          <a:xfrm>
            <a:off x="6218238" y="-1"/>
            <a:ext cx="6217356" cy="6994525"/>
          </a:xfrm>
        </p:spPr>
      </p:pic>
      <p:grpSp>
        <p:nvGrpSpPr>
          <p:cNvPr id="40" name="Group 39">
            <a:extLst>
              <a:ext uri="{FF2B5EF4-FFF2-40B4-BE49-F238E27FC236}">
                <a16:creationId xmlns:a16="http://schemas.microsoft.com/office/drawing/2014/main" id="{6A67D26A-AD36-4EA7-9FA0-93CAAAAF5F13}"/>
              </a:ext>
            </a:extLst>
          </p:cNvPr>
          <p:cNvGrpSpPr/>
          <p:nvPr/>
        </p:nvGrpSpPr>
        <p:grpSpPr>
          <a:xfrm>
            <a:off x="2780007" y="4976072"/>
            <a:ext cx="316927" cy="480763"/>
            <a:chOff x="5773960" y="2506815"/>
            <a:chExt cx="644085" cy="846171"/>
          </a:xfrm>
        </p:grpSpPr>
        <p:sp>
          <p:nvSpPr>
            <p:cNvPr id="41" name="Cylinder 513">
              <a:extLst>
                <a:ext uri="{FF2B5EF4-FFF2-40B4-BE49-F238E27FC236}">
                  <a16:creationId xmlns:a16="http://schemas.microsoft.com/office/drawing/2014/main" id="{DD71ABA7-E1A0-4737-ACFA-36F8C7F9C3BD}"/>
                </a:ext>
              </a:extLst>
            </p:cNvPr>
            <p:cNvSpPr/>
            <p:nvPr/>
          </p:nvSpPr>
          <p:spPr bwMode="auto">
            <a:xfrm>
              <a:off x="5773960" y="2506815"/>
              <a:ext cx="644085" cy="846171"/>
            </a:xfrm>
            <a:prstGeom prst="can">
              <a:avLst>
                <a:gd name="adj" fmla="val 39530"/>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016D4A0D-16A5-4D28-89C7-043D00BE1983}"/>
                </a:ext>
              </a:extLst>
            </p:cNvPr>
            <p:cNvGrpSpPr/>
            <p:nvPr/>
          </p:nvGrpSpPr>
          <p:grpSpPr>
            <a:xfrm>
              <a:off x="5927805" y="2888363"/>
              <a:ext cx="352316" cy="364990"/>
              <a:chOff x="5927804" y="2072286"/>
              <a:chExt cx="352315" cy="364990"/>
            </a:xfrm>
          </p:grpSpPr>
          <p:sp>
            <p:nvSpPr>
              <p:cNvPr id="43" name="Freeform 235">
                <a:extLst>
                  <a:ext uri="{FF2B5EF4-FFF2-40B4-BE49-F238E27FC236}">
                    <a16:creationId xmlns:a16="http://schemas.microsoft.com/office/drawing/2014/main" id="{21E39F50-1F88-4288-9732-9D3CD5DAD131}"/>
                  </a:ext>
                </a:extLst>
              </p:cNvPr>
              <p:cNvSpPr>
                <a:spLocks noEditPoints="1"/>
              </p:cNvSpPr>
              <p:nvPr/>
            </p:nvSpPr>
            <p:spPr bwMode="auto">
              <a:xfrm>
                <a:off x="5927804" y="2072286"/>
                <a:ext cx="352315" cy="36499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4" name="Freeform 236">
                <a:extLst>
                  <a:ext uri="{FF2B5EF4-FFF2-40B4-BE49-F238E27FC236}">
                    <a16:creationId xmlns:a16="http://schemas.microsoft.com/office/drawing/2014/main" id="{EED5CB56-DB1B-4B64-B7D3-3B2A2FB26DA6}"/>
                  </a:ext>
                </a:extLst>
              </p:cNvPr>
              <p:cNvSpPr>
                <a:spLocks/>
              </p:cNvSpPr>
              <p:nvPr/>
            </p:nvSpPr>
            <p:spPr bwMode="auto">
              <a:xfrm>
                <a:off x="6066365" y="2178741"/>
                <a:ext cx="137715" cy="1267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a:solidFill>
                  <a:schemeClr val="bg1"/>
                </a:solid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srgbClr val="000000"/>
                  </a:solidFill>
                  <a:latin typeface="Segoe UI"/>
                </a:endParaRPr>
              </a:p>
            </p:txBody>
          </p:sp>
        </p:grpSp>
      </p:grpSp>
      <p:pic>
        <p:nvPicPr>
          <p:cNvPr id="5" name="Picture 4" descr="Logo, company name&#10;&#10;Description automatically generated">
            <a:extLst>
              <a:ext uri="{FF2B5EF4-FFF2-40B4-BE49-F238E27FC236}">
                <a16:creationId xmlns:a16="http://schemas.microsoft.com/office/drawing/2014/main" id="{1CC530D8-7AC6-4604-B796-B1324568B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496" y="5159514"/>
            <a:ext cx="1598677" cy="1598677"/>
          </a:xfrm>
          <a:prstGeom prst="rect">
            <a:avLst/>
          </a:prstGeom>
        </p:spPr>
      </p:pic>
    </p:spTree>
    <p:extLst>
      <p:ext uri="{BB962C8B-B14F-4D97-AF65-F5344CB8AC3E}">
        <p14:creationId xmlns:p14="http://schemas.microsoft.com/office/powerpoint/2010/main" val="2357030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0856" y="466301"/>
            <a:ext cx="5248781" cy="1506951"/>
          </a:xfrm>
        </p:spPr>
        <p:txBody>
          <a:bodyPr/>
          <a:lstStyle/>
          <a:p>
            <a:pPr>
              <a:spcBef>
                <a:spcPts val="0"/>
              </a:spcBef>
            </a:pPr>
            <a:r>
              <a:rPr lang="en-US"/>
              <a:t>Esports players gain a competitive edge with Azure Database for PostgreSQL</a:t>
            </a:r>
          </a:p>
        </p:txBody>
      </p:sp>
      <p:sp>
        <p:nvSpPr>
          <p:cNvPr id="15" name="Text Placeholder 18">
            <a:extLst>
              <a:ext uri="{FF2B5EF4-FFF2-40B4-BE49-F238E27FC236}">
                <a16:creationId xmlns:a16="http://schemas.microsoft.com/office/drawing/2014/main" id="{B0C7D878-64C9-4CC2-978D-97DA0D9154EE}"/>
              </a:ext>
            </a:extLst>
          </p:cNvPr>
          <p:cNvSpPr>
            <a:spLocks noGrp="1"/>
          </p:cNvSpPr>
          <p:nvPr>
            <p:ph type="body" sz="quarter" idx="10"/>
          </p:nvPr>
        </p:nvSpPr>
        <p:spPr>
          <a:xfrm>
            <a:off x="596712" y="2466476"/>
            <a:ext cx="5248781" cy="3348305"/>
          </a:xfrm>
        </p:spPr>
        <p:txBody>
          <a:bodyPr/>
          <a:lstStyle/>
          <a:p>
            <a:r>
              <a:rPr lang="en-US"/>
              <a:t>“We can spin up resources as needed and turn them off when we’re done so we aren’t paying for idle compute resources when we don’t need to. Also, by using Azure Database for PostgreSQL, we can focus on the health and delivery of our application, rather than database management, which is taken care of through this service.”</a:t>
            </a:r>
          </a:p>
          <a:p>
            <a:endParaRPr lang="en-US"/>
          </a:p>
          <a:p>
            <a:r>
              <a:rPr lang="en-US"/>
              <a:t>Danny Brady, Senior Data Engineer at Cloud9</a:t>
            </a:r>
          </a:p>
        </p:txBody>
      </p:sp>
      <p:pic>
        <p:nvPicPr>
          <p:cNvPr id="9" name="Picture Placeholder 8" descr="A picture containing monitor, screen, photo, sitting&#10;&#10;Description automatically generated">
            <a:extLst>
              <a:ext uri="{FF2B5EF4-FFF2-40B4-BE49-F238E27FC236}">
                <a16:creationId xmlns:a16="http://schemas.microsoft.com/office/drawing/2014/main" id="{73337BBD-A90A-4201-BEB9-696849038403}"/>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3695" r="30009"/>
          <a:stretch/>
        </p:blipFill>
        <p:spPr>
          <a:xfrm>
            <a:off x="6218238" y="-1"/>
            <a:ext cx="6217356" cy="6994525"/>
          </a:xfrm>
        </p:spPr>
      </p:pic>
      <p:pic>
        <p:nvPicPr>
          <p:cNvPr id="11" name="Picture 10" descr="Logo, icon&#10;&#10;Description automatically generated">
            <a:extLst>
              <a:ext uri="{FF2B5EF4-FFF2-40B4-BE49-F238E27FC236}">
                <a16:creationId xmlns:a16="http://schemas.microsoft.com/office/drawing/2014/main" id="{ADBD7309-4102-4A23-8A65-18BA88E520AD}"/>
              </a:ext>
            </a:extLst>
          </p:cNvPr>
          <p:cNvPicPr>
            <a:picLocks noChangeAspect="1"/>
          </p:cNvPicPr>
          <p:nvPr/>
        </p:nvPicPr>
        <p:blipFill rotWithShape="1">
          <a:blip r:embed="rId4">
            <a:extLst>
              <a:ext uri="{28A0092B-C50C-407E-A947-70E740481C1C}">
                <a14:useLocalDpi xmlns:a14="http://schemas.microsoft.com/office/drawing/2010/main" val="0"/>
              </a:ext>
            </a:extLst>
          </a:blip>
          <a:srcRect t="13635" b="13309"/>
          <a:stretch/>
        </p:blipFill>
        <p:spPr>
          <a:xfrm>
            <a:off x="660370" y="6009311"/>
            <a:ext cx="1070059" cy="781742"/>
          </a:xfrm>
          <a:prstGeom prst="rect">
            <a:avLst/>
          </a:prstGeom>
        </p:spPr>
      </p:pic>
    </p:spTree>
    <p:extLst>
      <p:ext uri="{BB962C8B-B14F-4D97-AF65-F5344CB8AC3E}">
        <p14:creationId xmlns:p14="http://schemas.microsoft.com/office/powerpoint/2010/main" val="111483948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600856" y="466301"/>
            <a:ext cx="4995646" cy="1506951"/>
          </a:xfrm>
        </p:spPr>
        <p:txBody>
          <a:bodyPr/>
          <a:lstStyle/>
          <a:p>
            <a:r>
              <a:rPr lang="en-US"/>
              <a:t>IoT firm reports 10x growth while preserving existing investments in PostgreSQL</a:t>
            </a:r>
          </a:p>
        </p:txBody>
      </p:sp>
      <p:pic>
        <p:nvPicPr>
          <p:cNvPr id="54" name="Picture Placeholder 53">
            <a:extLst>
              <a:ext uri="{FF2B5EF4-FFF2-40B4-BE49-F238E27FC236}">
                <a16:creationId xmlns:a16="http://schemas.microsoft.com/office/drawing/2014/main" id="{9D607BB2-3C34-4AD4-9122-9A9757E04BC1}"/>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8800" r="21940"/>
          <a:stretch/>
        </p:blipFill>
        <p:spPr>
          <a:xfrm>
            <a:off x="6218238" y="-1"/>
            <a:ext cx="6217356" cy="6994525"/>
          </a:xfrm>
        </p:spPr>
      </p:pic>
      <p:grpSp>
        <p:nvGrpSpPr>
          <p:cNvPr id="23" name="Group 22">
            <a:extLst>
              <a:ext uri="{FF2B5EF4-FFF2-40B4-BE49-F238E27FC236}">
                <a16:creationId xmlns:a16="http://schemas.microsoft.com/office/drawing/2014/main" id="{87B77DF8-0F9E-4591-8E73-56EE5163A2D4}"/>
              </a:ext>
            </a:extLst>
          </p:cNvPr>
          <p:cNvGrpSpPr/>
          <p:nvPr/>
        </p:nvGrpSpPr>
        <p:grpSpPr>
          <a:xfrm>
            <a:off x="2450224" y="4983383"/>
            <a:ext cx="316927" cy="416365"/>
            <a:chOff x="5773958" y="2506818"/>
            <a:chExt cx="644085" cy="846172"/>
          </a:xfrm>
        </p:grpSpPr>
        <p:sp>
          <p:nvSpPr>
            <p:cNvPr id="24" name="Cylinder 513">
              <a:extLst>
                <a:ext uri="{FF2B5EF4-FFF2-40B4-BE49-F238E27FC236}">
                  <a16:creationId xmlns:a16="http://schemas.microsoft.com/office/drawing/2014/main" id="{E00639CF-7A8B-4F90-A63D-2CF64C57BDE9}"/>
                </a:ext>
              </a:extLst>
            </p:cNvPr>
            <p:cNvSpPr/>
            <p:nvPr/>
          </p:nvSpPr>
          <p:spPr bwMode="auto">
            <a:xfrm>
              <a:off x="5773958" y="2506818"/>
              <a:ext cx="644085" cy="846172"/>
            </a:xfrm>
            <a:prstGeom prst="can">
              <a:avLst>
                <a:gd name="adj" fmla="val 39530"/>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25" name="Group 24">
              <a:extLst>
                <a:ext uri="{FF2B5EF4-FFF2-40B4-BE49-F238E27FC236}">
                  <a16:creationId xmlns:a16="http://schemas.microsoft.com/office/drawing/2014/main" id="{AF9A3919-0CF5-43D6-869B-06611EFAE71C}"/>
                </a:ext>
              </a:extLst>
            </p:cNvPr>
            <p:cNvGrpSpPr/>
            <p:nvPr/>
          </p:nvGrpSpPr>
          <p:grpSpPr>
            <a:xfrm>
              <a:off x="5927804" y="2888363"/>
              <a:ext cx="352315" cy="364990"/>
              <a:chOff x="5927804" y="2072286"/>
              <a:chExt cx="352315" cy="364990"/>
            </a:xfrm>
          </p:grpSpPr>
          <p:sp>
            <p:nvSpPr>
              <p:cNvPr id="26" name="Freeform 235">
                <a:extLst>
                  <a:ext uri="{FF2B5EF4-FFF2-40B4-BE49-F238E27FC236}">
                    <a16:creationId xmlns:a16="http://schemas.microsoft.com/office/drawing/2014/main" id="{E4B24323-9B41-4508-AAAB-6DABCCAF73D1}"/>
                  </a:ext>
                </a:extLst>
              </p:cNvPr>
              <p:cNvSpPr>
                <a:spLocks noEditPoints="1"/>
              </p:cNvSpPr>
              <p:nvPr/>
            </p:nvSpPr>
            <p:spPr bwMode="auto">
              <a:xfrm>
                <a:off x="5927804" y="2072286"/>
                <a:ext cx="352315" cy="36499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7" name="Freeform 236">
                <a:extLst>
                  <a:ext uri="{FF2B5EF4-FFF2-40B4-BE49-F238E27FC236}">
                    <a16:creationId xmlns:a16="http://schemas.microsoft.com/office/drawing/2014/main" id="{C81D1AD5-880F-4829-83B0-1549F36CFDB9}"/>
                  </a:ext>
                </a:extLst>
              </p:cNvPr>
              <p:cNvSpPr>
                <a:spLocks/>
              </p:cNvSpPr>
              <p:nvPr/>
            </p:nvSpPr>
            <p:spPr bwMode="auto">
              <a:xfrm>
                <a:off x="6066365" y="2178741"/>
                <a:ext cx="137715" cy="1267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a:solidFill>
                  <a:schemeClr val="bg1"/>
                </a:solid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srgbClr val="000000"/>
                  </a:solidFill>
                  <a:latin typeface="Segoe UI"/>
                </a:endParaRPr>
              </a:p>
            </p:txBody>
          </p:sp>
        </p:grpSp>
      </p:grpSp>
      <p:grpSp>
        <p:nvGrpSpPr>
          <p:cNvPr id="45" name="Group 44">
            <a:extLst>
              <a:ext uri="{FF2B5EF4-FFF2-40B4-BE49-F238E27FC236}">
                <a16:creationId xmlns:a16="http://schemas.microsoft.com/office/drawing/2014/main" id="{7BD443DF-292B-464B-9F0F-0FDE72DCE857}"/>
              </a:ext>
            </a:extLst>
          </p:cNvPr>
          <p:cNvGrpSpPr/>
          <p:nvPr/>
        </p:nvGrpSpPr>
        <p:grpSpPr>
          <a:xfrm>
            <a:off x="1388140" y="4556818"/>
            <a:ext cx="316927" cy="416365"/>
            <a:chOff x="5773958" y="2506818"/>
            <a:chExt cx="644085" cy="846172"/>
          </a:xfrm>
        </p:grpSpPr>
        <p:sp>
          <p:nvSpPr>
            <p:cNvPr id="46" name="Cylinder 513">
              <a:extLst>
                <a:ext uri="{FF2B5EF4-FFF2-40B4-BE49-F238E27FC236}">
                  <a16:creationId xmlns:a16="http://schemas.microsoft.com/office/drawing/2014/main" id="{FFE939AC-0F3F-4B0C-8EB6-4F89E54DD998}"/>
                </a:ext>
              </a:extLst>
            </p:cNvPr>
            <p:cNvSpPr/>
            <p:nvPr/>
          </p:nvSpPr>
          <p:spPr bwMode="auto">
            <a:xfrm>
              <a:off x="5773958" y="2506818"/>
              <a:ext cx="644085" cy="846172"/>
            </a:xfrm>
            <a:prstGeom prst="can">
              <a:avLst>
                <a:gd name="adj" fmla="val 39530"/>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48" name="Group 47">
              <a:extLst>
                <a:ext uri="{FF2B5EF4-FFF2-40B4-BE49-F238E27FC236}">
                  <a16:creationId xmlns:a16="http://schemas.microsoft.com/office/drawing/2014/main" id="{0D604483-E781-4879-B6D7-1313C064E0AA}"/>
                </a:ext>
              </a:extLst>
            </p:cNvPr>
            <p:cNvGrpSpPr/>
            <p:nvPr/>
          </p:nvGrpSpPr>
          <p:grpSpPr>
            <a:xfrm>
              <a:off x="5927804" y="2888363"/>
              <a:ext cx="352315" cy="364990"/>
              <a:chOff x="5927804" y="2072286"/>
              <a:chExt cx="352315" cy="364990"/>
            </a:xfrm>
          </p:grpSpPr>
          <p:sp>
            <p:nvSpPr>
              <p:cNvPr id="49" name="Freeform 235">
                <a:extLst>
                  <a:ext uri="{FF2B5EF4-FFF2-40B4-BE49-F238E27FC236}">
                    <a16:creationId xmlns:a16="http://schemas.microsoft.com/office/drawing/2014/main" id="{792227E2-7148-44FE-8C72-A693E869B4B8}"/>
                  </a:ext>
                </a:extLst>
              </p:cNvPr>
              <p:cNvSpPr>
                <a:spLocks noEditPoints="1"/>
              </p:cNvSpPr>
              <p:nvPr/>
            </p:nvSpPr>
            <p:spPr bwMode="auto">
              <a:xfrm>
                <a:off x="5927804" y="2072286"/>
                <a:ext cx="352315" cy="36499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0" name="Freeform 236">
                <a:extLst>
                  <a:ext uri="{FF2B5EF4-FFF2-40B4-BE49-F238E27FC236}">
                    <a16:creationId xmlns:a16="http://schemas.microsoft.com/office/drawing/2014/main" id="{E9BFF5BF-CA6E-4BBE-BFAD-054EB3B718CE}"/>
                  </a:ext>
                </a:extLst>
              </p:cNvPr>
              <p:cNvSpPr>
                <a:spLocks/>
              </p:cNvSpPr>
              <p:nvPr/>
            </p:nvSpPr>
            <p:spPr bwMode="auto">
              <a:xfrm>
                <a:off x="6066365" y="2178741"/>
                <a:ext cx="137715" cy="1267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a:solidFill>
                  <a:schemeClr val="bg1"/>
                </a:solid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srgbClr val="000000"/>
                  </a:solidFill>
                  <a:latin typeface="Segoe UI"/>
                </a:endParaRPr>
              </a:p>
            </p:txBody>
          </p:sp>
        </p:grpSp>
      </p:grpSp>
      <p:pic>
        <p:nvPicPr>
          <p:cNvPr id="53" name="Picture 52">
            <a:extLst>
              <a:ext uri="{FF2B5EF4-FFF2-40B4-BE49-F238E27FC236}">
                <a16:creationId xmlns:a16="http://schemas.microsoft.com/office/drawing/2014/main" id="{DF20B6D5-E36E-45F8-AAB9-D7212631F0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477" y="5746223"/>
            <a:ext cx="789662" cy="781999"/>
          </a:xfrm>
          <a:prstGeom prst="rect">
            <a:avLst/>
          </a:prstGeom>
        </p:spPr>
      </p:pic>
      <p:sp>
        <p:nvSpPr>
          <p:cNvPr id="22" name="TextBox 21">
            <a:extLst>
              <a:ext uri="{FF2B5EF4-FFF2-40B4-BE49-F238E27FC236}">
                <a16:creationId xmlns:a16="http://schemas.microsoft.com/office/drawing/2014/main" id="{65D4BA38-F26E-4FB9-ACAB-03442EBFCFFE}"/>
              </a:ext>
            </a:extLst>
          </p:cNvPr>
          <p:cNvSpPr txBox="1"/>
          <p:nvPr/>
        </p:nvSpPr>
        <p:spPr>
          <a:xfrm>
            <a:off x="4761936" y="6198624"/>
            <a:ext cx="1083557" cy="336138"/>
          </a:xfrm>
          <a:prstGeom prst="rect">
            <a:avLst/>
          </a:prstGeom>
          <a:noFill/>
        </p:spPr>
        <p:txBody>
          <a:bodyPr wrap="square" lIns="0" tIns="0" rIns="0" bIns="0" rtlCol="0">
            <a:spAutoFit/>
          </a:bodyPr>
          <a:lstStyle/>
          <a:p>
            <a:pPr algn="ctr" defTabSz="932597">
              <a:spcAft>
                <a:spcPts val="816"/>
              </a:spcAft>
              <a:defRPr/>
            </a:pPr>
            <a:r>
              <a:rPr lang="en-US" sz="1071">
                <a:solidFill>
                  <a:schemeClr val="accent1"/>
                </a:solidFill>
                <a:latin typeface="+mj-lt"/>
              </a:rPr>
              <a:t>Azure Database for PostgreSQL</a:t>
            </a:r>
          </a:p>
        </p:txBody>
      </p:sp>
      <p:grpSp>
        <p:nvGrpSpPr>
          <p:cNvPr id="28" name="Group 27">
            <a:extLst>
              <a:ext uri="{FF2B5EF4-FFF2-40B4-BE49-F238E27FC236}">
                <a16:creationId xmlns:a16="http://schemas.microsoft.com/office/drawing/2014/main" id="{FBDEDB65-5431-475B-9991-4C367D1517E1}"/>
              </a:ext>
            </a:extLst>
          </p:cNvPr>
          <p:cNvGrpSpPr/>
          <p:nvPr/>
        </p:nvGrpSpPr>
        <p:grpSpPr>
          <a:xfrm>
            <a:off x="5071001" y="5465014"/>
            <a:ext cx="465425" cy="596931"/>
            <a:chOff x="2546877" y="4765741"/>
            <a:chExt cx="456340" cy="585280"/>
          </a:xfrm>
        </p:grpSpPr>
        <p:sp>
          <p:nvSpPr>
            <p:cNvPr id="29" name="Freeform 182">
              <a:extLst>
                <a:ext uri="{FF2B5EF4-FFF2-40B4-BE49-F238E27FC236}">
                  <a16:creationId xmlns:a16="http://schemas.microsoft.com/office/drawing/2014/main" id="{7FF3BB8C-6D4B-4B15-8A13-F66E88C126F6}"/>
                </a:ext>
              </a:extLst>
            </p:cNvPr>
            <p:cNvSpPr/>
            <p:nvPr/>
          </p:nvSpPr>
          <p:spPr bwMode="auto">
            <a:xfrm>
              <a:off x="2546877" y="4765741"/>
              <a:ext cx="456340" cy="5852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E24EBAFC-577E-4B36-956D-F78600609414}"/>
                </a:ext>
              </a:extLst>
            </p:cNvPr>
            <p:cNvGrpSpPr/>
            <p:nvPr/>
          </p:nvGrpSpPr>
          <p:grpSpPr>
            <a:xfrm>
              <a:off x="2647026" y="4989286"/>
              <a:ext cx="256042" cy="265252"/>
              <a:chOff x="5927804" y="2072286"/>
              <a:chExt cx="352315" cy="364990"/>
            </a:xfrm>
          </p:grpSpPr>
          <p:sp>
            <p:nvSpPr>
              <p:cNvPr id="31" name="Freeform 235">
                <a:extLst>
                  <a:ext uri="{FF2B5EF4-FFF2-40B4-BE49-F238E27FC236}">
                    <a16:creationId xmlns:a16="http://schemas.microsoft.com/office/drawing/2014/main" id="{D7C92501-BFC8-4503-90FC-132B8C9E67D1}"/>
                  </a:ext>
                </a:extLst>
              </p:cNvPr>
              <p:cNvSpPr>
                <a:spLocks noEditPoints="1"/>
              </p:cNvSpPr>
              <p:nvPr/>
            </p:nvSpPr>
            <p:spPr bwMode="auto">
              <a:xfrm>
                <a:off x="5927804" y="2072286"/>
                <a:ext cx="352315" cy="36499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32" name="Freeform 236">
                <a:extLst>
                  <a:ext uri="{FF2B5EF4-FFF2-40B4-BE49-F238E27FC236}">
                    <a16:creationId xmlns:a16="http://schemas.microsoft.com/office/drawing/2014/main" id="{D8E9A23A-EB4F-4CD6-8FB7-FDA273548836}"/>
                  </a:ext>
                </a:extLst>
              </p:cNvPr>
              <p:cNvSpPr>
                <a:spLocks/>
              </p:cNvSpPr>
              <p:nvPr/>
            </p:nvSpPr>
            <p:spPr bwMode="auto">
              <a:xfrm>
                <a:off x="6066365" y="2178741"/>
                <a:ext cx="137715" cy="1267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w="3175">
                <a:solidFill>
                  <a:schemeClr val="bg1"/>
                </a:solidFill>
              </a:ln>
            </p:spPr>
            <p:txBody>
              <a:bodyPr vert="horz" wrap="square" lIns="93260" tIns="46630" rIns="93260" bIns="46630" numCol="1" anchor="t" anchorCtr="0" compatLnSpc="1">
                <a:prstTxWarp prst="textNoShape">
                  <a:avLst/>
                </a:prstTxWarp>
                <a:noAutofit/>
              </a:bodyPr>
              <a:lstStyle/>
              <a:p>
                <a:pPr defTabSz="932597">
                  <a:defRPr/>
                </a:pPr>
                <a:endParaRPr lang="en-US" sz="1836">
                  <a:solidFill>
                    <a:srgbClr val="000000"/>
                  </a:solidFill>
                  <a:latin typeface="Segoe UI"/>
                </a:endParaRPr>
              </a:p>
            </p:txBody>
          </p:sp>
        </p:grpSp>
      </p:grpSp>
      <p:sp>
        <p:nvSpPr>
          <p:cNvPr id="33" name="Text Placeholder 18">
            <a:extLst>
              <a:ext uri="{FF2B5EF4-FFF2-40B4-BE49-F238E27FC236}">
                <a16:creationId xmlns:a16="http://schemas.microsoft.com/office/drawing/2014/main" id="{DEEEF7A9-F473-4288-8289-201A1971D22B}"/>
              </a:ext>
            </a:extLst>
          </p:cNvPr>
          <p:cNvSpPr>
            <a:spLocks noGrp="1"/>
          </p:cNvSpPr>
          <p:nvPr>
            <p:ph type="body" sz="quarter" idx="10"/>
          </p:nvPr>
        </p:nvSpPr>
        <p:spPr>
          <a:xfrm>
            <a:off x="585532" y="2777469"/>
            <a:ext cx="5010970" cy="1921090"/>
          </a:xfrm>
        </p:spPr>
        <p:txBody>
          <a:bodyPr/>
          <a:lstStyle/>
          <a:p>
            <a:r>
              <a:rPr lang="en-US"/>
              <a:t>“We had essentially become database administrators, which is not how we want to spend our time. With Azure Database for PostgreSQL, we’ll be able to focus on application development, which is the key </a:t>
            </a:r>
            <a:br>
              <a:rPr lang="en-US"/>
            </a:br>
            <a:r>
              <a:rPr lang="en-US"/>
              <a:t>to our success.”</a:t>
            </a:r>
          </a:p>
        </p:txBody>
      </p:sp>
    </p:spTree>
    <p:extLst>
      <p:ext uri="{BB962C8B-B14F-4D97-AF65-F5344CB8AC3E}">
        <p14:creationId xmlns:p14="http://schemas.microsoft.com/office/powerpoint/2010/main" val="462520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146D-82B1-49BA-8B41-CB3C1E13A667}"/>
              </a:ext>
            </a:extLst>
          </p:cNvPr>
          <p:cNvSpPr>
            <a:spLocks noGrp="1"/>
          </p:cNvSpPr>
          <p:nvPr>
            <p:ph type="title"/>
          </p:nvPr>
        </p:nvSpPr>
        <p:spPr>
          <a:xfrm>
            <a:off x="252324" y="363932"/>
            <a:ext cx="11379428" cy="761297"/>
          </a:xfrm>
        </p:spPr>
        <p:txBody>
          <a:bodyPr>
            <a:normAutofit/>
          </a:bodyPr>
          <a:lstStyle/>
          <a:p>
            <a:r>
              <a:rPr lang="en-US" sz="3264" b="1"/>
              <a:t>Customer Spotlight – PostgreSQL </a:t>
            </a:r>
            <a:endParaRPr lang="en-US" sz="3264"/>
          </a:p>
        </p:txBody>
      </p:sp>
      <p:cxnSp>
        <p:nvCxnSpPr>
          <p:cNvPr id="9" name="Straight Connector 8">
            <a:extLst>
              <a:ext uri="{FF2B5EF4-FFF2-40B4-BE49-F238E27FC236}">
                <a16:creationId xmlns:a16="http://schemas.microsoft.com/office/drawing/2014/main" id="{9EB7989F-C737-43F4-85CA-819F84B34C77}"/>
              </a:ext>
            </a:extLst>
          </p:cNvPr>
          <p:cNvCxnSpPr>
            <a:cxnSpLocks/>
          </p:cNvCxnSpPr>
          <p:nvPr/>
        </p:nvCxnSpPr>
        <p:spPr>
          <a:xfrm>
            <a:off x="203863" y="2442338"/>
            <a:ext cx="2611289" cy="0"/>
          </a:xfrm>
          <a:prstGeom prst="line">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C9E84F-85FE-4202-946A-728BCACA3A63}"/>
              </a:ext>
            </a:extLst>
          </p:cNvPr>
          <p:cNvCxnSpPr>
            <a:cxnSpLocks/>
          </p:cNvCxnSpPr>
          <p:nvPr/>
        </p:nvCxnSpPr>
        <p:spPr>
          <a:xfrm>
            <a:off x="3401624" y="2442338"/>
            <a:ext cx="2611289" cy="0"/>
          </a:xfrm>
          <a:prstGeom prst="line">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B15EAE-26D7-43C5-9ED6-393FE8A7DCFA}"/>
              </a:ext>
            </a:extLst>
          </p:cNvPr>
          <p:cNvSpPr/>
          <p:nvPr/>
        </p:nvSpPr>
        <p:spPr>
          <a:xfrm>
            <a:off x="252323" y="2444554"/>
            <a:ext cx="2611289" cy="2352567"/>
          </a:xfrm>
          <a:prstGeom prst="rect">
            <a:avLst/>
          </a:prstGeom>
        </p:spPr>
        <p:txBody>
          <a:bodyPr wrap="square" anchor="t">
            <a:spAutoFit/>
          </a:bodyPr>
          <a:lstStyle/>
          <a:p>
            <a:pPr defTabSz="950846" fontAlgn="base">
              <a:spcBef>
                <a:spcPct val="0"/>
              </a:spcBef>
              <a:spcAft>
                <a:spcPct val="0"/>
              </a:spcAft>
              <a:buSzPct val="95000"/>
              <a:defRPr/>
            </a:pPr>
            <a:r>
              <a:rPr lang="en-US" sz="2448" b="1" dirty="0">
                <a:cs typeface="Segoe UI" panose="020B0502040204020203" pitchFamily="34" charset="0"/>
              </a:rPr>
              <a:t>Campaign</a:t>
            </a:r>
            <a:r>
              <a:rPr lang="en-US" sz="2448" dirty="0">
                <a:cs typeface="Segoe UI" panose="020B0502040204020203" pitchFamily="34" charset="0"/>
              </a:rPr>
              <a:t> – multi-channel, full customer journey, digital marketing solution</a:t>
            </a:r>
          </a:p>
        </p:txBody>
      </p:sp>
      <p:pic>
        <p:nvPicPr>
          <p:cNvPr id="18" name="Picture 6" descr="Image result for adobe systems logo">
            <a:extLst>
              <a:ext uri="{FF2B5EF4-FFF2-40B4-BE49-F238E27FC236}">
                <a16:creationId xmlns:a16="http://schemas.microsoft.com/office/drawing/2014/main" id="{CD8E2E6C-3974-409B-BE7A-A1AAC0FF2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105" y="1846393"/>
            <a:ext cx="1872804" cy="49161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12F05D18-52B6-42DE-8848-F167B16EECD8}"/>
              </a:ext>
            </a:extLst>
          </p:cNvPr>
          <p:cNvSpPr/>
          <p:nvPr/>
        </p:nvSpPr>
        <p:spPr>
          <a:xfrm>
            <a:off x="3323630" y="2481119"/>
            <a:ext cx="2773959" cy="2352567"/>
          </a:xfrm>
          <a:prstGeom prst="rect">
            <a:avLst/>
          </a:prstGeom>
        </p:spPr>
        <p:txBody>
          <a:bodyPr wrap="square">
            <a:spAutoFit/>
          </a:bodyPr>
          <a:lstStyle/>
          <a:p>
            <a:pPr defTabSz="950846" fontAlgn="base">
              <a:spcBef>
                <a:spcPct val="0"/>
              </a:spcBef>
              <a:spcAft>
                <a:spcPct val="0"/>
              </a:spcAft>
              <a:buSzPct val="95000"/>
              <a:defRPr/>
            </a:pPr>
            <a:r>
              <a:rPr lang="en-US" sz="2448" b="1" dirty="0"/>
              <a:t>Smart Audit platform – </a:t>
            </a:r>
            <a:r>
              <a:rPr lang="en-US" sz="2448" dirty="0"/>
              <a:t>micro-service based ML services and recommendations for assurance</a:t>
            </a:r>
          </a:p>
        </p:txBody>
      </p:sp>
      <p:cxnSp>
        <p:nvCxnSpPr>
          <p:cNvPr id="19" name="Straight Connector 18">
            <a:extLst>
              <a:ext uri="{FF2B5EF4-FFF2-40B4-BE49-F238E27FC236}">
                <a16:creationId xmlns:a16="http://schemas.microsoft.com/office/drawing/2014/main" id="{8F393FC4-017A-4A5C-9ACD-1F012E41559B}"/>
              </a:ext>
            </a:extLst>
          </p:cNvPr>
          <p:cNvCxnSpPr>
            <a:cxnSpLocks/>
          </p:cNvCxnSpPr>
          <p:nvPr/>
        </p:nvCxnSpPr>
        <p:spPr>
          <a:xfrm>
            <a:off x="6437941" y="2439046"/>
            <a:ext cx="2794417" cy="2437"/>
          </a:xfrm>
          <a:prstGeom prst="line">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9B9A087-B4E1-4482-9125-2997B944F4C0}"/>
              </a:ext>
            </a:extLst>
          </p:cNvPr>
          <p:cNvCxnSpPr>
            <a:cxnSpLocks/>
          </p:cNvCxnSpPr>
          <p:nvPr/>
        </p:nvCxnSpPr>
        <p:spPr>
          <a:xfrm>
            <a:off x="9596862" y="2439046"/>
            <a:ext cx="2611289" cy="0"/>
          </a:xfrm>
          <a:prstGeom prst="line">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0C88E49-1F7E-42EC-ABCD-3AB11629EE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6443" y="1413644"/>
            <a:ext cx="1422215" cy="1066662"/>
          </a:xfrm>
          <a:prstGeom prst="rect">
            <a:avLst/>
          </a:prstGeom>
        </p:spPr>
      </p:pic>
      <p:sp>
        <p:nvSpPr>
          <p:cNvPr id="25" name="Rectangle 24">
            <a:extLst>
              <a:ext uri="{FF2B5EF4-FFF2-40B4-BE49-F238E27FC236}">
                <a16:creationId xmlns:a16="http://schemas.microsoft.com/office/drawing/2014/main" id="{0AB70C68-810B-4F64-B327-5DA5AD8BECFA}"/>
              </a:ext>
            </a:extLst>
          </p:cNvPr>
          <p:cNvSpPr/>
          <p:nvPr/>
        </p:nvSpPr>
        <p:spPr>
          <a:xfrm>
            <a:off x="6394452" y="2446168"/>
            <a:ext cx="2794417" cy="1975862"/>
          </a:xfrm>
          <a:prstGeom prst="rect">
            <a:avLst/>
          </a:prstGeom>
        </p:spPr>
        <p:txBody>
          <a:bodyPr wrap="square">
            <a:spAutoFit/>
          </a:bodyPr>
          <a:lstStyle/>
          <a:p>
            <a:pPr defTabSz="950846" fontAlgn="base">
              <a:spcBef>
                <a:spcPct val="0"/>
              </a:spcBef>
              <a:spcAft>
                <a:spcPct val="0"/>
              </a:spcAft>
              <a:buSzPct val="95000"/>
              <a:defRPr/>
            </a:pPr>
            <a:r>
              <a:rPr lang="en-US" sz="2448" b="1" dirty="0"/>
              <a:t>OpenText Documentum – </a:t>
            </a:r>
            <a:r>
              <a:rPr lang="en-US" sz="2448" dirty="0"/>
              <a:t>Oracle to Azure DB for PostgreSQL migration</a:t>
            </a:r>
          </a:p>
        </p:txBody>
      </p:sp>
      <p:pic>
        <p:nvPicPr>
          <p:cNvPr id="26" name="Graphic 1">
            <a:extLst>
              <a:ext uri="{FF2B5EF4-FFF2-40B4-BE49-F238E27FC236}">
                <a16:creationId xmlns:a16="http://schemas.microsoft.com/office/drawing/2014/main" id="{F2D8B0B1-4EFB-4EA7-8B75-62E509E393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2669" y="1795946"/>
            <a:ext cx="2322467" cy="464493"/>
          </a:xfrm>
          <a:prstGeom prst="rect">
            <a:avLst/>
          </a:prstGeom>
        </p:spPr>
      </p:pic>
      <p:sp>
        <p:nvSpPr>
          <p:cNvPr id="28" name="Rectangle 27">
            <a:extLst>
              <a:ext uri="{FF2B5EF4-FFF2-40B4-BE49-F238E27FC236}">
                <a16:creationId xmlns:a16="http://schemas.microsoft.com/office/drawing/2014/main" id="{10820F19-7DF6-4959-9C8B-27D70B845605}"/>
              </a:ext>
            </a:extLst>
          </p:cNvPr>
          <p:cNvSpPr/>
          <p:nvPr/>
        </p:nvSpPr>
        <p:spPr>
          <a:xfrm>
            <a:off x="9628428" y="2481119"/>
            <a:ext cx="2579723" cy="2352567"/>
          </a:xfrm>
          <a:prstGeom prst="rect">
            <a:avLst/>
          </a:prstGeom>
        </p:spPr>
        <p:txBody>
          <a:bodyPr wrap="square">
            <a:spAutoFit/>
          </a:bodyPr>
          <a:lstStyle/>
          <a:p>
            <a:pPr defTabSz="950846" fontAlgn="base">
              <a:spcBef>
                <a:spcPct val="0"/>
              </a:spcBef>
              <a:spcAft>
                <a:spcPct val="0"/>
              </a:spcAft>
              <a:buSzPct val="95000"/>
              <a:defRPr/>
            </a:pPr>
            <a:r>
              <a:rPr lang="en-US" sz="2448" b="1" dirty="0"/>
              <a:t>Food Traceability platform </a:t>
            </a:r>
            <a:r>
              <a:rPr lang="en-US" sz="2448" dirty="0"/>
              <a:t>– AWS Aurora to Azure DB for PostgreSQL</a:t>
            </a:r>
          </a:p>
        </p:txBody>
      </p:sp>
      <p:pic>
        <p:nvPicPr>
          <p:cNvPr id="3" name="Picture 2">
            <a:extLst>
              <a:ext uri="{FF2B5EF4-FFF2-40B4-BE49-F238E27FC236}">
                <a16:creationId xmlns:a16="http://schemas.microsoft.com/office/drawing/2014/main" id="{75AE92B6-D462-476D-8484-92E95A4CED37}"/>
              </a:ext>
            </a:extLst>
          </p:cNvPr>
          <p:cNvPicPr>
            <a:picLocks noChangeAspect="1"/>
          </p:cNvPicPr>
          <p:nvPr/>
        </p:nvPicPr>
        <p:blipFill>
          <a:blip r:embed="rId7"/>
          <a:stretch>
            <a:fillRect/>
          </a:stretch>
        </p:blipFill>
        <p:spPr>
          <a:xfrm>
            <a:off x="3493798" y="1530055"/>
            <a:ext cx="1474934" cy="882326"/>
          </a:xfrm>
          <a:prstGeom prst="rect">
            <a:avLst/>
          </a:prstGeom>
        </p:spPr>
      </p:pic>
    </p:spTree>
    <p:extLst>
      <p:ext uri="{BB962C8B-B14F-4D97-AF65-F5344CB8AC3E}">
        <p14:creationId xmlns:p14="http://schemas.microsoft.com/office/powerpoint/2010/main" val="291053839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C94265-E43B-4075-91E1-2A262CEDEC2D}"/>
              </a:ext>
            </a:extLst>
          </p:cNvPr>
          <p:cNvSpPr/>
          <p:nvPr/>
        </p:nvSpPr>
        <p:spPr bwMode="auto">
          <a:xfrm>
            <a:off x="882" y="5283099"/>
            <a:ext cx="12434711" cy="17114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86521" rIns="746083" bIns="186521" numCol="1" spcCol="0" rtlCol="0" fromWordArt="0" anchor="ctr" anchorCtr="0" forceAA="0" compatLnSpc="1">
            <a:prstTxWarp prst="textNoShape">
              <a:avLst/>
            </a:prstTxWarp>
            <a:noAutofit/>
          </a:bodyPr>
          <a:lstStyle/>
          <a:p>
            <a:r>
              <a:rPr lang="en-US" sz="1836">
                <a:solidFill>
                  <a:schemeClr val="bg1"/>
                </a:solidFill>
                <a:latin typeface="Segoe UI" panose="020B0502040204020203" pitchFamily="34" charset="0"/>
              </a:rPr>
              <a:t>"Azure Database for PostgreSQL gives us the richness of relational SQL, open source extensibility, and the operational simplicity to run at </a:t>
            </a:r>
            <a:r>
              <a:rPr lang="en-US" sz="1836" err="1">
                <a:solidFill>
                  <a:schemeClr val="bg1"/>
                </a:solidFill>
                <a:latin typeface="Segoe UI" panose="020B0502040204020203" pitchFamily="34" charset="0"/>
              </a:rPr>
              <a:t>JFrog</a:t>
            </a:r>
            <a:r>
              <a:rPr lang="en-US" sz="1836">
                <a:solidFill>
                  <a:schemeClr val="bg1"/>
                </a:solidFill>
                <a:latin typeface="Segoe UI" panose="020B0502040204020203" pitchFamily="34" charset="0"/>
              </a:rPr>
              <a:t> scale. We are able to provide an End-to-End DevOps platform that customers depend on every day to handle mission-critical workloads."</a:t>
            </a:r>
          </a:p>
          <a:p>
            <a:pPr algn="r"/>
            <a:r>
              <a:rPr lang="en-US" sz="1836" b="1">
                <a:solidFill>
                  <a:schemeClr val="bg1"/>
                </a:solidFill>
                <a:latin typeface="Segoe UI" panose="020B0502040204020203" pitchFamily="34" charset="0"/>
              </a:rPr>
              <a:t>Casey O'Mara, Director of Cloud Alliance at </a:t>
            </a:r>
            <a:r>
              <a:rPr lang="en-US" sz="1836" b="1" err="1">
                <a:solidFill>
                  <a:schemeClr val="bg1"/>
                </a:solidFill>
                <a:latin typeface="Segoe UI" panose="020B0502040204020203" pitchFamily="34" charset="0"/>
              </a:rPr>
              <a:t>JFrog</a:t>
            </a:r>
            <a:endParaRPr lang="en-US" sz="1836" b="1">
              <a:solidFill>
                <a:schemeClr val="bg1"/>
              </a:solidFill>
              <a:cs typeface="Segoe UI Semilight" panose="020B0402040204020203" pitchFamily="34" charset="0"/>
            </a:endParaRPr>
          </a:p>
        </p:txBody>
      </p:sp>
      <p:pic>
        <p:nvPicPr>
          <p:cNvPr id="61" name="Picture 4" descr="Somerset County Council">
            <a:extLst>
              <a:ext uri="{FF2B5EF4-FFF2-40B4-BE49-F238E27FC236}">
                <a16:creationId xmlns:a16="http://schemas.microsoft.com/office/drawing/2014/main" id="{21608FF8-E3B7-47C7-AEAA-6B245FA4BF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27454" y="2797059"/>
            <a:ext cx="553325" cy="92539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rowd Cast">
            <a:extLst>
              <a:ext uri="{FF2B5EF4-FFF2-40B4-BE49-F238E27FC236}">
                <a16:creationId xmlns:a16="http://schemas.microsoft.com/office/drawing/2014/main" id="{F85D1830-C42F-4A63-BBB0-C5FD23938D4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44003" y="3096271"/>
            <a:ext cx="1372173" cy="32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5" descr="Credo360">
            <a:extLst>
              <a:ext uri="{FF2B5EF4-FFF2-40B4-BE49-F238E27FC236}">
                <a16:creationId xmlns:a16="http://schemas.microsoft.com/office/drawing/2014/main" id="{293516EC-4B03-4F8A-A777-C2DB881FAC8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97749" y="3118049"/>
            <a:ext cx="1620513" cy="2834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 descr="Higher Ed Profiles">
            <a:extLst>
              <a:ext uri="{FF2B5EF4-FFF2-40B4-BE49-F238E27FC236}">
                <a16:creationId xmlns:a16="http://schemas.microsoft.com/office/drawing/2014/main" id="{F492B593-175D-4BB8-88DF-DE513D2CB1E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37947" y="4223557"/>
            <a:ext cx="1453653" cy="44686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a:extLst>
              <a:ext uri="{FF2B5EF4-FFF2-40B4-BE49-F238E27FC236}">
                <a16:creationId xmlns:a16="http://schemas.microsoft.com/office/drawing/2014/main" id="{874379F5-16DD-442F-AF09-A0E6B06D04C1}"/>
              </a:ext>
            </a:extLst>
          </p:cNvPr>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8252004" y="4225992"/>
            <a:ext cx="1494903" cy="44199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90874684-5967-4A74-8570-902290222A2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689569" y="4129784"/>
            <a:ext cx="1375606" cy="634407"/>
          </a:xfrm>
          <a:prstGeom prst="rect">
            <a:avLst/>
          </a:prstGeom>
        </p:spPr>
      </p:pic>
      <p:pic>
        <p:nvPicPr>
          <p:cNvPr id="64" name="Picture 63">
            <a:extLst>
              <a:ext uri="{FF2B5EF4-FFF2-40B4-BE49-F238E27FC236}">
                <a16:creationId xmlns:a16="http://schemas.microsoft.com/office/drawing/2014/main" id="{73806EF8-5DB3-4137-85C7-2B356E80F6FF}"/>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498348" y="3948124"/>
            <a:ext cx="811536" cy="933107"/>
          </a:xfrm>
          <a:prstGeom prst="rect">
            <a:avLst/>
          </a:prstGeom>
        </p:spPr>
      </p:pic>
      <p:pic>
        <p:nvPicPr>
          <p:cNvPr id="67" name="Picture 66" descr="A close up of a logo&#10;&#10;Description automatically generated">
            <a:extLst>
              <a:ext uri="{FF2B5EF4-FFF2-40B4-BE49-F238E27FC236}">
                <a16:creationId xmlns:a16="http://schemas.microsoft.com/office/drawing/2014/main" id="{61AC8CF1-9E69-4B21-BD9C-CBF73C02F8F3}"/>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501125" y="3114859"/>
            <a:ext cx="1561817" cy="289788"/>
          </a:xfrm>
          <a:prstGeom prst="rect">
            <a:avLst/>
          </a:prstGeom>
        </p:spPr>
      </p:pic>
      <p:pic>
        <p:nvPicPr>
          <p:cNvPr id="78" name="Picture 2" descr="https://d3c7odttnp7a2d.cloudfront.net/uploads/product/property/asset/460802/17nov-asb-bank-private-motor-vehicle-comprehensive.png">
            <a:extLst>
              <a:ext uri="{FF2B5EF4-FFF2-40B4-BE49-F238E27FC236}">
                <a16:creationId xmlns:a16="http://schemas.microsoft.com/office/drawing/2014/main" id="{4DCD731C-B4E6-4483-9EEE-7999D0530624}"/>
              </a:ext>
            </a:extLst>
          </p:cNvPr>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a:stretch/>
        </p:blipFill>
        <p:spPr bwMode="auto">
          <a:xfrm>
            <a:off x="951121" y="3120023"/>
            <a:ext cx="1165713" cy="279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NY Mellon – Logos Download">
            <a:extLst>
              <a:ext uri="{FF2B5EF4-FFF2-40B4-BE49-F238E27FC236}">
                <a16:creationId xmlns:a16="http://schemas.microsoft.com/office/drawing/2014/main" id="{06A75C77-4CEE-435D-84DA-DB929BFF9317}"/>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2563710" y="737974"/>
            <a:ext cx="1688591" cy="294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evron Corporation - Wikipedia">
            <a:extLst>
              <a:ext uri="{FF2B5EF4-FFF2-40B4-BE49-F238E27FC236}">
                <a16:creationId xmlns:a16="http://schemas.microsoft.com/office/drawing/2014/main" id="{CFEA6D2C-D859-4C63-A02A-0A534D0DE632}"/>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0605367" y="551452"/>
            <a:ext cx="597498" cy="6676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ponsors / Partners | Helsinki Refugee Film Festival">
            <a:extLst>
              <a:ext uri="{FF2B5EF4-FFF2-40B4-BE49-F238E27FC236}">
                <a16:creationId xmlns:a16="http://schemas.microsoft.com/office/drawing/2014/main" id="{36E387B9-E699-49EC-A6D7-D1775E05460E}"/>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4713234" y="673096"/>
            <a:ext cx="1137599" cy="4243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unich Re - ICISA">
            <a:extLst>
              <a:ext uri="{FF2B5EF4-FFF2-40B4-BE49-F238E27FC236}">
                <a16:creationId xmlns:a16="http://schemas.microsoft.com/office/drawing/2014/main" id="{D8F45A0B-997A-4358-AC34-32A3A42D5830}"/>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4581414" y="1903385"/>
            <a:ext cx="1401239" cy="338267"/>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E3511749-2A40-48CC-9622-0FA0E2E36547}"/>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654909" y="1987948"/>
            <a:ext cx="1506195" cy="169143"/>
          </a:xfrm>
          <a:prstGeom prst="rect">
            <a:avLst/>
          </a:prstGeom>
        </p:spPr>
      </p:pic>
      <p:pic>
        <p:nvPicPr>
          <p:cNvPr id="2052" name="Picture 4" descr="Why You Don’t Need Five Refrigerators: JFrog's One-Stop Shop for Developers To Store Software ...">
            <a:extLst>
              <a:ext uri="{FF2B5EF4-FFF2-40B4-BE49-F238E27FC236}">
                <a16:creationId xmlns:a16="http://schemas.microsoft.com/office/drawing/2014/main" id="{35E1C34B-B723-4EB7-887B-F5F8A548D5CC}"/>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8468241" y="1625202"/>
            <a:ext cx="1123697" cy="8946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PD - MetaPack Official | eCommerce Delivery Management Software">
            <a:extLst>
              <a:ext uri="{FF2B5EF4-FFF2-40B4-BE49-F238E27FC236}">
                <a16:creationId xmlns:a16="http://schemas.microsoft.com/office/drawing/2014/main" id="{AFCB15F7-3CD4-44AD-927B-1BD48F807328}"/>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8425234" y="616329"/>
            <a:ext cx="1209710" cy="5379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pway: Guiding Digital Transformation at Institutions Worldwide">
            <a:extLst>
              <a:ext uri="{FF2B5EF4-FFF2-40B4-BE49-F238E27FC236}">
                <a16:creationId xmlns:a16="http://schemas.microsoft.com/office/drawing/2014/main" id="{242AC768-FD22-40A4-8364-31F117CE84F8}"/>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61463" y="705535"/>
            <a:ext cx="1345031" cy="35950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688DFEF-BF3A-4703-A3EB-0C612D865AE3}"/>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396906" y="701042"/>
            <a:ext cx="1518310" cy="368484"/>
          </a:xfrm>
          <a:prstGeom prst="rect">
            <a:avLst/>
          </a:prstGeom>
        </p:spPr>
      </p:pic>
      <p:pic>
        <p:nvPicPr>
          <p:cNvPr id="2058" name="Picture 10" descr="T-Mobile Logo, T-Mobile Symbol, Meaning, History and Evolution">
            <a:extLst>
              <a:ext uri="{FF2B5EF4-FFF2-40B4-BE49-F238E27FC236}">
                <a16:creationId xmlns:a16="http://schemas.microsoft.com/office/drawing/2014/main" id="{5128BBA3-6987-43C7-BD67-FFD811557A2B}"/>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10576233" y="1798543"/>
            <a:ext cx="655766" cy="5479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lose up of a sign&#10;&#10;Description automatically generated">
            <a:extLst>
              <a:ext uri="{FF2B5EF4-FFF2-40B4-BE49-F238E27FC236}">
                <a16:creationId xmlns:a16="http://schemas.microsoft.com/office/drawing/2014/main" id="{1994CFD4-A0E3-474C-8A92-F66DA4C7EC3E}"/>
              </a:ext>
            </a:extLst>
          </p:cNvPr>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6670536" y="1877058"/>
            <a:ext cx="971050" cy="390922"/>
          </a:xfrm>
          <a:prstGeom prst="rect">
            <a:avLst/>
          </a:prstGeom>
        </p:spPr>
      </p:pic>
      <p:pic>
        <p:nvPicPr>
          <p:cNvPr id="21" name="Picture 20" descr="A picture containing clock, meter&#10;&#10;Description automatically generated">
            <a:extLst>
              <a:ext uri="{FF2B5EF4-FFF2-40B4-BE49-F238E27FC236}">
                <a16:creationId xmlns:a16="http://schemas.microsoft.com/office/drawing/2014/main" id="{E143D932-D3B5-4242-AD72-BA3B51F42076}"/>
              </a:ext>
            </a:extLst>
          </p:cNvPr>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59946" y="3105975"/>
            <a:ext cx="1392231" cy="307557"/>
          </a:xfrm>
          <a:prstGeom prst="rect">
            <a:avLst/>
          </a:prstGeom>
        </p:spPr>
      </p:pic>
      <p:pic>
        <p:nvPicPr>
          <p:cNvPr id="2" name="Picture 2" descr="Finxact | Core Banking Software | Cloud Banking | Core as a Service">
            <a:extLst>
              <a:ext uri="{FF2B5EF4-FFF2-40B4-BE49-F238E27FC236}">
                <a16:creationId xmlns:a16="http://schemas.microsoft.com/office/drawing/2014/main" id="{8934A1F3-7CCF-415F-907D-C8B756F7155C}"/>
              </a:ext>
            </a:extLst>
          </p:cNvPr>
          <p:cNvPicPr>
            <a:picLocks noChangeAspect="1"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847012" y="1873316"/>
            <a:ext cx="1373934" cy="3984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oud 9 Logo, Cloud 9 Symbol, Meaning, History and Evolution">
            <a:extLst>
              <a:ext uri="{FF2B5EF4-FFF2-40B4-BE49-F238E27FC236}">
                <a16:creationId xmlns:a16="http://schemas.microsoft.com/office/drawing/2014/main" id="{D4E6AA05-4989-4602-8350-C43C87E56A0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51121" y="4031639"/>
            <a:ext cx="1044667" cy="7660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rch 1, 2016 Hiring Event to Fill Positions at Robert ...">
            <a:extLst>
              <a:ext uri="{FF2B5EF4-FFF2-40B4-BE49-F238E27FC236}">
                <a16:creationId xmlns:a16="http://schemas.microsoft.com/office/drawing/2014/main" id="{78AC980B-7172-48CF-BA08-E170722CC12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00889" y="3978032"/>
            <a:ext cx="1561817" cy="937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49907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9D5F8-20D4-4EF7-82C9-BC8C612A949D}"/>
              </a:ext>
            </a:extLst>
          </p:cNvPr>
          <p:cNvSpPr>
            <a:spLocks noGrp="1"/>
          </p:cNvSpPr>
          <p:nvPr>
            <p:ph type="title"/>
          </p:nvPr>
        </p:nvSpPr>
        <p:spPr>
          <a:xfrm>
            <a:off x="600855" y="466301"/>
            <a:ext cx="11237870" cy="565091"/>
          </a:xfrm>
        </p:spPr>
        <p:txBody>
          <a:bodyPr/>
          <a:lstStyle/>
          <a:p>
            <a:r>
              <a:rPr lang="en-US" dirty="0" err="1"/>
              <a:t>顧客ユースケースをご紹介する短い簡単なデモビデオ</a:t>
            </a:r>
            <a:endParaRPr lang="en-US" dirty="0"/>
          </a:p>
        </p:txBody>
      </p:sp>
      <p:sp>
        <p:nvSpPr>
          <p:cNvPr id="74" name="Rectangle 73">
            <a:extLst>
              <a:ext uri="{FF2B5EF4-FFF2-40B4-BE49-F238E27FC236}">
                <a16:creationId xmlns:a16="http://schemas.microsoft.com/office/drawing/2014/main" id="{478AAE57-7AA1-4B18-9259-2E0C49093A87}"/>
              </a:ext>
            </a:extLst>
          </p:cNvPr>
          <p:cNvSpPr/>
          <p:nvPr/>
        </p:nvSpPr>
        <p:spPr>
          <a:xfrm>
            <a:off x="598618" y="3591707"/>
            <a:ext cx="2424769" cy="1098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4608" tIns="46630" rIns="74608" bIns="46630" rtlCol="0" anchor="t">
            <a:spAutoFit/>
          </a:bodyPr>
          <a:lstStyle/>
          <a:p>
            <a:pPr algn="ctr" defTabSz="932597">
              <a:defRPr/>
            </a:pPr>
            <a:r>
              <a:rPr lang="en-US" sz="1632" dirty="0">
                <a:solidFill>
                  <a:prstClr val="black"/>
                </a:solidFill>
                <a:latin typeface="Segoe UI"/>
              </a:rPr>
              <a:t>Cognitive Services </a:t>
            </a:r>
            <a:r>
              <a:rPr lang="en-US" sz="1632" dirty="0" err="1">
                <a:solidFill>
                  <a:prstClr val="black"/>
                </a:solidFill>
                <a:latin typeface="Segoe UI"/>
              </a:rPr>
              <a:t>を使ったインテリジェントなアプリケーションの構築</a:t>
            </a:r>
            <a:endParaRPr lang="en-US" sz="1632" dirty="0">
              <a:solidFill>
                <a:prstClr val="black"/>
              </a:solidFill>
              <a:latin typeface="Segoe UI"/>
            </a:endParaRPr>
          </a:p>
        </p:txBody>
      </p:sp>
      <p:sp>
        <p:nvSpPr>
          <p:cNvPr id="82" name="Rectangle 81">
            <a:extLst>
              <a:ext uri="{FF2B5EF4-FFF2-40B4-BE49-F238E27FC236}">
                <a16:creationId xmlns:a16="http://schemas.microsoft.com/office/drawing/2014/main" id="{29C0F44D-2CBF-4349-AB2B-B75CDB5EC698}"/>
              </a:ext>
            </a:extLst>
          </p:cNvPr>
          <p:cNvSpPr/>
          <p:nvPr/>
        </p:nvSpPr>
        <p:spPr>
          <a:xfrm>
            <a:off x="1347572" y="5098317"/>
            <a:ext cx="987976" cy="192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defTabSz="932597">
              <a:defRPr/>
            </a:pPr>
            <a:r>
              <a:rPr lang="en-US" sz="1224" dirty="0">
                <a:solidFill>
                  <a:srgbClr val="FFFFFF"/>
                </a:solidFill>
                <a:latin typeface="Segoe UI Semibold"/>
                <a:hlinkClick r:id="rId2"/>
              </a:rPr>
              <a:t>Watch video</a:t>
            </a:r>
            <a:endParaRPr lang="en-US" sz="1224" dirty="0">
              <a:solidFill>
                <a:srgbClr val="FFFFFF"/>
              </a:solidFill>
              <a:latin typeface="Segoe UI Semibold"/>
            </a:endParaRPr>
          </a:p>
        </p:txBody>
      </p:sp>
      <p:pic>
        <p:nvPicPr>
          <p:cNvPr id="86" name="Picture 85" descr="A person sitting at a desk&#10;&#10;Description generated with high confidence">
            <a:extLst>
              <a:ext uri="{FF2B5EF4-FFF2-40B4-BE49-F238E27FC236}">
                <a16:creationId xmlns:a16="http://schemas.microsoft.com/office/drawing/2014/main" id="{EAFD1819-6589-4264-9BC4-CA5E554F8F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2630" y="2293170"/>
            <a:ext cx="2051728" cy="1130250"/>
          </a:xfrm>
          <a:prstGeom prst="rect">
            <a:avLst/>
          </a:prstGeom>
        </p:spPr>
      </p:pic>
      <p:sp>
        <p:nvSpPr>
          <p:cNvPr id="78" name="Rectangle 77">
            <a:extLst>
              <a:ext uri="{FF2B5EF4-FFF2-40B4-BE49-F238E27FC236}">
                <a16:creationId xmlns:a16="http://schemas.microsoft.com/office/drawing/2014/main" id="{19EA1CBE-A963-41CC-9F43-45735457D5B0}"/>
              </a:ext>
            </a:extLst>
          </p:cNvPr>
          <p:cNvSpPr/>
          <p:nvPr/>
        </p:nvSpPr>
        <p:spPr>
          <a:xfrm>
            <a:off x="3505113" y="3591707"/>
            <a:ext cx="2424769" cy="13499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4608" tIns="46630" rIns="74608" bIns="46630" rtlCol="0" anchor="t">
            <a:spAutoFit/>
          </a:bodyPr>
          <a:lstStyle/>
          <a:p>
            <a:pPr algn="ctr" defTabSz="932597">
              <a:defRPr/>
            </a:pPr>
            <a:r>
              <a:rPr lang="en-US" sz="1632" dirty="0">
                <a:solidFill>
                  <a:prstClr val="black"/>
                </a:solidFill>
                <a:latin typeface="Segoe UI"/>
              </a:rPr>
              <a:t>Azure </a:t>
            </a:r>
            <a:r>
              <a:rPr lang="en-US" sz="1632" dirty="0" err="1">
                <a:solidFill>
                  <a:prstClr val="black"/>
                </a:solidFill>
                <a:latin typeface="Segoe UI"/>
              </a:rPr>
              <a:t>のオープンなサービス</a:t>
            </a:r>
            <a:r>
              <a:rPr lang="en-US" sz="1632" dirty="0">
                <a:solidFill>
                  <a:prstClr val="black"/>
                </a:solidFill>
                <a:latin typeface="Segoe UI"/>
              </a:rPr>
              <a:t> </a:t>
            </a:r>
            <a:r>
              <a:rPr lang="en-US" sz="1632" dirty="0" err="1">
                <a:solidFill>
                  <a:prstClr val="black"/>
                </a:solidFill>
                <a:latin typeface="Segoe UI"/>
              </a:rPr>
              <a:t>ブローカーを使った</a:t>
            </a:r>
            <a:r>
              <a:rPr lang="ja-JP" altLang="en-US" sz="1632">
                <a:solidFill>
                  <a:prstClr val="black"/>
                </a:solidFill>
                <a:latin typeface="Segoe UI"/>
              </a:rPr>
              <a:t> </a:t>
            </a:r>
            <a:r>
              <a:rPr lang="en-US" altLang="ja-JP" sz="1632" dirty="0">
                <a:solidFill>
                  <a:prstClr val="black"/>
                </a:solidFill>
                <a:latin typeface="Segoe UI"/>
              </a:rPr>
              <a:t>Kubernetes </a:t>
            </a:r>
            <a:r>
              <a:rPr lang="ja-JP" altLang="en-US" sz="1632">
                <a:solidFill>
                  <a:prstClr val="black"/>
                </a:solidFill>
                <a:latin typeface="Segoe UI"/>
              </a:rPr>
              <a:t>上で動くアプリケーションとの接続</a:t>
            </a:r>
            <a:endParaRPr lang="en-US" sz="1632" dirty="0">
              <a:solidFill>
                <a:prstClr val="black"/>
              </a:solidFill>
              <a:latin typeface="Segoe UI"/>
            </a:endParaRPr>
          </a:p>
        </p:txBody>
      </p:sp>
      <p:sp>
        <p:nvSpPr>
          <p:cNvPr id="84" name="Rectangle 83">
            <a:extLst>
              <a:ext uri="{FF2B5EF4-FFF2-40B4-BE49-F238E27FC236}">
                <a16:creationId xmlns:a16="http://schemas.microsoft.com/office/drawing/2014/main" id="{E70A3DB0-B0E3-4BCB-A50E-5527EB6E82AD}"/>
              </a:ext>
            </a:extLst>
          </p:cNvPr>
          <p:cNvSpPr/>
          <p:nvPr/>
        </p:nvSpPr>
        <p:spPr>
          <a:xfrm>
            <a:off x="4254067" y="5098317"/>
            <a:ext cx="987976" cy="192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defTabSz="932597">
              <a:defRPr/>
            </a:pPr>
            <a:r>
              <a:rPr lang="en-US" sz="1224" dirty="0">
                <a:solidFill>
                  <a:srgbClr val="FFFFFF"/>
                </a:solidFill>
                <a:latin typeface="Segoe UI Semibold"/>
                <a:hlinkClick r:id="rId4"/>
              </a:rPr>
              <a:t>Watch video</a:t>
            </a:r>
            <a:endParaRPr lang="en-US" sz="1224" dirty="0">
              <a:solidFill>
                <a:srgbClr val="FFFFFF"/>
              </a:solidFill>
              <a:latin typeface="Segoe UI Semibold"/>
            </a:endParaRPr>
          </a:p>
        </p:txBody>
      </p:sp>
      <p:pic>
        <p:nvPicPr>
          <p:cNvPr id="87" name="Picture 86" descr="A group of people looking at a computer&#10;&#10;Description generated with high confidence">
            <a:extLst>
              <a:ext uri="{FF2B5EF4-FFF2-40B4-BE49-F238E27FC236}">
                <a16:creationId xmlns:a16="http://schemas.microsoft.com/office/drawing/2014/main" id="{C06742A4-2857-4EC3-801D-F8BFAD2A911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39125" y="2292654"/>
            <a:ext cx="2051728" cy="1131661"/>
          </a:xfrm>
          <a:prstGeom prst="rect">
            <a:avLst/>
          </a:prstGeom>
        </p:spPr>
      </p:pic>
      <p:sp>
        <p:nvSpPr>
          <p:cNvPr id="77" name="Rectangle 76">
            <a:extLst>
              <a:ext uri="{FF2B5EF4-FFF2-40B4-BE49-F238E27FC236}">
                <a16:creationId xmlns:a16="http://schemas.microsoft.com/office/drawing/2014/main" id="{70391414-45F4-4F52-ACB0-45E4E1894244}"/>
              </a:ext>
            </a:extLst>
          </p:cNvPr>
          <p:cNvSpPr/>
          <p:nvPr/>
        </p:nvSpPr>
        <p:spPr>
          <a:xfrm>
            <a:off x="6411609" y="3591707"/>
            <a:ext cx="2424769" cy="13499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4608" tIns="46630" rIns="74608" bIns="46630" rtlCol="0" anchor="t">
            <a:spAutoFit/>
          </a:bodyPr>
          <a:lstStyle/>
          <a:p>
            <a:pPr algn="ctr" defTabSz="932597">
              <a:defRPr/>
            </a:pPr>
            <a:r>
              <a:rPr lang="en-US" sz="1632" dirty="0" err="1">
                <a:solidFill>
                  <a:prstClr val="black"/>
                </a:solidFill>
                <a:latin typeface="Segoe UI"/>
              </a:rPr>
              <a:t>アプリケーションのデータを</a:t>
            </a:r>
            <a:r>
              <a:rPr lang="en-US" sz="1632" dirty="0">
                <a:solidFill>
                  <a:prstClr val="black"/>
                </a:solidFill>
                <a:latin typeface="Segoe UI"/>
              </a:rPr>
              <a:t> Power BI </a:t>
            </a:r>
            <a:r>
              <a:rPr lang="en-US" sz="1632" dirty="0" err="1">
                <a:solidFill>
                  <a:prstClr val="black"/>
                </a:solidFill>
                <a:latin typeface="Segoe UI"/>
              </a:rPr>
              <a:t>に接続してクリティカルなインサイトをもたらすレポートを作成</a:t>
            </a:r>
            <a:endParaRPr lang="en-US" sz="1632" dirty="0">
              <a:solidFill>
                <a:prstClr val="black"/>
              </a:solidFill>
              <a:latin typeface="Segoe UI"/>
            </a:endParaRPr>
          </a:p>
        </p:txBody>
      </p:sp>
      <p:sp>
        <p:nvSpPr>
          <p:cNvPr id="83" name="Rectangle 82">
            <a:extLst>
              <a:ext uri="{FF2B5EF4-FFF2-40B4-BE49-F238E27FC236}">
                <a16:creationId xmlns:a16="http://schemas.microsoft.com/office/drawing/2014/main" id="{40D693AA-E50D-4B29-ADB1-A1709658A7A8}"/>
              </a:ext>
            </a:extLst>
          </p:cNvPr>
          <p:cNvSpPr/>
          <p:nvPr/>
        </p:nvSpPr>
        <p:spPr>
          <a:xfrm>
            <a:off x="7160563" y="5098317"/>
            <a:ext cx="987976" cy="192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defTabSz="932597">
              <a:defRPr/>
            </a:pPr>
            <a:r>
              <a:rPr lang="en-US" sz="1224" dirty="0">
                <a:solidFill>
                  <a:srgbClr val="FFFFFF"/>
                </a:solidFill>
                <a:latin typeface="Segoe UI Semibold"/>
                <a:hlinkClick r:id="rId6"/>
              </a:rPr>
              <a:t>Watch video</a:t>
            </a:r>
            <a:endParaRPr lang="en-US" sz="1224" dirty="0">
              <a:solidFill>
                <a:srgbClr val="FFFFFF"/>
              </a:solidFill>
              <a:latin typeface="Segoe UI Semibold"/>
            </a:endParaRPr>
          </a:p>
        </p:txBody>
      </p:sp>
      <p:pic>
        <p:nvPicPr>
          <p:cNvPr id="88" name="Picture 87" descr="A person standing next to a computer&#10;&#10;Description generated with high confidence">
            <a:extLst>
              <a:ext uri="{FF2B5EF4-FFF2-40B4-BE49-F238E27FC236}">
                <a16:creationId xmlns:a16="http://schemas.microsoft.com/office/drawing/2014/main" id="{D275DAB1-937F-4EB1-9291-B1E7B65730B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45621" y="2292395"/>
            <a:ext cx="2051728" cy="1132375"/>
          </a:xfrm>
          <a:prstGeom prst="rect">
            <a:avLst/>
          </a:prstGeom>
        </p:spPr>
      </p:pic>
      <p:sp>
        <p:nvSpPr>
          <p:cNvPr id="81" name="Rectangle 80">
            <a:extLst>
              <a:ext uri="{FF2B5EF4-FFF2-40B4-BE49-F238E27FC236}">
                <a16:creationId xmlns:a16="http://schemas.microsoft.com/office/drawing/2014/main" id="{A3975621-FF79-42A2-9456-F7A248D5928B}"/>
              </a:ext>
            </a:extLst>
          </p:cNvPr>
          <p:cNvSpPr/>
          <p:nvPr/>
        </p:nvSpPr>
        <p:spPr>
          <a:xfrm>
            <a:off x="9318106" y="3591707"/>
            <a:ext cx="2424769" cy="1098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4608" tIns="46630" rIns="74608" bIns="46630" rtlCol="0" anchor="t">
            <a:spAutoFit/>
          </a:bodyPr>
          <a:lstStyle/>
          <a:p>
            <a:pPr algn="ctr" defTabSz="932597">
              <a:defRPr/>
            </a:pPr>
            <a:r>
              <a:rPr lang="en-US" sz="1632" dirty="0" err="1">
                <a:solidFill>
                  <a:prstClr val="black"/>
                </a:solidFill>
                <a:latin typeface="Segoe UI"/>
              </a:rPr>
              <a:t>最小限のダウンタイムで</a:t>
            </a:r>
            <a:r>
              <a:rPr lang="en-US" sz="1632" dirty="0">
                <a:solidFill>
                  <a:prstClr val="black"/>
                </a:solidFill>
                <a:latin typeface="Segoe UI"/>
              </a:rPr>
              <a:t> PostgreSQL </a:t>
            </a:r>
            <a:r>
              <a:rPr lang="en-US" sz="1632" dirty="0" err="1">
                <a:solidFill>
                  <a:prstClr val="black"/>
                </a:solidFill>
                <a:latin typeface="Segoe UI"/>
              </a:rPr>
              <a:t>アプリケーションを</a:t>
            </a:r>
            <a:r>
              <a:rPr lang="en-US" sz="1632" dirty="0">
                <a:solidFill>
                  <a:prstClr val="black"/>
                </a:solidFill>
                <a:latin typeface="Segoe UI"/>
              </a:rPr>
              <a:t> Azure </a:t>
            </a:r>
            <a:r>
              <a:rPr lang="en-US" sz="1632" dirty="0" err="1">
                <a:solidFill>
                  <a:prstClr val="black"/>
                </a:solidFill>
                <a:latin typeface="Segoe UI"/>
              </a:rPr>
              <a:t>に移行する</a:t>
            </a:r>
            <a:endParaRPr lang="en-US" sz="1632" dirty="0">
              <a:solidFill>
                <a:prstClr val="black"/>
              </a:solidFill>
              <a:latin typeface="Segoe UI"/>
            </a:endParaRPr>
          </a:p>
        </p:txBody>
      </p:sp>
      <p:sp>
        <p:nvSpPr>
          <p:cNvPr id="85" name="Rectangle 84">
            <a:extLst>
              <a:ext uri="{FF2B5EF4-FFF2-40B4-BE49-F238E27FC236}">
                <a16:creationId xmlns:a16="http://schemas.microsoft.com/office/drawing/2014/main" id="{B15505FC-2A53-4552-B4B4-1BFA3A4D7B19}"/>
              </a:ext>
            </a:extLst>
          </p:cNvPr>
          <p:cNvSpPr/>
          <p:nvPr/>
        </p:nvSpPr>
        <p:spPr>
          <a:xfrm>
            <a:off x="10067060" y="5098317"/>
            <a:ext cx="987976" cy="192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defTabSz="932597">
              <a:defRPr/>
            </a:pPr>
            <a:r>
              <a:rPr lang="en-US" sz="1224" dirty="0">
                <a:solidFill>
                  <a:srgbClr val="FFFFFF"/>
                </a:solidFill>
                <a:latin typeface="Segoe UI Semibold"/>
                <a:hlinkClick r:id="rId8"/>
              </a:rPr>
              <a:t>Watch video</a:t>
            </a:r>
            <a:endParaRPr lang="en-US" sz="1224" dirty="0">
              <a:solidFill>
                <a:srgbClr val="FFFFFF"/>
              </a:solidFill>
              <a:latin typeface="Segoe UI Semibold"/>
            </a:endParaRPr>
          </a:p>
        </p:txBody>
      </p:sp>
      <p:pic>
        <p:nvPicPr>
          <p:cNvPr id="89" name="Picture 88" descr="A person sitting at a table&#10;&#10;Description generated with very high confidence">
            <a:extLst>
              <a:ext uri="{FF2B5EF4-FFF2-40B4-BE49-F238E27FC236}">
                <a16:creationId xmlns:a16="http://schemas.microsoft.com/office/drawing/2014/main" id="{1BC402EB-E4CC-42F4-89EE-2863A8BBFF9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552118" y="2292311"/>
            <a:ext cx="2051728" cy="1132616"/>
          </a:xfrm>
          <a:prstGeom prst="rect">
            <a:avLst/>
          </a:prstGeom>
        </p:spPr>
      </p:pic>
      <p:cxnSp>
        <p:nvCxnSpPr>
          <p:cNvPr id="11" name="Straight Connector 10">
            <a:extLst>
              <a:ext uri="{FF2B5EF4-FFF2-40B4-BE49-F238E27FC236}">
                <a16:creationId xmlns:a16="http://schemas.microsoft.com/office/drawing/2014/main" id="{7F525902-CC49-4FAF-97D3-C2DC54C23907}"/>
              </a:ext>
            </a:extLst>
          </p:cNvPr>
          <p:cNvCxnSpPr/>
          <p:nvPr/>
        </p:nvCxnSpPr>
        <p:spPr>
          <a:xfrm>
            <a:off x="3311741" y="2082351"/>
            <a:ext cx="0" cy="3567750"/>
          </a:xfrm>
          <a:prstGeom prst="line">
            <a:avLst/>
          </a:prstGeom>
          <a:ln w="12700">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BE8F2C0-A32B-4709-A259-801C601799E0}"/>
              </a:ext>
            </a:extLst>
          </p:cNvPr>
          <p:cNvCxnSpPr/>
          <p:nvPr/>
        </p:nvCxnSpPr>
        <p:spPr>
          <a:xfrm>
            <a:off x="6218236" y="2082351"/>
            <a:ext cx="0" cy="3567750"/>
          </a:xfrm>
          <a:prstGeom prst="line">
            <a:avLst/>
          </a:prstGeom>
          <a:ln w="12700">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908A36A-0CAD-4008-B825-0DE52F947794}"/>
              </a:ext>
            </a:extLst>
          </p:cNvPr>
          <p:cNvCxnSpPr/>
          <p:nvPr/>
        </p:nvCxnSpPr>
        <p:spPr>
          <a:xfrm>
            <a:off x="9124732" y="2082351"/>
            <a:ext cx="0" cy="3567750"/>
          </a:xfrm>
          <a:prstGeom prst="line">
            <a:avLst/>
          </a:prstGeom>
          <a:ln w="12700">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F19AC94-AFDA-EFA6-7CF8-3987869C37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722" y="5349476"/>
            <a:ext cx="1335544" cy="13355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48FEF9-5D57-5E4A-DF96-F0629E2D34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7217" y="5349476"/>
            <a:ext cx="1335544" cy="13355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D22B684-C395-602A-B775-99ED78F858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03714" y="5349476"/>
            <a:ext cx="1335539" cy="13355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FB988D3-7C03-EDE6-13C5-522B34711C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10206" y="5355621"/>
            <a:ext cx="1335534" cy="1335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16270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9603-B745-BE2D-647A-B2E142DA7DDB}"/>
              </a:ext>
            </a:extLst>
          </p:cNvPr>
          <p:cNvSpPr>
            <a:spLocks noGrp="1"/>
          </p:cNvSpPr>
          <p:nvPr>
            <p:ph type="title"/>
          </p:nvPr>
        </p:nvSpPr>
        <p:spPr/>
        <p:txBody>
          <a:bodyPr/>
          <a:lstStyle/>
          <a:p>
            <a:r>
              <a:rPr lang="en-JP" dirty="0">
                <a:latin typeface="Hiragino Kaku Gothic Pro W3" panose="020B0300000000000000" pitchFamily="34" charset="-128"/>
                <a:ea typeface="Hiragino Kaku Gothic Pro W3" panose="020B0300000000000000" pitchFamily="34" charset="-128"/>
              </a:rPr>
              <a:t>まとめ</a:t>
            </a:r>
          </a:p>
        </p:txBody>
      </p:sp>
      <p:sp>
        <p:nvSpPr>
          <p:cNvPr id="3" name="Content Placeholder 2">
            <a:extLst>
              <a:ext uri="{FF2B5EF4-FFF2-40B4-BE49-F238E27FC236}">
                <a16:creationId xmlns:a16="http://schemas.microsoft.com/office/drawing/2014/main" id="{12C6B476-C91E-C720-7AEF-D2C9498BB03D}"/>
              </a:ext>
            </a:extLst>
          </p:cNvPr>
          <p:cNvSpPr>
            <a:spLocks noGrp="1"/>
          </p:cNvSpPr>
          <p:nvPr>
            <p:ph sz="quarter" idx="10"/>
          </p:nvPr>
        </p:nvSpPr>
        <p:spPr>
          <a:xfrm>
            <a:off x="595915" y="1464074"/>
            <a:ext cx="11239464" cy="4075026"/>
          </a:xfrm>
        </p:spPr>
        <p:txBody>
          <a:bodyPr/>
          <a:lstStyle/>
          <a:p>
            <a:pPr>
              <a:buClr>
                <a:schemeClr val="accent1"/>
              </a:buClr>
              <a:buFont typeface="System Font Regular"/>
              <a:buChar char="✓"/>
            </a:pPr>
            <a:r>
              <a:rPr lang="en-JP" dirty="0"/>
              <a:t>Microsoft はオープンソースにコミットし、人材と資金の両面で投資をすることで、その発展に貢献していることをご説明しました。</a:t>
            </a:r>
            <a:endParaRPr lang="en-JP" sz="800" dirty="0"/>
          </a:p>
          <a:p>
            <a:endParaRPr lang="en-JP" sz="800" dirty="0"/>
          </a:p>
          <a:p>
            <a:pPr>
              <a:buClr>
                <a:schemeClr val="accent1"/>
              </a:buClr>
              <a:buFont typeface="System Font Regular"/>
              <a:buChar char="✓"/>
            </a:pPr>
            <a:r>
              <a:rPr lang="en-JP" dirty="0"/>
              <a:t>Microsoft はオープンソースをサービスに取り込むことで、その価値をお客様にお届けしていることをご説明しました。</a:t>
            </a:r>
            <a:endParaRPr lang="en-JP" sz="800" dirty="0"/>
          </a:p>
          <a:p>
            <a:endParaRPr lang="en-JP" sz="800" dirty="0"/>
          </a:p>
          <a:p>
            <a:pPr>
              <a:buClr>
                <a:schemeClr val="accent1"/>
              </a:buClr>
              <a:buFont typeface="System Font Regular"/>
              <a:buChar char="✓"/>
            </a:pPr>
            <a:r>
              <a:rPr lang="en-JP" dirty="0"/>
              <a:t>その特筆すべき一例として、Azure における</a:t>
            </a:r>
            <a:r>
              <a:rPr lang="ja-JP" altLang="en-US"/>
              <a:t> </a:t>
            </a:r>
            <a:r>
              <a:rPr lang="en-US" altLang="ja-JP" dirty="0"/>
              <a:t>PostgreSQL </a:t>
            </a:r>
            <a:r>
              <a:rPr lang="ja-JP" altLang="en-US"/>
              <a:t>をご紹介いたしました。オープンソースと共生する</a:t>
            </a:r>
            <a:r>
              <a:rPr lang="en-US" altLang="ja-JP" dirty="0"/>
              <a:t> Microsoft </a:t>
            </a:r>
            <a:r>
              <a:rPr lang="ja-JP" altLang="en-US"/>
              <a:t>ならではの価値提供形態をご覧いただきました。</a:t>
            </a:r>
            <a:endParaRPr lang="en-JP" dirty="0"/>
          </a:p>
          <a:p>
            <a:endParaRPr lang="en-JP" dirty="0"/>
          </a:p>
        </p:txBody>
      </p:sp>
    </p:spTree>
    <p:extLst>
      <p:ext uri="{BB962C8B-B14F-4D97-AF65-F5344CB8AC3E}">
        <p14:creationId xmlns:p14="http://schemas.microsoft.com/office/powerpoint/2010/main" val="26204519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46965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theme/_rels/theme12.xml.rels><?xml version="1.0" encoding="UTF-8" standalone="yes"?>
<Relationships xmlns="http://schemas.openxmlformats.org/package/2006/relationships"><Relationship Id="rId1" Type="http://schemas.openxmlformats.org/officeDocument/2006/relationships/image" Target="../media/image70.png"/></Relationships>
</file>

<file path=ppt/theme/theme1.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3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11.xml><?xml version="1.0" encoding="utf-8"?>
<a:theme xmlns:a="http://schemas.openxmlformats.org/drawingml/2006/main" name="1_5-30721_Build_2016_Template_Light">
  <a:themeElements>
    <a:clrScheme name="decode2020">
      <a:dk1>
        <a:sysClr val="windowText" lastClr="000000"/>
      </a:dk1>
      <a:lt1>
        <a:srgbClr val="FFFFFF"/>
      </a:lt1>
      <a:dk2>
        <a:srgbClr val="000000"/>
      </a:dk2>
      <a:lt2>
        <a:srgbClr val="595959"/>
      </a:lt2>
      <a:accent1>
        <a:srgbClr val="243A5E"/>
      </a:accent1>
      <a:accent2>
        <a:srgbClr val="0078D4"/>
      </a:accent2>
      <a:accent3>
        <a:srgbClr val="50E6FF"/>
      </a:accent3>
      <a:accent4>
        <a:srgbClr val="3B2E58"/>
      </a:accent4>
      <a:accent5>
        <a:srgbClr val="595959"/>
      </a:accent5>
      <a:accent6>
        <a:srgbClr val="7F7F7F"/>
      </a:accent6>
      <a:hlink>
        <a:srgbClr val="002060"/>
      </a:hlink>
      <a:folHlink>
        <a:srgbClr val="002060"/>
      </a:folHlink>
    </a:clrScheme>
    <a:fontScheme name="decode2019_2">
      <a:majorFont>
        <a:latin typeface="Segoe UI"/>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Azure Template 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 Yu Gothic UI">
      <a:majorFont>
        <a:latin typeface="Segoe UI Semibold"/>
        <a:ea typeface="Yu Gothic UI Semibold"/>
        <a:cs typeface=""/>
      </a:majorFont>
      <a:minorFont>
        <a:latin typeface="Segoe UI"/>
        <a:ea typeface="Yu Gothic UI"/>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C984F057-AF83-492C-923A-D738A26932B7}"/>
    </a:ext>
  </a:extLst>
</a:theme>
</file>

<file path=ppt/theme/theme13.xml><?xml version="1.0" encoding="utf-8"?>
<a:theme xmlns:a="http://schemas.openxmlformats.org/drawingml/2006/main" name="6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342433CA-A5D1-4744-ACCD-7046C6ECB622}"/>
    </a:ext>
  </a:extLst>
</a:theme>
</file>

<file path=ppt/theme/theme14.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15.xml><?xml version="1.0" encoding="utf-8"?>
<a:theme xmlns:a="http://schemas.openxmlformats.org/drawingml/2006/main" name="5-50155_Microsoft_Tech_Summit_Light_Template">
  <a:themeElements>
    <a:clrScheme name="ユーザー定義 1">
      <a:dk1>
        <a:srgbClr val="282828"/>
      </a:dk1>
      <a:lt1>
        <a:srgbClr val="FFFFFF"/>
      </a:lt1>
      <a:dk2>
        <a:srgbClr val="0078D7"/>
      </a:dk2>
      <a:lt2>
        <a:srgbClr val="E6E6E6"/>
      </a:lt2>
      <a:accent1>
        <a:srgbClr val="D83B01"/>
      </a:accent1>
      <a:accent2>
        <a:srgbClr val="0078D7"/>
      </a:accent2>
      <a:accent3>
        <a:srgbClr val="002050"/>
      </a:accent3>
      <a:accent4>
        <a:srgbClr val="00BCF2"/>
      </a:accent4>
      <a:accent5>
        <a:srgbClr val="FF8C00"/>
      </a:accent5>
      <a:accent6>
        <a:srgbClr val="D2D2D2"/>
      </a:accent6>
      <a:hlink>
        <a:srgbClr val="0078D7"/>
      </a:hlink>
      <a:folHlink>
        <a:srgbClr val="0078D7"/>
      </a:folHlink>
    </a:clrScheme>
    <a:fontScheme name="Yu Gothic UI">
      <a:majorFont>
        <a:latin typeface="Yu Gothic UI"/>
        <a:ea typeface="Yu Gothic UI"/>
        <a:cs typeface=""/>
      </a:majorFont>
      <a:minorFont>
        <a:latin typeface="Yu Gothic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B813E9E4-2AFC-4422-A9D1-B047BD6E8A13}" vid="{2A35B18E-CC53-48D1-8444-C2B2E05C3BBF}"/>
    </a:ext>
  </a:extLst>
</a:theme>
</file>

<file path=ppt/theme/theme1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ユーザー定義 5">
      <a:majorFont>
        <a:latin typeface="Segoe UI"/>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スライドテンプレート.potx" id="{D900F258-AF5C-489C-A2C5-EC11049D9E56}" vid="{32DC81C7-1EF8-4629-8005-F4931F48EB6B}"/>
    </a:ext>
  </a:extLst>
</a:theme>
</file>

<file path=ppt/theme/theme17.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8.xml><?xml version="1.0" encoding="utf-8"?>
<a:theme xmlns:a="http://schemas.openxmlformats.org/drawingml/2006/main" name="1_WHITE TEMPLATE (MS CONFIDENTIAL)">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9.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id="{E79F14ED-1BBB-4F33-B302-016369D6BECE}" vid="{F4A8B5D1-D9FD-4396-AA34-A3AD0FC5BA99}"/>
    </a:ext>
  </a:extLst>
</a:theme>
</file>

<file path=ppt/theme/theme2.xml><?xml version="1.0" encoding="utf-8"?>
<a:theme xmlns:a="http://schemas.openxmlformats.org/drawingml/2006/main" name="3_3-50167_Global CIO Summit 2018 white">
  <a:themeElements>
    <a:clrScheme name="Nav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Custom 1">
      <a:majorFont>
        <a:latin typeface="Segoe UI"/>
        <a:ea typeface="Yu Gothic Medium"/>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800" dirty="0" err="1"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Global CIO Summit 2018_template_v02.potx" id="{E8FDBB9B-47A6-4B6D-9E68-CADECA7836DC}" vid="{788A4A73-0220-47F7-9C2F-0B44B296FE00}"/>
    </a:ext>
  </a:extLst>
</a:theme>
</file>

<file path=ppt/theme/theme20.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3-50167_Global CIO Summit 2018 white">
  <a:themeElements>
    <a:clrScheme name="Custom 2">
      <a:dk1>
        <a:srgbClr val="1A1A1A"/>
      </a:dk1>
      <a:lt1>
        <a:srgbClr val="FFFFFF"/>
      </a:lt1>
      <a:dk2>
        <a:srgbClr val="0D0D0D"/>
      </a:dk2>
      <a:lt2>
        <a:srgbClr val="E6E6E6"/>
      </a:lt2>
      <a:accent1>
        <a:srgbClr val="0078D4"/>
      </a:accent1>
      <a:accent2>
        <a:srgbClr val="00BCF2"/>
      </a:accent2>
      <a:accent3>
        <a:srgbClr val="002050"/>
      </a:accent3>
      <a:accent4>
        <a:srgbClr val="505050"/>
      </a:accent4>
      <a:accent5>
        <a:srgbClr val="737373"/>
      </a:accent5>
      <a:accent6>
        <a:srgbClr val="D2D2D2"/>
      </a:accent6>
      <a:hlink>
        <a:srgbClr val="0078D4"/>
      </a:hlink>
      <a:folHlink>
        <a:srgbClr val="00BCF2"/>
      </a:folHlink>
    </a:clrScheme>
    <a:fontScheme name="Custom 1">
      <a:majorFont>
        <a:latin typeface="Segoe UI"/>
        <a:ea typeface="Yu Gothic Medium"/>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800" dirty="0" err="1"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Global CIO Summit 2018_template_v02.potx" id="{E8FDBB9B-47A6-4B6D-9E68-CADECA7836DC}" vid="{788A4A73-0220-47F7-9C2F-0B44B296FE00}"/>
    </a:ext>
  </a:extLst>
</a:theme>
</file>

<file path=ppt/theme/theme4.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36000" tIns="36000" rIns="36000" bIns="36000" rtlCol="0">
        <a:spAutoFit/>
      </a:bodyPr>
      <a:lstStyle>
        <a:defPPr algn="l">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6.xml><?xml version="1.0" encoding="utf-8"?>
<a:theme xmlns:a="http://schemas.openxmlformats.org/drawingml/2006/main" name="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Yu Gothic UI">
      <a:majorFont>
        <a:latin typeface="Yu Gothic UI"/>
        <a:ea typeface="Yu Gothic UI"/>
        <a:cs typeface=""/>
      </a:majorFont>
      <a:minorFont>
        <a:latin typeface="Yu Gothic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fault Theme" id="{C58157BA-EC50-4C6B-9407-45B12053333C}" vid="{296A48CB-6853-4A02-BD74-8C5415FCA0E8}"/>
    </a:ext>
  </a:extLst>
</a:theme>
</file>

<file path=ppt/theme/theme7.xml><?xml version="1.0" encoding="utf-8"?>
<a:theme xmlns:a="http://schemas.openxmlformats.org/drawingml/2006/main" name="1_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ユーザー定義 2">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l">
          <a:defRPr sz="2400" dirty="0" err="1" smtClean="0">
            <a:gradFill>
              <a:gsLst>
                <a:gs pos="2917">
                  <a:schemeClr val="tx1"/>
                </a:gs>
                <a:gs pos="30000">
                  <a:schemeClr val="tx1"/>
                </a:gs>
              </a:gsLst>
              <a:lin ang="5400000" scaled="0"/>
            </a:gradFill>
            <a:latin typeface="Yu Gothic UI" panose="020B0500000000000000" pitchFamily="34" charset="-128"/>
            <a:ea typeface="Yu Gothic UI" panose="020B0500000000000000" pitchFamily="34" charset="-128"/>
          </a:defRPr>
        </a:defPPr>
      </a:lstStyle>
    </a:txDef>
  </a:objectDefaults>
  <a:extraClrSchemeLst/>
  <a:extLst>
    <a:ext uri="{05A4C25C-085E-4340-85A3-A5531E510DB2}">
      <thm15:themeFamily xmlns:thm15="http://schemas.microsoft.com/office/thememl/2012/main" name="Presentation1.potx" id="{2155C1B2-866D-A64E-BB31-C99C791074C2}" vid="{EF437F69-FAA6-2946-AF9E-657A77EB35AC}"/>
    </a:ext>
  </a:extLst>
</a:theme>
</file>

<file path=ppt/theme/theme8.xml><?xml version="1.0" encoding="utf-8"?>
<a:theme xmlns:a="http://schemas.openxmlformats.org/drawingml/2006/main" name="JAMP">
  <a:themeElements>
    <a:clrScheme name="Azure-JP">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MS-JPset">
      <a:majorFont>
        <a:latin typeface="Segoe UI Semibold"/>
        <a:ea typeface="游ゴシック Medium"/>
        <a:cs typeface=""/>
      </a:majorFont>
      <a:minorFont>
        <a:latin typeface="Segoe UI"/>
        <a:ea typeface="游ゴシック"/>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MS Mincho"/>
        <a:cs typeface=""/>
      </a:majorFont>
      <a:minorFont>
        <a:latin typeface="Segoe UI"/>
        <a:ea typeface="MS Mincho"/>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Dec_2020.potx" id="{5F8A9A86-5F6C-4E68-8420-BA7E57E5092C}" vid="{AB5A34B9-10EA-4B82-93AD-43003B8C29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196FF1C66EB494A8A6A349498F2B710" ma:contentTypeVersion="9" ma:contentTypeDescription="Create a new document." ma:contentTypeScope="" ma:versionID="67b02515b256ad37b7e3466cf592cca6">
  <xsd:schema xmlns:xsd="http://www.w3.org/2001/XMLSchema" xmlns:xs="http://www.w3.org/2001/XMLSchema" xmlns:p="http://schemas.microsoft.com/office/2006/metadata/properties" xmlns:ns2="0090d11b-5f9a-4dce-80ba-401f77b40f61" xmlns:ns3="419d8b90-bf0e-4c41-abfc-ed5269a33d4c" targetNamespace="http://schemas.microsoft.com/office/2006/metadata/properties" ma:root="true" ma:fieldsID="152bde5722d3a0b6af097f8ce6ed28cf" ns2:_="" ns3:_="">
    <xsd:import namespace="0090d11b-5f9a-4dce-80ba-401f77b40f61"/>
    <xsd:import namespace="419d8b90-bf0e-4c41-abfc-ed5269a33d4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3:LastSharedByUser" minOccurs="0"/>
                <xsd:element ref="ns3:LastSharedBy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90d11b-5f9a-4dce-80ba-401f77b40f6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OCR" ma:index="11" nillable="true" ma:displayName="MediaServiceOCR" ma:description=""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9d8b90-bf0e-4c41-abfc-ed5269a33d4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FD36CD-F455-40FC-9B84-6129D990E7A2}">
  <ds:schemaRefs>
    <ds:schemaRef ds:uri="http://schemas.microsoft.com/office/infopath/2007/PartnerControls"/>
    <ds:schemaRef ds:uri="http://purl.org/dc/elements/1.1/"/>
    <ds:schemaRef ds:uri="http://purl.org/dc/dcmitype/"/>
    <ds:schemaRef ds:uri="http://purl.org/dc/terms/"/>
    <ds:schemaRef ds:uri="http://schemas.microsoft.com/office/2006/documentManagement/types"/>
    <ds:schemaRef ds:uri="http://schemas.openxmlformats.org/package/2006/metadata/core-properties"/>
    <ds:schemaRef ds:uri="0090d11b-5f9a-4dce-80ba-401f77b40f61"/>
    <ds:schemaRef ds:uri="419d8b90-bf0e-4c41-abfc-ed5269a33d4c"/>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918AE2E-4FBD-4113-8704-94CBA5E37FA6}">
  <ds:schemaRefs>
    <ds:schemaRef ds:uri="0090d11b-5f9a-4dce-80ba-401f77b40f61"/>
    <ds:schemaRef ds:uri="419d8b90-bf0e-4c41-abfc-ed5269a33d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BF92A14-5BFF-4FB7-8D5B-832C72A43EC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Default Theme</Template>
  <TotalTime>3072</TotalTime>
  <Words>16298</Words>
  <Application>Microsoft Macintosh PowerPoint</Application>
  <PresentationFormat>Custom</PresentationFormat>
  <Paragraphs>1953</Paragraphs>
  <Slides>98</Slides>
  <Notes>76</Notes>
  <HiddenSlides>42</HiddenSlides>
  <MMClips>0</MMClips>
  <ScaleCrop>false</ScaleCrop>
  <HeadingPairs>
    <vt:vector size="6" baseType="variant">
      <vt:variant>
        <vt:lpstr>Fonts Used</vt:lpstr>
      </vt:variant>
      <vt:variant>
        <vt:i4>28</vt:i4>
      </vt:variant>
      <vt:variant>
        <vt:lpstr>Theme</vt:lpstr>
      </vt:variant>
      <vt:variant>
        <vt:i4>20</vt:i4>
      </vt:variant>
      <vt:variant>
        <vt:lpstr>Slide Titles</vt:lpstr>
      </vt:variant>
      <vt:variant>
        <vt:i4>98</vt:i4>
      </vt:variant>
    </vt:vector>
  </HeadingPairs>
  <TitlesOfParts>
    <vt:vector size="146" baseType="lpstr">
      <vt:lpstr>等线</vt:lpstr>
      <vt:lpstr>Hiragino Kaku Gothic Pro W3</vt:lpstr>
      <vt:lpstr>メイリオ</vt:lpstr>
      <vt:lpstr>Meiryo UI</vt:lpstr>
      <vt:lpstr>Segoe</vt:lpstr>
      <vt:lpstr>Segoe Pro Semibold</vt:lpstr>
      <vt:lpstr>SegoeUI</vt:lpstr>
      <vt:lpstr>System Font Regular</vt:lpstr>
      <vt:lpstr>游ゴシック</vt:lpstr>
      <vt:lpstr>游ゴシック Light</vt:lpstr>
      <vt:lpstr>游ゴシック Medium</vt:lpstr>
      <vt:lpstr>游ゴシック Medium</vt:lpstr>
      <vt:lpstr>Yu Gothic UI</vt:lpstr>
      <vt:lpstr>Yu Gothic UI Semibold</vt:lpstr>
      <vt:lpstr>Arial</vt:lpstr>
      <vt:lpstr>Calibri</vt:lpstr>
      <vt:lpstr>Calibri Light</vt:lpstr>
      <vt:lpstr>Consolas</vt:lpstr>
      <vt:lpstr>DIN Condensed</vt:lpstr>
      <vt:lpstr>Helvetica Neue Thin</vt:lpstr>
      <vt:lpstr>Lato</vt:lpstr>
      <vt:lpstr>Segoe UI</vt:lpstr>
      <vt:lpstr>Segoe UI Black</vt:lpstr>
      <vt:lpstr>Segoe UI Light</vt:lpstr>
      <vt:lpstr>Segoe UI Semibold</vt:lpstr>
      <vt:lpstr>Segoe UI Semilight</vt:lpstr>
      <vt:lpstr>Times</vt:lpstr>
      <vt:lpstr>Wingdings</vt:lpstr>
      <vt:lpstr>2_White Template</vt:lpstr>
      <vt:lpstr>3_3-50167_Global CIO Summit 2018 white</vt:lpstr>
      <vt:lpstr>2_3-50167_Global CIO Summit 2018 white</vt:lpstr>
      <vt:lpstr>デザインの設定</vt:lpstr>
      <vt:lpstr>4_White Template</vt:lpstr>
      <vt:lpstr>Default Theme</vt:lpstr>
      <vt:lpstr>1_9-51008_Machine_Learning_AI_&amp;_Data_Science_Conference_Fall_2018_Template</vt:lpstr>
      <vt:lpstr>JAMP</vt:lpstr>
      <vt:lpstr>Black Template</vt:lpstr>
      <vt:lpstr>3_Black Template</vt:lpstr>
      <vt:lpstr>1_5-30721_Build_2016_Template_Light</vt:lpstr>
      <vt:lpstr>Azure Template 16x9</vt:lpstr>
      <vt:lpstr>6_WHITE TEMPLATE</vt:lpstr>
      <vt:lpstr>Azure Dev Light - 2018H2</vt:lpstr>
      <vt:lpstr>5-50155_Microsoft_Tech_Summit_Light_Template</vt:lpstr>
      <vt:lpstr>1_Server and Cloud 2013</vt:lpstr>
      <vt:lpstr>1_WHITE TEMPLATE</vt:lpstr>
      <vt:lpstr>1_WHITE TEMPLATE (MS CONFIDENTIAL)</vt:lpstr>
      <vt:lpstr>9-51151_Build_White_Template</vt:lpstr>
      <vt:lpstr>3_WHITE TEMPLATE</vt:lpstr>
      <vt:lpstr>オープンソースと共生する Microsoft Azure  オープンソースへの貢献とその成果のご紹介</vt:lpstr>
      <vt:lpstr>自己紹介</vt:lpstr>
      <vt:lpstr>エグゼクティブ・サマリ</vt:lpstr>
      <vt:lpstr>PowerPoint Presentation</vt:lpstr>
      <vt:lpstr>オープンソースは 組織にとって 最大の差別化要因です</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特筆すべき一例:  PostgreSQL への投資と顧客価値への還元</vt:lpstr>
      <vt:lpstr>PostgreSQL は多くのDXにおけるコアとなっています</vt:lpstr>
      <vt:lpstr>PostgreSQL is more popular than ever</vt:lpstr>
      <vt:lpstr>いくらでも、どこででも。 PostgreSQL の最良のホスト先は Azure です。</vt:lpstr>
      <vt:lpstr>Azure Database for PostgreSQL のデプロイ選択肢</vt:lpstr>
      <vt:lpstr>Single server use cases </vt:lpstr>
      <vt:lpstr>Apps requiring JSON, geospatial, full-text search</vt:lpstr>
      <vt:lpstr>Cloud-native applications built with modern frameworks</vt:lpstr>
      <vt:lpstr>Transactional and operational analytics workloads</vt:lpstr>
      <vt:lpstr>Azure はオープンソース・イノベーションにコミットします</vt:lpstr>
      <vt:lpstr>Microsoft が作成・メンテナンスする拡張機能</vt:lpstr>
      <vt:lpstr>PowerPoint Presentation</vt:lpstr>
      <vt:lpstr>2019年 Microsoft は Citus Data を買収</vt:lpstr>
      <vt:lpstr>Citus Data was founded 9 years ago to change  what’s possible with Postgres</vt:lpstr>
      <vt:lpstr>Azure Database for PostgreSQL Hyperscale (Citus) </vt:lpstr>
      <vt:lpstr>PowerPoint Presentation</vt:lpstr>
      <vt:lpstr>Azure PostgreSQL for PostgreSQL Hyperscale (Citus)</vt:lpstr>
      <vt:lpstr>Citus Community と Hyperscale (Citus) の違い</vt:lpstr>
      <vt:lpstr>実証された PostgreSQL の水平スケーリング</vt:lpstr>
      <vt:lpstr>Why Hyperscale (Citus)? Making PostgreSQL future-proof, at any scale</vt:lpstr>
      <vt:lpstr>Hyperscale (Citus) がエンパワーする 顧客向け商用アプリの3つのキーとなるワークロード</vt:lpstr>
      <vt:lpstr>Real-time operational analytics reporting</vt:lpstr>
      <vt:lpstr> Scaling multi-tenant / SaaS applications</vt:lpstr>
      <vt:lpstr>High-throughput transactional / OLTP applications</vt:lpstr>
      <vt:lpstr>Real-time operational analytics and reporting </vt:lpstr>
      <vt:lpstr>Using key features – Hyperscale (Citus)</vt:lpstr>
      <vt:lpstr>Scaling out your Postgres database horizontally</vt:lpstr>
      <vt:lpstr>Scaling out your Postgres database horizontally</vt:lpstr>
      <vt:lpstr>Scale horizontally across hundreds of cores with Hyperscale (Citus)  </vt:lpstr>
      <vt:lpstr>Under the hood: ~10 yrs of engineering investment by Hyperscale (Citus) ​for horizontal scalability</vt:lpstr>
      <vt:lpstr>Hyperscale (Citus) effectively manages data scale-out</vt:lpstr>
      <vt:lpstr>Hyperscale (Citus) vs. scaling storage: Architectural differences</vt:lpstr>
      <vt:lpstr>Building applications with Hyperscale (Citus)</vt:lpstr>
      <vt:lpstr>アプリケーションのスケールアウトに Hyperscale (Citus) を利用するベネフィット</vt:lpstr>
      <vt:lpstr>If you want to scale-out your previous built application…</vt:lpstr>
      <vt:lpstr>Easily scale-out with Hyperscale (Citus)</vt:lpstr>
      <vt:lpstr>Building Real-time analytics with Hyperscale (Citus)</vt:lpstr>
      <vt:lpstr>Building Real-time analytics with Hyperscale (Citus)</vt:lpstr>
      <vt:lpstr>Building Real-time analytics with Hyperscale (Citus)</vt:lpstr>
      <vt:lpstr>Building Real-time analytics with Hyperscale (Citus)</vt:lpstr>
      <vt:lpstr>Building Real-time analytics with Hyperscale (Citus)</vt:lpstr>
      <vt:lpstr>Building Real-time analytics with Hyperscale (Citus)</vt:lpstr>
      <vt:lpstr>Real-time analytics with Hyperscale (Citus)</vt:lpstr>
      <vt:lpstr>Azure Database for PostgreSQL Hyperscale (Citus) ケーススタディ</vt:lpstr>
      <vt:lpstr>Microsoft Windows team relies on Citus and Postgres (on Azure) for mission-critical shiproom decisions  </vt:lpstr>
      <vt:lpstr>Microsoft Windows chooses Azure Database for PostgreSQL Hyperscale</vt:lpstr>
      <vt:lpstr>Citus helps ASB onboard customers 20x faster</vt:lpstr>
      <vt:lpstr>Scaling multi-tenant &amp; SaaS applications</vt:lpstr>
      <vt:lpstr>Copper saves millions of dollars, with developers focused on building apps vs. sharding databases</vt:lpstr>
      <vt:lpstr>Building high throughput transactional apps</vt:lpstr>
      <vt:lpstr>Pex cuts hardware costs by 60%, serving sub-second queries on terabytes of data</vt:lpstr>
      <vt:lpstr>Transit authority improves traffic monitoring with Azure Database for PostgreSQL Hyperscale</vt:lpstr>
      <vt:lpstr>Build innovative applications and reduce TCO  with Azure Database for PostgreSQL</vt:lpstr>
      <vt:lpstr>御社のインフラ内にフルマネージドの Azure Database for PostgreSQL を導入したい場合…</vt:lpstr>
      <vt:lpstr>PowerPoint Presentation</vt:lpstr>
      <vt:lpstr>Azure Arc enabled PostgreSQL Hyperscale  - Azure Arc 対応 データ サービスの 1メニューとして</vt:lpstr>
      <vt:lpstr>PowerPoint Presentation</vt:lpstr>
      <vt:lpstr>PowerPoint Presentation</vt:lpstr>
      <vt:lpstr>PowerPoint Presentation</vt:lpstr>
      <vt:lpstr>PostgreSQL anywhere: Azure Arc 対応データ サービス</vt:lpstr>
      <vt:lpstr>Connectivity Modes Of Azure Arc enabled Data Services</vt:lpstr>
      <vt:lpstr>PowerPoint Presentation</vt:lpstr>
      <vt:lpstr>Azure は PostgreSQL の 最良のデプロイ先に      </vt:lpstr>
      <vt:lpstr>Azure は PostgreSQL の最良のデプロイ先に</vt:lpstr>
      <vt:lpstr>複数のデプロイモードでアプリケーションの要求に適合</vt:lpstr>
      <vt:lpstr>PostgreSQL: コミュニティサポートのある 最良のオープンソースデータベース</vt:lpstr>
      <vt:lpstr>+ Azure のベネフィット</vt:lpstr>
      <vt:lpstr>+ Azure エコシステムとの統合 </vt:lpstr>
      <vt:lpstr>Azure は PostgreSQL の最良のデプロイ先に</vt:lpstr>
      <vt:lpstr>Azure は PostgreSQL の最良のデプロイ先に</vt:lpstr>
      <vt:lpstr>PowerPoint Presentation</vt:lpstr>
      <vt:lpstr>Why PostgreSQL?</vt:lpstr>
      <vt:lpstr>Why PostgreSQL?</vt:lpstr>
      <vt:lpstr>Azure builds upon the core benefits of PostgreSQL and Open Source</vt:lpstr>
      <vt:lpstr>Azure Database for PostgreSQL ケーススタディ</vt:lpstr>
      <vt:lpstr>HarvestMark chooses Azure over Amazon for improved security and performance</vt:lpstr>
      <vt:lpstr>Finxact banks on Azure Database for PostgreSQL  for core financial services</vt:lpstr>
      <vt:lpstr>Esports players gain a competitive edge with Azure Database for PostgreSQL</vt:lpstr>
      <vt:lpstr>IoT firm reports 10x growth while preserving existing investments in PostgreSQL</vt:lpstr>
      <vt:lpstr>Customer Spotlight – PostgreSQL </vt:lpstr>
      <vt:lpstr>PowerPoint Presentation</vt:lpstr>
      <vt:lpstr>顧客ユースケースをご紹介する短い簡単なデモビデオ</vt:lpstr>
      <vt:lpstr>まとめ</vt:lpstr>
      <vt:lpstr>PowerPoint Presentation</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オープンソースと共生する Microsoft Azure 〜オープンソースへの貢献とその成果のご紹介〜</dc:title>
  <dc:subject/>
  <dc:creator>Keisuke Takahashi</dc:creator>
  <cp:keywords/>
  <dc:description/>
  <cp:lastModifiedBy>Keisuke Takahashi</cp:lastModifiedBy>
  <cp:revision>95</cp:revision>
  <cp:lastPrinted>2018-04-26T07:16:48Z</cp:lastPrinted>
  <dcterms:created xsi:type="dcterms:W3CDTF">2013-08-30T05:19:03Z</dcterms:created>
  <dcterms:modified xsi:type="dcterms:W3CDTF">2022-08-20T05:36:27Z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0x0101002196FF1C66EB494A8A6A349498F2B710</vt:lpwstr>
  </property>
  <property fmtid="{D5CDD505-2E9C-101B-9397-08002B2CF9AE}" pid="3" name="IsMyDocuments">
    <vt:bool>true</vt:bool>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hiobay@microsoft.com</vt:lpwstr>
  </property>
  <property fmtid="{D5CDD505-2E9C-101B-9397-08002B2CF9AE}" pid="7" name="MSIP_Label_f42aa342-8706-4288-bd11-ebb85995028c_SetDate">
    <vt:lpwstr>2018-04-11T10:41:41.9471330Z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